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45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78" r:id="rId4"/>
    <p:sldId id="277" r:id="rId5"/>
    <p:sldId id="281" r:id="rId6"/>
    <p:sldId id="283" r:id="rId7"/>
    <p:sldId id="282" r:id="rId8"/>
    <p:sldId id="288" r:id="rId9"/>
    <p:sldId id="287" r:id="rId10"/>
    <p:sldId id="286" r:id="rId11"/>
    <p:sldId id="285" r:id="rId12"/>
    <p:sldId id="284" r:id="rId13"/>
    <p:sldId id="291" r:id="rId14"/>
    <p:sldId id="296" r:id="rId15"/>
    <p:sldId id="295" r:id="rId16"/>
    <p:sldId id="294" r:id="rId17"/>
    <p:sldId id="293" r:id="rId18"/>
    <p:sldId id="292" r:id="rId19"/>
    <p:sldId id="297" r:id="rId20"/>
    <p:sldId id="298" r:id="rId21"/>
    <p:sldId id="299" r:id="rId22"/>
    <p:sldId id="300" r:id="rId23"/>
    <p:sldId id="301" r:id="rId24"/>
    <p:sldId id="302" r:id="rId25"/>
    <p:sldId id="304" r:id="rId26"/>
    <p:sldId id="303" r:id="rId27"/>
    <p:sldId id="305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28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ustomer" initials="C" lastIdx="1" clrIdx="0"/>
  <p:cmAuthor id="1" name="Kimmoon-ki" initials="Kk" lastIdx="1" clrIdx="1">
    <p:extLst>
      <p:ext uri="{19B8F6BF-5375-455C-9EA6-DF929625EA0E}">
        <p15:presenceInfo xmlns:p15="http://schemas.microsoft.com/office/powerpoint/2012/main" userId="S::cyan@inu.ac.kr::45ad15f4-2f15-4be2-8200-8184264a79a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8434622-EB23-4116-B64D-77ABC2444493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5"/>
              </a:solidFill>
            </a:ln>
          </a:top>
          <a:bottom>
            <a:ln w="2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5"/>
              </a:solidFill>
            </a:ln>
          </a:top>
          <a:bottom>
            <a:ln w="10000" cmpd="sng">
              <a:solidFill>
                <a:schemeClr val="accent5"/>
              </a:solidFill>
            </a:ln>
          </a:bottom>
        </a:tcBdr>
        <a:fill>
          <a:solidFill>
            <a:schemeClr val="accent5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69FF03A-DF0C-4845-94BB-EF2385AD676B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1"/>
              </a:solidFill>
            </a:ln>
          </a:top>
          <a:bottom>
            <a:ln w="2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1"/>
              </a:solidFill>
            </a:ln>
          </a:top>
          <a:bottom>
            <a:ln w="10000" cmpd="sng">
              <a:solidFill>
                <a:schemeClr val="accent1"/>
              </a:solidFill>
            </a:ln>
          </a:bottom>
        </a:tcBdr>
        <a:fill>
          <a:solidFill>
            <a:schemeClr val="accent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A7026A9-84A0-402A-8550-04DCFC3E3A74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32700" cmpd="sng">
              <a:solidFill>
                <a:schemeClr val="accent5"/>
              </a:solidFill>
              <a:prstDash val="dash"/>
            </a:ln>
          </a:left>
          <a:right>
            <a:ln w="32700" cmpd="sng">
              <a:solidFill>
                <a:schemeClr val="accent5"/>
              </a:solidFill>
              <a:prstDash val="dash"/>
            </a:ln>
          </a:right>
          <a:top>
            <a:ln w="32700" cmpd="sng">
              <a:solidFill>
                <a:schemeClr val="accent5"/>
              </a:solidFill>
              <a:prstDash val="dash"/>
            </a:ln>
          </a:top>
          <a:bottom>
            <a:ln w="32700" cmpd="sng">
              <a:solidFill>
                <a:schemeClr val="accent5"/>
              </a:solidFill>
              <a:prstDash val="dash"/>
            </a:ln>
          </a:bottom>
          <a:insideH>
            <a:ln w="22700" cmpd="sng">
              <a:solidFill>
                <a:schemeClr val="accent5"/>
              </a:solidFill>
              <a:prstDash val="sysDot"/>
            </a:ln>
          </a:insideH>
          <a:insideV>
            <a:ln w="22700" cmpd="sng">
              <a:solidFill>
                <a:schemeClr val="accent5"/>
              </a:solidFill>
              <a:prstDash val="sysDot"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C4711C3-D055-48D3-BF36-FD8B868C6AB0}" styleName="Generic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7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accent4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accent4">
                  <a:shade val="61000"/>
                  <a:satMod val="130000"/>
                </a:schemeClr>
              </a:gs>
              <a:gs pos="50000">
                <a:schemeClr val="accent4">
                  <a:shade val="93000"/>
                  <a:satMod val="130000"/>
                </a:schemeClr>
              </a:gs>
              <a:gs pos="100000">
                <a:schemeClr val="accent4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F77BBAD0-2FD1-4BB3-BED5-B7D4590D3504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3"/>
      </a:tcTxStyle>
      <a:tcStyle>
        <a:tcBdr>
          <a:top>
            <a:ln w="6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3">
          <a:shade val="40000"/>
        </a:schemeClr>
      </a:tcTxStyle>
      <a:tcStyle>
        <a:tcBdr/>
        <a:fill>
          <a:solidFill>
            <a:schemeClr val="accent3">
              <a:alpha val="4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2EA1FB-0CFC-4A56-AEC5-BAC51FA1AD34}" styleName="Normal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4"/>
              </a:solidFill>
            </a:ln>
          </a:left>
          <a:right>
            <a:ln w="40000" cmpd="sng">
              <a:solidFill>
                <a:schemeClr val="accent4"/>
              </a:solidFill>
            </a:ln>
          </a:right>
          <a:top>
            <a:ln w="40000" cmpd="sng">
              <a:solidFill>
                <a:schemeClr val="accent4"/>
              </a:solidFill>
            </a:ln>
          </a:top>
          <a:bottom>
            <a:ln w="400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4">
          <a:shade val="80000"/>
        </a:schemeClr>
      </a:tcTxStyle>
      <a:tcStyle>
        <a:tcBdr>
          <a:bottom>
            <a:ln w="35400" cmpd="sng">
              <a:solidFill>
                <a:schemeClr val="accent4">
                  <a:shade val="80000"/>
                </a:schemeClr>
              </a:solidFill>
            </a:ln>
          </a:bottom>
        </a:tcBdr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7" autoAdjust="0"/>
    <p:restoredTop sz="94913" autoAdjust="0"/>
  </p:normalViewPr>
  <p:slideViewPr>
    <p:cSldViewPr snapToObjects="1">
      <p:cViewPr>
        <p:scale>
          <a:sx n="77" d="100"/>
          <a:sy n="77" d="100"/>
        </p:scale>
        <p:origin x="96" y="58"/>
      </p:cViewPr>
      <p:guideLst>
        <p:guide orient="horz" pos="2156"/>
        <p:guide pos="2876"/>
      </p:guideLst>
    </p:cSldViewPr>
  </p:slideViewPr>
  <p:outlineViewPr>
    <p:cViewPr>
      <p:scale>
        <a:sx n="98" d="100"/>
        <a:sy n="98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Objects="1">
      <p:cViewPr varScale="1">
        <p:scale>
          <a:sx n="52" d="100"/>
          <a:sy n="52" d="100"/>
        </p:scale>
        <p:origin x="2680" y="56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5T01:01:49.90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2021-05-05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F450E784-2449-4FFD-AA69-3F5CFAA75BC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2021-05-05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803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6225952" y="404664"/>
            <a:ext cx="2232248" cy="2232248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2096852"/>
            <a:ext cx="9144000" cy="4761148"/>
          </a:xfrm>
          <a:prstGeom prst="rect">
            <a:avLst/>
          </a:prstGeom>
          <a:solidFill>
            <a:srgbClr val="7DA7D9"/>
          </a:solidFill>
          <a:ln algn="ctr">
            <a:solidFill>
              <a:srgbClr val="7DA7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799" y="2283011"/>
            <a:ext cx="7772400" cy="1470025"/>
          </a:xfrm>
        </p:spPr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908648"/>
            <a:ext cx="6400800" cy="744488"/>
          </a:xfrm>
        </p:spPr>
        <p:txBody>
          <a:bodyPr/>
          <a:lstStyle>
            <a:lvl1pPr marL="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4572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9144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3716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18288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2860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7432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2004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6576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 슬라이드" preserve="1" userDrawn="1">
  <p:cSld name="목차 슬라이드">
    <p:bg>
      <p:bgPr>
        <a:solidFill>
          <a:srgbClr val="A3D4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6372708" cy="6858000"/>
          </a:xfrm>
          <a:prstGeom prst="rect">
            <a:avLst/>
          </a:prstGeom>
          <a:solidFill>
            <a:schemeClr val="bg1"/>
          </a:solidFill>
          <a:ln algn="ctr"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19572" y="620688"/>
            <a:ext cx="3600400" cy="75739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ko-KR" altLang="en-US" sz="44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목차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971600" y="1811605"/>
            <a:ext cx="936104" cy="57707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01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971600" y="2599948"/>
            <a:ext cx="936104" cy="57721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02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71600" y="3392036"/>
            <a:ext cx="936104" cy="57721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03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971600" y="4184124"/>
            <a:ext cx="936104" cy="57702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04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971600" y="4976157"/>
            <a:ext cx="936104" cy="57721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05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971600" y="5804249"/>
            <a:ext cx="936104" cy="57702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06</a:t>
            </a:r>
          </a:p>
        </p:txBody>
      </p:sp>
      <p:sp>
        <p:nvSpPr>
          <p:cNvPr id="28" name="Text Placeholder 27"/>
          <p:cNvSpPr>
            <a:spLocks noGrp="1"/>
          </p:cNvSpPr>
          <p:nvPr userDrawn="1">
            <p:ph type="body" sz="quarter" idx="16"/>
          </p:nvPr>
        </p:nvSpPr>
        <p:spPr>
          <a:xfrm>
            <a:off x="1655676" y="1916832"/>
            <a:ext cx="4717032" cy="471852"/>
          </a:xfrm>
        </p:spPr>
        <p:txBody>
          <a:bodyPr/>
          <a:lstStyle>
            <a:lvl1pPr>
              <a:defRPr sz="2200">
                <a:latin typeface="맑은 고딕"/>
                <a:ea typeface="맑은 고딕"/>
              </a:defRPr>
            </a:lvl1pPr>
            <a:lvl2pPr>
              <a:defRPr>
                <a:latin typeface="맑은 고딕"/>
                <a:ea typeface="맑은 고딕"/>
              </a:defRPr>
            </a:lvl2pPr>
            <a:lvl3pPr>
              <a:defRPr>
                <a:latin typeface="맑은 고딕"/>
                <a:ea typeface="맑은 고딕"/>
              </a:defRPr>
            </a:lvl3pPr>
            <a:lvl4pPr>
              <a:defRPr>
                <a:latin typeface="맑은 고딕"/>
                <a:ea typeface="맑은 고딕"/>
              </a:defRPr>
            </a:lvl4pPr>
            <a:lvl5pPr>
              <a:defRPr>
                <a:latin typeface="맑은 고딕"/>
                <a:ea typeface="맑은 고딕"/>
              </a:defRPr>
            </a:lvl5pPr>
            <a:lvl6pPr/>
            <a:lvl7pPr/>
            <a:lvl8pPr/>
            <a:lvl9pPr/>
          </a:lstStyle>
          <a:p>
            <a:pPr marL="0" lvl="0" indent="0">
              <a:buNone/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29" name="Text Placeholder 28"/>
          <p:cNvSpPr>
            <a:spLocks noGrp="1"/>
          </p:cNvSpPr>
          <p:nvPr userDrawn="1">
            <p:ph type="body" sz="quarter" idx="17"/>
          </p:nvPr>
        </p:nvSpPr>
        <p:spPr>
          <a:xfrm>
            <a:off x="1655676" y="2652629"/>
            <a:ext cx="4717032" cy="471852"/>
          </a:xfrm>
        </p:spPr>
        <p:txBody>
          <a:bodyPr vert="horz" lIns="91440" tIns="45720" rIns="91440" bIns="45720">
            <a:normAutofit/>
          </a:bodyPr>
          <a:lstStyle>
            <a:lvl1pPr>
              <a:defRPr sz="2200">
                <a:latin typeface="맑은 고딕"/>
                <a:ea typeface="맑은 고딕"/>
              </a:defRPr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</a:p>
        </p:txBody>
      </p:sp>
      <p:sp>
        <p:nvSpPr>
          <p:cNvPr id="30" name="Text Placeholder 29"/>
          <p:cNvSpPr>
            <a:spLocks noGrp="1"/>
          </p:cNvSpPr>
          <p:nvPr userDrawn="1">
            <p:ph type="body" sz="quarter" idx="18"/>
          </p:nvPr>
        </p:nvSpPr>
        <p:spPr>
          <a:xfrm>
            <a:off x="1655676" y="3429000"/>
            <a:ext cx="4717032" cy="471852"/>
          </a:xfrm>
        </p:spPr>
        <p:txBody>
          <a:bodyPr vert="horz" lIns="91440" tIns="45720" rIns="91440" bIns="45720">
            <a:normAutofit/>
          </a:bodyPr>
          <a:lstStyle>
            <a:lvl1pPr>
              <a:defRPr sz="2200">
                <a:latin typeface="맑은 고딕"/>
                <a:ea typeface="맑은 고딕"/>
              </a:defRPr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</a:p>
        </p:txBody>
      </p:sp>
      <p:sp>
        <p:nvSpPr>
          <p:cNvPr id="31" name="Text Placeholder 30"/>
          <p:cNvSpPr>
            <a:spLocks noGrp="1"/>
          </p:cNvSpPr>
          <p:nvPr userDrawn="1">
            <p:ph type="body" sz="quarter" idx="19"/>
          </p:nvPr>
        </p:nvSpPr>
        <p:spPr>
          <a:xfrm>
            <a:off x="1655676" y="4236710"/>
            <a:ext cx="4717032" cy="471852"/>
          </a:xfrm>
        </p:spPr>
        <p:txBody>
          <a:bodyPr vert="horz" lIns="91440" tIns="45720" rIns="91440" bIns="45720">
            <a:normAutofit/>
          </a:bodyPr>
          <a:lstStyle>
            <a:lvl1pPr>
              <a:defRPr sz="2200">
                <a:latin typeface="맑은 고딕"/>
                <a:ea typeface="맑은 고딕"/>
              </a:defRPr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20"/>
          </p:nvPr>
        </p:nvSpPr>
        <p:spPr>
          <a:xfrm>
            <a:off x="1655676" y="5028838"/>
            <a:ext cx="4717032" cy="471852"/>
          </a:xfrm>
        </p:spPr>
        <p:txBody>
          <a:bodyPr vert="horz" lIns="91440" tIns="45720" rIns="91440" bIns="45720">
            <a:normAutofit/>
          </a:bodyPr>
          <a:lstStyle>
            <a:lvl1pPr>
              <a:defRPr sz="2200">
                <a:latin typeface="맑은 고딕"/>
                <a:ea typeface="맑은 고딕"/>
              </a:defRPr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</a:p>
        </p:txBody>
      </p:sp>
      <p:sp>
        <p:nvSpPr>
          <p:cNvPr id="33" name="Text Placeholder 32"/>
          <p:cNvSpPr>
            <a:spLocks noGrp="1"/>
          </p:cNvSpPr>
          <p:nvPr userDrawn="1">
            <p:ph type="body" sz="quarter" idx="21"/>
          </p:nvPr>
        </p:nvSpPr>
        <p:spPr>
          <a:xfrm>
            <a:off x="1655676" y="5856835"/>
            <a:ext cx="4717032" cy="471852"/>
          </a:xfrm>
        </p:spPr>
        <p:txBody>
          <a:bodyPr vert="horz" lIns="91440" tIns="45720" rIns="91440" bIns="45720">
            <a:normAutofit/>
          </a:bodyPr>
          <a:lstStyle>
            <a:lvl1pPr>
              <a:defRPr sz="2200">
                <a:latin typeface="맑은 고딕"/>
                <a:ea typeface="맑은 고딕"/>
              </a:defRPr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본문 슬라이드" preserve="1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DA7D9"/>
          </a:solidFill>
          <a:ln algn="ctr">
            <a:solidFill>
              <a:srgbClr val="7DA7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 userDrawn="1">
            <p:ph type="ctrTitle" idx="13"/>
          </p:nvPr>
        </p:nvSpPr>
        <p:spPr>
          <a:xfrm>
            <a:off x="323528" y="245715"/>
            <a:ext cx="7416824" cy="627000"/>
          </a:xfrm>
        </p:spPr>
        <p:txBody>
          <a:bodyPr vert="horz" lIns="91440" tIns="45720" rIns="91440" bIns="45720" anchor="ctr">
            <a:normAutofit/>
          </a:bodyPr>
          <a:lstStyle>
            <a:lvl1pPr algn="l">
              <a:defRPr sz="2800" b="1">
                <a:solidFill>
                  <a:schemeClr val="bg1"/>
                </a:solidFill>
                <a:latin typeface="맑은 고딕"/>
                <a:ea typeface="맑은 고딕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7751080" y="80628"/>
            <a:ext cx="1105396" cy="1105396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323528" y="980728"/>
            <a:ext cx="8532948" cy="5877272"/>
          </a:xfrm>
          <a:prstGeom prst="rect">
            <a:avLst/>
          </a:prstGeom>
          <a:solidFill>
            <a:schemeClr val="bg1"/>
          </a:solidFill>
          <a:ln algn="ctr"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36396" y="6356352"/>
            <a:ext cx="550404" cy="365125"/>
          </a:xfrm>
        </p:spPr>
        <p:txBody>
          <a:bodyPr/>
          <a:lstStyle>
            <a:lvl1pPr>
              <a:defRPr>
                <a:solidFill>
                  <a:schemeClr val="bg1">
                    <a:lumMod val="60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마지막 슬라이드" preserve="1" userDrawn="1">
  <p:cSld name="마지막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DA7D9"/>
          </a:solidFill>
          <a:ln algn="ctr">
            <a:solidFill>
              <a:srgbClr val="7DA7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5807968" y="2402886"/>
            <a:ext cx="2052227" cy="2052227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0" y="3157917"/>
            <a:ext cx="9144000" cy="758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400">
                <a:solidFill>
                  <a:schemeClr val="bg1"/>
                </a:solidFill>
                <a:latin typeface="맑은 고딕"/>
                <a:ea typeface="맑은 고딕"/>
                <a:cs typeface="+mn-cs"/>
              </a:rPr>
              <a:t>감사합니다.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2021-05-05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</p:sldLayoutIdLst>
  <p:transition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3900" dirty="0"/>
              <a:t>Architecture Design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김문기</a:t>
            </a:r>
            <a:r>
              <a:rPr lang="en-US" altLang="ko-KR"/>
              <a:t>,</a:t>
            </a:r>
            <a:r>
              <a:rPr lang="ko-KR" altLang="en-US"/>
              <a:t> 노윤지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dirty="0"/>
              <a:t>Sigmoid Units for Bernoulli Output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5091D7-C8F4-4DD9-AB8F-FD58FC2C8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189" y="1124744"/>
            <a:ext cx="5389621" cy="56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4198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dirty="0"/>
              <a:t>Sigmoid Units for Bernoulli Output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49B2CA-FCEC-4E4D-8CC9-A932B235B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1764149"/>
            <a:ext cx="8312727" cy="382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59525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dirty="0"/>
              <a:t>Sigmoid Units for Bernoulli Output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6E2433-8475-46AE-81FB-857DB6F21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2158820"/>
            <a:ext cx="8312727" cy="254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43628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dirty="0" err="1"/>
              <a:t>Softmax</a:t>
            </a:r>
            <a:r>
              <a:rPr lang="en-US" altLang="ko-KR" dirty="0"/>
              <a:t> Units for </a:t>
            </a:r>
            <a:r>
              <a:rPr lang="en-US" altLang="ko-KR" dirty="0" err="1"/>
              <a:t>Multinoulli</a:t>
            </a:r>
            <a:r>
              <a:rPr lang="en-US" altLang="ko-KR" dirty="0"/>
              <a:t> Output Distribution</a:t>
            </a:r>
          </a:p>
        </p:txBody>
      </p:sp>
    </p:spTree>
    <p:extLst>
      <p:ext uri="{BB962C8B-B14F-4D97-AF65-F5344CB8AC3E}">
        <p14:creationId xmlns:p14="http://schemas.microsoft.com/office/powerpoint/2010/main" val="108817776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dirty="0" err="1"/>
              <a:t>Softmax</a:t>
            </a:r>
            <a:r>
              <a:rPr lang="en-US" altLang="ko-KR" dirty="0"/>
              <a:t> Units for </a:t>
            </a:r>
            <a:r>
              <a:rPr lang="en-US" altLang="ko-KR" dirty="0" err="1"/>
              <a:t>Multinoulli</a:t>
            </a:r>
            <a:r>
              <a:rPr lang="en-US" altLang="ko-KR" dirty="0"/>
              <a:t> Output Distribution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F631E5-2A74-4617-976D-2DF269B98705}"/>
              </a:ext>
            </a:extLst>
          </p:cNvPr>
          <p:cNvSpPr txBox="1"/>
          <p:nvPr/>
        </p:nvSpPr>
        <p:spPr>
          <a:xfrm>
            <a:off x="1295636" y="1702549"/>
            <a:ext cx="6444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개의 클래스에 대해 확률분포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en-US" altLang="ko-KR" dirty="0" err="1"/>
              <a:t>softmax</a:t>
            </a:r>
            <a:r>
              <a:rPr lang="en-US" altLang="ko-KR" dirty="0"/>
              <a:t> function </a:t>
            </a:r>
            <a:r>
              <a:rPr lang="ko-KR" altLang="en-US" dirty="0"/>
              <a:t>사용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F36819-785B-4A91-AC63-8757F20E3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262" y="2456892"/>
            <a:ext cx="6245476" cy="407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5109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dirty="0" err="1"/>
              <a:t>Softmax</a:t>
            </a:r>
            <a:r>
              <a:rPr lang="en-US" altLang="ko-KR" dirty="0"/>
              <a:t> Units for </a:t>
            </a:r>
            <a:r>
              <a:rPr lang="en-US" altLang="ko-KR" dirty="0" err="1"/>
              <a:t>Multinoulli</a:t>
            </a:r>
            <a:r>
              <a:rPr lang="en-US" altLang="ko-KR" dirty="0"/>
              <a:t> Output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8BCBD6-D273-4E36-AC54-1A9E727CF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862" y="2708920"/>
            <a:ext cx="5248275" cy="742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84E50B-9A0B-477E-B1FE-40339F62B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175" y="3782169"/>
            <a:ext cx="634365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40352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dirty="0" err="1"/>
              <a:t>Softmax</a:t>
            </a:r>
            <a:r>
              <a:rPr lang="en-US" altLang="ko-KR" dirty="0"/>
              <a:t> Units for </a:t>
            </a:r>
            <a:r>
              <a:rPr lang="en-US" altLang="ko-KR" dirty="0" err="1"/>
              <a:t>Multinoulli</a:t>
            </a:r>
            <a:r>
              <a:rPr lang="en-US" altLang="ko-KR" dirty="0"/>
              <a:t> Output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510E04-B726-46D7-8FCA-A0BFE45A9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2274098"/>
            <a:ext cx="8312727" cy="230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705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dirty="0" err="1"/>
              <a:t>Softmax</a:t>
            </a:r>
            <a:r>
              <a:rPr lang="en-US" altLang="ko-KR" dirty="0"/>
              <a:t> Units for </a:t>
            </a:r>
            <a:r>
              <a:rPr lang="en-US" altLang="ko-KR" dirty="0" err="1"/>
              <a:t>Multinoulli</a:t>
            </a:r>
            <a:r>
              <a:rPr lang="en-US" altLang="ko-KR" dirty="0"/>
              <a:t> Output Distribution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35BB7A-D828-4D0F-A2D0-FE2DC83A7495}"/>
              </a:ext>
            </a:extLst>
          </p:cNvPr>
          <p:cNvSpPr txBox="1"/>
          <p:nvPr/>
        </p:nvSpPr>
        <p:spPr>
          <a:xfrm>
            <a:off x="1223628" y="1664804"/>
            <a:ext cx="65167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Softmax</a:t>
            </a:r>
            <a:r>
              <a:rPr lang="ko-KR" altLang="en-US" dirty="0"/>
              <a:t>의 인자인 </a:t>
            </a:r>
            <a:r>
              <a:rPr lang="en-US" altLang="ko-KR" dirty="0"/>
              <a:t>z</a:t>
            </a:r>
            <a:r>
              <a:rPr lang="ko-KR" altLang="en-US" dirty="0"/>
              <a:t>를 구하는 방법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 Overparameterized version</a:t>
            </a:r>
          </a:p>
          <a:p>
            <a:r>
              <a:rPr lang="en-US" altLang="ko-KR" dirty="0"/>
              <a:t>2. Restricted version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563822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dirty="0" err="1"/>
              <a:t>Softmax</a:t>
            </a:r>
            <a:r>
              <a:rPr lang="en-US" altLang="ko-KR" dirty="0"/>
              <a:t> Units for </a:t>
            </a:r>
            <a:r>
              <a:rPr lang="en-US" altLang="ko-KR" dirty="0" err="1"/>
              <a:t>Multinoulli</a:t>
            </a:r>
            <a:r>
              <a:rPr lang="en-US" altLang="ko-KR" dirty="0"/>
              <a:t> Output Distribution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47C88F-2A35-4835-BB9B-44E003B8FD17}"/>
              </a:ext>
            </a:extLst>
          </p:cNvPr>
          <p:cNvSpPr txBox="1"/>
          <p:nvPr/>
        </p:nvSpPr>
        <p:spPr>
          <a:xfrm>
            <a:off x="1223628" y="1700808"/>
            <a:ext cx="6516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Softmax</a:t>
            </a:r>
            <a:r>
              <a:rPr lang="ko-KR" altLang="en-US" dirty="0"/>
              <a:t>는 하나의 결과값이 커지면 다른 값은 작아진다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신경화학의 </a:t>
            </a:r>
            <a:r>
              <a:rPr lang="en-US" altLang="ko-KR" dirty="0" err="1"/>
              <a:t>Leteral</a:t>
            </a:r>
            <a:r>
              <a:rPr lang="en-US" altLang="ko-KR" dirty="0"/>
              <a:t> inhibition</a:t>
            </a:r>
            <a:r>
              <a:rPr lang="ko-KR" altLang="en-US" dirty="0"/>
              <a:t>과 유사하다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078493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Other Output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B98AC0-6D7C-46CB-A929-048CBECF7EF1}"/>
              </a:ext>
            </a:extLst>
          </p:cNvPr>
          <p:cNvSpPr txBox="1"/>
          <p:nvPr/>
        </p:nvSpPr>
        <p:spPr>
          <a:xfrm>
            <a:off x="1223628" y="1772816"/>
            <a:ext cx="6516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 principle of maximum likelihood provides a guide for how to design a good cost function for nearly any kind of output layer.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969808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Output Units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32C85D-A4D7-412B-A2C9-61C795717A0F}"/>
              </a:ext>
            </a:extLst>
          </p:cNvPr>
          <p:cNvSpPr txBox="1"/>
          <p:nvPr/>
        </p:nvSpPr>
        <p:spPr>
          <a:xfrm>
            <a:off x="1331640" y="1736812"/>
            <a:ext cx="66967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Architecture</a:t>
            </a:r>
            <a:r>
              <a:rPr lang="ko-KR" altLang="en-US" dirty="0"/>
              <a:t>란 </a:t>
            </a:r>
            <a:r>
              <a:rPr lang="en-US" altLang="ko-KR" dirty="0"/>
              <a:t>network</a:t>
            </a:r>
            <a:r>
              <a:rPr lang="ko-KR" altLang="en-US" dirty="0"/>
              <a:t>의 전반적 구조를 의미한다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유닛의 개수 설정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유닛들의 상호 연결 방법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대부분의 </a:t>
            </a:r>
            <a:r>
              <a:rPr lang="en-US" altLang="ko-KR" dirty="0"/>
              <a:t>neural network</a:t>
            </a:r>
            <a:r>
              <a:rPr lang="ko-KR" altLang="en-US" dirty="0"/>
              <a:t>는 이전 레이어의 출력이 다음 레이어의 입력으로 들어가는 </a:t>
            </a:r>
            <a:r>
              <a:rPr lang="en-US" altLang="ko-KR" dirty="0"/>
              <a:t>chain-based architecture</a:t>
            </a:r>
            <a:r>
              <a:rPr lang="ko-KR" altLang="en-US" dirty="0"/>
              <a:t>를 이룬다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7E6FCC-58F8-4C9F-8A49-B1C8F6457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639" y="3969060"/>
            <a:ext cx="6058746" cy="23053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Other Output Types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4660F7-AFC3-4591-AC3E-5EE163E7E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728" y="1376772"/>
            <a:ext cx="2074545" cy="5867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F2F3BD-3755-4D1E-A1CC-729508AFF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178" y="2420888"/>
            <a:ext cx="2493645" cy="6810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D3BBBA-B765-4A61-8FA3-1546654BB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9420" y="3525001"/>
            <a:ext cx="3185160" cy="66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8007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Other Output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B98AC0-6D7C-46CB-A929-048CBECF7EF1}"/>
              </a:ext>
            </a:extLst>
          </p:cNvPr>
          <p:cNvSpPr txBox="1"/>
          <p:nvPr/>
        </p:nvSpPr>
        <p:spPr>
          <a:xfrm>
            <a:off x="1223628" y="1772816"/>
            <a:ext cx="65167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 Learning variance of Conditional Gaussian Distribution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Closed form</a:t>
            </a:r>
            <a:endParaRPr lang="ko-KR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381933-DCF9-42F1-8170-6A1C17648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3104964"/>
            <a:ext cx="8312727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5305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Other Output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B98AC0-6D7C-46CB-A929-048CBECF7EF1}"/>
              </a:ext>
            </a:extLst>
          </p:cNvPr>
          <p:cNvSpPr txBox="1"/>
          <p:nvPr/>
        </p:nvSpPr>
        <p:spPr>
          <a:xfrm>
            <a:off x="1223628" y="1772816"/>
            <a:ext cx="6516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Variance</a:t>
            </a:r>
            <a:r>
              <a:rPr lang="ko-KR" altLang="en-US" dirty="0"/>
              <a:t>가 </a:t>
            </a:r>
            <a:r>
              <a:rPr lang="en-US" altLang="ko-KR" dirty="0"/>
              <a:t>input</a:t>
            </a:r>
            <a:r>
              <a:rPr lang="ko-KR" altLang="en-US" dirty="0"/>
              <a:t>과 무관한 경우</a:t>
            </a:r>
            <a:r>
              <a:rPr lang="en-US" altLang="ko-KR" dirty="0"/>
              <a:t>(</a:t>
            </a:r>
            <a:r>
              <a:rPr lang="ko-KR" altLang="en-US" dirty="0"/>
              <a:t>단순함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- We can get variance, precision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B39B5E-3EA4-4689-9D43-AEBF3B5B1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6" y="2920204"/>
            <a:ext cx="8312728" cy="13728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A3CB8C-8665-4C95-B352-F383FD971994}"/>
              </a:ext>
            </a:extLst>
          </p:cNvPr>
          <p:cNvSpPr txBox="1"/>
          <p:nvPr/>
        </p:nvSpPr>
        <p:spPr>
          <a:xfrm>
            <a:off x="1223628" y="4582869"/>
            <a:ext cx="6516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 x</a:t>
            </a:r>
            <a:r>
              <a:rPr lang="ko-KR" altLang="en-US" dirty="0"/>
              <a:t>에 따라 달라지는 </a:t>
            </a:r>
            <a:r>
              <a:rPr lang="en-US" altLang="ko-KR" dirty="0"/>
              <a:t>y</a:t>
            </a:r>
            <a:r>
              <a:rPr lang="ko-KR" altLang="en-US" dirty="0"/>
              <a:t>의 </a:t>
            </a:r>
            <a:r>
              <a:rPr lang="en-US" altLang="ko-KR" dirty="0"/>
              <a:t>variance</a:t>
            </a:r>
            <a:r>
              <a:rPr lang="ko-KR" altLang="en-US" dirty="0"/>
              <a:t>를 구하는 모델</a:t>
            </a:r>
            <a:endParaRPr lang="en-US" altLang="ko-KR" dirty="0"/>
          </a:p>
          <a:p>
            <a:r>
              <a:rPr lang="en-US" altLang="ko-KR" dirty="0"/>
              <a:t>- Heteroscedastic model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279003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Other Output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B98AC0-6D7C-46CB-A929-048CBECF7EF1}"/>
              </a:ext>
            </a:extLst>
          </p:cNvPr>
          <p:cNvSpPr txBox="1"/>
          <p:nvPr/>
        </p:nvSpPr>
        <p:spPr>
          <a:xfrm>
            <a:off x="1223628" y="1772816"/>
            <a:ext cx="65167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다변수의 경우</a:t>
            </a:r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diagonal precision matrix  </a:t>
            </a:r>
            <a:r>
              <a:rPr lang="en-US" altLang="ko-KR" dirty="0" err="1"/>
              <a:t>diag</a:t>
            </a:r>
            <a:r>
              <a:rPr lang="en-US" altLang="ko-KR" dirty="0"/>
              <a:t>(beta)</a:t>
            </a:r>
          </a:p>
          <a:p>
            <a:endParaRPr lang="en-US" altLang="ko-KR" dirty="0"/>
          </a:p>
          <a:p>
            <a:r>
              <a:rPr lang="en-US" altLang="ko-KR" dirty="0"/>
              <a:t>variance? -&gt; 0</a:t>
            </a:r>
            <a:r>
              <a:rPr lang="ko-KR" altLang="en-US" dirty="0"/>
              <a:t>근처에서 </a:t>
            </a:r>
            <a:r>
              <a:rPr lang="en-US" altLang="ko-KR" dirty="0" err="1"/>
              <a:t>gradien</a:t>
            </a:r>
            <a:r>
              <a:rPr lang="ko-KR" altLang="en-US" dirty="0"/>
              <a:t>가 치솟음</a:t>
            </a:r>
            <a:endParaRPr lang="en-US" altLang="ko-KR" dirty="0"/>
          </a:p>
          <a:p>
            <a:r>
              <a:rPr lang="en-US" altLang="ko-KR" dirty="0"/>
              <a:t>Standard deviation? -&gt; (sigma) &lt; 1 </a:t>
            </a:r>
            <a:r>
              <a:rPr lang="ko-KR" altLang="en-US" dirty="0"/>
              <a:t>일 경우 더욱 극단적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Precision matrix</a:t>
            </a:r>
            <a:r>
              <a:rPr lang="ko-KR" altLang="en-US" dirty="0"/>
              <a:t>의 역행렬은 </a:t>
            </a:r>
            <a:r>
              <a:rPr lang="en-US" altLang="ko-KR" dirty="0"/>
              <a:t>covariance matrix</a:t>
            </a:r>
            <a:r>
              <a:rPr lang="ko-KR" altLang="en-US" dirty="0"/>
              <a:t>의 역행렬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-&gt; precision matrix is positive definite matrix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70F0FE-434F-40A6-861E-D5E70F5DB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88" y="4869160"/>
            <a:ext cx="7557025" cy="108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373426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Other Output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B98AC0-6D7C-46CB-A929-048CBECF7EF1}"/>
              </a:ext>
            </a:extLst>
          </p:cNvPr>
          <p:cNvSpPr txBox="1"/>
          <p:nvPr/>
        </p:nvSpPr>
        <p:spPr>
          <a:xfrm>
            <a:off x="1223628" y="1772816"/>
            <a:ext cx="65167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Conditional distribution p(</a:t>
            </a:r>
            <a:r>
              <a:rPr lang="en-US" altLang="ko-KR" dirty="0" err="1"/>
              <a:t>y|x</a:t>
            </a:r>
            <a:r>
              <a:rPr lang="en-US" altLang="ko-KR" dirty="0"/>
              <a:t>)</a:t>
            </a:r>
            <a:r>
              <a:rPr lang="ko-KR" altLang="en-US" dirty="0"/>
              <a:t>가 하나의 </a:t>
            </a:r>
            <a:r>
              <a:rPr lang="en-US" altLang="ko-KR" dirty="0"/>
              <a:t>x</a:t>
            </a:r>
            <a:r>
              <a:rPr lang="ko-KR" altLang="en-US" dirty="0"/>
              <a:t>에 대해 </a:t>
            </a:r>
            <a:r>
              <a:rPr lang="en-US" altLang="ko-KR" dirty="0"/>
              <a:t>y space</a:t>
            </a:r>
            <a:r>
              <a:rPr lang="ko-KR" altLang="en-US" dirty="0"/>
              <a:t>에서 여러 분포를 갖는 경우</a:t>
            </a:r>
            <a:endParaRPr lang="en-US" altLang="ko-KR" dirty="0"/>
          </a:p>
          <a:p>
            <a:r>
              <a:rPr lang="en-US" altLang="ko-KR" dirty="0"/>
              <a:t>-&gt; Neural Net</a:t>
            </a:r>
            <a:r>
              <a:rPr lang="ko-KR" altLang="en-US" dirty="0"/>
              <a:t>의 </a:t>
            </a:r>
            <a:r>
              <a:rPr lang="en-US" altLang="ko-KR" dirty="0"/>
              <a:t>output</a:t>
            </a:r>
            <a:r>
              <a:rPr lang="ko-KR" altLang="en-US" dirty="0"/>
              <a:t>을 </a:t>
            </a:r>
            <a:r>
              <a:rPr lang="en-US" altLang="ko-KR" dirty="0"/>
              <a:t>Gaussian mixture</a:t>
            </a:r>
            <a:r>
              <a:rPr lang="ko-KR" altLang="en-US" dirty="0"/>
              <a:t>형태로 출력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Mixture density network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N</a:t>
            </a:r>
            <a:r>
              <a:rPr lang="ko-KR" altLang="en-US" dirty="0"/>
              <a:t>개의 </a:t>
            </a:r>
            <a:r>
              <a:rPr lang="en-US" altLang="ko-KR" dirty="0"/>
              <a:t>component</a:t>
            </a:r>
            <a:r>
              <a:rPr lang="ko-KR" altLang="en-US" dirty="0"/>
              <a:t>를 갖는 </a:t>
            </a:r>
            <a:r>
              <a:rPr lang="en-US" altLang="ko-KR" dirty="0"/>
              <a:t>Gaussian mixture output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-&gt; Neural Net</a:t>
            </a:r>
            <a:r>
              <a:rPr lang="ko-KR" altLang="en-US" dirty="0"/>
              <a:t>은 세 개의 </a:t>
            </a:r>
            <a:r>
              <a:rPr lang="en-US" altLang="ko-KR" dirty="0"/>
              <a:t>output</a:t>
            </a:r>
            <a:r>
              <a:rPr lang="ko-KR" altLang="en-US" dirty="0"/>
              <a:t>을 출력해야 한다</a:t>
            </a:r>
            <a:r>
              <a:rPr lang="en-US" altLang="ko-KR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3123B3-D5CE-40BC-ABD8-6052A8D76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2" y="4186783"/>
            <a:ext cx="7229475" cy="1114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BA30AE-49A5-4396-8961-7686D3F8D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950" y="3214687"/>
            <a:ext cx="53721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7157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Other Output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B98AC0-6D7C-46CB-A929-048CBECF7EF1}"/>
              </a:ext>
            </a:extLst>
          </p:cNvPr>
          <p:cNvSpPr txBox="1"/>
          <p:nvPr/>
        </p:nvSpPr>
        <p:spPr>
          <a:xfrm>
            <a:off x="1223628" y="3248980"/>
            <a:ext cx="6516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Neural Net</a:t>
            </a:r>
            <a:r>
              <a:rPr lang="ko-KR" altLang="en-US" dirty="0"/>
              <a:t>은 세 개의 </a:t>
            </a:r>
            <a:r>
              <a:rPr lang="en-US" altLang="ko-KR" dirty="0"/>
              <a:t>output</a:t>
            </a:r>
            <a:r>
              <a:rPr lang="ko-KR" altLang="en-US" dirty="0"/>
              <a:t>을 출력해야 한다</a:t>
            </a:r>
            <a:r>
              <a:rPr lang="en-US" altLang="ko-KR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BA30AE-49A5-4396-8961-7686D3F8D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4041068"/>
            <a:ext cx="5372100" cy="428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3B6EAE-CB15-4BB9-BBEC-08D1CF462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162" y="4619414"/>
            <a:ext cx="5781675" cy="571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933954-141A-4BAE-8300-45659D9B6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3050" y="5319489"/>
            <a:ext cx="6057900" cy="4857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E64486-68B2-454C-B07B-014CA9F267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262" y="1628800"/>
            <a:ext cx="72294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60371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Other Output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B98AC0-6D7C-46CB-A929-048CBECF7EF1}"/>
              </a:ext>
            </a:extLst>
          </p:cNvPr>
          <p:cNvSpPr txBox="1"/>
          <p:nvPr/>
        </p:nvSpPr>
        <p:spPr>
          <a:xfrm>
            <a:off x="1223628" y="1772816"/>
            <a:ext cx="65167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Gaussian mixture</a:t>
            </a:r>
            <a:r>
              <a:rPr lang="ko-KR" altLang="en-US" dirty="0"/>
              <a:t>를 학습할 때 </a:t>
            </a:r>
            <a:r>
              <a:rPr lang="en-US" altLang="ko-KR" dirty="0"/>
              <a:t>gradient based optimization</a:t>
            </a:r>
            <a:r>
              <a:rPr lang="ko-KR" altLang="en-US" dirty="0"/>
              <a:t>을 할 경우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Variance</a:t>
            </a:r>
            <a:r>
              <a:rPr lang="ko-KR" altLang="en-US" dirty="0"/>
              <a:t>의 </a:t>
            </a:r>
            <a:r>
              <a:rPr lang="en-US" altLang="ko-KR" dirty="0"/>
              <a:t>inverse</a:t>
            </a:r>
            <a:r>
              <a:rPr lang="ko-KR" altLang="en-US" dirty="0"/>
              <a:t>로 인한 불안정함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Gradient </a:t>
            </a:r>
            <a:r>
              <a:rPr lang="ko-KR" altLang="en-US" dirty="0"/>
              <a:t>치솟음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Standard deviation</a:t>
            </a:r>
            <a:r>
              <a:rPr lang="ko-KR" altLang="en-US" dirty="0"/>
              <a:t>으로 이한 가속화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-&gt;  unreliable</a:t>
            </a:r>
          </a:p>
          <a:p>
            <a:endParaRPr lang="en-US" altLang="ko-KR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dirty="0"/>
              <a:t>Use techniques: Clip gradients, gradient scaling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9120428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Other Output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B98AC0-6D7C-46CB-A929-048CBECF7EF1}"/>
              </a:ext>
            </a:extLst>
          </p:cNvPr>
          <p:cNvSpPr txBox="1"/>
          <p:nvPr/>
        </p:nvSpPr>
        <p:spPr>
          <a:xfrm>
            <a:off x="1223628" y="1772816"/>
            <a:ext cx="65167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Gaussian </a:t>
            </a:r>
            <a:r>
              <a:rPr lang="en-US" altLang="ko-KR" dirty="0" err="1"/>
              <a:t>mixtur</a:t>
            </a:r>
            <a:r>
              <a:rPr lang="ko-KR" altLang="en-US" dirty="0"/>
              <a:t>사용 분야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Gaussian mixture output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음성이나 물리적 물체의 움직임 등을 생성하는 데 사용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Mixture </a:t>
            </a:r>
            <a:r>
              <a:rPr lang="en-US" altLang="ko-KR" dirty="0" err="1"/>
              <a:t>densit</a:t>
            </a:r>
            <a:r>
              <a:rPr lang="ko-KR" altLang="en-US" dirty="0"/>
              <a:t>는 하나의 값을 출력하는 것보다 더 복잡한 차원의 값들을 모델링할 수 있기 때문에 실생황 데이터의 분포를 잘 나타낼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9025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Output Units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876850-DE0F-48FD-872B-60C7F80632D6}"/>
              </a:ext>
            </a:extLst>
          </p:cNvPr>
          <p:cNvSpPr txBox="1"/>
          <p:nvPr/>
        </p:nvSpPr>
        <p:spPr>
          <a:xfrm>
            <a:off x="1169622" y="1808820"/>
            <a:ext cx="68047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 architectural considerations in chain-based architectures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To choose the depth of the network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To choose the width of each layer.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379425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dirty="0"/>
              <a:t>Linear Units for Gaussian Output Distributions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5FDCC0-9CB6-44F4-8BC3-42D69A0678B2}"/>
              </a:ext>
            </a:extLst>
          </p:cNvPr>
          <p:cNvSpPr txBox="1"/>
          <p:nvPr/>
        </p:nvSpPr>
        <p:spPr>
          <a:xfrm>
            <a:off x="1258923" y="1660544"/>
            <a:ext cx="64807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Network with one hidden layer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Sufficient to fit the training set.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Deeper networks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Often are able to use far fewer units per layer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Far fewer parameters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Often generalize to the test set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Often harder to optimize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4104514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dirty="0"/>
              <a:t>Linear Units for Gaussian Output Distributions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F8986A-A4FE-46D1-B656-BA545ED6461C}"/>
              </a:ext>
            </a:extLst>
          </p:cNvPr>
          <p:cNvSpPr txBox="1"/>
          <p:nvPr/>
        </p:nvSpPr>
        <p:spPr>
          <a:xfrm>
            <a:off x="1223628" y="1628800"/>
            <a:ext cx="6516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Linear model: feature</a:t>
            </a:r>
            <a:r>
              <a:rPr lang="ko-KR" altLang="en-US" dirty="0"/>
              <a:t>와 </a:t>
            </a:r>
            <a:r>
              <a:rPr lang="en-US" altLang="ko-KR" dirty="0"/>
              <a:t>output</a:t>
            </a:r>
            <a:r>
              <a:rPr lang="ko-KR" altLang="en-US" dirty="0"/>
              <a:t>을 행렬곱으로 맵핑</a:t>
            </a:r>
            <a:endParaRPr lang="en-US" altLang="ko-KR" dirty="0"/>
          </a:p>
          <a:p>
            <a:r>
              <a:rPr lang="en-US" altLang="ko-KR" dirty="0"/>
              <a:t>-&gt; convex optimization</a:t>
            </a:r>
            <a:r>
              <a:rPr lang="ko-KR" altLang="en-US" dirty="0"/>
              <a:t>을 사용해 해결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Non-linear model</a:t>
            </a:r>
          </a:p>
          <a:p>
            <a:r>
              <a:rPr lang="en-US" altLang="ko-KR" dirty="0"/>
              <a:t>-&gt; hidden layer </a:t>
            </a:r>
            <a:r>
              <a:rPr lang="ko-KR" altLang="en-US" dirty="0"/>
              <a:t>가 있는 </a:t>
            </a:r>
            <a:r>
              <a:rPr lang="en-US" altLang="ko-KR" dirty="0"/>
              <a:t>feed forward network</a:t>
            </a:r>
            <a:r>
              <a:rPr lang="ko-KR" altLang="en-US" dirty="0"/>
              <a:t>는 어떤 함수든 근사할 수 있다</a:t>
            </a:r>
            <a:r>
              <a:rPr lang="en-US" altLang="ko-KR" dirty="0"/>
              <a:t>.(universal approximation theorem).</a:t>
            </a:r>
          </a:p>
        </p:txBody>
      </p:sp>
    </p:spTree>
    <p:extLst>
      <p:ext uri="{BB962C8B-B14F-4D97-AF65-F5344CB8AC3E}">
        <p14:creationId xmlns:p14="http://schemas.microsoft.com/office/powerpoint/2010/main" val="386824617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dirty="0"/>
              <a:t>Linear Units for Gaussian Output Distributions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0E6E5A-22B1-4D17-91A2-7FEA651D03FF}"/>
              </a:ext>
            </a:extLst>
          </p:cNvPr>
          <p:cNvSpPr txBox="1"/>
          <p:nvPr/>
        </p:nvSpPr>
        <p:spPr>
          <a:xfrm>
            <a:off x="1187624" y="2170601"/>
            <a:ext cx="6552728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MLP</a:t>
            </a:r>
            <a:r>
              <a:rPr lang="ko-KR" altLang="en-US" dirty="0"/>
              <a:t>가 학습이 실패할 수 있는 경우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700" dirty="0"/>
              <a:t>최적화 알고리즘이 학습해야 하는 함수에 적합하지 않은 경우</a:t>
            </a:r>
            <a:endParaRPr lang="en-US" altLang="ko-KR" sz="1700" dirty="0"/>
          </a:p>
          <a:p>
            <a:pPr marL="285750" indent="-285750">
              <a:buFontTx/>
              <a:buChar char="-"/>
            </a:pPr>
            <a:r>
              <a:rPr lang="ko-KR" altLang="en-US" sz="1700" dirty="0"/>
              <a:t>학습 알고리즘이 </a:t>
            </a:r>
            <a:r>
              <a:rPr lang="en-US" altLang="ko-KR" sz="1700" dirty="0"/>
              <a:t>overfitting</a:t>
            </a:r>
            <a:r>
              <a:rPr lang="ko-KR" altLang="en-US" sz="1700" dirty="0"/>
              <a:t>되어 엉뚱한 함수를 학습하는 경우</a:t>
            </a:r>
            <a:endParaRPr lang="en-US" altLang="ko-KR" sz="1700" dirty="0"/>
          </a:p>
          <a:p>
            <a:pPr marL="285750" indent="-285750">
              <a:buFontTx/>
              <a:buChar char="-"/>
            </a:pPr>
            <a:endParaRPr lang="en-US" altLang="ko-KR" sz="1700" dirty="0"/>
          </a:p>
          <a:p>
            <a:pPr marL="285750" indent="-285750">
              <a:buFontTx/>
              <a:buChar char="-"/>
            </a:pPr>
            <a:endParaRPr lang="en-US" altLang="ko-KR" sz="1700" dirty="0"/>
          </a:p>
          <a:p>
            <a:endParaRPr lang="en-US" altLang="ko-KR" sz="1700" dirty="0"/>
          </a:p>
          <a:p>
            <a:r>
              <a:rPr lang="en-US" altLang="ko-KR" sz="1700" dirty="0"/>
              <a:t>Single layer feed forward network</a:t>
            </a:r>
            <a:r>
              <a:rPr lang="ko-KR" altLang="en-US" sz="1700" dirty="0"/>
              <a:t>는 모든 기능을 표현하기에 충분하지만 </a:t>
            </a:r>
            <a:r>
              <a:rPr lang="en-US" altLang="ko-KR" sz="1700" dirty="0"/>
              <a:t>layer</a:t>
            </a:r>
            <a:r>
              <a:rPr lang="ko-KR" altLang="en-US" sz="1700" dirty="0"/>
              <a:t>가 너무 크면 학습</a:t>
            </a:r>
            <a:r>
              <a:rPr lang="en-US" altLang="ko-KR" sz="1700" dirty="0"/>
              <a:t>, </a:t>
            </a:r>
            <a:r>
              <a:rPr lang="ko-KR" altLang="en-US" sz="1700" dirty="0"/>
              <a:t>일반화에 실패할 수 있다</a:t>
            </a:r>
            <a:r>
              <a:rPr lang="en-US" altLang="ko-KR" sz="1700" dirty="0"/>
              <a:t>.</a:t>
            </a:r>
          </a:p>
          <a:p>
            <a:r>
              <a:rPr lang="ko-KR" altLang="en-US" sz="1700" dirty="0"/>
              <a:t>대부분의 상황에서</a:t>
            </a:r>
            <a:r>
              <a:rPr lang="en-US" altLang="ko-KR" sz="1700" dirty="0"/>
              <a:t>, </a:t>
            </a:r>
            <a:r>
              <a:rPr lang="ko-KR" altLang="en-US" sz="1700" dirty="0"/>
              <a:t>더 깊은 모델을 사용할 경우 원하는 함수를 표현하는 데 필요한 </a:t>
            </a:r>
            <a:r>
              <a:rPr lang="en-US" altLang="ko-KR" sz="1700" dirty="0"/>
              <a:t>parameter </a:t>
            </a:r>
            <a:r>
              <a:rPr lang="ko-KR" altLang="en-US" sz="1700" dirty="0"/>
              <a:t>수를 줄이고 </a:t>
            </a:r>
            <a:r>
              <a:rPr lang="en-US" altLang="ko-KR" sz="1700" dirty="0"/>
              <a:t>generalization error</a:t>
            </a:r>
            <a:r>
              <a:rPr lang="ko-KR" altLang="en-US" sz="1700" dirty="0"/>
              <a:t>를 줄일 수 있다</a:t>
            </a:r>
            <a:r>
              <a:rPr lang="en-US" altLang="ko-KR" sz="1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966832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dirty="0"/>
              <a:t>Sigmoid Units for Bernoulli Output Distribution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0B15BC-9F24-45CF-9E77-7F3D68D13E8D}"/>
              </a:ext>
            </a:extLst>
          </p:cNvPr>
          <p:cNvSpPr txBox="1"/>
          <p:nvPr/>
        </p:nvSpPr>
        <p:spPr>
          <a:xfrm>
            <a:off x="1259632" y="3981834"/>
            <a:ext cx="64807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Activation</a:t>
            </a:r>
            <a:r>
              <a:rPr lang="ko-KR" altLang="en-US" dirty="0"/>
              <a:t> </a:t>
            </a:r>
            <a:r>
              <a:rPr lang="en-US" altLang="ko-KR" dirty="0"/>
              <a:t>function: abs(x)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레이어 하나를 지날 때마다 반절씩 접는 것으로 표현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Affine transformation: </a:t>
            </a:r>
            <a:r>
              <a:rPr lang="ko-KR" altLang="en-US" dirty="0"/>
              <a:t>반절 접는 위치를 정해준다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레이어를 지날수록 근사해야 하는 함수가 단순해진다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-&gt; generalization error </a:t>
            </a:r>
            <a:r>
              <a:rPr lang="ko-KR" altLang="en-US" dirty="0"/>
              <a:t>감소</a:t>
            </a:r>
            <a:endParaRPr lang="en-US" altLang="ko-K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DEAD24-B93D-43E8-A9BA-95A3D5A23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242" y="1232756"/>
            <a:ext cx="7915514" cy="219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94471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dirty="0"/>
              <a:t>Sigmoid Units for Bernoulli Output Distribution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BA6620-FAA1-40B7-8381-24918CE4D9A2}"/>
              </a:ext>
            </a:extLst>
          </p:cNvPr>
          <p:cNvSpPr txBox="1"/>
          <p:nvPr/>
        </p:nvSpPr>
        <p:spPr>
          <a:xfrm>
            <a:off x="1259632" y="1520788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ㅇㄴㄹ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433007-71CF-4CF5-B0FF-4666058DB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970" y="2276872"/>
            <a:ext cx="4182059" cy="18766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64DD78-583D-4F2A-B9F4-0F68D9F08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629" y="4921557"/>
            <a:ext cx="3524742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49241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dirty="0"/>
              <a:t>Sigmoid Units for Bernoulli Output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A5C5F3-A282-41F2-9BF2-F3CF3F91C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04764"/>
            <a:ext cx="3891594" cy="38561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603C03-3AEB-433F-9743-3D0372D90FE3}"/>
              </a:ext>
            </a:extLst>
          </p:cNvPr>
          <p:cNvSpPr txBox="1"/>
          <p:nvPr/>
        </p:nvSpPr>
        <p:spPr>
          <a:xfrm>
            <a:off x="680406" y="1844824"/>
            <a:ext cx="37835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두 개의 클래스를 분류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Binary variable</a:t>
            </a:r>
            <a:r>
              <a:rPr lang="ko-KR" altLang="en-US" dirty="0"/>
              <a:t>에서 </a:t>
            </a:r>
            <a:r>
              <a:rPr lang="en-US" altLang="ko-KR" dirty="0"/>
              <a:t>distribution</a:t>
            </a:r>
            <a:r>
              <a:rPr lang="ko-KR" altLang="en-US" dirty="0"/>
              <a:t>을 정의하는 변수 </a:t>
            </a:r>
            <a:r>
              <a:rPr lang="en-US" altLang="ko-KR" dirty="0"/>
              <a:t>z</a:t>
            </a:r>
            <a:r>
              <a:rPr lang="ko-KR" altLang="en-US" dirty="0"/>
              <a:t>를 </a:t>
            </a:r>
            <a:r>
              <a:rPr lang="en-US" altLang="ko-KR" dirty="0"/>
              <a:t>logit</a:t>
            </a:r>
            <a:r>
              <a:rPr lang="ko-KR" altLang="en-US" dirty="0"/>
              <a:t>이라 부름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1445559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함초롬돋움"/>
      </a:majorFont>
      <a:minorFont>
        <a:latin typeface="함초롬돋움"/>
        <a:ea typeface="함초롬돋움"/>
        <a:cs typeface="함초롬돋움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함초롬돋움"/>
      </a:majorFont>
      <a:minorFont>
        <a:latin typeface="함초롬돋움"/>
        <a:ea typeface="함초롬돋움"/>
        <a:cs typeface="함초롬돋움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</TotalTime>
  <Words>655</Words>
  <Application>Microsoft Office PowerPoint</Application>
  <PresentationFormat>On-screen Show (4:3)</PresentationFormat>
  <Paragraphs>133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맑은 고딕</vt:lpstr>
      <vt:lpstr>함초롬돋움</vt:lpstr>
      <vt:lpstr>Arial</vt:lpstr>
      <vt:lpstr>Symbol</vt:lpstr>
      <vt:lpstr>한컴오피스</vt:lpstr>
      <vt:lpstr>Architecture Design</vt:lpstr>
      <vt:lpstr>Output Units</vt:lpstr>
      <vt:lpstr>Output Units</vt:lpstr>
      <vt:lpstr>Linear Units for Gaussian Output Distributions</vt:lpstr>
      <vt:lpstr>Linear Units for Gaussian Output Distributions</vt:lpstr>
      <vt:lpstr>Linear Units for Gaussian Output Distributions</vt:lpstr>
      <vt:lpstr>Sigmoid Units for Bernoulli Output Distribution</vt:lpstr>
      <vt:lpstr>Sigmoid Units for Bernoulli Output Distribution</vt:lpstr>
      <vt:lpstr>Sigmoid Units for Bernoulli Output Distribution</vt:lpstr>
      <vt:lpstr>Sigmoid Units for Bernoulli Output Distribution</vt:lpstr>
      <vt:lpstr>Sigmoid Units for Bernoulli Output Distribution</vt:lpstr>
      <vt:lpstr>Sigmoid Units for Bernoulli Output Distribution</vt:lpstr>
      <vt:lpstr>Softmax Units for Multinoulli Output Distribution</vt:lpstr>
      <vt:lpstr>Softmax Units for Multinoulli Output Distribution</vt:lpstr>
      <vt:lpstr>Softmax Units for Multinoulli Output Distribution</vt:lpstr>
      <vt:lpstr>Softmax Units for Multinoulli Output Distribution</vt:lpstr>
      <vt:lpstr>Softmax Units for Multinoulli Output Distribution</vt:lpstr>
      <vt:lpstr>Softmax Units for Multinoulli Output Distribution</vt:lpstr>
      <vt:lpstr>Other Output Types</vt:lpstr>
      <vt:lpstr>Other Output Types</vt:lpstr>
      <vt:lpstr>Other Output Types</vt:lpstr>
      <vt:lpstr>Other Output Types</vt:lpstr>
      <vt:lpstr>Other Output Types</vt:lpstr>
      <vt:lpstr>Other Output Types</vt:lpstr>
      <vt:lpstr>Other Output Types</vt:lpstr>
      <vt:lpstr>Other Output Types</vt:lpstr>
      <vt:lpstr>Other Output Types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지지의 아이디어</dc:title>
  <dc:creator>(주)한글과컴퓨터</dc:creator>
  <cp:lastModifiedBy>Kimmoon-ki</cp:lastModifiedBy>
  <cp:revision>1128</cp:revision>
  <dcterms:created xsi:type="dcterms:W3CDTF">2017-05-17T08:35:45Z</dcterms:created>
  <dcterms:modified xsi:type="dcterms:W3CDTF">2021-05-05T09:09:35Z</dcterms:modified>
  <cp:version>1000.0000.01</cp:version>
</cp:coreProperties>
</file>