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9" r:id="rId3"/>
    <p:sldId id="271" r:id="rId4"/>
    <p:sldId id="272" r:id="rId5"/>
    <p:sldId id="276" r:id="rId6"/>
    <p:sldId id="261" r:id="rId7"/>
    <p:sldId id="274" r:id="rId8"/>
    <p:sldId id="275" r:id="rId9"/>
    <p:sldId id="273" r:id="rId10"/>
    <p:sldId id="277" r:id="rId11"/>
    <p:sldId id="264" r:id="rId12"/>
    <p:sldId id="263" r:id="rId13"/>
    <p:sldId id="278" r:id="rId14"/>
    <p:sldId id="279" r:id="rId15"/>
    <p:sldId id="280" r:id="rId16"/>
    <p:sldId id="282" r:id="rId17"/>
    <p:sldId id="281" r:id="rId18"/>
    <p:sldId id="283" r:id="rId1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7" autoAdjust="0"/>
    <p:restoredTop sz="89911" autoAdjust="0"/>
  </p:normalViewPr>
  <p:slideViewPr>
    <p:cSldViewPr snapToGrid="0">
      <p:cViewPr varScale="1">
        <p:scale>
          <a:sx n="100" d="100"/>
          <a:sy n="100" d="100"/>
        </p:scale>
        <p:origin x="91" y="163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458154-F06F-4B92-9EA5-47B6187D652C}" type="datetime4">
              <a:rPr lang="ko-KR" altLang="en-US" smtClean="0">
                <a:latin typeface="맑은 고딕" panose="020B0503020000020004" pitchFamily="50" charset="-127"/>
              </a:rPr>
              <a:t>2021년 1월 27일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ko-KR" smtClean="0">
                <a:latin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258C430E-8468-4F52-A66F-3CC625A80D37}" type="datetime4">
              <a:rPr lang="ko-KR" altLang="en-US" smtClean="0"/>
              <a:pPr/>
              <a:t>2021년 1월 27일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32674CE4-FBD8-4481-AEFB-CA53E599A74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518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8055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en-US" altLang="ko-KR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en-US" altLang="ko-KR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0102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113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2285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766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383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ko-KR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75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98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40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6883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030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688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799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08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3320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94694F25-D644-42F1-B3CC-9F453010BC16}" type="datetime4">
              <a:rPr lang="ko-KR" altLang="en-US" smtClean="0"/>
              <a:pPr/>
              <a:t>2021년 1월 27일</a:t>
            </a:fld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B6B5C9-4B18-4F34-8E3E-FAD2AE1D9784}" type="datetime4">
              <a:rPr lang="ko-KR" altLang="en-US" smtClean="0"/>
              <a:pPr/>
              <a:t>2021년 1월 27일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33A0385-CE73-423F-9B05-AF254D6215F2}" type="datetime4">
              <a:rPr lang="ko-KR" altLang="en-US" smtClean="0"/>
              <a:pPr/>
              <a:t>2021년 1월 27일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F488AF3-E4C2-46C4-883C-60860EA77C5C}" type="datetime4">
              <a:rPr lang="ko-KR" altLang="en-US" smtClean="0"/>
              <a:pPr/>
              <a:t>2021년 1월 27일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B6626D-13F9-4303-ACEA-CC76B0514040}" type="datetime4">
              <a:rPr lang="ko-KR" altLang="en-US" smtClean="0"/>
              <a:pPr/>
              <a:t>2021년 1월 27일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EDF400-A36F-4704-AF2F-BBAC0CF33C56}" type="datetime4">
              <a:rPr lang="ko-KR" altLang="en-US" smtClean="0"/>
              <a:pPr/>
              <a:t>2021년 1월 27일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1F0414-1742-40E5-BCBF-A637EDE2C2BF}" type="datetime4">
              <a:rPr lang="ko-KR" altLang="en-US" smtClean="0"/>
              <a:pPr/>
              <a:t>2021년 1월 27일</a:t>
            </a:fld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332000" cy="457200"/>
          </a:xfrm>
        </p:spPr>
        <p:txBody>
          <a:bodyPr rtlCol="0"/>
          <a:lstStyle>
            <a:lvl1pPr>
              <a:defRPr/>
            </a:lvl1pPr>
          </a:lstStyle>
          <a:p>
            <a:fld id="{12D8F88E-7F41-4146-ADAC-5DDED3CCCDF5}" type="datetime4">
              <a:rPr lang="ko-KR" altLang="en-US" smtClean="0"/>
              <a:pPr/>
              <a:t>2021년 1월 27일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544992A-6B43-4D9C-91BA-45B4770FA9EC}" type="datetime4">
              <a:rPr lang="ko-KR" altLang="en-US" smtClean="0"/>
              <a:pPr/>
              <a:t>2021년 1월 27일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EB5C94-FDA9-4D16-B72E-6A88FE13E8C6}" type="datetime4">
              <a:rPr lang="ko-KR" altLang="en-US" smtClean="0"/>
              <a:pPr/>
              <a:t>2021년 1월 27일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6E5215-DDDB-4AE1-BB3B-7D32E26C92B4}" type="datetime4">
              <a:rPr lang="ko-KR" altLang="en-US" smtClean="0"/>
              <a:pPr/>
              <a:t>2021년 1월 27일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332000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65FF3804-A92E-4DFF-A0B3-62A49209ED6C}" type="datetime4">
              <a:rPr lang="ko-KR" altLang="en-US" smtClean="0"/>
              <a:pPr/>
              <a:t>2021년 1월 27일</a:t>
            </a:fld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Regularization, Hyper parameters, </a:t>
            </a:r>
            <a:br>
              <a:rPr lang="en-US" altLang="ko-KR" dirty="0" smtClean="0"/>
            </a:br>
            <a:r>
              <a:rPr lang="en-US" altLang="ko-KR" dirty="0" smtClean="0"/>
              <a:t>Validation Sets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노윤지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김문기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554736" y="795528"/>
            <a:ext cx="10972800" cy="1066800"/>
          </a:xfrm>
        </p:spPr>
        <p:txBody>
          <a:bodyPr rtlCol="0"/>
          <a:lstStyle/>
          <a:p>
            <a:pPr rtl="0"/>
            <a:r>
              <a:rPr lang="ko-KR" altLang="en-US" dirty="0" smtClean="0"/>
              <a:t>가중치 감쇠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50" y="1818548"/>
            <a:ext cx="9600342" cy="4569499"/>
          </a:xfrm>
          <a:prstGeom prst="rect">
            <a:avLst/>
          </a:prstGeom>
        </p:spPr>
      </p:pic>
      <p:sp>
        <p:nvSpPr>
          <p:cNvPr id="10" name="텍스트 개체 틀 5"/>
          <p:cNvSpPr>
            <a:spLocks noGrp="1"/>
          </p:cNvSpPr>
          <p:nvPr>
            <p:ph sz="half" idx="1"/>
          </p:nvPr>
        </p:nvSpPr>
        <p:spPr>
          <a:xfrm>
            <a:off x="5830824" y="3124056"/>
            <a:ext cx="5384800" cy="434187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200" dirty="0" smtClean="0"/>
              <a:t>곡선의 굴곡 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완만함</a:t>
            </a:r>
            <a:endParaRPr lang="en-US" altLang="ko-KR" sz="2200" dirty="0" smtClean="0"/>
          </a:p>
          <a:p>
            <a:pPr rtl="0"/>
            <a:r>
              <a:rPr lang="ko-KR" altLang="en-US" sz="2200" dirty="0" smtClean="0"/>
              <a:t>극점에서의 곡률</a:t>
            </a:r>
            <a:r>
              <a:rPr lang="en-US" altLang="ko-KR" sz="2200" dirty="0" smtClean="0"/>
              <a:t>(curvature)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작음</a:t>
            </a:r>
            <a:endParaRPr lang="en-US" altLang="ko-KR" sz="2200" dirty="0" smtClean="0"/>
          </a:p>
          <a:p>
            <a:pPr rtl="0"/>
            <a:r>
              <a:rPr lang="ko-KR" altLang="en-US" sz="2200" dirty="0" smtClean="0"/>
              <a:t>방정식의 계수 값 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적당함</a:t>
            </a:r>
            <a:endParaRPr lang="en-US" altLang="ko-KR" sz="2200" dirty="0" smtClean="0"/>
          </a:p>
          <a:p>
            <a:pPr rtl="0"/>
            <a:endParaRPr lang="en-US" altLang="ko-KR" sz="2200" dirty="0"/>
          </a:p>
          <a:p>
            <a:pPr rtl="0"/>
            <a:endParaRPr lang="en-US" altLang="ko-KR" sz="2200" dirty="0" smtClean="0"/>
          </a:p>
          <a:p>
            <a:r>
              <a:rPr lang="ko-KR" altLang="en-US" sz="2200" dirty="0"/>
              <a:t>가중치를 작게 유지함으로써 일반화 능력을 향상시킴</a:t>
            </a:r>
            <a:endParaRPr lang="en-US" altLang="ko-KR" sz="2200" dirty="0"/>
          </a:p>
          <a:p>
            <a:pPr rtl="0"/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77107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Parameter                  Hyper parameter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109728" indent="0" rtl="0">
              <a:buNone/>
            </a:pPr>
            <a:endParaRPr lang="en-US" altLang="ko-KR" dirty="0" smtClean="0"/>
          </a:p>
          <a:p>
            <a:pPr marL="109728" indent="0" rtl="0">
              <a:buNone/>
            </a:pPr>
            <a:endParaRPr lang="en-US" altLang="ko-KR" dirty="0"/>
          </a:p>
          <a:p>
            <a:pPr rtl="0"/>
            <a:r>
              <a:rPr lang="ko-KR" altLang="en-US" dirty="0" smtClean="0"/>
              <a:t>모델 내부에서 결정되는 변수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데이터로부터 결정됨</a:t>
            </a:r>
            <a:endParaRPr lang="en-US" altLang="ko-KR" dirty="0" smtClean="0"/>
          </a:p>
          <a:p>
            <a:pPr rtl="0"/>
            <a:endParaRPr lang="en-US" altLang="ko-KR" dirty="0"/>
          </a:p>
          <a:p>
            <a:pPr rtl="0"/>
            <a:r>
              <a:rPr lang="ko-KR" altLang="en-US" dirty="0" smtClean="0"/>
              <a:t>목적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최적화된 머신 러닝 모델 구현</a:t>
            </a:r>
            <a:endParaRPr lang="en-US" altLang="ko-KR" dirty="0" smtClean="0"/>
          </a:p>
          <a:p>
            <a:pPr rtl="0"/>
            <a:endParaRPr lang="en-US" altLang="ko-KR" dirty="0"/>
          </a:p>
          <a:p>
            <a:pPr rtl="0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인공신경망의 가중치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선형회귀에서의 </a:t>
            </a:r>
            <a:r>
              <a:rPr lang="ko-KR" altLang="en-US" dirty="0" err="1" smtClean="0"/>
              <a:t>결정계수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marL="109728" indent="0" rtl="0">
              <a:buNone/>
            </a:pPr>
            <a:endParaRPr lang="en-US" altLang="ko-KR" dirty="0" smtClean="0"/>
          </a:p>
          <a:p>
            <a:pPr marL="109728" indent="0" rtl="0">
              <a:buNone/>
            </a:pPr>
            <a:endParaRPr lang="en-US" altLang="ko-KR" dirty="0" smtClean="0"/>
          </a:p>
          <a:p>
            <a:pPr rtl="0"/>
            <a:r>
              <a:rPr lang="ko-KR" altLang="en-US" dirty="0" smtClean="0"/>
              <a:t>모델 외부에서 결정되는 변수               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사용자가 직접 세팅해주는 값</a:t>
            </a:r>
            <a:r>
              <a:rPr lang="en-US" altLang="ko-KR" dirty="0" smtClean="0"/>
              <a:t>)</a:t>
            </a:r>
          </a:p>
          <a:p>
            <a:pPr rtl="0"/>
            <a:endParaRPr lang="en-US" altLang="ko-KR" dirty="0"/>
          </a:p>
          <a:p>
            <a:pPr rtl="0"/>
            <a:r>
              <a:rPr lang="ko-KR" altLang="en-US" dirty="0" smtClean="0"/>
              <a:t>목적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모델링 최적화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값 도출</a:t>
            </a:r>
            <a:endParaRPr lang="en-US" altLang="ko-KR" dirty="0" smtClean="0"/>
          </a:p>
          <a:p>
            <a:pPr rtl="0"/>
            <a:endParaRPr lang="en-US" altLang="ko-KR" dirty="0"/>
          </a:p>
          <a:p>
            <a:pPr rtl="0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학습률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경사하강법</a:t>
            </a:r>
            <a:r>
              <a:rPr lang="ko-KR" altLang="en-US" dirty="0" smtClean="0"/>
              <a:t> 반복 횟수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활성화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Hyper parameter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9237" y="2278063"/>
            <a:ext cx="91535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Hyper parameter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9237" y="2278063"/>
            <a:ext cx="91535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3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Hyper parameter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109728" indent="0" rtl="0">
              <a:buNone/>
            </a:pPr>
            <a:endParaRPr lang="en-US" altLang="ko-KR" dirty="0"/>
          </a:p>
          <a:p>
            <a:pPr rtl="0"/>
            <a:endParaRPr lang="en-US" altLang="ko-KR" dirty="0" smtClean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597804" y="1886722"/>
            <a:ext cx="6793187" cy="10818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405" y="2968563"/>
            <a:ext cx="7979987" cy="366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2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Hyper parameter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077" y="2665095"/>
            <a:ext cx="7981477" cy="2409825"/>
          </a:xfrm>
          <a:prstGeom prst="rect">
            <a:avLst/>
          </a:prstGeom>
        </p:spPr>
      </p:pic>
      <p:sp>
        <p:nvSpPr>
          <p:cNvPr id="7" name="텍스트 개체 틀 5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/>
          <a:p>
            <a:pPr rtl="0"/>
            <a:endParaRPr lang="en-US" altLang="ko-KR" dirty="0"/>
          </a:p>
          <a:p>
            <a:pPr rtl="0"/>
            <a:endParaRPr lang="en-US" altLang="ko-KR" dirty="0" smtClean="0"/>
          </a:p>
          <a:p>
            <a:pPr rtl="0"/>
            <a:r>
              <a:rPr lang="en-US" altLang="ko-KR" dirty="0" smtClean="0"/>
              <a:t>Training set: parameters</a:t>
            </a:r>
          </a:p>
          <a:p>
            <a:pPr rtl="0"/>
            <a:r>
              <a:rPr lang="en-US" altLang="ko-KR" dirty="0" smtClean="0"/>
              <a:t>Validation set: hyper parameters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990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Hyper parameter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90" y="3369945"/>
            <a:ext cx="6515100" cy="666750"/>
          </a:xfrm>
          <a:prstGeom prst="rect">
            <a:avLst/>
          </a:prstGeom>
        </p:spPr>
      </p:pic>
      <p:sp>
        <p:nvSpPr>
          <p:cNvPr id="11" name="텍스트 개체 틀 5"/>
          <p:cNvSpPr>
            <a:spLocks noGrp="1"/>
          </p:cNvSpPr>
          <p:nvPr>
            <p:ph sz="half" idx="1"/>
          </p:nvPr>
        </p:nvSpPr>
        <p:spPr>
          <a:xfrm>
            <a:off x="665480" y="2209800"/>
            <a:ext cx="4462780" cy="4341875"/>
          </a:xfrm>
        </p:spPr>
        <p:txBody>
          <a:bodyPr rtlCol="0"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Data pool</a:t>
            </a:r>
            <a:r>
              <a:rPr lang="ko-KR" altLang="en-US" dirty="0"/>
              <a:t>이 너무 작을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고정된 </a:t>
            </a:r>
            <a:r>
              <a:rPr lang="en-US" altLang="ko-KR" dirty="0"/>
              <a:t>test set</a:t>
            </a:r>
            <a:r>
              <a:rPr lang="ko-KR" altLang="en-US" dirty="0" smtClean="0"/>
              <a:t>으로 진행한  </a:t>
            </a:r>
            <a:r>
              <a:rPr lang="en-US" altLang="ko-KR" dirty="0"/>
              <a:t>performance </a:t>
            </a:r>
            <a:r>
              <a:rPr lang="en-US" altLang="ko-KR" dirty="0" smtClean="0"/>
              <a:t>measure </a:t>
            </a:r>
            <a:r>
              <a:rPr lang="ko-KR" altLang="en-US" dirty="0" smtClean="0"/>
              <a:t>로 인해</a:t>
            </a:r>
            <a:r>
              <a:rPr lang="en-US" altLang="ko-KR" dirty="0" smtClean="0"/>
              <a:t> test set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overfitting </a:t>
            </a:r>
            <a:r>
              <a:rPr lang="ko-KR" altLang="en-US" dirty="0" smtClean="0"/>
              <a:t>된 경우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445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Hyper parameter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280" y="2942082"/>
            <a:ext cx="7600950" cy="3200400"/>
          </a:xfrm>
          <a:prstGeom prst="rect">
            <a:avLst/>
          </a:prstGeom>
        </p:spPr>
      </p:pic>
      <p:sp>
        <p:nvSpPr>
          <p:cNvPr id="10" name="텍스트 개체 틀 5"/>
          <p:cNvSpPr>
            <a:spLocks noGrp="1"/>
          </p:cNvSpPr>
          <p:nvPr>
            <p:ph sz="half" idx="1"/>
          </p:nvPr>
        </p:nvSpPr>
        <p:spPr>
          <a:xfrm>
            <a:off x="609600" y="2278380"/>
            <a:ext cx="3916680" cy="4312920"/>
          </a:xfrm>
        </p:spPr>
        <p:txBody>
          <a:bodyPr rtlCol="0">
            <a:normAutofit/>
          </a:bodyPr>
          <a:lstStyle/>
          <a:p>
            <a:pPr marL="109728" indent="0" rtl="0">
              <a:buNone/>
            </a:pPr>
            <a:r>
              <a:rPr lang="ko-KR" altLang="en-US" dirty="0" smtClean="0"/>
              <a:t>장점</a:t>
            </a:r>
            <a:endParaRPr lang="en-US" altLang="ko-KR" dirty="0" smtClean="0"/>
          </a:p>
          <a:p>
            <a:pPr marL="109728" indent="0" rtl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모든 </a:t>
            </a:r>
            <a:r>
              <a:rPr lang="ko-KR" altLang="en-US" dirty="0" smtClean="0"/>
              <a:t>데이터 셋을 평가에 활용할 수 있다</a:t>
            </a:r>
            <a:r>
              <a:rPr lang="en-US" altLang="ko-KR" dirty="0" smtClean="0"/>
              <a:t>.</a:t>
            </a:r>
          </a:p>
          <a:p>
            <a:pPr rtl="0">
              <a:buFontTx/>
              <a:buChar char="-"/>
            </a:pPr>
            <a:r>
              <a:rPr lang="ko-KR" altLang="en-US" dirty="0" smtClean="0"/>
              <a:t>평가에 사용되는 데이터 편중을 막을 수 있다</a:t>
            </a:r>
            <a:r>
              <a:rPr lang="en-US" altLang="ko-KR" dirty="0" smtClean="0"/>
              <a:t>.</a:t>
            </a:r>
          </a:p>
          <a:p>
            <a:pPr rtl="0">
              <a:buFontTx/>
              <a:buChar char="-"/>
            </a:pPr>
            <a:r>
              <a:rPr lang="ko-KR" altLang="en-US" dirty="0" smtClean="0"/>
              <a:t>좀 더 일반화된 모델을 만들 수 있다</a:t>
            </a:r>
            <a:r>
              <a:rPr lang="en-US" altLang="ko-KR" dirty="0" smtClean="0"/>
              <a:t>.</a:t>
            </a:r>
          </a:p>
          <a:p>
            <a:pPr rtl="0">
              <a:buFontTx/>
              <a:buChar char="-"/>
            </a:pPr>
            <a:r>
              <a:rPr lang="ko-KR" altLang="en-US" dirty="0" smtClean="0"/>
              <a:t>데이터 부족으로 인한 </a:t>
            </a:r>
            <a:r>
              <a:rPr lang="en-US" altLang="ko-KR" dirty="0" err="1" smtClean="0"/>
              <a:t>underfitting</a:t>
            </a:r>
            <a:r>
              <a:rPr lang="ko-KR" altLang="en-US" dirty="0" smtClean="0"/>
              <a:t>을 방지할 수 있다</a:t>
            </a:r>
            <a:r>
              <a:rPr lang="en-US" altLang="ko-KR" dirty="0" smtClean="0"/>
              <a:t>.</a:t>
            </a:r>
          </a:p>
          <a:p>
            <a:pPr marL="109728" indent="0" rtl="0">
              <a:buNone/>
            </a:pPr>
            <a:r>
              <a:rPr lang="ko-KR" altLang="en-US" dirty="0" smtClean="0"/>
              <a:t>단점</a:t>
            </a:r>
            <a:endParaRPr lang="en-US" altLang="ko-KR" dirty="0" smtClean="0"/>
          </a:p>
          <a:p>
            <a:pPr marL="109728" indent="0" rtl="0">
              <a:buNone/>
            </a:pPr>
            <a:r>
              <a:rPr lang="en-US" altLang="ko-KR" dirty="0" smtClean="0"/>
              <a:t>- Iteration </a:t>
            </a:r>
            <a:r>
              <a:rPr lang="ko-KR" altLang="en-US" dirty="0" smtClean="0"/>
              <a:t>횟수가 많아 훈련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평가 시간이 오래 걸린다</a:t>
            </a:r>
            <a:r>
              <a:rPr lang="en-US" altLang="ko-KR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398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00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Regularization</a:t>
            </a:r>
          </a:p>
          <a:p>
            <a:pPr rtl="0"/>
            <a:endParaRPr lang="ko-KR" altLang="en-US" dirty="0"/>
          </a:p>
          <a:p>
            <a:pPr rtl="0"/>
            <a:r>
              <a:rPr lang="en-US" altLang="ko-KR" dirty="0" smtClean="0"/>
              <a:t>Hyper parameters</a:t>
            </a:r>
          </a:p>
          <a:p>
            <a:pPr rtl="0"/>
            <a:endParaRPr lang="ko-KR" altLang="en-US" dirty="0"/>
          </a:p>
          <a:p>
            <a:pPr rtl="0"/>
            <a:r>
              <a:rPr lang="en-US" altLang="ko-KR" dirty="0" smtClean="0"/>
              <a:t>Validation Sets</a:t>
            </a:r>
            <a:endParaRPr lang="ko-KR" altLang="en-US" dirty="0" smtClean="0"/>
          </a:p>
          <a:p>
            <a:pPr marL="109728" indent="0" rtl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Regularization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09728" indent="0" rtl="0">
              <a:buNone/>
            </a:pPr>
            <a:r>
              <a:rPr lang="ko-KR" altLang="en-US" sz="3200" dirty="0" smtClean="0"/>
              <a:t>현대 기계 학습이 높은 일반화 능력을 확보하는 </a:t>
            </a:r>
            <a:endParaRPr lang="en-US" altLang="ko-KR" sz="3200" dirty="0" smtClean="0"/>
          </a:p>
          <a:p>
            <a:pPr marL="109728" indent="0" rtl="0">
              <a:buNone/>
            </a:pPr>
            <a:r>
              <a:rPr lang="ko-KR" altLang="en-US" sz="3200" dirty="0" smtClean="0"/>
              <a:t>기본적인 접근방법은 용량이 충분히 큰 모델에 </a:t>
            </a:r>
            <a:endParaRPr lang="en-US" altLang="ko-KR" sz="3200" dirty="0" smtClean="0"/>
          </a:p>
          <a:p>
            <a:pPr marL="109728" indent="0" rtl="0">
              <a:buNone/>
            </a:pPr>
            <a:r>
              <a:rPr lang="ko-KR" altLang="en-US" sz="3200" dirty="0" smtClean="0"/>
              <a:t>여러 가지 규제 </a:t>
            </a:r>
            <a:r>
              <a:rPr lang="en-US" altLang="ko-KR" sz="3200" dirty="0" smtClean="0"/>
              <a:t>(Regularization) </a:t>
            </a:r>
            <a:r>
              <a:rPr lang="ko-KR" altLang="en-US" sz="3200" dirty="0" smtClean="0"/>
              <a:t>기법을 적용하는 것이다</a:t>
            </a:r>
            <a:r>
              <a:rPr lang="en-US" altLang="ko-KR" sz="3200" dirty="0" smtClean="0"/>
              <a:t>.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16366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Regularization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3200" dirty="0" smtClean="0"/>
              <a:t>데이터 확대</a:t>
            </a:r>
            <a:r>
              <a:rPr lang="en-US" altLang="ko-KR" sz="3200" dirty="0" smtClean="0"/>
              <a:t>(data augmentation)</a:t>
            </a:r>
          </a:p>
          <a:p>
            <a:pPr rtl="0"/>
            <a:r>
              <a:rPr lang="ko-KR" altLang="en-US" sz="3200" dirty="0" smtClean="0"/>
              <a:t>가중치 감쇠</a:t>
            </a:r>
            <a:r>
              <a:rPr lang="en-US" altLang="ko-KR" sz="3200" dirty="0" smtClean="0"/>
              <a:t>(weight decay)</a:t>
            </a:r>
          </a:p>
          <a:p>
            <a:pPr rtl="0"/>
            <a:r>
              <a:rPr lang="ko-KR" altLang="en-US" sz="3200" dirty="0" smtClean="0"/>
              <a:t>조기 멈춤</a:t>
            </a:r>
            <a:r>
              <a:rPr lang="en-US" altLang="ko-KR" sz="3200" dirty="0" smtClean="0"/>
              <a:t>(early stopping)</a:t>
            </a:r>
          </a:p>
          <a:p>
            <a:pPr rtl="0"/>
            <a:r>
              <a:rPr lang="ko-KR" altLang="en-US" sz="3200" dirty="0" smtClean="0"/>
              <a:t>드롭 아웃</a:t>
            </a:r>
            <a:r>
              <a:rPr lang="en-US" altLang="ko-KR" sz="3200" dirty="0" smtClean="0"/>
              <a:t>(dropping out)</a:t>
            </a:r>
          </a:p>
          <a:p>
            <a:pPr rtl="0"/>
            <a:r>
              <a:rPr lang="ko-KR" altLang="en-US" sz="3200" dirty="0" smtClean="0"/>
              <a:t>앙상블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26543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데이터 확대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109728" indent="0" rtl="0">
              <a:buNone/>
            </a:pPr>
            <a:r>
              <a:rPr lang="ko-KR" altLang="en-US" sz="2800" dirty="0" smtClean="0"/>
              <a:t>일반화 능력을 향상하는 </a:t>
            </a:r>
            <a:endParaRPr lang="en-US" altLang="ko-KR" sz="2800" dirty="0" smtClean="0"/>
          </a:p>
          <a:p>
            <a:pPr marL="109728" indent="0" rtl="0">
              <a:buNone/>
            </a:pPr>
            <a:r>
              <a:rPr lang="ko-KR" altLang="en-US" sz="2800" dirty="0" smtClean="0"/>
              <a:t>가장 확실한 방법이다</a:t>
            </a:r>
            <a:endParaRPr lang="en-US" altLang="ko-KR" sz="2800" dirty="0" smtClean="0"/>
          </a:p>
          <a:p>
            <a:pPr rtl="0"/>
            <a:endParaRPr lang="en-US" altLang="ko-KR" dirty="0"/>
          </a:p>
          <a:p>
            <a:pPr rtl="0"/>
            <a:r>
              <a:rPr lang="ko-KR" altLang="en-US" dirty="0" smtClean="0"/>
              <a:t>이동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회전</a:t>
            </a:r>
            <a:r>
              <a:rPr lang="en-US" altLang="ko-KR" dirty="0" smtClean="0"/>
              <a:t>(rotate)</a:t>
            </a:r>
          </a:p>
          <a:p>
            <a:pPr rtl="0"/>
            <a:r>
              <a:rPr lang="ko-KR" altLang="en-US" dirty="0" smtClean="0"/>
              <a:t>크기 조절</a:t>
            </a:r>
            <a:r>
              <a:rPr lang="en-US" altLang="ko-KR" dirty="0" smtClean="0"/>
              <a:t>(resize)</a:t>
            </a:r>
          </a:p>
          <a:p>
            <a:pPr rtl="0"/>
            <a:r>
              <a:rPr lang="ko-KR" altLang="en-US" dirty="0" err="1" smtClean="0"/>
              <a:t>와핑</a:t>
            </a:r>
            <a:r>
              <a:rPr lang="en-US" altLang="ko-KR" dirty="0" smtClean="0"/>
              <a:t>(Warping)</a:t>
            </a:r>
          </a:p>
          <a:p>
            <a:pPr rtl="0"/>
            <a:r>
              <a:rPr lang="ko-KR" altLang="en-US" dirty="0" smtClean="0"/>
              <a:t>잡음 추가</a:t>
            </a:r>
            <a:r>
              <a:rPr lang="en-US" altLang="ko-KR" dirty="0" smtClean="0"/>
              <a:t>(add noise)</a:t>
            </a:r>
            <a:endParaRPr lang="en-US" altLang="ko-KR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89250" y="1972463"/>
            <a:ext cx="6681926" cy="424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데이터 확대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109728" indent="0" rtl="0">
              <a:buNone/>
            </a:pPr>
            <a:r>
              <a:rPr lang="ko-KR" altLang="en-US" sz="2800" dirty="0" smtClean="0"/>
              <a:t>일반화 능력을 향상하는 </a:t>
            </a:r>
            <a:endParaRPr lang="en-US" altLang="ko-KR" sz="2800" dirty="0" smtClean="0"/>
          </a:p>
          <a:p>
            <a:pPr marL="109728" indent="0" rtl="0">
              <a:buNone/>
            </a:pPr>
            <a:r>
              <a:rPr lang="ko-KR" altLang="en-US" sz="2800" dirty="0" smtClean="0"/>
              <a:t>가장 확실한 방법이다</a:t>
            </a:r>
            <a:endParaRPr lang="en-US" altLang="ko-KR" sz="2800" dirty="0" smtClean="0"/>
          </a:p>
          <a:p>
            <a:pPr rtl="0"/>
            <a:endParaRPr lang="en-US" altLang="ko-KR" dirty="0"/>
          </a:p>
          <a:p>
            <a:pPr rtl="0"/>
            <a:r>
              <a:rPr lang="ko-KR" altLang="en-US" dirty="0" smtClean="0"/>
              <a:t>이동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회전</a:t>
            </a:r>
            <a:r>
              <a:rPr lang="en-US" altLang="ko-KR" dirty="0" smtClean="0"/>
              <a:t>(rotate)</a:t>
            </a:r>
          </a:p>
          <a:p>
            <a:pPr rtl="0"/>
            <a:r>
              <a:rPr lang="ko-KR" altLang="en-US" dirty="0" smtClean="0"/>
              <a:t>크기 조절</a:t>
            </a:r>
            <a:r>
              <a:rPr lang="en-US" altLang="ko-KR" dirty="0" smtClean="0"/>
              <a:t>(resize)</a:t>
            </a:r>
          </a:p>
          <a:p>
            <a:pPr rtl="0"/>
            <a:r>
              <a:rPr lang="ko-KR" altLang="en-US" dirty="0" err="1" smtClean="0"/>
              <a:t>와핑</a:t>
            </a:r>
            <a:r>
              <a:rPr lang="en-US" altLang="ko-KR" dirty="0" smtClean="0"/>
              <a:t>(Warping)</a:t>
            </a:r>
          </a:p>
          <a:p>
            <a:pPr rtl="0"/>
            <a:r>
              <a:rPr lang="ko-KR" altLang="en-US" dirty="0" smtClean="0"/>
              <a:t>잡음 추가</a:t>
            </a:r>
            <a:r>
              <a:rPr lang="en-US" altLang="ko-KR" dirty="0" smtClean="0"/>
              <a:t>(add noise)</a:t>
            </a:r>
            <a:endParaRPr lang="en-US" altLang="ko-KR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55217" y="2121606"/>
            <a:ext cx="7130306" cy="348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560439" y="700252"/>
            <a:ext cx="10972800" cy="1066800"/>
          </a:xfrm>
        </p:spPr>
        <p:txBody>
          <a:bodyPr rtlCol="0"/>
          <a:lstStyle/>
          <a:p>
            <a:pPr rtl="0"/>
            <a:r>
              <a:rPr lang="ko-KR" altLang="en-US" dirty="0" smtClean="0"/>
              <a:t>데이터 확대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sz="half" idx="1"/>
          </p:nvPr>
        </p:nvSpPr>
        <p:spPr>
          <a:xfrm>
            <a:off x="5604388" y="877529"/>
            <a:ext cx="4109884" cy="4289026"/>
          </a:xfrm>
        </p:spPr>
        <p:txBody>
          <a:bodyPr rtlCol="0"/>
          <a:lstStyle/>
          <a:p>
            <a:pPr marL="109728" indent="0" rtl="0">
              <a:buNone/>
            </a:pPr>
            <a:r>
              <a:rPr lang="ko-KR" altLang="en-US" sz="2800" dirty="0" err="1" smtClean="0"/>
              <a:t>와핑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(Warping)</a:t>
            </a:r>
          </a:p>
          <a:p>
            <a:pPr rtl="0"/>
            <a:r>
              <a:rPr lang="ko-KR" altLang="en-US" dirty="0" smtClean="0"/>
              <a:t>영상을 찌그러뜨리는 기술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영상을 찌그러뜨려 최종적으로 다른 부류가 되는 기술인 </a:t>
            </a: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err="1" smtClean="0"/>
              <a:t>몰핑</a:t>
            </a:r>
            <a:r>
              <a:rPr lang="en-US" altLang="ko-KR" dirty="0" smtClean="0"/>
              <a:t>(Morphing)</a:t>
            </a:r>
            <a:r>
              <a:rPr lang="ko-KR" altLang="en-US" dirty="0" smtClean="0"/>
              <a:t>과는 다름</a:t>
            </a:r>
            <a:endParaRPr lang="en-US" altLang="ko-KR" dirty="0" smtClean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695794" y="2826098"/>
            <a:ext cx="8459275" cy="350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5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데이터 확대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109728" indent="0" rtl="0">
              <a:buNone/>
            </a:pPr>
            <a:r>
              <a:rPr lang="ko-KR" altLang="en-US" sz="2800" dirty="0" smtClean="0"/>
              <a:t>일반화 능력을 향상하는 </a:t>
            </a:r>
            <a:endParaRPr lang="en-US" altLang="ko-KR" sz="2800" dirty="0" smtClean="0"/>
          </a:p>
          <a:p>
            <a:pPr marL="109728" indent="0" rtl="0">
              <a:buNone/>
            </a:pPr>
            <a:r>
              <a:rPr lang="ko-KR" altLang="en-US" sz="2800" dirty="0" smtClean="0"/>
              <a:t>가장 확실한 방법이다</a:t>
            </a:r>
            <a:endParaRPr lang="en-US" altLang="ko-KR" sz="2800" dirty="0" smtClean="0"/>
          </a:p>
          <a:p>
            <a:pPr rtl="0"/>
            <a:endParaRPr lang="en-US" altLang="ko-KR" dirty="0"/>
          </a:p>
          <a:p>
            <a:pPr rtl="0"/>
            <a:r>
              <a:rPr lang="ko-KR" altLang="en-US" dirty="0" smtClean="0"/>
              <a:t>이동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회전</a:t>
            </a:r>
            <a:r>
              <a:rPr lang="en-US" altLang="ko-KR" dirty="0" smtClean="0"/>
              <a:t>(rotate)</a:t>
            </a:r>
          </a:p>
          <a:p>
            <a:pPr rtl="0"/>
            <a:r>
              <a:rPr lang="ko-KR" altLang="en-US" dirty="0" smtClean="0"/>
              <a:t>크기 조절</a:t>
            </a:r>
            <a:r>
              <a:rPr lang="en-US" altLang="ko-KR" dirty="0" smtClean="0"/>
              <a:t>(resize)</a:t>
            </a:r>
          </a:p>
          <a:p>
            <a:pPr rtl="0"/>
            <a:r>
              <a:rPr lang="ko-KR" altLang="en-US" dirty="0" err="1" smtClean="0"/>
              <a:t>와핑</a:t>
            </a:r>
            <a:r>
              <a:rPr lang="en-US" altLang="ko-KR" dirty="0" smtClean="0"/>
              <a:t>(Warping)</a:t>
            </a:r>
          </a:p>
          <a:p>
            <a:pPr rtl="0"/>
            <a:r>
              <a:rPr lang="ko-KR" altLang="en-US" dirty="0" smtClean="0"/>
              <a:t>잡음 추가</a:t>
            </a:r>
            <a:r>
              <a:rPr lang="en-US" altLang="ko-KR" dirty="0" smtClean="0"/>
              <a:t>(add noise)</a:t>
            </a:r>
            <a:endParaRPr lang="en-US" altLang="ko-KR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55217" y="2121606"/>
            <a:ext cx="7130306" cy="348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5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554736" y="795528"/>
            <a:ext cx="10972800" cy="1066800"/>
          </a:xfrm>
        </p:spPr>
        <p:txBody>
          <a:bodyPr rtlCol="0"/>
          <a:lstStyle/>
          <a:p>
            <a:pPr rtl="0"/>
            <a:r>
              <a:rPr lang="ko-KR" altLang="en-US" dirty="0" smtClean="0"/>
              <a:t>가중치 감쇠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sz="half" idx="1"/>
          </p:nvPr>
        </p:nvSpPr>
        <p:spPr>
          <a:xfrm>
            <a:off x="5830824" y="3127249"/>
            <a:ext cx="5384800" cy="434187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200" dirty="0" smtClean="0"/>
              <a:t>곡선의 굴곡 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매우 심함</a:t>
            </a:r>
            <a:endParaRPr lang="en-US" altLang="ko-KR" sz="2200" dirty="0" smtClean="0"/>
          </a:p>
          <a:p>
            <a:pPr rtl="0"/>
            <a:r>
              <a:rPr lang="ko-KR" altLang="en-US" sz="2200" dirty="0" smtClean="0"/>
              <a:t>극점에서의 곡률</a:t>
            </a:r>
            <a:r>
              <a:rPr lang="en-US" altLang="ko-KR" sz="2200" dirty="0" smtClean="0"/>
              <a:t>(curvature)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매우 큼</a:t>
            </a:r>
            <a:endParaRPr lang="en-US" altLang="ko-KR" sz="2200" dirty="0" smtClean="0"/>
          </a:p>
          <a:p>
            <a:pPr rtl="0"/>
            <a:r>
              <a:rPr lang="ko-KR" altLang="en-US" sz="2200" dirty="0" smtClean="0"/>
              <a:t>방정식의 계수 값 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매우 큼</a:t>
            </a:r>
            <a:endParaRPr lang="en-US" altLang="ko-KR" sz="2200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9193" y="1660825"/>
            <a:ext cx="5018479" cy="48314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770" y="1983952"/>
            <a:ext cx="6290702" cy="53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6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교육 프레젠테이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24_TF03460604" id="{DA5E4C40-5A47-42F1-801D-BABF1BF9987A}" vid="{8DF00170-5B8B-46C1-BA83-DC8E6D007D2A}"/>
    </a:ext>
  </a:extLst>
</a:theme>
</file>

<file path=ppt/theme/theme2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프레젠테이션</Template>
  <TotalTime>172</TotalTime>
  <Words>436</Words>
  <Application>Microsoft Office PowerPoint</Application>
  <PresentationFormat>와이드스크린</PresentationFormat>
  <Paragraphs>128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Georgia</vt:lpstr>
      <vt:lpstr>Wingdings 2</vt:lpstr>
      <vt:lpstr>교육 프레젠테이션</vt:lpstr>
      <vt:lpstr>Regularization, Hyper parameters,  Validation Sets</vt:lpstr>
      <vt:lpstr>개요</vt:lpstr>
      <vt:lpstr>Regularization</vt:lpstr>
      <vt:lpstr>Regularization</vt:lpstr>
      <vt:lpstr>데이터 확대</vt:lpstr>
      <vt:lpstr>데이터 확대</vt:lpstr>
      <vt:lpstr>데이터 확대</vt:lpstr>
      <vt:lpstr>데이터 확대</vt:lpstr>
      <vt:lpstr>가중치 감쇠</vt:lpstr>
      <vt:lpstr>가중치 감쇠</vt:lpstr>
      <vt:lpstr>Parameter                  Hyper parameter</vt:lpstr>
      <vt:lpstr>Hyper parameter</vt:lpstr>
      <vt:lpstr>Hyper parameter</vt:lpstr>
      <vt:lpstr>Hyper parameter</vt:lpstr>
      <vt:lpstr>Hyper parameter</vt:lpstr>
      <vt:lpstr>Hyper parameter</vt:lpstr>
      <vt:lpstr>Hyper parameter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Regularization, Hyperparameters,  Validation Sets</dc:title>
  <dc:creator>Windows 사용자</dc:creator>
  <cp:lastModifiedBy>Windows 사용자</cp:lastModifiedBy>
  <cp:revision>24</cp:revision>
  <dcterms:created xsi:type="dcterms:W3CDTF">2021-01-26T14:38:05Z</dcterms:created>
  <dcterms:modified xsi:type="dcterms:W3CDTF">2021-01-26T17:39:29Z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