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2"/>
  </p:notesMasterIdLst>
  <p:handoutMasterIdLst>
    <p:handoutMasterId r:id="rId53"/>
  </p:handoutMasterIdLst>
  <p:sldIdLst>
    <p:sldId id="256" r:id="rId2"/>
    <p:sldId id="348" r:id="rId3"/>
    <p:sldId id="333" r:id="rId4"/>
    <p:sldId id="347" r:id="rId5"/>
    <p:sldId id="286" r:id="rId6"/>
    <p:sldId id="287" r:id="rId7"/>
    <p:sldId id="288" r:id="rId8"/>
    <p:sldId id="321" r:id="rId9"/>
    <p:sldId id="291" r:id="rId10"/>
    <p:sldId id="327" r:id="rId11"/>
    <p:sldId id="290" r:id="rId12"/>
    <p:sldId id="299" r:id="rId13"/>
    <p:sldId id="293" r:id="rId14"/>
    <p:sldId id="294" r:id="rId15"/>
    <p:sldId id="354" r:id="rId16"/>
    <p:sldId id="355" r:id="rId17"/>
    <p:sldId id="356" r:id="rId18"/>
    <p:sldId id="357" r:id="rId19"/>
    <p:sldId id="322" r:id="rId20"/>
    <p:sldId id="342" r:id="rId21"/>
    <p:sldId id="343" r:id="rId22"/>
    <p:sldId id="298" r:id="rId23"/>
    <p:sldId id="349" r:id="rId24"/>
    <p:sldId id="295" r:id="rId25"/>
    <p:sldId id="302" r:id="rId26"/>
    <p:sldId id="296" r:id="rId27"/>
    <p:sldId id="301" r:id="rId28"/>
    <p:sldId id="303" r:id="rId29"/>
    <p:sldId id="324" r:id="rId30"/>
    <p:sldId id="350" r:id="rId31"/>
    <p:sldId id="304" r:id="rId32"/>
    <p:sldId id="334" r:id="rId33"/>
    <p:sldId id="325" r:id="rId34"/>
    <p:sldId id="310" r:id="rId35"/>
    <p:sldId id="329" r:id="rId36"/>
    <p:sldId id="314" r:id="rId37"/>
    <p:sldId id="283" r:id="rId38"/>
    <p:sldId id="315" r:id="rId39"/>
    <p:sldId id="358" r:id="rId40"/>
    <p:sldId id="316" r:id="rId41"/>
    <p:sldId id="284" r:id="rId42"/>
    <p:sldId id="317" r:id="rId43"/>
    <p:sldId id="331" r:id="rId44"/>
    <p:sldId id="351" r:id="rId45"/>
    <p:sldId id="311" r:id="rId46"/>
    <p:sldId id="332" r:id="rId47"/>
    <p:sldId id="337" r:id="rId48"/>
    <p:sldId id="320" r:id="rId49"/>
    <p:sldId id="319" r:id="rId50"/>
    <p:sldId id="341" r:id="rId5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6441" autoAdjust="0"/>
  </p:normalViewPr>
  <p:slideViewPr>
    <p:cSldViewPr>
      <p:cViewPr varScale="1">
        <p:scale>
          <a:sx n="77" d="100"/>
          <a:sy n="77" d="100"/>
        </p:scale>
        <p:origin x="96" y="8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2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2021-01-07(Thu)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  클래스와 객체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탁구공 생산 장치와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804248" y="4005064"/>
            <a:ext cx="1876359" cy="720080"/>
          </a:xfrm>
          <a:prstGeom prst="wedgeRoundRectCallout">
            <a:avLst>
              <a:gd name="adj1" fmla="val -91577"/>
              <a:gd name="adj2" fmla="val 81895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똑 같은 탁구공이</a:t>
            </a:r>
            <a:endParaRPr lang="en-US" altLang="ko-KR" sz="1400" dirty="0"/>
          </a:p>
          <a:p>
            <a:pPr algn="ctr"/>
            <a:r>
              <a:rPr lang="ko-KR" altLang="en-US" sz="1400" dirty="0"/>
              <a:t> 생산되지만 페인트 색으로 초기화된다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5459782" cy="37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61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71715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(constructor)</a:t>
            </a:r>
          </a:p>
          <a:p>
            <a:pPr lvl="1"/>
            <a:r>
              <a:rPr lang="ko-KR" altLang="en-US" dirty="0"/>
              <a:t>객체가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ko-KR" altLang="en-US" dirty="0"/>
              <a:t>되는 시점에서 </a:t>
            </a:r>
            <a:r>
              <a:rPr lang="ko-KR" altLang="en-US" dirty="0">
                <a:solidFill>
                  <a:srgbClr val="FF0000"/>
                </a:solidFill>
              </a:rPr>
              <a:t>자동</a:t>
            </a:r>
            <a:r>
              <a:rPr lang="ko-KR" altLang="en-US" dirty="0"/>
              <a:t>으로 호출되는 </a:t>
            </a:r>
            <a:r>
              <a:rPr lang="ko-KR" altLang="en-US" dirty="0">
                <a:solidFill>
                  <a:srgbClr val="FF0000"/>
                </a:solidFill>
              </a:rPr>
              <a:t>멤버 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클래스 이름과 동일한 멤버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87824" y="2852936"/>
            <a:ext cx="37444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Circle {</a:t>
            </a:r>
          </a:p>
          <a:p>
            <a:pPr defTabSz="180000"/>
            <a:r>
              <a:rPr lang="en-US" altLang="ko-KR" sz="1600" dirty="0"/>
              <a:t>		..............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/>
              <a:t>Circle();</a:t>
            </a:r>
            <a:endParaRPr lang="ko-KR" altLang="en-US" sz="1600" b="1" dirty="0"/>
          </a:p>
          <a:p>
            <a:pPr defTabSz="180000"/>
            <a:r>
              <a:rPr lang="en-US" altLang="ko-KR" sz="1600" b="1" dirty="0"/>
              <a:t>		Circle(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r);</a:t>
            </a:r>
          </a:p>
          <a:p>
            <a:pPr defTabSz="180000"/>
            <a:r>
              <a:rPr lang="en-US" altLang="ko-KR" sz="1600" dirty="0"/>
              <a:t>		..........................................</a:t>
            </a:r>
          </a:p>
          <a:p>
            <a:pPr defTabSz="180000"/>
            <a:r>
              <a:rPr lang="en-US" altLang="ko-KR" sz="1600" dirty="0"/>
              <a:t>};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Circle::Circle() {</a:t>
            </a:r>
          </a:p>
          <a:p>
            <a:pPr defTabSz="180000"/>
            <a:r>
              <a:rPr lang="en-US" altLang="ko-KR" sz="1600" dirty="0"/>
              <a:t>		...............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Circle::Circle(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{</a:t>
            </a:r>
          </a:p>
          <a:p>
            <a:pPr defTabSz="180000"/>
            <a:r>
              <a:rPr lang="en-US" altLang="ko-KR" sz="1600" dirty="0"/>
              <a:t>		...............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480476" y="3485076"/>
            <a:ext cx="1668750" cy="377094"/>
          </a:xfrm>
          <a:prstGeom prst="wedgeRoundRectCallout">
            <a:avLst>
              <a:gd name="adj1" fmla="val -105356"/>
              <a:gd name="adj2" fmla="val 200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리턴 타입 명기하지 않음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480476" y="2935982"/>
            <a:ext cx="1435972" cy="361675"/>
          </a:xfrm>
          <a:prstGeom prst="wedgeRoundRectCallout">
            <a:avLst>
              <a:gd name="adj1" fmla="val -146908"/>
              <a:gd name="adj2" fmla="val 950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 이름과 동일</a:t>
            </a:r>
          </a:p>
        </p:txBody>
      </p:sp>
      <p:sp>
        <p:nvSpPr>
          <p:cNvPr id="9" name="오른쪽 중괄호 8"/>
          <p:cNvSpPr/>
          <p:nvPr/>
        </p:nvSpPr>
        <p:spPr>
          <a:xfrm rot="10800000">
            <a:off x="2661242" y="4721258"/>
            <a:ext cx="360040" cy="1569296"/>
          </a:xfrm>
          <a:prstGeom prst="rightBrace">
            <a:avLst>
              <a:gd name="adj1" fmla="val 38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299824" y="3430070"/>
            <a:ext cx="1221040" cy="377094"/>
          </a:xfrm>
          <a:prstGeom prst="wedgeRoundRectCallout">
            <a:avLst>
              <a:gd name="adj1" fmla="val 76646"/>
              <a:gd name="adj2" fmla="val -8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64913" y="4622651"/>
            <a:ext cx="1591495" cy="300705"/>
          </a:xfrm>
          <a:prstGeom prst="wedgeRoundRectCallout">
            <a:avLst>
              <a:gd name="adj1" fmla="val -76251"/>
              <a:gd name="adj2" fmla="val -77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없는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116248" y="5522903"/>
            <a:ext cx="1728192" cy="300705"/>
          </a:xfrm>
          <a:prstGeom prst="wedgeRoundRectCallout">
            <a:avLst>
              <a:gd name="adj1" fmla="val -64871"/>
              <a:gd name="adj2" fmla="val 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변수를 가진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2841263" y="3430070"/>
            <a:ext cx="360040" cy="406762"/>
          </a:xfrm>
          <a:prstGeom prst="rightBrace">
            <a:avLst>
              <a:gd name="adj1" fmla="val 38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11791" y="5351172"/>
            <a:ext cx="1293049" cy="309468"/>
          </a:xfrm>
          <a:prstGeom prst="wedgeRoundRectCallout">
            <a:avLst>
              <a:gd name="adj1" fmla="val 76646"/>
              <a:gd name="adj2" fmla="val -8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 구현</a:t>
            </a:r>
          </a:p>
        </p:txBody>
      </p:sp>
    </p:spTree>
    <p:extLst>
      <p:ext uri="{BB962C8B-B14F-4D97-AF65-F5344CB8AC3E}">
        <p14:creationId xmlns:p14="http://schemas.microsoft.com/office/powerpoint/2010/main" val="284978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생성자 함수의 특징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50594" y="1340768"/>
            <a:ext cx="8313893" cy="5112568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생성자의 목적</a:t>
            </a:r>
            <a:endParaRPr lang="en-US" altLang="ko-KR" dirty="0"/>
          </a:p>
          <a:p>
            <a:pPr lvl="2"/>
            <a:r>
              <a:rPr lang="ko-KR" altLang="en-US" dirty="0"/>
              <a:t>객체가 생성될 때 객체가 필요한 초기화를 위해</a:t>
            </a:r>
            <a:endParaRPr lang="en-US" altLang="ko-KR" dirty="0"/>
          </a:p>
          <a:p>
            <a:pPr lvl="3"/>
            <a:r>
              <a:rPr lang="ko-KR" altLang="en-US" dirty="0"/>
              <a:t>멤버 변수 값 초기화</a:t>
            </a:r>
            <a:r>
              <a:rPr lang="en-US" altLang="ko-KR" dirty="0"/>
              <a:t>, </a:t>
            </a:r>
            <a:r>
              <a:rPr lang="ko-KR" altLang="en-US" dirty="0"/>
              <a:t>메모리 할당</a:t>
            </a:r>
            <a:r>
              <a:rPr lang="en-US" altLang="ko-KR" dirty="0"/>
              <a:t>, </a:t>
            </a:r>
            <a:r>
              <a:rPr lang="ko-KR" altLang="en-US" dirty="0"/>
              <a:t>파일 열기</a:t>
            </a:r>
            <a:r>
              <a:rPr lang="en-US" altLang="ko-KR" dirty="0"/>
              <a:t>, </a:t>
            </a:r>
            <a:r>
              <a:rPr lang="ko-KR" altLang="en-US" dirty="0"/>
              <a:t>네트워크 연결 등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/>
            <a:r>
              <a:rPr lang="ko-KR" altLang="en-US" dirty="0"/>
              <a:t>반드시 클래스 이름과 동일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리턴 타입을 선언하지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리턴 타입 없음</a:t>
            </a:r>
            <a:r>
              <a:rPr lang="en-US" altLang="ko-KR" dirty="0"/>
              <a:t>. void </a:t>
            </a:r>
            <a:r>
              <a:rPr lang="ko-KR" altLang="en-US" dirty="0"/>
              <a:t>타입도 안됨</a:t>
            </a:r>
            <a:endParaRPr lang="en-US" altLang="ko-KR" dirty="0"/>
          </a:p>
          <a:p>
            <a:pPr lvl="1"/>
            <a:r>
              <a:rPr lang="ko-KR" altLang="en-US" dirty="0"/>
              <a:t>객체 생성 시 오직 한 번만 호출</a:t>
            </a:r>
            <a:endParaRPr lang="en-US" altLang="ko-KR" dirty="0"/>
          </a:p>
          <a:p>
            <a:pPr lvl="2"/>
            <a:r>
              <a:rPr lang="ko-KR" altLang="en-US" dirty="0"/>
              <a:t>자동으로 호출됨</a:t>
            </a:r>
            <a:r>
              <a:rPr lang="en-US" altLang="ko-KR" dirty="0"/>
              <a:t>. </a:t>
            </a:r>
            <a:r>
              <a:rPr lang="ko-KR" altLang="en-US" dirty="0"/>
              <a:t>각 객체마다 </a:t>
            </a:r>
            <a:r>
              <a:rPr lang="ko-KR" altLang="en-US" dirty="0" err="1"/>
              <a:t>생성자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중복 정의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/>
            <a:r>
              <a:rPr lang="ko-KR" altLang="en-US" dirty="0" err="1"/>
              <a:t>생성자는</a:t>
            </a:r>
            <a:r>
              <a:rPr lang="ko-KR" altLang="en-US" dirty="0"/>
              <a:t> 한 클래스 내에 여러 개 중복정의 가능</a:t>
            </a:r>
            <a:endParaRPr lang="en-US" altLang="ko-KR" dirty="0"/>
          </a:p>
          <a:p>
            <a:pPr lvl="2"/>
            <a:r>
              <a:rPr lang="ko-KR" altLang="en-US" dirty="0"/>
              <a:t>중복된 </a:t>
            </a:r>
            <a:r>
              <a:rPr lang="ko-KR" altLang="en-US" dirty="0" err="1"/>
              <a:t>생성자</a:t>
            </a:r>
            <a:r>
              <a:rPr lang="ko-KR" altLang="en-US" dirty="0"/>
              <a:t> 중 하나만 실행</a:t>
            </a:r>
            <a:endParaRPr lang="en-US" altLang="ko-KR" dirty="0"/>
          </a:p>
          <a:p>
            <a:pPr lvl="1"/>
            <a:r>
              <a:rPr lang="ko-KR" altLang="en-US" dirty="0"/>
              <a:t>생성자가 선언되어 있지 않으면 기본 </a:t>
            </a:r>
            <a:r>
              <a:rPr lang="ko-KR" altLang="en-US" dirty="0" err="1"/>
              <a:t>생성자</a:t>
            </a:r>
            <a:r>
              <a:rPr lang="ko-KR" altLang="en-US" dirty="0"/>
              <a:t> 자동으로 생성</a:t>
            </a:r>
            <a:endParaRPr lang="en-US" altLang="ko-KR" dirty="0"/>
          </a:p>
          <a:p>
            <a:pPr lvl="2"/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매개 변수 없는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2"/>
            <a:r>
              <a:rPr lang="ko-KR" altLang="en-US" dirty="0"/>
              <a:t>컴파일러에 의해 자동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1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3–3 : 2 </a:t>
            </a:r>
            <a:r>
              <a:rPr lang="ko-KR" altLang="en-US" dirty="0"/>
              <a:t>개의 </a:t>
            </a:r>
            <a:r>
              <a:rPr lang="ko-KR" altLang="en-US" dirty="0" err="1"/>
              <a:t>생성자를</a:t>
            </a:r>
            <a:r>
              <a:rPr lang="ko-KR" altLang="en-US" dirty="0"/>
              <a:t> 가진 </a:t>
            </a:r>
            <a:r>
              <a:rPr lang="en-US" altLang="ko-KR" dirty="0"/>
              <a:t>Circle </a:t>
            </a:r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56792"/>
            <a:ext cx="424847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Circle(); </a:t>
            </a:r>
            <a:r>
              <a:rPr lang="en-US" altLang="ko-KR" sz="1200" dirty="0"/>
              <a:t>// </a:t>
            </a:r>
            <a:r>
              <a:rPr lang="ko-KR" altLang="en-US" sz="1200" dirty="0"/>
              <a:t>매개 변수 없는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r); </a:t>
            </a:r>
            <a:r>
              <a:rPr lang="en-US" altLang="ko-KR" sz="1200" dirty="0"/>
              <a:t>// </a:t>
            </a:r>
            <a:r>
              <a:rPr lang="ko-KR" altLang="en-US" sz="1200" dirty="0"/>
              <a:t>매개 변수 있는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r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radius = </a:t>
            </a:r>
            <a:r>
              <a:rPr lang="en-US" altLang="ko-KR" sz="1200" b="1" dirty="0">
                <a:solidFill>
                  <a:srgbClr val="FF0000"/>
                </a:solidFill>
              </a:rPr>
              <a:t>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56488" y="3056771"/>
            <a:ext cx="384796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donut; </a:t>
            </a:r>
            <a:r>
              <a:rPr lang="en-US" altLang="ko-KR" sz="1200" dirty="0"/>
              <a:t>// </a:t>
            </a:r>
            <a:r>
              <a:rPr lang="ko-KR" altLang="en-US" sz="1200" dirty="0"/>
              <a:t>매개 변수 없는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area = </a:t>
            </a:r>
            <a:r>
              <a:rPr lang="en-US" altLang="ko-KR" sz="1200" dirty="0" err="1"/>
              <a:t>donut.getArea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"donut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pizza(30); </a:t>
            </a:r>
            <a:r>
              <a:rPr lang="en-US" altLang="ko-KR" sz="1200" dirty="0"/>
              <a:t>// </a:t>
            </a:r>
            <a:r>
              <a:rPr lang="ko-KR" altLang="en-US" sz="1200" dirty="0"/>
              <a:t>매개 변수 있는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area = </a:t>
            </a:r>
            <a:r>
              <a:rPr lang="en-US" altLang="ko-KR" sz="1200" dirty="0" err="1"/>
              <a:t>pizza.getArea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"pizza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24200" y="4495045"/>
            <a:ext cx="1656184" cy="288032"/>
          </a:xfrm>
          <a:prstGeom prst="wedgeRoundRectCallout">
            <a:avLst>
              <a:gd name="adj1" fmla="val -47819"/>
              <a:gd name="adj2" fmla="val -1245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Circle(30); </a:t>
            </a:r>
            <a:r>
              <a:rPr lang="ko-KR" altLang="en-US" sz="1000" dirty="0">
                <a:solidFill>
                  <a:schemeClr val="tx1"/>
                </a:solidFill>
              </a:rPr>
              <a:t>자동 호출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071436" y="3420541"/>
            <a:ext cx="1436940" cy="288032"/>
          </a:xfrm>
          <a:prstGeom prst="wedgeRoundRectCallout">
            <a:avLst>
              <a:gd name="adj1" fmla="val -48367"/>
              <a:gd name="adj2" fmla="val -1150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Circle(); </a:t>
            </a:r>
            <a:r>
              <a:rPr lang="ko-KR" altLang="en-US" sz="1000" dirty="0">
                <a:solidFill>
                  <a:schemeClr val="tx1"/>
                </a:solidFill>
              </a:rPr>
              <a:t>자동 호출</a:t>
            </a:r>
          </a:p>
        </p:txBody>
      </p:sp>
      <p:sp>
        <p:nvSpPr>
          <p:cNvPr id="14" name="TextBox 13"/>
          <p:cNvSpPr txBox="1"/>
          <p:nvPr/>
        </p:nvSpPr>
        <p:spPr>
          <a:xfrm rot="20285020">
            <a:off x="1654625" y="431391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altLang="ko-KR" sz="1400" dirty="0">
                <a:solidFill>
                  <a:srgbClr val="FF0000"/>
                </a:solidFill>
              </a:rPr>
              <a:t>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7812" y="4928979"/>
            <a:ext cx="384796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반지름 </a:t>
            </a:r>
            <a:r>
              <a:rPr lang="en-US" altLang="ko-KR" sz="1200" dirty="0"/>
              <a:t>1 </a:t>
            </a:r>
            <a:r>
              <a:rPr lang="ko-KR" altLang="en-US" sz="1200" dirty="0"/>
              <a:t>원 생성</a:t>
            </a:r>
          </a:p>
          <a:p>
            <a:r>
              <a:rPr lang="en-US" altLang="ko-KR" sz="1200" dirty="0"/>
              <a:t>donut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3.14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생성</a:t>
            </a:r>
          </a:p>
          <a:p>
            <a:r>
              <a:rPr lang="en-US" altLang="ko-KR" sz="1200" dirty="0"/>
              <a:t>pizza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1570856" y="3183096"/>
            <a:ext cx="3450771" cy="474891"/>
          </a:xfrm>
          <a:custGeom>
            <a:avLst/>
            <a:gdLst>
              <a:gd name="connsiteX0" fmla="*/ 3243942 w 3243942"/>
              <a:gd name="connsiteY0" fmla="*/ 224520 h 474891"/>
              <a:gd name="connsiteX1" fmla="*/ 2231571 w 3243942"/>
              <a:gd name="connsiteY1" fmla="*/ 6805 h 474891"/>
              <a:gd name="connsiteX2" fmla="*/ 1175657 w 3243942"/>
              <a:gd name="connsiteY2" fmla="*/ 93891 h 474891"/>
              <a:gd name="connsiteX3" fmla="*/ 0 w 3243942"/>
              <a:gd name="connsiteY3" fmla="*/ 474891 h 47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942" h="474891">
                <a:moveTo>
                  <a:pt x="3243942" y="224520"/>
                </a:moveTo>
                <a:cubicBezTo>
                  <a:pt x="2910113" y="126548"/>
                  <a:pt x="2576285" y="28576"/>
                  <a:pt x="2231571" y="6805"/>
                </a:cubicBezTo>
                <a:cubicBezTo>
                  <a:pt x="1886857" y="-14966"/>
                  <a:pt x="1547585" y="15877"/>
                  <a:pt x="1175657" y="93891"/>
                </a:cubicBezTo>
                <a:cubicBezTo>
                  <a:pt x="803728" y="171905"/>
                  <a:pt x="0" y="474891"/>
                  <a:pt x="0" y="474891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331640" y="4126073"/>
            <a:ext cx="3744416" cy="413657"/>
          </a:xfrm>
          <a:custGeom>
            <a:avLst/>
            <a:gdLst>
              <a:gd name="connsiteX0" fmla="*/ 3505200 w 3505200"/>
              <a:gd name="connsiteY0" fmla="*/ 0 h 413657"/>
              <a:gd name="connsiteX1" fmla="*/ 3004457 w 3505200"/>
              <a:gd name="connsiteY1" fmla="*/ 195943 h 413657"/>
              <a:gd name="connsiteX2" fmla="*/ 2013857 w 3505200"/>
              <a:gd name="connsiteY2" fmla="*/ 141514 h 413657"/>
              <a:gd name="connsiteX3" fmla="*/ 620486 w 3505200"/>
              <a:gd name="connsiteY3" fmla="*/ 185057 h 413657"/>
              <a:gd name="connsiteX4" fmla="*/ 0 w 3505200"/>
              <a:gd name="connsiteY4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413657">
                <a:moveTo>
                  <a:pt x="3505200" y="0"/>
                </a:moveTo>
                <a:cubicBezTo>
                  <a:pt x="3379107" y="86178"/>
                  <a:pt x="3253014" y="172357"/>
                  <a:pt x="3004457" y="195943"/>
                </a:cubicBezTo>
                <a:cubicBezTo>
                  <a:pt x="2755900" y="219529"/>
                  <a:pt x="2411185" y="143328"/>
                  <a:pt x="2013857" y="141514"/>
                </a:cubicBezTo>
                <a:cubicBezTo>
                  <a:pt x="1616528" y="139700"/>
                  <a:pt x="956129" y="139700"/>
                  <a:pt x="620486" y="185057"/>
                </a:cubicBezTo>
                <a:cubicBezTo>
                  <a:pt x="284843" y="230414"/>
                  <a:pt x="142421" y="322035"/>
                  <a:pt x="0" y="413657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3016" y="212214"/>
            <a:ext cx="3275923" cy="93141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객체 생성 및 </a:t>
            </a:r>
            <a:br>
              <a:rPr lang="en-US" altLang="ko-KR" dirty="0"/>
            </a:br>
            <a:r>
              <a:rPr lang="ko-KR" altLang="en-US" dirty="0" err="1"/>
              <a:t>생성자</a:t>
            </a:r>
            <a:r>
              <a:rPr lang="ko-KR" altLang="en-US" dirty="0"/>
              <a:t> 실행 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0686" y="3207092"/>
            <a:ext cx="103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donut </a:t>
            </a:r>
            <a:r>
              <a:rPr lang="ko-KR" altLang="en-US" sz="1200" dirty="0"/>
              <a:t>객체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774" y="1614058"/>
            <a:ext cx="15102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Circle donut;</a:t>
            </a:r>
            <a:endParaRPr lang="ko-KR" altLang="en-US" dirty="0"/>
          </a:p>
        </p:txBody>
      </p:sp>
      <p:sp>
        <p:nvSpPr>
          <p:cNvPr id="16" name="양쪽 모서리가 둥근 사각형 15"/>
          <p:cNvSpPr/>
          <p:nvPr/>
        </p:nvSpPr>
        <p:spPr>
          <a:xfrm rot="10800000">
            <a:off x="233774" y="2683023"/>
            <a:ext cx="1918982" cy="2244949"/>
          </a:xfrm>
          <a:prstGeom prst="round2Same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233774" y="2202913"/>
            <a:ext cx="1918982" cy="487737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544323" y="2340907"/>
            <a:ext cx="1066241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969" y="492152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Circle </a:t>
            </a:r>
            <a:r>
              <a:rPr lang="ko-KR" altLang="en-US" sz="1400" dirty="0"/>
              <a:t>클래스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834" y="4113053"/>
            <a:ext cx="1584176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double 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4" name="오른쪽 화살표 23"/>
          <p:cNvSpPr/>
          <p:nvPr/>
        </p:nvSpPr>
        <p:spPr>
          <a:xfrm rot="20383802">
            <a:off x="2421283" y="2461741"/>
            <a:ext cx="803466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39752" y="2705145"/>
            <a:ext cx="134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ym typeface="Wingdings"/>
              </a:rPr>
              <a:t></a:t>
            </a:r>
            <a:endParaRPr lang="en-US" altLang="ko-KR" sz="1200" dirty="0">
              <a:sym typeface="Wingdings"/>
            </a:endParaRPr>
          </a:p>
          <a:p>
            <a:pPr algn="ctr"/>
            <a:r>
              <a:rPr lang="ko-KR" altLang="en-US" sz="1200" dirty="0"/>
              <a:t>객체 공간 할당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7289" y="15255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ym typeface="Wingdings"/>
              </a:rPr>
              <a:t></a:t>
            </a:r>
            <a:endParaRPr lang="en-US" altLang="ko-KR" sz="1200" dirty="0">
              <a:sym typeface="Wingdings"/>
            </a:endParaRPr>
          </a:p>
          <a:p>
            <a:pPr algn="ctr"/>
            <a:r>
              <a:rPr lang="ko-KR" altLang="en-US" sz="1200" dirty="0" err="1"/>
              <a:t>생성자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실행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4834" y="2854270"/>
            <a:ext cx="1584176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Circle() {</a:t>
            </a:r>
          </a:p>
          <a:p>
            <a:pPr defTabSz="180000"/>
            <a:r>
              <a:rPr lang="en-US" altLang="ko-KR" sz="1000" dirty="0"/>
              <a:t>	radius = 1;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5825" y="3484091"/>
            <a:ext cx="1593185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 {</a:t>
            </a:r>
          </a:p>
          <a:p>
            <a:pPr defTabSz="180000"/>
            <a:r>
              <a:rPr lang="en-US" altLang="ko-KR" sz="1000" dirty="0"/>
              <a:t>	radius = r;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4" name="양쪽 모서리가 둥근 사각형 43"/>
          <p:cNvSpPr/>
          <p:nvPr/>
        </p:nvSpPr>
        <p:spPr>
          <a:xfrm rot="10800000">
            <a:off x="3682156" y="972381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양쪽 모서리가 둥근 사각형 44"/>
          <p:cNvSpPr/>
          <p:nvPr/>
        </p:nvSpPr>
        <p:spPr>
          <a:xfrm>
            <a:off x="3682156" y="492271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829700" y="630265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ko-KR" altLang="en-US" sz="1200" dirty="0"/>
              <a:t> </a:t>
            </a:r>
            <a:r>
              <a:rPr lang="en-US" altLang="ko-KR" sz="1200" dirty="0"/>
              <a:t>radius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860929" y="2402411"/>
            <a:ext cx="15937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double 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860929" y="1143628"/>
            <a:ext cx="15937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Circle() {</a:t>
            </a:r>
          </a:p>
          <a:p>
            <a:pPr defTabSz="180000"/>
            <a:r>
              <a:rPr lang="en-US" altLang="ko-KR" sz="1000" dirty="0"/>
              <a:t>	radius = 1;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1920" y="1773449"/>
            <a:ext cx="1602807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 {</a:t>
            </a:r>
          </a:p>
          <a:p>
            <a:pPr defTabSz="180000"/>
            <a:r>
              <a:rPr lang="en-US" altLang="ko-KR" sz="1000" dirty="0"/>
              <a:t>	radius = r;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20098" y="664825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 rot="10800000">
            <a:off x="6808904" y="956782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양쪽 모서리가 둥근 사각형 51"/>
          <p:cNvSpPr/>
          <p:nvPr/>
        </p:nvSpPr>
        <p:spPr>
          <a:xfrm>
            <a:off x="6808904" y="476672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6956448" y="614666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ko-KR" altLang="en-US" sz="1200" dirty="0"/>
              <a:t> </a:t>
            </a:r>
            <a:r>
              <a:rPr lang="en-US" altLang="ko-KR" sz="1200" dirty="0"/>
              <a:t>radius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957273" y="2386812"/>
            <a:ext cx="158935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double 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957273" y="1128029"/>
            <a:ext cx="1604482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b="1" dirty="0"/>
              <a:t>Circle() {</a:t>
            </a:r>
          </a:p>
          <a:p>
            <a:pPr defTabSz="180000"/>
            <a:r>
              <a:rPr lang="en-US" altLang="ko-KR" sz="1000" b="1" dirty="0"/>
              <a:t>	radius = 1;</a:t>
            </a:r>
          </a:p>
          <a:p>
            <a:pPr defTabSz="180000"/>
            <a:r>
              <a:rPr lang="en-US" altLang="ko-KR" sz="1000" b="1" dirty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48264" y="1757850"/>
            <a:ext cx="1613491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 {</a:t>
            </a:r>
          </a:p>
          <a:p>
            <a:pPr defTabSz="180000"/>
            <a:r>
              <a:rPr lang="en-US" altLang="ko-KR" sz="1000" dirty="0"/>
              <a:t>	radius = r;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746846" y="649226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0406" y="6450490"/>
            <a:ext cx="101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pizza </a:t>
            </a:r>
            <a:r>
              <a:rPr lang="ko-KR" altLang="en-US" sz="1200" dirty="0"/>
              <a:t>객체 </a:t>
            </a:r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682156" y="4212741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682156" y="3732631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829700" y="3870625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ko-KR" altLang="en-US" sz="1200" dirty="0"/>
              <a:t> </a:t>
            </a:r>
            <a:r>
              <a:rPr lang="en-US" altLang="ko-KR" sz="1200" dirty="0"/>
              <a:t>radius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860929" y="5642771"/>
            <a:ext cx="15937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double 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3860928" y="4383988"/>
            <a:ext cx="159379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Circle() {</a:t>
            </a:r>
          </a:p>
          <a:p>
            <a:pPr defTabSz="180000"/>
            <a:r>
              <a:rPr lang="en-US" altLang="ko-KR" sz="1000" dirty="0"/>
              <a:t>	radius = 1;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51920" y="5013809"/>
            <a:ext cx="1602807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 {</a:t>
            </a:r>
          </a:p>
          <a:p>
            <a:pPr defTabSz="180000"/>
            <a:r>
              <a:rPr lang="en-US" altLang="ko-KR" sz="1000" dirty="0"/>
              <a:t>	radius = r;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620098" y="3905185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 rot="10800000">
            <a:off x="6808904" y="4197142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양쪽 모서리가 둥근 사각형 69"/>
          <p:cNvSpPr/>
          <p:nvPr/>
        </p:nvSpPr>
        <p:spPr>
          <a:xfrm>
            <a:off x="6808904" y="3717032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6956448" y="3855026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ko-KR" altLang="en-US" sz="1200" dirty="0"/>
              <a:t> </a:t>
            </a:r>
            <a:r>
              <a:rPr lang="en-US" altLang="ko-KR" sz="1200" dirty="0"/>
              <a:t>radius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956448" y="5627172"/>
            <a:ext cx="16479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double 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956447" y="4368389"/>
            <a:ext cx="164799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Circle() {</a:t>
            </a:r>
          </a:p>
          <a:p>
            <a:pPr defTabSz="180000"/>
            <a:r>
              <a:rPr lang="en-US" altLang="ko-KR" sz="1000" dirty="0"/>
              <a:t>	radius = 1;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56448" y="4998210"/>
            <a:ext cx="164799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b="1" dirty="0"/>
              <a:t>Circle(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r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radius = </a:t>
            </a:r>
            <a:r>
              <a:rPr lang="en-US" altLang="ko-KR" sz="1000" b="1" dirty="0">
                <a:solidFill>
                  <a:srgbClr val="FF0000"/>
                </a:solidFill>
              </a:rPr>
              <a:t>r</a:t>
            </a:r>
            <a:r>
              <a:rPr lang="en-US" altLang="ko-KR" sz="1000" b="1" dirty="0"/>
              <a:t>;</a:t>
            </a:r>
          </a:p>
          <a:p>
            <a:pPr defTabSz="180000"/>
            <a:r>
              <a:rPr lang="en-US" altLang="ko-KR" sz="1000" b="1" dirty="0"/>
              <a:t>}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746846" y="3889586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 rot="1370322">
            <a:off x="2466158" y="4091319"/>
            <a:ext cx="803466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628892" y="5425783"/>
            <a:ext cx="18100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Circle pizza(30);</a:t>
            </a:r>
            <a:endParaRPr lang="ko-KR" altLang="en-US" dirty="0"/>
          </a:p>
        </p:txBody>
      </p:sp>
      <p:sp>
        <p:nvSpPr>
          <p:cNvPr id="80" name="오른쪽 화살표 79"/>
          <p:cNvSpPr/>
          <p:nvPr/>
        </p:nvSpPr>
        <p:spPr>
          <a:xfrm>
            <a:off x="5897695" y="5139932"/>
            <a:ext cx="576064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862561" y="530294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ym typeface="Wingdings"/>
              </a:rPr>
              <a:t></a:t>
            </a:r>
            <a:endParaRPr lang="en-US" altLang="ko-KR" sz="1200" dirty="0">
              <a:sym typeface="Wingdings"/>
            </a:endParaRPr>
          </a:p>
          <a:p>
            <a:pPr algn="ctr"/>
            <a:r>
              <a:rPr lang="ko-KR" altLang="en-US" sz="1200" dirty="0" err="1"/>
              <a:t>생성자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실행</a:t>
            </a:r>
          </a:p>
        </p:txBody>
      </p:sp>
      <p:sp>
        <p:nvSpPr>
          <p:cNvPr id="38" name="TextBox 37"/>
          <p:cNvSpPr txBox="1"/>
          <p:nvPr/>
        </p:nvSpPr>
        <p:spPr>
          <a:xfrm rot="19842261">
            <a:off x="7556303" y="483296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altLang="ko-KR" sz="1200" dirty="0">
                <a:solidFill>
                  <a:srgbClr val="FF0000"/>
                </a:solidFill>
              </a:rPr>
              <a:t>30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5868144" y="1340768"/>
            <a:ext cx="576064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39752" y="4392321"/>
            <a:ext cx="134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ym typeface="Wingdings"/>
              </a:rPr>
              <a:t></a:t>
            </a:r>
            <a:endParaRPr lang="en-US" altLang="ko-KR" sz="1200" dirty="0">
              <a:sym typeface="Wingdings"/>
            </a:endParaRPr>
          </a:p>
          <a:p>
            <a:pPr algn="ctr"/>
            <a:r>
              <a:rPr lang="ko-KR" altLang="en-US" sz="1200" dirty="0"/>
              <a:t>객체 공간 할당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79038" y="3212976"/>
            <a:ext cx="103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donut </a:t>
            </a:r>
            <a:r>
              <a:rPr lang="ko-KR" altLang="en-US" sz="1200" dirty="0"/>
              <a:t>객체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373581" y="6453336"/>
            <a:ext cx="101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pizza </a:t>
            </a:r>
            <a:r>
              <a:rPr lang="ko-KR" altLang="en-US" sz="1200" dirty="0"/>
              <a:t>객체 </a:t>
            </a:r>
          </a:p>
        </p:txBody>
      </p:sp>
    </p:spTree>
    <p:extLst>
      <p:ext uri="{BB962C8B-B14F-4D97-AF65-F5344CB8AC3E}">
        <p14:creationId xmlns:p14="http://schemas.microsoft.com/office/powerpoint/2010/main" val="23036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생성자가 다른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r>
              <a:rPr lang="en-US" altLang="ko-KR" dirty="0"/>
              <a:t>(</a:t>
            </a:r>
            <a:r>
              <a:rPr lang="ko-KR" altLang="en-US" dirty="0"/>
              <a:t>위임 </a:t>
            </a:r>
            <a:r>
              <a:rPr lang="ko-KR" altLang="en-US" dirty="0" err="1"/>
              <a:t>생성자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생성자에</a:t>
            </a:r>
            <a:r>
              <a:rPr lang="ko-KR" altLang="en-US" dirty="0"/>
              <a:t> 중복 작성된 코드의 간소화</a:t>
            </a:r>
            <a:endParaRPr lang="en-US" altLang="ko-KR" dirty="0"/>
          </a:p>
          <a:p>
            <a:pPr lvl="2"/>
            <a:r>
              <a:rPr lang="ko-KR" altLang="en-US" dirty="0"/>
              <a:t>타겟 </a:t>
            </a:r>
            <a:r>
              <a:rPr lang="ko-KR" altLang="en-US" dirty="0" err="1"/>
              <a:t>생성자와</a:t>
            </a:r>
            <a:r>
              <a:rPr lang="ko-KR" altLang="en-US" dirty="0"/>
              <a:t> 이를 호출하는 위임 </a:t>
            </a:r>
            <a:r>
              <a:rPr lang="ko-KR" altLang="en-US" dirty="0" err="1"/>
              <a:t>생성자로</a:t>
            </a:r>
            <a:r>
              <a:rPr lang="ko-KR" altLang="en-US" dirty="0"/>
              <a:t> 나누어 작성</a:t>
            </a:r>
            <a:endParaRPr lang="en-US" altLang="ko-KR" dirty="0"/>
          </a:p>
          <a:p>
            <a:pPr lvl="3"/>
            <a:r>
              <a:rPr lang="ko-KR" altLang="en-US" dirty="0"/>
              <a:t>타겟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 초기화를 전담하는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3"/>
            <a:r>
              <a:rPr lang="ko-KR" altLang="en-US" dirty="0"/>
              <a:t>위임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타겟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호출하는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객체 초기화를 타겟 </a:t>
            </a:r>
            <a:r>
              <a:rPr lang="ko-KR" altLang="en-US" dirty="0" err="1"/>
              <a:t>생성자에</a:t>
            </a:r>
            <a:r>
              <a:rPr lang="ko-KR" altLang="en-US" dirty="0"/>
              <a:t> 위임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08781" y="3271119"/>
            <a:ext cx="2592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여러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생성자에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 코드 중복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6257" y="6045320"/>
            <a:ext cx="1551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간소화된 코드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02" y="2924944"/>
            <a:ext cx="3960018" cy="174513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53" y="5054602"/>
            <a:ext cx="4563599" cy="1398734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sp>
        <p:nvSpPr>
          <p:cNvPr id="18" name="모서리가 둥근 사각형 설명선 17"/>
          <p:cNvSpPr/>
          <p:nvPr/>
        </p:nvSpPr>
        <p:spPr>
          <a:xfrm>
            <a:off x="4669162" y="5468307"/>
            <a:ext cx="824742" cy="210280"/>
          </a:xfrm>
          <a:prstGeom prst="wedgeRoundRectCallout">
            <a:avLst>
              <a:gd name="adj1" fmla="val -82741"/>
              <a:gd name="adj2" fmla="val 235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599620" y="5514342"/>
            <a:ext cx="937350" cy="253064"/>
          </a:xfrm>
          <a:prstGeom prst="wedgeRoundRectCallout">
            <a:avLst>
              <a:gd name="adj1" fmla="val 86256"/>
              <a:gd name="adj2" fmla="val 57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타겟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593825" y="5072744"/>
            <a:ext cx="937350" cy="253064"/>
          </a:xfrm>
          <a:prstGeom prst="wedgeRoundRectCallout">
            <a:avLst>
              <a:gd name="adj1" fmla="val 86256"/>
              <a:gd name="adj2" fmla="val 57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위임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19231" y="2884406"/>
            <a:ext cx="4114977" cy="912305"/>
          </a:xfrm>
          <a:prstGeom prst="roundRect">
            <a:avLst>
              <a:gd name="adj" fmla="val 12235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23452" y="4949951"/>
            <a:ext cx="2626581" cy="370215"/>
          </a:xfrm>
          <a:prstGeom prst="roundRect">
            <a:avLst>
              <a:gd name="adj" fmla="val 12235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275855" y="3528812"/>
            <a:ext cx="2876037" cy="1421140"/>
          </a:xfrm>
          <a:custGeom>
            <a:avLst/>
            <a:gdLst>
              <a:gd name="connsiteX0" fmla="*/ 2801155 w 3028766"/>
              <a:gd name="connsiteY0" fmla="*/ 0 h 1564783"/>
              <a:gd name="connsiteX1" fmla="*/ 3026535 w 3028766"/>
              <a:gd name="connsiteY1" fmla="*/ 470079 h 1564783"/>
              <a:gd name="connsiteX2" fmla="*/ 2678805 w 3028766"/>
              <a:gd name="connsiteY2" fmla="*/ 1056068 h 1564783"/>
              <a:gd name="connsiteX3" fmla="*/ 431442 w 3028766"/>
              <a:gd name="connsiteY3" fmla="*/ 1268569 h 1564783"/>
              <a:gd name="connsiteX4" fmla="*/ 0 w 3028766"/>
              <a:gd name="connsiteY4" fmla="*/ 1564783 h 15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766" h="1564783">
                <a:moveTo>
                  <a:pt x="2801155" y="0"/>
                </a:moveTo>
                <a:cubicBezTo>
                  <a:pt x="2924041" y="147034"/>
                  <a:pt x="3046927" y="294068"/>
                  <a:pt x="3026535" y="470079"/>
                </a:cubicBezTo>
                <a:cubicBezTo>
                  <a:pt x="3006143" y="646090"/>
                  <a:pt x="3111321" y="922986"/>
                  <a:pt x="2678805" y="1056068"/>
                </a:cubicBezTo>
                <a:cubicBezTo>
                  <a:pt x="2246289" y="1189150"/>
                  <a:pt x="877909" y="1183783"/>
                  <a:pt x="431442" y="1268569"/>
                </a:cubicBezTo>
                <a:cubicBezTo>
                  <a:pt x="-15026" y="1353355"/>
                  <a:pt x="103031" y="1503608"/>
                  <a:pt x="0" y="156478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6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3-4 </a:t>
            </a:r>
            <a:r>
              <a:rPr lang="ko-KR" altLang="en-US" dirty="0" err="1"/>
              <a:t>생성자에서</a:t>
            </a:r>
            <a:r>
              <a:rPr lang="ko-KR" altLang="en-US" dirty="0"/>
              <a:t> 다른 </a:t>
            </a:r>
            <a:r>
              <a:rPr lang="ko-KR" altLang="en-US" dirty="0" err="1"/>
              <a:t>생성자</a:t>
            </a:r>
            <a:r>
              <a:rPr lang="ko-KR" altLang="en-US" dirty="0"/>
              <a:t> 호출 연습</a:t>
            </a:r>
            <a:r>
              <a:rPr lang="en-US" altLang="ko-KR" dirty="0"/>
              <a:t>(</a:t>
            </a:r>
            <a:r>
              <a:rPr lang="ko-KR" altLang="en-US" dirty="0"/>
              <a:t>위임 </a:t>
            </a:r>
            <a:r>
              <a:rPr lang="ko-KR" altLang="en-US" dirty="0" err="1"/>
              <a:t>생성자</a:t>
            </a:r>
            <a:r>
              <a:rPr lang="ko-KR" altLang="en-US" dirty="0"/>
              <a:t>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675" y="1380633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3-3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수정하여 객체 초기화를 전담하는 타겟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생성자와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타겟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생성자에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개체 초기화를 위임하는 위임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생성자로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재작성하라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0876" y="2132856"/>
            <a:ext cx="424847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Circle(); </a:t>
            </a:r>
            <a:r>
              <a:rPr lang="en-US" altLang="ko-KR" sz="1200" dirty="0"/>
              <a:t>// </a:t>
            </a:r>
            <a:r>
              <a:rPr lang="ko-KR" altLang="en-US" sz="1200" dirty="0"/>
              <a:t>위임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r); </a:t>
            </a:r>
            <a:r>
              <a:rPr lang="en-US" altLang="ko-KR" sz="1200" dirty="0"/>
              <a:t>// </a:t>
            </a:r>
            <a:r>
              <a:rPr lang="ko-KR" altLang="en-US" sz="1200" dirty="0"/>
              <a:t>타겟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: </a:t>
            </a:r>
            <a:r>
              <a:rPr lang="en-US" altLang="ko-KR" sz="1200" b="1" dirty="0"/>
              <a:t>Circle(1) </a:t>
            </a:r>
            <a:r>
              <a:rPr lang="en-US" altLang="ko-KR" sz="1200" dirty="0"/>
              <a:t>{ } </a:t>
            </a:r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위임 </a:t>
            </a:r>
            <a:r>
              <a:rPr lang="ko-KR" altLang="en-US" sz="1200" dirty="0" err="1">
                <a:solidFill>
                  <a:srgbClr val="FF0000"/>
                </a:solidFill>
              </a:rPr>
              <a:t>생성자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b="1" dirty="0"/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r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</a:t>
            </a:r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타겟 </a:t>
            </a:r>
            <a:r>
              <a:rPr lang="ko-KR" altLang="en-US" sz="1200" dirty="0" err="1">
                <a:solidFill>
                  <a:srgbClr val="FF0000"/>
                </a:solidFill>
              </a:rPr>
              <a:t>생성자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radius = </a:t>
            </a:r>
            <a:r>
              <a:rPr lang="en-US" altLang="ko-KR" sz="1200" b="1" dirty="0">
                <a:solidFill>
                  <a:srgbClr val="FF0000"/>
                </a:solidFill>
              </a:rPr>
              <a:t>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1828" y="3632835"/>
            <a:ext cx="384796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donut; </a:t>
            </a:r>
            <a:r>
              <a:rPr lang="en-US" altLang="ko-KR" sz="1200" dirty="0"/>
              <a:t>// </a:t>
            </a:r>
            <a:r>
              <a:rPr lang="ko-KR" altLang="en-US" sz="1200" dirty="0"/>
              <a:t>매개 변수 없는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area = </a:t>
            </a:r>
            <a:r>
              <a:rPr lang="en-US" altLang="ko-KR" sz="1200" dirty="0" err="1"/>
              <a:t>donut.getArea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"donut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pizza(30); </a:t>
            </a:r>
            <a:r>
              <a:rPr lang="en-US" altLang="ko-KR" sz="1200" dirty="0"/>
              <a:t>// </a:t>
            </a:r>
            <a:r>
              <a:rPr lang="ko-KR" altLang="en-US" sz="1200" dirty="0"/>
              <a:t>매개 변수 있는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area = </a:t>
            </a:r>
            <a:r>
              <a:rPr lang="en-US" altLang="ko-KR" sz="1200" dirty="0" err="1"/>
              <a:t>pizza.getArea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"pizza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958407" y="4527914"/>
            <a:ext cx="1143744" cy="288032"/>
          </a:xfrm>
          <a:prstGeom prst="wedgeRoundRectCallout">
            <a:avLst>
              <a:gd name="adj1" fmla="val -64710"/>
              <a:gd name="adj2" fmla="val -127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 r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1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682874" y="3246715"/>
            <a:ext cx="708476" cy="288032"/>
          </a:xfrm>
          <a:prstGeom prst="wedgeRoundRectCallout">
            <a:avLst>
              <a:gd name="adj1" fmla="val -31098"/>
              <a:gd name="adj2" fmla="val 1196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13152" y="5505043"/>
            <a:ext cx="384796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반지름 </a:t>
            </a:r>
            <a:r>
              <a:rPr lang="en-US" altLang="ko-KR" sz="1200" dirty="0"/>
              <a:t>1 </a:t>
            </a:r>
            <a:r>
              <a:rPr lang="ko-KR" altLang="en-US" sz="1200" dirty="0"/>
              <a:t>원 생성</a:t>
            </a:r>
          </a:p>
          <a:p>
            <a:r>
              <a:rPr lang="en-US" altLang="ko-KR" sz="1200" dirty="0"/>
              <a:t>donut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3.14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생성</a:t>
            </a:r>
          </a:p>
          <a:p>
            <a:r>
              <a:rPr lang="en-US" altLang="ko-KR" sz="1200" dirty="0"/>
              <a:t>pizza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1616196" y="3759160"/>
            <a:ext cx="3450771" cy="474891"/>
          </a:xfrm>
          <a:custGeom>
            <a:avLst/>
            <a:gdLst>
              <a:gd name="connsiteX0" fmla="*/ 3243942 w 3243942"/>
              <a:gd name="connsiteY0" fmla="*/ 224520 h 474891"/>
              <a:gd name="connsiteX1" fmla="*/ 2231571 w 3243942"/>
              <a:gd name="connsiteY1" fmla="*/ 6805 h 474891"/>
              <a:gd name="connsiteX2" fmla="*/ 1175657 w 3243942"/>
              <a:gd name="connsiteY2" fmla="*/ 93891 h 474891"/>
              <a:gd name="connsiteX3" fmla="*/ 0 w 3243942"/>
              <a:gd name="connsiteY3" fmla="*/ 474891 h 47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942" h="474891">
                <a:moveTo>
                  <a:pt x="3243942" y="224520"/>
                </a:moveTo>
                <a:cubicBezTo>
                  <a:pt x="2910113" y="126548"/>
                  <a:pt x="2576285" y="28576"/>
                  <a:pt x="2231571" y="6805"/>
                </a:cubicBezTo>
                <a:cubicBezTo>
                  <a:pt x="1886857" y="-14966"/>
                  <a:pt x="1547585" y="15877"/>
                  <a:pt x="1175657" y="93891"/>
                </a:cubicBezTo>
                <a:cubicBezTo>
                  <a:pt x="803728" y="171905"/>
                  <a:pt x="0" y="474891"/>
                  <a:pt x="0" y="474891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616196" y="4371706"/>
            <a:ext cx="310635" cy="592187"/>
          </a:xfrm>
          <a:custGeom>
            <a:avLst/>
            <a:gdLst>
              <a:gd name="connsiteX0" fmla="*/ 309093 w 309093"/>
              <a:gd name="connsiteY0" fmla="*/ 0 h 566671"/>
              <a:gd name="connsiteX1" fmla="*/ 206062 w 309093"/>
              <a:gd name="connsiteY1" fmla="*/ 167426 h 566671"/>
              <a:gd name="connsiteX2" fmla="*/ 32197 w 309093"/>
              <a:gd name="connsiteY2" fmla="*/ 302654 h 566671"/>
              <a:gd name="connsiteX3" fmla="*/ 0 w 309093"/>
              <a:gd name="connsiteY3" fmla="*/ 566671 h 56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093" h="566671">
                <a:moveTo>
                  <a:pt x="309093" y="0"/>
                </a:moveTo>
                <a:cubicBezTo>
                  <a:pt x="280652" y="58492"/>
                  <a:pt x="252211" y="116984"/>
                  <a:pt x="206062" y="167426"/>
                </a:cubicBezTo>
                <a:cubicBezTo>
                  <a:pt x="159913" y="217868"/>
                  <a:pt x="66541" y="236113"/>
                  <a:pt x="32197" y="302654"/>
                </a:cubicBezTo>
                <a:cubicBezTo>
                  <a:pt x="-2147" y="369195"/>
                  <a:pt x="9659" y="516229"/>
                  <a:pt x="0" y="5666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7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다양한 생성자의 멤버 변수 초기화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47742" y="1484784"/>
            <a:ext cx="17281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Point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Point();</a:t>
            </a:r>
          </a:p>
          <a:p>
            <a:pPr defTabSz="180000"/>
            <a:r>
              <a:rPr lang="en-US" altLang="ko-KR" sz="1200" dirty="0"/>
              <a:t>	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76" y="3097997"/>
            <a:ext cx="1819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(1)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코드에서    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멤버 변수 초기화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43364" y="3128775"/>
            <a:ext cx="473694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fr-FR" altLang="ko-KR" sz="1200" dirty="0"/>
              <a:t>Point::Point() { </a:t>
            </a:r>
            <a:r>
              <a:rPr lang="fr-FR" altLang="ko-KR" sz="1200" b="1" dirty="0"/>
              <a:t>x = 0; y = 0; </a:t>
            </a:r>
            <a:r>
              <a:rPr lang="fr-FR" altLang="ko-KR" sz="1200" dirty="0"/>
              <a:t>}</a:t>
            </a:r>
          </a:p>
          <a:p>
            <a:pPr defTabSz="180000"/>
            <a:r>
              <a:rPr lang="en-US" altLang="ko-KR" sz="1200" dirty="0"/>
              <a:t>Point::Point(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</a:t>
            </a:r>
            <a:r>
              <a:rPr lang="en-US" altLang="ko-KR" sz="1200" b="1" dirty="0"/>
              <a:t>x = a; y = b; 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4083025"/>
            <a:ext cx="1819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(2)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서두에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초기화 목록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7784" y="3861048"/>
            <a:ext cx="475252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Point::Point()</a:t>
            </a:r>
            <a:r>
              <a:rPr lang="en-US" altLang="ko-KR" sz="1200" b="1" dirty="0"/>
              <a:t> : x(0), y(0) {</a:t>
            </a:r>
            <a:r>
              <a:rPr lang="en-US" altLang="ko-KR" sz="1200" dirty="0"/>
              <a:t> // </a:t>
            </a:r>
            <a:r>
              <a:rPr lang="ko-KR" altLang="en-US" sz="1200" dirty="0"/>
              <a:t>멤버 변수 </a:t>
            </a:r>
            <a:r>
              <a:rPr lang="en-US" altLang="ko-KR" sz="1200" dirty="0"/>
              <a:t>x, y</a:t>
            </a:r>
            <a:r>
              <a:rPr lang="ko-KR" altLang="en-US" sz="1200" dirty="0"/>
              <a:t>를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초기화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Point::Point(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   // </a:t>
            </a:r>
            <a:r>
              <a:rPr lang="ko-KR" altLang="en-US" sz="1200" dirty="0"/>
              <a:t>멤버 변수 </a:t>
            </a:r>
            <a:r>
              <a:rPr lang="en-US" altLang="ko-KR" sz="1200" dirty="0"/>
              <a:t>x=a</a:t>
            </a:r>
            <a:r>
              <a:rPr lang="ko-KR" altLang="en-US" sz="1200" dirty="0"/>
              <a:t>로</a:t>
            </a:r>
            <a:r>
              <a:rPr lang="en-US" altLang="ko-KR" sz="1200" dirty="0"/>
              <a:t>, y=b</a:t>
            </a:r>
            <a:r>
              <a:rPr lang="ko-KR" altLang="en-US" sz="1200" dirty="0"/>
              <a:t>로 초기화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: x(a), y(b)</a:t>
            </a:r>
            <a:r>
              <a:rPr lang="en-US" altLang="ko-KR" sz="1200" dirty="0"/>
              <a:t> </a:t>
            </a:r>
            <a:r>
              <a:rPr lang="en-US" altLang="ko-KR" sz="1200" b="1" dirty="0"/>
              <a:t>{</a:t>
            </a:r>
            <a:r>
              <a:rPr lang="en-US" altLang="ko-KR" sz="1200" dirty="0"/>
              <a:t> 			   // </a:t>
            </a:r>
            <a:r>
              <a:rPr lang="ko-KR" altLang="en-US" sz="1200" dirty="0"/>
              <a:t>콜론</a:t>
            </a:r>
            <a:r>
              <a:rPr lang="en-US" altLang="ko-KR" sz="1200" dirty="0"/>
              <a:t>(:) </a:t>
            </a:r>
            <a:r>
              <a:rPr lang="ko-KR" altLang="en-US" sz="1200" dirty="0"/>
              <a:t>이하 부분을 밑줄에 써도 됨</a:t>
            </a:r>
          </a:p>
          <a:p>
            <a:pPr defTabSz="180000"/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5098831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(3)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선언부에서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직접 초기화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784" y="5098831"/>
            <a:ext cx="475252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Point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x=0; y=0; </a:t>
            </a:r>
            <a:r>
              <a:rPr lang="en-US" altLang="ko-KR" sz="1200" dirty="0"/>
              <a:t>// </a:t>
            </a:r>
            <a:r>
              <a:rPr lang="ko-KR" altLang="en-US" sz="1200" dirty="0"/>
              <a:t>클래스 </a:t>
            </a:r>
            <a:r>
              <a:rPr lang="ko-KR" altLang="en-US" sz="1200" dirty="0" err="1"/>
              <a:t>선언부에서</a:t>
            </a:r>
            <a:r>
              <a:rPr lang="ko-KR" altLang="en-US" sz="1200" dirty="0"/>
              <a:t> </a:t>
            </a:r>
            <a:r>
              <a:rPr lang="en-US" altLang="ko-KR" sz="1200" dirty="0"/>
              <a:t>x, y</a:t>
            </a:r>
            <a:r>
              <a:rPr lang="ko-KR" altLang="en-US" sz="1200" dirty="0"/>
              <a:t>를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직접 초기화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public: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/>
              <a:t>};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725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3-5 </a:t>
            </a:r>
            <a:r>
              <a:rPr lang="ko-KR" altLang="en-US" dirty="0"/>
              <a:t>멤버변수의 초기화와 위임 </a:t>
            </a:r>
            <a:r>
              <a:rPr lang="ko-KR" altLang="en-US" dirty="0" err="1"/>
              <a:t>생성자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2348880"/>
            <a:ext cx="310370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Point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Point();</a:t>
            </a:r>
          </a:p>
          <a:p>
            <a:pPr defTabSz="180000"/>
            <a:r>
              <a:rPr lang="en-US" altLang="ko-KR" sz="1200" dirty="0"/>
              <a:t>	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r>
              <a:rPr lang="fr-FR" altLang="ko-KR" sz="1200" b="1" dirty="0"/>
              <a:t>Point::Point() { x = 0; y = 0; }</a:t>
            </a:r>
          </a:p>
          <a:p>
            <a:pPr defTabSz="180000"/>
            <a:r>
              <a:rPr lang="en-US" altLang="ko-KR" sz="1200" b="1" dirty="0"/>
              <a:t>Point::Point(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{ x = a; y = b; }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484784"/>
            <a:ext cx="4752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Point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Point();</a:t>
            </a:r>
          </a:p>
          <a:p>
            <a:pPr defTabSz="180000"/>
            <a:r>
              <a:rPr lang="en-US" altLang="ko-KR" sz="1200" dirty="0"/>
              <a:t>	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/>
            <a:r>
              <a:rPr lang="en-US" altLang="ko-KR" sz="1200" dirty="0"/>
              <a:t>	void show()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 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Point::Point() : Point(0, 0) { } </a:t>
            </a:r>
            <a:r>
              <a:rPr lang="en-US" altLang="ko-KR" sz="1200" dirty="0"/>
              <a:t>// </a:t>
            </a:r>
            <a:r>
              <a:rPr lang="ko-KR" altLang="en-US" sz="1200" dirty="0"/>
              <a:t>위임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en-US" altLang="ko-KR" sz="1200" b="1" dirty="0"/>
              <a:t>Point::Point(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// </a:t>
            </a:r>
            <a:r>
              <a:rPr lang="ko-KR" altLang="en-US" sz="1200" dirty="0"/>
              <a:t>타겟 </a:t>
            </a:r>
            <a:r>
              <a:rPr lang="ko-KR" altLang="en-US" sz="1200" dirty="0" err="1"/>
              <a:t>생성자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: x(a), y(b) { 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Point origin;</a:t>
            </a:r>
          </a:p>
          <a:p>
            <a:pPr defTabSz="180000"/>
            <a:r>
              <a:rPr lang="en-US" altLang="ko-KR" sz="1200" dirty="0"/>
              <a:t>	Point target(10, 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origin.show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target.show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21323" y="1484784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다음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Point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클래스의 멤버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x, y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서두에 초기값으로 초기화하고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위임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생성자를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이용하여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재작성하라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79912" y="5661248"/>
            <a:ext cx="47525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(0, 0)</a:t>
            </a:r>
          </a:p>
          <a:p>
            <a:r>
              <a:rPr lang="en-US" altLang="ko-KR" sz="1200" dirty="0"/>
              <a:t>(10, 20)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346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i="1" dirty="0" err="1">
                <a:solidFill>
                  <a:srgbClr val="00B0F0"/>
                </a:solidFill>
              </a:rPr>
              <a:t>생성자는</a:t>
            </a:r>
            <a:r>
              <a:rPr lang="ko-KR" altLang="en-US" i="1" dirty="0">
                <a:solidFill>
                  <a:srgbClr val="00B0F0"/>
                </a:solidFill>
              </a:rPr>
              <a:t> 꼭 있어야 하는가</a:t>
            </a:r>
            <a:r>
              <a:rPr lang="en-US" altLang="ko-KR" i="1" dirty="0">
                <a:solidFill>
                  <a:srgbClr val="00B0F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en-US" altLang="ko-KR" dirty="0"/>
              <a:t>C++ </a:t>
            </a:r>
            <a:r>
              <a:rPr lang="ko-KR" altLang="en-US" dirty="0"/>
              <a:t>컴파일러는 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반드시 호출</a:t>
            </a:r>
            <a:endParaRPr lang="en-US" altLang="ko-KR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i="1" dirty="0">
                <a:solidFill>
                  <a:srgbClr val="00B0F0"/>
                </a:solidFill>
              </a:rPr>
              <a:t>개발자가 클래스에 </a:t>
            </a:r>
            <a:r>
              <a:rPr lang="ko-KR" altLang="en-US" i="1" dirty="0" err="1">
                <a:solidFill>
                  <a:srgbClr val="00B0F0"/>
                </a:solidFill>
              </a:rPr>
              <a:t>생성자를</a:t>
            </a:r>
            <a:r>
              <a:rPr lang="ko-KR" altLang="en-US" i="1" dirty="0">
                <a:solidFill>
                  <a:srgbClr val="00B0F0"/>
                </a:solidFill>
              </a:rPr>
              <a:t> 작성해 놓지 않으면</a:t>
            </a:r>
            <a:r>
              <a:rPr lang="en-US" altLang="ko-KR" i="1" dirty="0">
                <a:solidFill>
                  <a:srgbClr val="00B0F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컴파일러에 의해 기본 생성자가 자동으로 생성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기본 생성자란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매개 변수 없는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디폴트 생성자라고도 부름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475656" y="4725144"/>
            <a:ext cx="352839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Circle {</a:t>
            </a:r>
          </a:p>
          <a:p>
            <a:pPr defTabSz="180000" fontAlgn="base" latinLnBrk="0"/>
            <a:r>
              <a:rPr lang="en-US" altLang="ko-KR" sz="1600" dirty="0"/>
              <a:t>	.....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/>
              <a:t>Circle(); // </a:t>
            </a:r>
            <a:r>
              <a:rPr lang="ko-KR" altLang="en-US" sz="1600" b="1" dirty="0"/>
              <a:t>기본 </a:t>
            </a:r>
            <a:r>
              <a:rPr lang="ko-KR" altLang="en-US" sz="1600" b="1" dirty="0" err="1"/>
              <a:t>생성자</a:t>
            </a:r>
            <a:endParaRPr lang="en-US" altLang="ko-KR" sz="1600" b="1" dirty="0"/>
          </a:p>
          <a:p>
            <a:pPr defTabSz="180000" fontAlgn="base" latinLnBrk="0"/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35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객체의 생성과 활용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/>
              <a:t>소멸자</a:t>
            </a:r>
            <a:r>
              <a:rPr lang="ko-KR" altLang="en-US" dirty="0"/>
              <a:t> 작성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private, protected, public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r>
              <a:rPr lang="ko-KR" altLang="en-US" dirty="0"/>
              <a:t>접근 지정자의 이해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/>
              <a:t>인라인</a:t>
            </a:r>
            <a:r>
              <a:rPr lang="ko-KR" altLang="en-US" dirty="0"/>
              <a:t> 함수의 목적과 활용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헤더 파일과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파일을 분리하여 </a:t>
            </a:r>
            <a:r>
              <a:rPr lang="en-US" altLang="ko-KR" dirty="0"/>
              <a:t>C++ </a:t>
            </a:r>
            <a:r>
              <a:rPr lang="ko-KR" altLang="en-US" dirty="0"/>
              <a:t>프로그램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생성자가 자동으로 생성되는 경우</a:t>
            </a:r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생성자가 하나도 작성되어 있지 않은 클래스의 경우</a:t>
            </a:r>
            <a:endParaRPr lang="en-US" altLang="ko-KR" dirty="0"/>
          </a:p>
          <a:p>
            <a:pPr lvl="1"/>
            <a:r>
              <a:rPr lang="ko-KR" altLang="en-US" dirty="0"/>
              <a:t>컴파일러가 기본 </a:t>
            </a:r>
            <a:r>
              <a:rPr lang="ko-KR" altLang="en-US" dirty="0" err="1"/>
              <a:t>생성자</a:t>
            </a:r>
            <a:r>
              <a:rPr lang="ko-KR" altLang="en-US" dirty="0"/>
              <a:t> 자동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7829" y="2841170"/>
            <a:ext cx="172819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 donut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44519" y="2818860"/>
            <a:ext cx="1771707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	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 donut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8131" y="3712300"/>
            <a:ext cx="69224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Circle();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991950" y="4191471"/>
            <a:ext cx="120783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Circle::Circle() {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94372" y="3429000"/>
            <a:ext cx="1217997" cy="566600"/>
          </a:xfrm>
          <a:prstGeom prst="wedgeRoundRectCallout">
            <a:avLst>
              <a:gd name="adj1" fmla="val -127246"/>
              <a:gd name="adj2" fmla="val 26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의해 자동으로 삽입됨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797" y="4988360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 err="1"/>
              <a:t>생성자를</a:t>
            </a:r>
            <a:r>
              <a:rPr lang="ko-KR" altLang="en-US" sz="1400" dirty="0"/>
              <a:t> 선언하지 않는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 </a:t>
            </a:r>
            <a:r>
              <a:rPr lang="en-US" altLang="ko-KR" sz="1400" dirty="0"/>
              <a:t>Circle </a:t>
            </a:r>
            <a:r>
              <a:rPr lang="ko-KR" altLang="en-US" sz="1400" dirty="0"/>
              <a:t>클래스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75404" y="5651375"/>
            <a:ext cx="3648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(b) </a:t>
            </a:r>
            <a:r>
              <a:rPr lang="ko-KR" altLang="en-US" sz="1400" dirty="0"/>
              <a:t>컴파일러에 의해 기본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자동 삽입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40821" y="4278331"/>
            <a:ext cx="923168" cy="428101"/>
          </a:xfrm>
          <a:prstGeom prst="wedgeRoundRectCallout">
            <a:avLst>
              <a:gd name="adj1" fmla="val 88180"/>
              <a:gd name="adj2" fmla="val 71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정상적으로 </a:t>
            </a:r>
            <a:r>
              <a:rPr lang="ko-KR" altLang="en-US" sz="1000" dirty="0" err="1">
                <a:solidFill>
                  <a:schemeClr val="tx1"/>
                </a:solidFill>
              </a:rPr>
              <a:t>컴파일됨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6121531" y="3936663"/>
            <a:ext cx="888866" cy="289465"/>
          </a:xfrm>
          <a:custGeom>
            <a:avLst/>
            <a:gdLst>
              <a:gd name="connsiteX0" fmla="*/ 580902 w 776845"/>
              <a:gd name="connsiteY0" fmla="*/ 0 h 289465"/>
              <a:gd name="connsiteX1" fmla="*/ 2404 w 776845"/>
              <a:gd name="connsiteY1" fmla="*/ 289249 h 289465"/>
              <a:gd name="connsiteX2" fmla="*/ 776845 w 776845"/>
              <a:gd name="connsiteY2" fmla="*/ 37323 h 28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845" h="289465">
                <a:moveTo>
                  <a:pt x="580902" y="0"/>
                </a:moveTo>
                <a:cubicBezTo>
                  <a:pt x="275324" y="141514"/>
                  <a:pt x="-30253" y="283029"/>
                  <a:pt x="2404" y="289249"/>
                </a:cubicBezTo>
                <a:cubicBezTo>
                  <a:pt x="35061" y="295469"/>
                  <a:pt x="405953" y="166396"/>
                  <a:pt x="776845" y="3732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199782" y="4353881"/>
            <a:ext cx="516444" cy="731302"/>
          </a:xfrm>
          <a:custGeom>
            <a:avLst/>
            <a:gdLst>
              <a:gd name="connsiteX0" fmla="*/ 0 w 970384"/>
              <a:gd name="connsiteY0" fmla="*/ 821094 h 821094"/>
              <a:gd name="connsiteX1" fmla="*/ 970384 w 970384"/>
              <a:gd name="connsiteY1" fmla="*/ 223935 h 821094"/>
              <a:gd name="connsiteX2" fmla="*/ 0 w 970384"/>
              <a:gd name="connsiteY2" fmla="*/ 0 h 82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384" h="821094">
                <a:moveTo>
                  <a:pt x="0" y="821094"/>
                </a:moveTo>
                <a:cubicBezTo>
                  <a:pt x="485192" y="590939"/>
                  <a:pt x="970384" y="360784"/>
                  <a:pt x="970384" y="223935"/>
                </a:cubicBezTo>
                <a:cubicBezTo>
                  <a:pt x="970384" y="87086"/>
                  <a:pt x="485192" y="4354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29504" y="435388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995936" y="3717032"/>
            <a:ext cx="576064" cy="219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생성자가 자동으로 생성되지 않는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생성자가 하나라도 선언된 클래스의 경우</a:t>
            </a:r>
            <a:endParaRPr lang="en-US" altLang="ko-KR" dirty="0"/>
          </a:p>
          <a:p>
            <a:pPr lvl="1"/>
            <a:r>
              <a:rPr lang="ko-KR" altLang="en-US" dirty="0"/>
              <a:t>컴파일러는 기본 </a:t>
            </a:r>
            <a:r>
              <a:rPr lang="ko-KR" altLang="en-US" dirty="0" err="1"/>
              <a:t>생성자를</a:t>
            </a:r>
            <a:r>
              <a:rPr lang="ko-KR" altLang="en-US" dirty="0"/>
              <a:t> 자동 생성하지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696" y="2492896"/>
            <a:ext cx="228085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Circle::Circle(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radius = r;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 pizza(30);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 donut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자유형 6"/>
          <p:cNvSpPr/>
          <p:nvPr/>
        </p:nvSpPr>
        <p:spPr>
          <a:xfrm>
            <a:off x="3635896" y="4154890"/>
            <a:ext cx="634482" cy="1084884"/>
          </a:xfrm>
          <a:custGeom>
            <a:avLst/>
            <a:gdLst>
              <a:gd name="connsiteX0" fmla="*/ 0 w 634482"/>
              <a:gd name="connsiteY0" fmla="*/ 867747 h 867747"/>
              <a:gd name="connsiteX1" fmla="*/ 634482 w 634482"/>
              <a:gd name="connsiteY1" fmla="*/ 363893 h 867747"/>
              <a:gd name="connsiteX2" fmla="*/ 0 w 634482"/>
              <a:gd name="connsiteY2" fmla="*/ 0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82" h="867747">
                <a:moveTo>
                  <a:pt x="0" y="867747"/>
                </a:moveTo>
                <a:cubicBezTo>
                  <a:pt x="317241" y="688132"/>
                  <a:pt x="634482" y="508517"/>
                  <a:pt x="634482" y="363893"/>
                </a:cubicBezTo>
                <a:cubicBezTo>
                  <a:pt x="634482" y="219269"/>
                  <a:pt x="317241" y="109634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55976" y="5251391"/>
            <a:ext cx="1296144" cy="397051"/>
          </a:xfrm>
          <a:prstGeom prst="wedgeRoundRectCallout">
            <a:avLst>
              <a:gd name="adj1" fmla="val -127559"/>
              <a:gd name="adj2" fmla="val 7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없음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140968"/>
            <a:ext cx="2448272" cy="627694"/>
          </a:xfrm>
          <a:prstGeom prst="wedgeRoundRectCallout">
            <a:avLst>
              <a:gd name="adj1" fmla="val -89403"/>
              <a:gd name="adj2" fmla="val 91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클래스에 생성자가 선언되어 있기 때문에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컴파일러는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자동 생성하지 않음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644008" y="4365104"/>
            <a:ext cx="495131" cy="397051"/>
          </a:xfrm>
          <a:prstGeom prst="wedgeRoundRectCallout">
            <a:avLst>
              <a:gd name="adj1" fmla="val -127559"/>
              <a:gd name="adj2" fmla="val 7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43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3-6(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Rectangle </a:t>
            </a:r>
            <a:r>
              <a:rPr lang="ko-KR" altLang="en-US" dirty="0"/>
              <a:t>클래스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612" y="1412776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함수가 잘 작동하도록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Rectangle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 프로그램을 완성하라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fontAlgn="base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Rectangle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height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두 멤버 변수와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isSquare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 가진다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3738" y="2348880"/>
            <a:ext cx="5298541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Rectangle rect1; </a:t>
            </a:r>
          </a:p>
          <a:p>
            <a:pPr defTabSz="180000"/>
            <a:r>
              <a:rPr lang="en-US" altLang="ko-KR" sz="1400" dirty="0"/>
              <a:t>	Rectangle rect2(3, 5);</a:t>
            </a:r>
          </a:p>
          <a:p>
            <a:pPr defTabSz="180000"/>
            <a:r>
              <a:rPr lang="en-US" altLang="ko-KR" sz="1400" dirty="0"/>
              <a:t>	Rectangle rect3(3);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if(rect1.isSquare())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"rect1</a:t>
            </a:r>
            <a:r>
              <a:rPr lang="ko-KR" altLang="en-US" sz="1400" dirty="0"/>
              <a:t>은 정사각형이다</a:t>
            </a:r>
            <a:r>
              <a:rPr lang="en-US" altLang="ko-KR" sz="1400" dirty="0"/>
              <a:t>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if(rect2.isSquare())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"rect2</a:t>
            </a:r>
            <a:r>
              <a:rPr lang="ko-KR" altLang="en-US" sz="1400" dirty="0"/>
              <a:t>는 정사각형이다</a:t>
            </a:r>
            <a:r>
              <a:rPr lang="en-US" altLang="ko-KR" sz="1400" dirty="0"/>
              <a:t>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if(rect3.isSquare())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"rect3</a:t>
            </a:r>
            <a:r>
              <a:rPr lang="ko-KR" altLang="en-US" sz="1400" dirty="0"/>
              <a:t>는 정사각형이다</a:t>
            </a:r>
            <a:r>
              <a:rPr lang="en-US" altLang="ko-KR" sz="1400" dirty="0"/>
              <a:t>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12371" y="4479502"/>
            <a:ext cx="527990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rect1</a:t>
            </a:r>
            <a:r>
              <a:rPr lang="ko-KR" altLang="en-US" sz="1400" dirty="0"/>
              <a:t>은 정사각형이다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rect3</a:t>
            </a:r>
            <a:r>
              <a:rPr lang="ko-KR" altLang="en-US" sz="1400" dirty="0"/>
              <a:t>는 정사각형이다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416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612" y="1412776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함수에서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coin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 생성에 어떤 문제가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존재하는가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문제를 해결하라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7005" y="1733389"/>
            <a:ext cx="529854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public: 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 {</a:t>
            </a:r>
          </a:p>
          <a:p>
            <a:pPr defTabSz="180000"/>
            <a:r>
              <a:rPr lang="en-US" altLang="ko-KR" sz="1400" dirty="0"/>
              <a:t>   Circle coin(3);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78612" y="3769739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다음에서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컴파일 오류가 발생하는 라인은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7004" y="4077516"/>
            <a:ext cx="5298541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  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   Circle();</a:t>
            </a:r>
          </a:p>
          <a:p>
            <a:pPr defTabSz="180000"/>
            <a:r>
              <a:rPr lang="en-US" altLang="ko-KR" sz="1400" dirty="0"/>
              <a:t>   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</a:t>
            </a:r>
          </a:p>
          <a:p>
            <a:pPr defTabSz="180000"/>
            <a:r>
              <a:rPr lang="en-US" altLang="ko-KR" sz="1400" dirty="0"/>
              <a:t>   void Circle(short r);    // 1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 {</a:t>
            </a:r>
          </a:p>
          <a:p>
            <a:pPr defTabSz="180000"/>
            <a:r>
              <a:rPr lang="en-US" altLang="ko-KR" sz="1400" dirty="0"/>
              <a:t>   Circle waffle;    //  2</a:t>
            </a:r>
          </a:p>
          <a:p>
            <a:pPr defTabSz="180000"/>
            <a:r>
              <a:rPr lang="en-US" altLang="ko-KR" sz="1400" dirty="0"/>
              <a:t>   Circle pizza(30);    //  3</a:t>
            </a:r>
          </a:p>
          <a:p>
            <a:pPr defTabSz="180000"/>
            <a:r>
              <a:rPr lang="en-US" altLang="ko-KR" sz="1400" dirty="0"/>
              <a:t>   double d=</a:t>
            </a:r>
            <a:r>
              <a:rPr lang="en-US" altLang="ko-KR" sz="1400" dirty="0" err="1"/>
              <a:t>pizza.getArea</a:t>
            </a:r>
            <a:r>
              <a:rPr lang="en-US" altLang="ko-KR" sz="1400" dirty="0"/>
              <a:t>();   //  4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9592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23224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소멸자</a:t>
            </a:r>
            <a:endParaRPr lang="en-US" altLang="ko-KR" dirty="0"/>
          </a:p>
          <a:p>
            <a:pPr lvl="1"/>
            <a:r>
              <a:rPr lang="ko-KR" altLang="en-US" dirty="0"/>
              <a:t>객체가 </a:t>
            </a:r>
            <a:r>
              <a:rPr lang="ko-KR" altLang="en-US" dirty="0">
                <a:solidFill>
                  <a:srgbClr val="FF0000"/>
                </a:solidFill>
              </a:rPr>
              <a:t>소멸</a:t>
            </a:r>
            <a:r>
              <a:rPr lang="ko-KR" altLang="en-US" dirty="0"/>
              <a:t>되는 시점에서 </a:t>
            </a:r>
            <a:r>
              <a:rPr lang="ko-KR" altLang="en-US" dirty="0">
                <a:solidFill>
                  <a:srgbClr val="FF0000"/>
                </a:solidFill>
              </a:rPr>
              <a:t>자동</a:t>
            </a:r>
            <a:r>
              <a:rPr lang="ko-KR" altLang="en-US" dirty="0"/>
              <a:t>으로 호출되는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오직 한번만 자동 호출</a:t>
            </a:r>
            <a:r>
              <a:rPr lang="en-US" altLang="ko-KR" dirty="0"/>
              <a:t>, </a:t>
            </a:r>
            <a:r>
              <a:rPr lang="ko-KR" altLang="en-US" dirty="0"/>
              <a:t>임의로 호출할 수 없음</a:t>
            </a:r>
            <a:endParaRPr lang="en-US" altLang="ko-KR" dirty="0"/>
          </a:p>
          <a:p>
            <a:pPr lvl="2"/>
            <a:r>
              <a:rPr lang="ko-KR" altLang="en-US" dirty="0"/>
              <a:t>객체 메모리 소멸 직전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57206" y="3356992"/>
            <a:ext cx="374441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class Circle {</a:t>
            </a:r>
          </a:p>
          <a:p>
            <a:pPr defTabSz="180000"/>
            <a:r>
              <a:rPr lang="en-US" altLang="ko-KR" dirty="0"/>
              <a:t>		Circle();</a:t>
            </a:r>
            <a:endParaRPr lang="ko-KR" altLang="en-US" dirty="0"/>
          </a:p>
          <a:p>
            <a:pPr defTabSz="180000"/>
            <a:r>
              <a:rPr lang="en-US" altLang="ko-KR" dirty="0"/>
              <a:t>		Circle(</a:t>
            </a:r>
            <a:r>
              <a:rPr lang="en-US" altLang="ko-KR" dirty="0" err="1"/>
              <a:t>int</a:t>
            </a:r>
            <a:r>
              <a:rPr lang="en-US" altLang="ko-KR" dirty="0"/>
              <a:t> r);</a:t>
            </a:r>
          </a:p>
          <a:p>
            <a:pPr defTabSz="180000"/>
            <a:r>
              <a:rPr lang="en-US" altLang="ko-KR" dirty="0"/>
              <a:t>		..............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>
                <a:solidFill>
                  <a:srgbClr val="FF0000"/>
                </a:solidFill>
              </a:rPr>
              <a:t>~Circle();</a:t>
            </a:r>
            <a:endParaRPr lang="ko-KR" altLang="en-US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dirty="0"/>
              <a:t>};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>
                <a:solidFill>
                  <a:srgbClr val="FF0000"/>
                </a:solidFill>
              </a:rPr>
              <a:t>Circle::~Circle() {</a:t>
            </a:r>
          </a:p>
          <a:p>
            <a:pPr defTabSz="180000"/>
            <a:r>
              <a:rPr lang="en-US" altLang="ko-KR" dirty="0">
                <a:solidFill>
                  <a:srgbClr val="FF0000"/>
                </a:solidFill>
              </a:rPr>
              <a:t>		...............</a:t>
            </a:r>
          </a:p>
          <a:p>
            <a:pPr defTabSz="180000"/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928599" y="3767522"/>
            <a:ext cx="1304521" cy="389012"/>
          </a:xfrm>
          <a:prstGeom prst="wedgeRoundRectCallout">
            <a:avLst>
              <a:gd name="adj1" fmla="val -105449"/>
              <a:gd name="adj2" fmla="val 160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리턴 타입도 없고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매개 변수도 없음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403648" y="4450362"/>
            <a:ext cx="1253610" cy="322539"/>
          </a:xfrm>
          <a:prstGeom prst="wedgeRoundRectCallout">
            <a:avLst>
              <a:gd name="adj1" fmla="val 82263"/>
              <a:gd name="adj2" fmla="val 91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</a:t>
            </a:r>
            <a:r>
              <a:rPr lang="ko-KR" altLang="en-US" sz="1000" dirty="0">
                <a:solidFill>
                  <a:schemeClr val="tx1"/>
                </a:solidFill>
              </a:rPr>
              <a:t> 함수 선언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563423" y="4469617"/>
            <a:ext cx="1876397" cy="318536"/>
          </a:xfrm>
          <a:prstGeom prst="wedgeRoundRectCallout">
            <a:avLst>
              <a:gd name="adj1" fmla="val -121567"/>
              <a:gd name="adj2" fmla="val 101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000" dirty="0">
                <a:solidFill>
                  <a:schemeClr val="tx1"/>
                </a:solidFill>
              </a:rPr>
              <a:t> 오직 하나만 존재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115616" y="5301208"/>
            <a:ext cx="1273533" cy="360040"/>
          </a:xfrm>
          <a:prstGeom prst="wedgeRoundRectCallout">
            <a:avLst>
              <a:gd name="adj1" fmla="val 85589"/>
              <a:gd name="adj2" fmla="val -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</a:t>
            </a:r>
            <a:r>
              <a:rPr lang="ko-KR" altLang="en-US" sz="1000" dirty="0">
                <a:solidFill>
                  <a:schemeClr val="tx1"/>
                </a:solidFill>
              </a:rPr>
              <a:t> 함수 구현</a:t>
            </a:r>
          </a:p>
        </p:txBody>
      </p:sp>
    </p:spTree>
    <p:extLst>
      <p:ext uri="{BB962C8B-B14F-4D97-AF65-F5344CB8AC3E}">
        <p14:creationId xmlns:p14="http://schemas.microsoft.com/office/powerpoint/2010/main" val="223725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특징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소멸자의 목적</a:t>
            </a:r>
            <a:endParaRPr lang="en-US" altLang="ko-KR" dirty="0"/>
          </a:p>
          <a:p>
            <a:pPr lvl="2"/>
            <a:r>
              <a:rPr lang="ko-KR" altLang="en-US" dirty="0"/>
              <a:t>객체가 사라질 때 마무리 작업을 위함</a:t>
            </a:r>
            <a:endParaRPr lang="en-US" altLang="ko-KR" dirty="0"/>
          </a:p>
          <a:p>
            <a:pPr lvl="2"/>
            <a:r>
              <a:rPr lang="ko-KR" altLang="en-US" dirty="0"/>
              <a:t>실행 도중 동적으로 할당 받은 메모리 해제</a:t>
            </a:r>
            <a:r>
              <a:rPr lang="en-US" altLang="ko-KR" dirty="0"/>
              <a:t>, </a:t>
            </a:r>
            <a:r>
              <a:rPr lang="ko-KR" altLang="en-US" dirty="0"/>
              <a:t>파일 저장 및 닫기</a:t>
            </a:r>
            <a:r>
              <a:rPr lang="en-US" altLang="ko-KR" dirty="0"/>
              <a:t>, </a:t>
            </a:r>
            <a:r>
              <a:rPr lang="ko-KR" altLang="en-US" dirty="0"/>
              <a:t>네트워크 닫기 등</a:t>
            </a:r>
            <a:endParaRPr lang="en-US" altLang="ko-KR" dirty="0"/>
          </a:p>
          <a:p>
            <a:pPr lvl="1"/>
            <a:r>
              <a:rPr lang="ko-KR" altLang="en-US" dirty="0" err="1"/>
              <a:t>소멸자</a:t>
            </a:r>
            <a:r>
              <a:rPr lang="ko-KR" altLang="en-US" dirty="0"/>
              <a:t> 함수의 이름은 클래스 이름 앞에 </a:t>
            </a:r>
            <a:r>
              <a:rPr lang="en-US" altLang="ko-KR" dirty="0"/>
              <a:t>~</a:t>
            </a:r>
            <a:r>
              <a:rPr lang="ko-KR" altLang="en-US" dirty="0"/>
              <a:t>를 붙인다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Circle::~Circle() { ... }</a:t>
            </a:r>
          </a:p>
          <a:p>
            <a:pPr lvl="1"/>
            <a:r>
              <a:rPr lang="ko-KR" altLang="en-US" dirty="0" err="1"/>
              <a:t>소멸자는</a:t>
            </a:r>
            <a:r>
              <a:rPr lang="ko-KR" altLang="en-US" dirty="0"/>
              <a:t> 리턴 타입이 없고</a:t>
            </a:r>
            <a:r>
              <a:rPr lang="en-US" altLang="ko-KR" dirty="0"/>
              <a:t>, </a:t>
            </a:r>
            <a:r>
              <a:rPr lang="ko-KR" altLang="en-US" dirty="0"/>
              <a:t>어떤 값도 </a:t>
            </a:r>
            <a:r>
              <a:rPr lang="ko-KR" altLang="en-US" dirty="0" err="1"/>
              <a:t>리턴하면</a:t>
            </a:r>
            <a:r>
              <a:rPr lang="ko-KR" altLang="en-US" dirty="0"/>
              <a:t> 안됨</a:t>
            </a:r>
            <a:endParaRPr lang="en-US" altLang="ko-KR" dirty="0"/>
          </a:p>
          <a:p>
            <a:pPr lvl="2"/>
            <a:r>
              <a:rPr lang="ko-KR" altLang="en-US" dirty="0"/>
              <a:t>리턴 타입 선언 불가</a:t>
            </a:r>
            <a:endParaRPr lang="en-US" altLang="ko-KR" dirty="0"/>
          </a:p>
          <a:p>
            <a:pPr lvl="1"/>
            <a:r>
              <a:rPr lang="ko-KR" altLang="en-US" dirty="0"/>
              <a:t>중복 불가능</a:t>
            </a:r>
            <a:endParaRPr lang="en-US" altLang="ko-KR" dirty="0"/>
          </a:p>
          <a:p>
            <a:pPr lvl="2"/>
            <a:r>
              <a:rPr lang="ko-KR" altLang="en-US" dirty="0" err="1"/>
              <a:t>소멸자는</a:t>
            </a:r>
            <a:r>
              <a:rPr lang="ko-KR" altLang="en-US" dirty="0"/>
              <a:t> 한 클래스 내에 오직 한 개만 작성 가능</a:t>
            </a:r>
            <a:endParaRPr lang="en-US" altLang="ko-KR" dirty="0"/>
          </a:p>
          <a:p>
            <a:pPr lvl="2"/>
            <a:r>
              <a:rPr lang="ko-KR" altLang="en-US" dirty="0" err="1"/>
              <a:t>소멸자는</a:t>
            </a:r>
            <a:r>
              <a:rPr lang="ko-KR" altLang="en-US" dirty="0"/>
              <a:t> 매개 변수 없는 함수</a:t>
            </a:r>
            <a:endParaRPr lang="en-US" altLang="ko-KR" dirty="0"/>
          </a:p>
          <a:p>
            <a:pPr lvl="1"/>
            <a:r>
              <a:rPr lang="ko-KR" altLang="en-US" dirty="0"/>
              <a:t>소멸자가 선언되어 있지 않으면 기본 소멸자가 자동 생성</a:t>
            </a:r>
            <a:endParaRPr lang="en-US" altLang="ko-KR" dirty="0"/>
          </a:p>
          <a:p>
            <a:pPr lvl="2"/>
            <a:r>
              <a:rPr lang="ko-KR" altLang="en-US" dirty="0"/>
              <a:t>컴파일러에 의해 기본 </a:t>
            </a:r>
            <a:r>
              <a:rPr lang="ko-KR" altLang="en-US" dirty="0" err="1"/>
              <a:t>소멸자</a:t>
            </a:r>
            <a:r>
              <a:rPr lang="ko-KR" altLang="en-US" dirty="0"/>
              <a:t> 코드 생성</a:t>
            </a:r>
            <a:endParaRPr lang="en-US" altLang="ko-KR" dirty="0"/>
          </a:p>
          <a:p>
            <a:pPr lvl="2"/>
            <a:r>
              <a:rPr lang="ko-KR" altLang="en-US" dirty="0"/>
              <a:t>컴파일러가 생성한 기본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아무 것도 하지 않고 단순 리턴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00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 예제 </a:t>
            </a:r>
            <a:r>
              <a:rPr lang="en-US" altLang="ko-KR" dirty="0"/>
              <a:t>3-7</a:t>
            </a:r>
            <a:r>
              <a:rPr lang="ko-KR" altLang="en-US" dirty="0"/>
              <a:t> </a:t>
            </a:r>
            <a:r>
              <a:rPr lang="en-US" altLang="ko-KR" dirty="0"/>
              <a:t>Circle </a:t>
            </a:r>
            <a:r>
              <a:rPr lang="ko-KR" altLang="en-US" dirty="0"/>
              <a:t>클래스에 </a:t>
            </a:r>
            <a:r>
              <a:rPr lang="ko-KR" altLang="en-US" dirty="0" err="1"/>
              <a:t>소멸자</a:t>
            </a:r>
            <a:r>
              <a:rPr lang="ko-KR" altLang="en-US" dirty="0"/>
              <a:t> 작성 및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7666" y="1362976"/>
            <a:ext cx="427437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~Circle();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소멸자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반지름 </a:t>
            </a:r>
            <a:r>
              <a:rPr lang="en-US" altLang="ko-KR" sz="1200" b="1" dirty="0"/>
              <a:t>" &lt;&lt; radius &lt;&lt; " </a:t>
            </a:r>
            <a:r>
              <a:rPr lang="ko-KR" altLang="en-US" sz="1200" b="1" dirty="0"/>
              <a:t>원 소멸</a:t>
            </a:r>
            <a:r>
              <a:rPr lang="en-US" altLang="ko-KR" sz="1200" b="1" dirty="0"/>
              <a:t>"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134744" y="1388242"/>
            <a:ext cx="208823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donut;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 pizza(30); </a:t>
            </a:r>
            <a:endParaRPr lang="ko-KR" altLang="en-US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return 0;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646912" y="2684386"/>
            <a:ext cx="2029544" cy="504056"/>
          </a:xfrm>
          <a:prstGeom prst="wedgeRoundRectCallout">
            <a:avLst>
              <a:gd name="adj1" fmla="val -77384"/>
              <a:gd name="adj2" fmla="val 93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main() </a:t>
            </a:r>
            <a:r>
              <a:rPr lang="ko-KR" altLang="en-US" sz="1000" dirty="0">
                <a:solidFill>
                  <a:schemeClr val="tx1"/>
                </a:solidFill>
              </a:rPr>
              <a:t>함수가 종료하면 </a:t>
            </a:r>
            <a:r>
              <a:rPr lang="en-US" altLang="ko-KR" sz="1000" dirty="0">
                <a:solidFill>
                  <a:schemeClr val="tx1"/>
                </a:solidFill>
              </a:rPr>
              <a:t>main() </a:t>
            </a:r>
            <a:r>
              <a:rPr lang="ko-KR" altLang="en-US" sz="1000" dirty="0">
                <a:solidFill>
                  <a:schemeClr val="tx1"/>
                </a:solidFill>
              </a:rPr>
              <a:t>함수의 </a:t>
            </a:r>
            <a:r>
              <a:rPr lang="ko-KR" altLang="en-US" sz="1000" dirty="0" err="1">
                <a:solidFill>
                  <a:schemeClr val="tx1"/>
                </a:solidFill>
              </a:rPr>
              <a:t>스택에</a:t>
            </a:r>
            <a:r>
              <a:rPr lang="ko-KR" altLang="en-US" sz="1000" dirty="0">
                <a:solidFill>
                  <a:schemeClr val="tx1"/>
                </a:solidFill>
              </a:rPr>
              <a:t> 생성된 </a:t>
            </a:r>
            <a:r>
              <a:rPr lang="en-US" altLang="ko-KR" sz="1000" dirty="0">
                <a:solidFill>
                  <a:schemeClr val="tx1"/>
                </a:solidFill>
              </a:rPr>
              <a:t>pizza, donut </a:t>
            </a:r>
            <a:r>
              <a:rPr lang="ko-KR" altLang="en-US" sz="1000" dirty="0">
                <a:solidFill>
                  <a:schemeClr val="tx1"/>
                </a:solidFill>
              </a:rPr>
              <a:t>객체가 소멸된다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4744" y="3534107"/>
            <a:ext cx="208823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반지름 </a:t>
            </a:r>
            <a:r>
              <a:rPr lang="en-US" altLang="ko-KR" sz="1200" dirty="0"/>
              <a:t>1</a:t>
            </a:r>
            <a:r>
              <a:rPr lang="ko-KR" altLang="en-US" sz="1200" dirty="0"/>
              <a:t> 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 </a:t>
            </a:r>
            <a:r>
              <a:rPr lang="ko-KR" altLang="en-US" sz="1200" dirty="0"/>
              <a:t>원 소멸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977608" y="3697577"/>
            <a:ext cx="1368152" cy="504056"/>
          </a:xfrm>
          <a:prstGeom prst="wedgeRoundRectCallout">
            <a:avLst>
              <a:gd name="adj1" fmla="val -77384"/>
              <a:gd name="adj2" fmla="val 93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객체는 생성의 </a:t>
            </a:r>
            <a:r>
              <a:rPr lang="ko-KR" altLang="en-US" sz="1000" dirty="0" err="1">
                <a:solidFill>
                  <a:schemeClr val="tx1"/>
                </a:solidFill>
              </a:rPr>
              <a:t>반대순으로</a:t>
            </a:r>
            <a:r>
              <a:rPr lang="ko-KR" altLang="en-US" sz="1000" dirty="0">
                <a:solidFill>
                  <a:schemeClr val="tx1"/>
                </a:solidFill>
              </a:rPr>
              <a:t>  소멸된다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62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/</a:t>
            </a:r>
            <a:r>
              <a:rPr lang="ko-KR" altLang="en-US" dirty="0" err="1"/>
              <a:t>소멸자</a:t>
            </a:r>
            <a:r>
              <a:rPr lang="ko-KR" altLang="en-US" dirty="0"/>
              <a:t> 실행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객체가 선언된 위치에 따른 분류</a:t>
            </a:r>
            <a:endParaRPr lang="en-US" altLang="ko-KR" dirty="0"/>
          </a:p>
          <a:p>
            <a:pPr lvl="1"/>
            <a:r>
              <a:rPr lang="ko-KR" altLang="en-US" dirty="0"/>
              <a:t>지역 객체</a:t>
            </a:r>
            <a:endParaRPr lang="en-US" altLang="ko-KR" dirty="0"/>
          </a:p>
          <a:p>
            <a:pPr lvl="2"/>
            <a:r>
              <a:rPr lang="ko-KR" altLang="en-US" dirty="0"/>
              <a:t>함수 내에 선언된 객체로서</a:t>
            </a:r>
            <a:r>
              <a:rPr lang="en-US" altLang="ko-KR" dirty="0"/>
              <a:t>, </a:t>
            </a:r>
            <a:r>
              <a:rPr lang="ko-KR" altLang="en-US" dirty="0"/>
              <a:t>함수가 종료하면 소멸된다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전역 객체</a:t>
            </a:r>
            <a:endParaRPr lang="en-US" altLang="ko-KR" dirty="0"/>
          </a:p>
          <a:p>
            <a:pPr lvl="2"/>
            <a:r>
              <a:rPr lang="ko-KR" altLang="en-US" dirty="0"/>
              <a:t>함수의 바깥에 선언된 객체로서</a:t>
            </a:r>
            <a:r>
              <a:rPr lang="en-US" altLang="ko-KR" dirty="0"/>
              <a:t>, </a:t>
            </a:r>
            <a:r>
              <a:rPr lang="ko-KR" altLang="en-US" dirty="0"/>
              <a:t>프로그램이 종료할 때 소멸된다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객체 생성 순서</a:t>
            </a:r>
            <a:endParaRPr lang="en-US" altLang="ko-KR" dirty="0"/>
          </a:p>
          <a:p>
            <a:pPr lvl="1"/>
            <a:r>
              <a:rPr lang="ko-KR" altLang="en-US" dirty="0"/>
              <a:t>전역 객체는 프로그램에 선언된 순서로 생성</a:t>
            </a:r>
            <a:endParaRPr lang="en-US" altLang="ko-KR" dirty="0"/>
          </a:p>
          <a:p>
            <a:pPr lvl="1"/>
            <a:r>
              <a:rPr lang="ko-KR" altLang="en-US" dirty="0"/>
              <a:t>지역 객체는 함수가 호출되는 순간에 순서대로 생성</a:t>
            </a:r>
            <a:endParaRPr lang="en-US" altLang="ko-KR" dirty="0"/>
          </a:p>
          <a:p>
            <a:r>
              <a:rPr lang="ko-KR" altLang="en-US" dirty="0"/>
              <a:t>객체 소멸 순서</a:t>
            </a:r>
            <a:endParaRPr lang="en-US" altLang="ko-KR" dirty="0"/>
          </a:p>
          <a:p>
            <a:pPr lvl="1"/>
            <a:r>
              <a:rPr lang="ko-KR" altLang="en-US" dirty="0"/>
              <a:t>함수가 종료하면</a:t>
            </a:r>
            <a:r>
              <a:rPr lang="en-US" altLang="ko-KR" dirty="0"/>
              <a:t>,</a:t>
            </a:r>
            <a:r>
              <a:rPr lang="ko-KR" altLang="en-US" dirty="0"/>
              <a:t> 지역 객체가 생성된 순서의 역순으로 소멸</a:t>
            </a:r>
            <a:endParaRPr lang="en-US" altLang="ko-KR" dirty="0"/>
          </a:p>
          <a:p>
            <a:pPr lvl="1"/>
            <a:r>
              <a:rPr lang="ko-KR" altLang="en-US" dirty="0"/>
              <a:t>프로그램이 종료하면</a:t>
            </a:r>
            <a:r>
              <a:rPr lang="en-US" altLang="ko-KR" dirty="0"/>
              <a:t>, </a:t>
            </a:r>
            <a:r>
              <a:rPr lang="ko-KR" altLang="en-US" dirty="0"/>
              <a:t>전역 객체가 생성된 순서의 역순으로 소멸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를 이용하여 동적으로 생성된 객체의 경우</a:t>
            </a:r>
            <a:endParaRPr lang="en-US" altLang="ko-KR" dirty="0"/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를 실행하는 순간 객체 생성</a:t>
            </a:r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연산자를 실행할 때 객체 소멸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13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3-8 :</a:t>
            </a:r>
            <a:r>
              <a:rPr lang="ko-KR" altLang="en-US" dirty="0"/>
              <a:t>지역 객체와 전역 객체의 생성 및 소멸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679" y="1293722"/>
            <a:ext cx="4059967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~Circle();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  <a:endParaRPr lang="ko-KR" altLang="en-US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</a:t>
            </a:r>
            <a:r>
              <a:rPr lang="ko-KR" altLang="en-US" sz="1200" dirty="0"/>
              <a:t> 원 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</a:t>
            </a:r>
            <a:r>
              <a:rPr lang="ko-KR" altLang="en-US" sz="1200" dirty="0"/>
              <a:t> 원 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Circle::~Circle()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소멸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8024" y="1800106"/>
            <a:ext cx="228600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Circle </a:t>
            </a:r>
            <a:r>
              <a:rPr lang="en-US" altLang="ko-KR" sz="1200" b="1" dirty="0" err="1"/>
              <a:t>globalDonut</a:t>
            </a:r>
            <a:r>
              <a:rPr lang="en-US" altLang="ko-KR" sz="1200" b="1" dirty="0"/>
              <a:t>(1000);</a:t>
            </a:r>
          </a:p>
          <a:p>
            <a:pPr defTabSz="180000"/>
            <a:r>
              <a:rPr lang="en-US" altLang="ko-KR" sz="1200" b="1" dirty="0"/>
              <a:t>Circle </a:t>
            </a:r>
            <a:r>
              <a:rPr lang="en-US" altLang="ko-KR" sz="1200" b="1" dirty="0" err="1"/>
              <a:t>globalPizza</a:t>
            </a:r>
            <a:r>
              <a:rPr lang="en-US" altLang="ko-KR" sz="1200" b="1" dirty="0"/>
              <a:t>(2000);</a:t>
            </a:r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dirty="0"/>
              <a:t>void f() {</a:t>
            </a:r>
          </a:p>
          <a:p>
            <a:pPr defTabSz="180000"/>
            <a:r>
              <a:rPr lang="en-US" altLang="ko-KR" sz="1200" b="1" dirty="0"/>
              <a:t>	Circle </a:t>
            </a:r>
            <a:r>
              <a:rPr lang="en-US" altLang="ko-KR" sz="1200" b="1" dirty="0" err="1"/>
              <a:t>fDonut</a:t>
            </a:r>
            <a:r>
              <a:rPr lang="en-US" altLang="ko-KR" sz="1200" b="1" dirty="0"/>
              <a:t>(100);</a:t>
            </a:r>
          </a:p>
          <a:p>
            <a:pPr defTabSz="180000"/>
            <a:r>
              <a:rPr lang="en-US" altLang="ko-KR" sz="1200" b="1" dirty="0"/>
              <a:t>	Circle </a:t>
            </a:r>
            <a:r>
              <a:rPr lang="en-US" altLang="ko-KR" sz="1200" b="1" dirty="0" err="1"/>
              <a:t>fPizza</a:t>
            </a:r>
            <a:r>
              <a:rPr lang="en-US" altLang="ko-KR" sz="1200" b="1" dirty="0"/>
              <a:t>(200);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b="1" dirty="0"/>
              <a:t>	Circle </a:t>
            </a:r>
            <a:r>
              <a:rPr lang="en-US" altLang="ko-KR" sz="1200" b="1" dirty="0" err="1"/>
              <a:t>mainDonut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Circle </a:t>
            </a:r>
            <a:r>
              <a:rPr lang="en-US" altLang="ko-KR" sz="1200" b="1" dirty="0" err="1"/>
              <a:t>mainPizza</a:t>
            </a:r>
            <a:r>
              <a:rPr lang="en-US" altLang="ko-KR" sz="1200" b="1" dirty="0"/>
              <a:t>(30);</a:t>
            </a:r>
          </a:p>
          <a:p>
            <a:pPr defTabSz="180000"/>
            <a:r>
              <a:rPr lang="en-US" altLang="ko-KR" sz="1200" dirty="0"/>
              <a:t>	f();</a:t>
            </a:r>
          </a:p>
          <a:p>
            <a:pPr defTabSz="180000"/>
            <a:r>
              <a:rPr lang="en-US" altLang="ko-KR" sz="1200" b="1" dirty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71316" y="4433044"/>
            <a:ext cx="2302708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반지름 </a:t>
            </a:r>
            <a:r>
              <a:rPr lang="en-US" altLang="ko-KR" sz="1200" dirty="0"/>
              <a:t>1000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2000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100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200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200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100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2000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1000 </a:t>
            </a:r>
            <a:r>
              <a:rPr lang="ko-KR" altLang="en-US" sz="1200" dirty="0"/>
              <a:t>원 소멸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299063" y="1890776"/>
            <a:ext cx="1296144" cy="288032"/>
          </a:xfrm>
          <a:prstGeom prst="wedgeRoundRectCallout">
            <a:avLst>
              <a:gd name="adj1" fmla="val -68386"/>
              <a:gd name="adj2" fmla="val -12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전역 객체 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05959" y="2690617"/>
            <a:ext cx="1289248" cy="288033"/>
          </a:xfrm>
          <a:prstGeom prst="wedgeRoundRectCallout">
            <a:avLst>
              <a:gd name="adj1" fmla="val -69699"/>
              <a:gd name="adj2" fmla="val -14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 객체 생성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299063" y="3600305"/>
            <a:ext cx="1305385" cy="288033"/>
          </a:xfrm>
          <a:prstGeom prst="wedgeRoundRectCallout">
            <a:avLst>
              <a:gd name="adj1" fmla="val -72365"/>
              <a:gd name="adj2" fmla="val -14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지역 </a:t>
            </a:r>
            <a:r>
              <a:rPr lang="ko-KR" altLang="en-US" sz="1000" dirty="0">
                <a:solidFill>
                  <a:schemeClr val="tx1"/>
                </a:solidFill>
              </a:rPr>
              <a:t>객체 생성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773764" y="1890776"/>
            <a:ext cx="200294" cy="288033"/>
          </a:xfrm>
          <a:prstGeom prst="rightBrace">
            <a:avLst>
              <a:gd name="adj1" fmla="val 439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73629" y="2666658"/>
            <a:ext cx="200294" cy="288033"/>
          </a:xfrm>
          <a:prstGeom prst="rightBrace">
            <a:avLst>
              <a:gd name="adj1" fmla="val 439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>
            <a:off x="6761188" y="3565511"/>
            <a:ext cx="200294" cy="288033"/>
          </a:xfrm>
          <a:prstGeom prst="rightBrace">
            <a:avLst>
              <a:gd name="adj1" fmla="val 439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60609" y="1308494"/>
            <a:ext cx="397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프로그램의 실행 결과는 무엇인가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49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3-8</a:t>
            </a:r>
            <a:r>
              <a:rPr lang="ko-KR" altLang="en-US" dirty="0"/>
              <a:t>의 지역 객체와 전역 객체의 생성과 소멸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1137" y="1849615"/>
            <a:ext cx="116249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프로그램 로딩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017" y="1420448"/>
            <a:ext cx="1539523" cy="306467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프로그램 실행 명령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65926" y="1849615"/>
            <a:ext cx="2245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globalDonut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 </a:t>
            </a:r>
          </a:p>
          <a:p>
            <a:pPr fontAlgn="base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globalPizza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9169" y="2704490"/>
            <a:ext cx="134524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/>
              <a:t>함수 시작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1601" y="2704490"/>
            <a:ext cx="24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mainDonut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fontAlgn="base" latinLnBrk="0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mainPizza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5927" y="3492208"/>
            <a:ext cx="105028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f() </a:t>
            </a:r>
            <a:r>
              <a:rPr lang="ko-KR" altLang="en-US" sz="1200" dirty="0"/>
              <a:t>함수 실행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97705" y="3492208"/>
            <a:ext cx="24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fDonut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fontAlgn="base" latinLnBrk="0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fPizza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5927" y="4195246"/>
            <a:ext cx="105028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f() </a:t>
            </a:r>
            <a:r>
              <a:rPr lang="ko-KR" altLang="en-US" sz="1200" dirty="0"/>
              <a:t>함수 종료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97705" y="4195246"/>
            <a:ext cx="24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fPizza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fDonut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9" y="4960291"/>
            <a:ext cx="134524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/>
              <a:t>함수 종료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42184" y="4960291"/>
            <a:ext cx="24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mainPizza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mainDonut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1137" y="5851430"/>
            <a:ext cx="116249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프로그램 종료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46510" y="5851430"/>
            <a:ext cx="232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globalPizza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fontAlgn="base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globalDonut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4" name="구부러진 연결선 23"/>
          <p:cNvCxnSpPr>
            <a:endCxn id="5" idx="1"/>
          </p:cNvCxnSpPr>
          <p:nvPr/>
        </p:nvCxnSpPr>
        <p:spPr>
          <a:xfrm rot="16200000" flipH="1">
            <a:off x="1685358" y="1702336"/>
            <a:ext cx="261200" cy="310358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5" idx="1"/>
            <a:endCxn id="9" idx="1"/>
          </p:cNvCxnSpPr>
          <p:nvPr/>
        </p:nvCxnSpPr>
        <p:spPr>
          <a:xfrm rot="10800000" flipH="1" flipV="1">
            <a:off x="1971137" y="1988114"/>
            <a:ext cx="288032" cy="854875"/>
          </a:xfrm>
          <a:prstGeom prst="curvedConnector3">
            <a:avLst>
              <a:gd name="adj1" fmla="val -79366"/>
            </a:avLst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9" idx="2"/>
            <a:endCxn id="11" idx="1"/>
          </p:cNvCxnSpPr>
          <p:nvPr/>
        </p:nvCxnSpPr>
        <p:spPr>
          <a:xfrm rot="16200000" flipH="1">
            <a:off x="2874249" y="3039029"/>
            <a:ext cx="649219" cy="534138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3" idx="1"/>
            <a:endCxn id="11" idx="1"/>
          </p:cNvCxnSpPr>
          <p:nvPr/>
        </p:nvCxnSpPr>
        <p:spPr>
          <a:xfrm rot="10800000">
            <a:off x="3465927" y="3630708"/>
            <a:ext cx="12700" cy="703038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13" idx="1"/>
            <a:endCxn id="15" idx="1"/>
          </p:cNvCxnSpPr>
          <p:nvPr/>
        </p:nvCxnSpPr>
        <p:spPr>
          <a:xfrm rot="10800000" flipV="1">
            <a:off x="2259169" y="4333745"/>
            <a:ext cx="1206758" cy="765045"/>
          </a:xfrm>
          <a:prstGeom prst="curvedConnector3">
            <a:avLst>
              <a:gd name="adj1" fmla="val 112757"/>
            </a:avLst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15" idx="1"/>
            <a:endCxn id="21" idx="1"/>
          </p:cNvCxnSpPr>
          <p:nvPr/>
        </p:nvCxnSpPr>
        <p:spPr>
          <a:xfrm rot="10800000" flipV="1">
            <a:off x="1971137" y="5098790"/>
            <a:ext cx="288032" cy="891139"/>
          </a:xfrm>
          <a:prstGeom prst="curvedConnector3">
            <a:avLst>
              <a:gd name="adj1" fmla="val 17936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657123" y="6174595"/>
            <a:ext cx="134888" cy="923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70C0"/>
              </a:solidFill>
            </a:endParaRPr>
          </a:p>
        </p:txBody>
      </p:sp>
      <p:cxnSp>
        <p:nvCxnSpPr>
          <p:cNvPr id="67" name="구부러진 연결선 66"/>
          <p:cNvCxnSpPr>
            <a:endCxn id="65" idx="6"/>
          </p:cNvCxnSpPr>
          <p:nvPr/>
        </p:nvCxnSpPr>
        <p:spPr>
          <a:xfrm>
            <a:off x="5792011" y="1988115"/>
            <a:ext cx="12700" cy="4232647"/>
          </a:xfrm>
          <a:prstGeom prst="curvedConnector3">
            <a:avLst>
              <a:gd name="adj1" fmla="val 1010204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사각형 설명선 69"/>
          <p:cNvSpPr/>
          <p:nvPr/>
        </p:nvSpPr>
        <p:spPr>
          <a:xfrm>
            <a:off x="7445645" y="3901698"/>
            <a:ext cx="864096" cy="432048"/>
          </a:xfrm>
          <a:prstGeom prst="wedgeRoundRectCallout">
            <a:avLst>
              <a:gd name="adj1" fmla="val -97901"/>
              <a:gd name="adj2" fmla="val -189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순서대로 실행됨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6373" y="602070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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0083" y="419524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57600" y="439893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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9111" y="4960291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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53395" y="5120171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 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79601" y="582065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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0083" y="364476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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23562" y="182792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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72812" y="2009143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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71501" y="2686428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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5078" y="288833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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57675" y="3449739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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객체는 멤버 함수와 멤버 변수로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객체는 상태</a:t>
            </a:r>
            <a:r>
              <a:rPr lang="en-US" altLang="ko-KR" dirty="0"/>
              <a:t>(state)</a:t>
            </a:r>
            <a:r>
              <a:rPr lang="ko-KR" altLang="en-US" dirty="0"/>
              <a:t>와 행동</a:t>
            </a:r>
            <a:r>
              <a:rPr lang="en-US" altLang="ko-KR" dirty="0"/>
              <a:t>(behavior)</a:t>
            </a:r>
            <a:r>
              <a:rPr lang="ko-KR" altLang="en-US" dirty="0"/>
              <a:t>으로 구성</a:t>
            </a:r>
            <a:endParaRPr lang="en-US" altLang="ko-KR" dirty="0"/>
          </a:p>
          <a:p>
            <a:r>
              <a:rPr lang="en-US" altLang="ko-KR" dirty="0"/>
              <a:t>TV </a:t>
            </a:r>
            <a:r>
              <a:rPr lang="ko-KR" altLang="en-US" dirty="0"/>
              <a:t>객체의 사례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784917" cy="354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406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612" y="141277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1.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MyClass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클래스가 있다고 가정하면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의해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a, b, c, d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객체의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소멸자가 실행되는 순서를 적어라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7004" y="2125191"/>
            <a:ext cx="529854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MyClass</a:t>
            </a:r>
            <a:r>
              <a:rPr lang="en-US" altLang="ko-KR" sz="1400" dirty="0"/>
              <a:t> a, b;</a:t>
            </a:r>
          </a:p>
          <a:p>
            <a:pPr defTabSz="180000"/>
            <a:r>
              <a:rPr lang="en-US" altLang="ko-KR" sz="1400" dirty="0"/>
              <a:t>void f( )  {</a:t>
            </a:r>
          </a:p>
          <a:p>
            <a:pPr defTabSz="180000"/>
            <a:r>
              <a:rPr lang="en-US" altLang="ko-KR" sz="1400" dirty="0"/>
              <a:t>  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 {</a:t>
            </a:r>
          </a:p>
          <a:p>
            <a:pPr defTabSz="180000"/>
            <a:r>
              <a:rPr lang="en-US" altLang="ko-KR" sz="1400" dirty="0"/>
              <a:t>   f( );</a:t>
            </a:r>
          </a:p>
          <a:p>
            <a:pPr defTabSz="180000"/>
            <a:r>
              <a:rPr lang="en-US" altLang="ko-KR" sz="1400" dirty="0"/>
              <a:t>  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 d;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357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캡슐화의 목적</a:t>
            </a:r>
            <a:endParaRPr lang="en-US" altLang="ko-KR" dirty="0"/>
          </a:p>
          <a:p>
            <a:pPr lvl="1"/>
            <a:r>
              <a:rPr lang="ko-KR" altLang="en-US" dirty="0"/>
              <a:t>객체 보호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객체의 캡슐화 전략</a:t>
            </a:r>
            <a:endParaRPr lang="en-US" altLang="ko-KR" dirty="0"/>
          </a:p>
          <a:p>
            <a:pPr lvl="2"/>
            <a:r>
              <a:rPr lang="ko-KR" altLang="en-US" dirty="0"/>
              <a:t>객체의 상태를 나타내는 데이터 멤버</a:t>
            </a:r>
            <a:r>
              <a:rPr lang="en-US" altLang="ko-KR" dirty="0"/>
              <a:t>(</a:t>
            </a:r>
            <a:r>
              <a:rPr lang="ko-KR" altLang="en-US" dirty="0"/>
              <a:t>멤버 변수</a:t>
            </a:r>
            <a:r>
              <a:rPr lang="en-US" altLang="ko-KR" dirty="0"/>
              <a:t>)</a:t>
            </a:r>
            <a:r>
              <a:rPr lang="ko-KR" altLang="en-US" dirty="0"/>
              <a:t>에 대한 보호</a:t>
            </a:r>
            <a:endParaRPr lang="en-US" altLang="ko-KR" dirty="0"/>
          </a:p>
          <a:p>
            <a:pPr lvl="2"/>
            <a:r>
              <a:rPr lang="ko-KR" altLang="en-US" dirty="0"/>
              <a:t>중요한 멤버는 다른 클래스나 객체에서 접근할 수 없도록 보호</a:t>
            </a:r>
            <a:endParaRPr lang="en-US" altLang="ko-KR" dirty="0"/>
          </a:p>
          <a:p>
            <a:pPr lvl="2"/>
            <a:r>
              <a:rPr lang="ko-KR" altLang="en-US" dirty="0"/>
              <a:t>외부와의 인터페이스를 위해서 일부 멤버는 외부에 접근 허용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멤버에 대한 </a:t>
            </a:r>
            <a:r>
              <a:rPr lang="en-US" altLang="ko-KR" dirty="0"/>
              <a:t>3 </a:t>
            </a:r>
            <a:r>
              <a:rPr lang="ko-KR" altLang="en-US" dirty="0"/>
              <a:t>가지 접근 지정자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</a:p>
          <a:p>
            <a:pPr lvl="2"/>
            <a:r>
              <a:rPr lang="ko-KR" altLang="en-US" dirty="0"/>
              <a:t>동일한 클래스의 멤버 함수에만 제한함</a:t>
            </a:r>
            <a:endParaRPr lang="en-US" altLang="ko-KR" dirty="0"/>
          </a:p>
          <a:p>
            <a:pPr lvl="1"/>
            <a:r>
              <a:rPr lang="en-US" altLang="ko-KR" dirty="0"/>
              <a:t>public</a:t>
            </a:r>
          </a:p>
          <a:p>
            <a:pPr lvl="2"/>
            <a:r>
              <a:rPr lang="ko-KR" altLang="en-US" dirty="0"/>
              <a:t>모든 다른 클래스에 허용</a:t>
            </a:r>
            <a:endParaRPr lang="en-US" altLang="ko-KR" dirty="0"/>
          </a:p>
          <a:p>
            <a:pPr lvl="1"/>
            <a:r>
              <a:rPr lang="en-US" altLang="ko-KR" dirty="0"/>
              <a:t>protected </a:t>
            </a:r>
          </a:p>
          <a:p>
            <a:pPr lvl="2"/>
            <a:r>
              <a:rPr lang="ko-KR" altLang="en-US" dirty="0"/>
              <a:t>클래스 자신과 상속받은 자식 클래스에만 허용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25616" y="3212976"/>
            <a:ext cx="30509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private </a:t>
            </a:r>
            <a:r>
              <a:rPr lang="ko-KR" altLang="en-US" sz="1400" dirty="0"/>
              <a:t>멤버 선언</a:t>
            </a:r>
          </a:p>
          <a:p>
            <a:pPr defTabSz="180000" fontAlgn="base" latinLnBrk="0"/>
            <a:r>
              <a:rPr lang="en-US" altLang="ko-KR" sz="1400" b="1" dirty="0"/>
              <a:t>public: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public </a:t>
            </a:r>
            <a:r>
              <a:rPr lang="ko-KR" altLang="en-US" sz="1400" dirty="0"/>
              <a:t>멤버 선언</a:t>
            </a:r>
          </a:p>
          <a:p>
            <a:pPr defTabSz="180000" fontAlgn="base" latinLnBrk="0"/>
            <a:r>
              <a:rPr lang="en-US" altLang="ko-KR" sz="1400" b="1" dirty="0"/>
              <a:t>protected: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protected </a:t>
            </a:r>
            <a:r>
              <a:rPr lang="ko-KR" altLang="en-US" sz="1400" dirty="0"/>
              <a:t>멤버 선언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7667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접근 지정과 디폴트 접근 지정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8484" y="4365104"/>
            <a:ext cx="30509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radius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public: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4509120"/>
            <a:ext cx="1039964" cy="373844"/>
          </a:xfrm>
          <a:prstGeom prst="wedgeRoundRectCallout">
            <a:avLst>
              <a:gd name="adj1" fmla="val 74261"/>
              <a:gd name="adj2" fmla="val 30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접근 지정은 </a:t>
            </a:r>
            <a:r>
              <a:rPr lang="en-US" altLang="ko-KR" sz="1000" dirty="0">
                <a:solidFill>
                  <a:schemeClr val="tx1"/>
                </a:solidFill>
              </a:rPr>
              <a:t>private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8484" y="1741458"/>
            <a:ext cx="30509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private </a:t>
            </a:r>
            <a:r>
              <a:rPr lang="ko-KR" altLang="en-US" sz="1400" dirty="0"/>
              <a:t>멤버 선언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public </a:t>
            </a:r>
            <a:r>
              <a:rPr lang="ko-KR" altLang="en-US" sz="1400" dirty="0"/>
              <a:t>멤버 선언</a:t>
            </a:r>
          </a:p>
          <a:p>
            <a:pPr defTabSz="180000" fontAlgn="base" latinLnBrk="0"/>
            <a:r>
              <a:rPr lang="en-US" altLang="ko-KR" sz="1400" b="1" dirty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private </a:t>
            </a:r>
            <a:r>
              <a:rPr lang="ko-KR" altLang="en-US" sz="1400" dirty="0"/>
              <a:t>멤버 선언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78778" y="1734438"/>
            <a:ext cx="305094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Sample();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checkXY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36291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접근 지정의 중복 사용 가능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5140" y="137443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접근 지정의 </a:t>
            </a:r>
            <a:r>
              <a:rPr lang="ko-KR" altLang="en-US">
                <a:solidFill>
                  <a:srgbClr val="FF0000"/>
                </a:solidFill>
              </a:rPr>
              <a:t>중복 사례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6235" y="3995772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디폴트 접근 지정은 </a:t>
            </a:r>
            <a:r>
              <a:rPr lang="en-US" altLang="ko-KR" dirty="0"/>
              <a:t>private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06832" y="4348842"/>
            <a:ext cx="30509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b="1" dirty="0"/>
              <a:t>private: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radius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public: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15" name="등호 14"/>
          <p:cNvSpPr/>
          <p:nvPr/>
        </p:nvSpPr>
        <p:spPr>
          <a:xfrm>
            <a:off x="4572000" y="5085184"/>
            <a:ext cx="504056" cy="288032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499992" y="2492896"/>
            <a:ext cx="504056" cy="15650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14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멤버 변수는 </a:t>
            </a:r>
            <a:r>
              <a:rPr lang="en-US" altLang="ko-KR" dirty="0"/>
              <a:t>private</a:t>
            </a:r>
            <a:r>
              <a:rPr lang="ko-KR" altLang="en-US" dirty="0"/>
              <a:t> 지정이 바람직함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16326" y="1621299"/>
            <a:ext cx="200888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radius; 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31284" y="4590121"/>
            <a:ext cx="19939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waffle.radius</a:t>
            </a:r>
            <a:r>
              <a:rPr lang="en-US" altLang="ko-KR" sz="1200" b="1" dirty="0"/>
              <a:t> = 5;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85152" y="1844824"/>
            <a:ext cx="1080120" cy="480917"/>
          </a:xfrm>
          <a:prstGeom prst="wedgeRoundRectCallout">
            <a:avLst>
              <a:gd name="adj1" fmla="val -96792"/>
              <a:gd name="adj2" fmla="val 6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변수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보호받지 못함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0702" y="1613997"/>
            <a:ext cx="344370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radius; 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264761" y="1868930"/>
            <a:ext cx="1080119" cy="480916"/>
          </a:xfrm>
          <a:prstGeom prst="wedgeRoundRectCallout">
            <a:avLst>
              <a:gd name="adj1" fmla="val -99566"/>
              <a:gd name="adj2" fmla="val 35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변수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보호받고 있음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702" y="4614227"/>
            <a:ext cx="344370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waffle(5);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생성자에서</a:t>
            </a:r>
            <a:r>
              <a:rPr lang="ko-KR" altLang="en-US" sz="1200" dirty="0"/>
              <a:t> </a:t>
            </a:r>
            <a:r>
              <a:rPr lang="en-US" altLang="ko-KR" sz="1200" dirty="0"/>
              <a:t>radius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strike="sngStrike" dirty="0" err="1"/>
              <a:t>waffle.radius</a:t>
            </a:r>
            <a:r>
              <a:rPr lang="en-US" altLang="ko-KR" sz="1200" strike="sngStrike" dirty="0"/>
              <a:t> = 5;</a:t>
            </a:r>
            <a:r>
              <a:rPr lang="en-US" altLang="ko-KR" sz="1200" dirty="0"/>
              <a:t> // private </a:t>
            </a:r>
            <a:r>
              <a:rPr lang="ko-KR" altLang="en-US" sz="1200" dirty="0"/>
              <a:t>멤버 접근</a:t>
            </a:r>
            <a:r>
              <a:rPr lang="en-US" altLang="ko-KR" sz="1200" dirty="0"/>
              <a:t> </a:t>
            </a:r>
            <a:r>
              <a:rPr lang="ko-KR" altLang="en-US" sz="1200" dirty="0"/>
              <a:t>불가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화살표 2"/>
          <p:cNvSpPr/>
          <p:nvPr/>
        </p:nvSpPr>
        <p:spPr>
          <a:xfrm>
            <a:off x="3720582" y="3534107"/>
            <a:ext cx="720080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62983" y="4789266"/>
            <a:ext cx="1296030" cy="480917"/>
          </a:xfrm>
          <a:prstGeom prst="wedgeRoundRectCallout">
            <a:avLst>
              <a:gd name="adj1" fmla="val 67142"/>
              <a:gd name="adj2" fmla="val 198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노출된 멤버는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마음대로 접근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나쁜 사례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7738" y="5589240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ko-KR" altLang="en-US" sz="1200" dirty="0"/>
              <a:t>멤버 변수를 </a:t>
            </a:r>
            <a:r>
              <a:rPr lang="en-US" altLang="ko-KR" sz="1200" dirty="0"/>
              <a:t>public</a:t>
            </a:r>
            <a:r>
              <a:rPr lang="ko-KR" altLang="en-US" sz="1200" dirty="0"/>
              <a:t>으로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선언한 나쁜 사례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2690" y="5589239"/>
            <a:ext cx="365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 </a:t>
            </a:r>
            <a:r>
              <a:rPr lang="ko-KR" altLang="en-US" sz="1200" dirty="0"/>
              <a:t>멤버 변수를 </a:t>
            </a:r>
            <a:r>
              <a:rPr lang="en-US" altLang="ko-KR" sz="1200" dirty="0"/>
              <a:t>private</a:t>
            </a:r>
            <a:r>
              <a:rPr lang="ko-KR" altLang="en-US" sz="1200" dirty="0"/>
              <a:t>으로 선언한 바람직한 사례</a:t>
            </a:r>
          </a:p>
        </p:txBody>
      </p:sp>
    </p:spTree>
    <p:extLst>
      <p:ext uri="{BB962C8B-B14F-4D97-AF65-F5344CB8AC3E}">
        <p14:creationId xmlns:p14="http://schemas.microsoft.com/office/powerpoint/2010/main" val="48532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202720" y="260648"/>
            <a:ext cx="4329720" cy="1152128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3–9 </a:t>
            </a:r>
            <a:r>
              <a:rPr lang="ko-KR" altLang="en-US" sz="2400" dirty="0"/>
              <a:t>다음 소스의 컴파일 오류가 발생하는 곳은 어디인가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32656"/>
            <a:ext cx="3312368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b="1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a;</a:t>
            </a:r>
          </a:p>
          <a:p>
            <a:pPr defTabSz="180000"/>
            <a:r>
              <a:rPr lang="en-US" altLang="ko-KR" sz="1200" dirty="0"/>
              <a:t>	void f();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x);</a:t>
            </a:r>
          </a:p>
          <a:p>
            <a:pPr defTabSz="180000"/>
            <a:r>
              <a:rPr lang="en-US" altLang="ko-KR" sz="1200" dirty="0"/>
              <a:t>	void g();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PrivateAccessError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a = 1; 			</a:t>
            </a:r>
            <a:r>
              <a:rPr lang="en-US" altLang="ko-KR" sz="1200" dirty="0">
                <a:solidFill>
                  <a:srgbClr val="FF0000"/>
                </a:solidFill>
              </a:rPr>
              <a:t>// (1)</a:t>
            </a:r>
          </a:p>
          <a:p>
            <a:pPr defTabSz="180000"/>
            <a:r>
              <a:rPr lang="en-US" altLang="ko-KR" sz="1200" dirty="0"/>
              <a:t>	b = 1; 			</a:t>
            </a:r>
            <a:r>
              <a:rPr lang="en-US" altLang="ko-KR" sz="1200" dirty="0">
                <a:solidFill>
                  <a:srgbClr val="FF0000"/>
                </a:solidFill>
              </a:rPr>
              <a:t>// (2)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PrivateAccessError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</a:t>
            </a:r>
          </a:p>
          <a:p>
            <a:pPr defTabSz="180000"/>
            <a:r>
              <a:rPr lang="en-US" altLang="ko-KR" sz="1200" dirty="0"/>
              <a:t>	a = x; 			</a:t>
            </a:r>
            <a:r>
              <a:rPr lang="en-US" altLang="ko-KR" sz="1200" dirty="0">
                <a:solidFill>
                  <a:srgbClr val="FF0000"/>
                </a:solidFill>
              </a:rPr>
              <a:t>// (3)</a:t>
            </a:r>
          </a:p>
          <a:p>
            <a:pPr defTabSz="180000"/>
            <a:r>
              <a:rPr lang="en-US" altLang="ko-KR" sz="1200" dirty="0"/>
              <a:t>	b = x; 			</a:t>
            </a:r>
            <a:r>
              <a:rPr lang="en-US" altLang="ko-KR" sz="1200" dirty="0">
                <a:solidFill>
                  <a:srgbClr val="FF0000"/>
                </a:solidFill>
              </a:rPr>
              <a:t>// (4)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::f() {</a:t>
            </a:r>
          </a:p>
          <a:p>
            <a:pPr defTabSz="180000"/>
            <a:r>
              <a:rPr lang="en-US" altLang="ko-KR" sz="1200" dirty="0"/>
              <a:t>	a = 5; 			</a:t>
            </a:r>
            <a:r>
              <a:rPr lang="en-US" altLang="ko-KR" sz="1200" dirty="0">
                <a:solidFill>
                  <a:srgbClr val="FF0000"/>
                </a:solidFill>
              </a:rPr>
              <a:t>// (5)</a:t>
            </a:r>
          </a:p>
          <a:p>
            <a:pPr defTabSz="180000"/>
            <a:r>
              <a:rPr lang="en-US" altLang="ko-KR" sz="1200" dirty="0"/>
              <a:t>	b = 5; 			</a:t>
            </a:r>
            <a:r>
              <a:rPr lang="en-US" altLang="ko-KR" sz="1200" dirty="0">
                <a:solidFill>
                  <a:srgbClr val="FF0000"/>
                </a:solidFill>
              </a:rPr>
              <a:t>// (6)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::g() {</a:t>
            </a:r>
          </a:p>
          <a:p>
            <a:pPr defTabSz="180000"/>
            <a:r>
              <a:rPr lang="en-US" altLang="ko-KR" sz="1200" dirty="0"/>
              <a:t>	a = 6; 			</a:t>
            </a:r>
            <a:r>
              <a:rPr lang="en-US" altLang="ko-KR" sz="1200" dirty="0">
                <a:solidFill>
                  <a:srgbClr val="FF0000"/>
                </a:solidFill>
              </a:rPr>
              <a:t>// (7)</a:t>
            </a:r>
          </a:p>
          <a:p>
            <a:pPr defTabSz="180000"/>
            <a:r>
              <a:rPr lang="en-US" altLang="ko-KR" sz="1200" dirty="0"/>
              <a:t>	b = 6; 			</a:t>
            </a:r>
            <a:r>
              <a:rPr lang="en-US" altLang="ko-KR" sz="1200" dirty="0">
                <a:solidFill>
                  <a:srgbClr val="FF0000"/>
                </a:solidFill>
              </a:rPr>
              <a:t>// (8)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1856150"/>
            <a:ext cx="33123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objA</a:t>
            </a:r>
            <a:r>
              <a:rPr lang="en-US" altLang="ko-KR" sz="1200" dirty="0"/>
              <a:t>; 			</a:t>
            </a:r>
            <a:r>
              <a:rPr lang="en-US" altLang="ko-KR" sz="1200" dirty="0">
                <a:solidFill>
                  <a:srgbClr val="FF0000"/>
                </a:solidFill>
              </a:rPr>
              <a:t>// (9)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objB</a:t>
            </a:r>
            <a:r>
              <a:rPr lang="en-US" altLang="ko-KR" sz="1200" dirty="0"/>
              <a:t>(100);	</a:t>
            </a:r>
            <a:r>
              <a:rPr lang="en-US" altLang="ko-KR" sz="1200" dirty="0">
                <a:solidFill>
                  <a:srgbClr val="FF0000"/>
                </a:solidFill>
              </a:rPr>
              <a:t>// (10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objB.a</a:t>
            </a:r>
            <a:r>
              <a:rPr lang="en-US" altLang="ko-KR" sz="1200" dirty="0"/>
              <a:t> = 10; 								</a:t>
            </a:r>
            <a:r>
              <a:rPr lang="en-US" altLang="ko-KR" sz="1200" dirty="0">
                <a:solidFill>
                  <a:srgbClr val="FF0000"/>
                </a:solidFill>
              </a:rPr>
              <a:t>// (11)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objB.b</a:t>
            </a:r>
            <a:r>
              <a:rPr lang="en-US" altLang="ko-KR" sz="1200" dirty="0"/>
              <a:t> = 20; 							</a:t>
            </a:r>
            <a:r>
              <a:rPr lang="en-US" altLang="ko-KR" sz="1200" dirty="0">
                <a:solidFill>
                  <a:srgbClr val="FF0000"/>
                </a:solidFill>
              </a:rPr>
              <a:t>// (12)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objB.f</a:t>
            </a:r>
            <a:r>
              <a:rPr lang="en-US" altLang="ko-KR" sz="1200" dirty="0"/>
              <a:t>(); 									</a:t>
            </a:r>
            <a:r>
              <a:rPr lang="en-US" altLang="ko-KR" sz="1200" dirty="0">
                <a:solidFill>
                  <a:srgbClr val="FF0000"/>
                </a:solidFill>
              </a:rPr>
              <a:t>// (13)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objB.g</a:t>
            </a:r>
            <a:r>
              <a:rPr lang="en-US" altLang="ko-KR" sz="1200" dirty="0"/>
              <a:t>(); 									</a:t>
            </a:r>
            <a:r>
              <a:rPr lang="en-US" altLang="ko-KR" sz="1200" dirty="0">
                <a:solidFill>
                  <a:srgbClr val="FF0000"/>
                </a:solidFill>
              </a:rPr>
              <a:t>// (14)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74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호출에 따른 시간</a:t>
            </a:r>
            <a:r>
              <a:rPr lang="en-US" altLang="ko-KR" dirty="0"/>
              <a:t> </a:t>
            </a:r>
            <a:r>
              <a:rPr lang="ko-KR" altLang="en-US" dirty="0"/>
              <a:t>오버헤드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82923" y="1954519"/>
            <a:ext cx="1117748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돌아올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리턴 주소 저장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829628" y="1954520"/>
            <a:ext cx="1249985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/>
              <a:t>CPU </a:t>
            </a:r>
          </a:p>
          <a:p>
            <a:pPr algn="ctr" fontAlgn="base"/>
            <a:r>
              <a:rPr lang="ko-KR" altLang="en-US" sz="1200" dirty="0"/>
              <a:t> 레지스터 값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저장</a:t>
            </a:r>
          </a:p>
        </p:txBody>
      </p:sp>
      <p:sp>
        <p:nvSpPr>
          <p:cNvPr id="7" name="타원 6"/>
          <p:cNvSpPr/>
          <p:nvPr/>
        </p:nvSpPr>
        <p:spPr>
          <a:xfrm>
            <a:off x="507718" y="2463829"/>
            <a:ext cx="900195" cy="6047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함수 호출</a:t>
            </a: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3500671" y="2312064"/>
            <a:ext cx="3289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36296" y="2708559"/>
            <a:ext cx="1107654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함수 실행</a:t>
            </a:r>
          </a:p>
        </p:txBody>
      </p:sp>
      <p:cxnSp>
        <p:nvCxnSpPr>
          <p:cNvPr id="11" name="직선 화살표 연결선 10"/>
          <p:cNvCxnSpPr>
            <a:stCxn id="13" idx="3"/>
            <a:endCxn id="10" idx="0"/>
          </p:cNvCxnSpPr>
          <p:nvPr/>
        </p:nvCxnSpPr>
        <p:spPr>
          <a:xfrm>
            <a:off x="6612078" y="2319269"/>
            <a:ext cx="1178045" cy="38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829628" y="3290941"/>
            <a:ext cx="1270281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저장한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 레지스터 값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 </a:t>
            </a:r>
            <a:r>
              <a:rPr lang="en-US" altLang="ko-KR" sz="1200" dirty="0"/>
              <a:t>CPU</a:t>
            </a:r>
            <a:r>
              <a:rPr lang="ko-KR" altLang="en-US" sz="1200" dirty="0"/>
              <a:t>에 복귀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41797" y="1961724"/>
            <a:ext cx="1270281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함수의 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매개 변수를 </a:t>
            </a:r>
            <a:endParaRPr lang="en-US" altLang="ko-KR" sz="1200" dirty="0"/>
          </a:p>
          <a:p>
            <a:pPr algn="ctr" fontAlgn="base"/>
            <a:r>
              <a:rPr lang="ko-KR" altLang="en-US" sz="1200" dirty="0" err="1"/>
              <a:t>스택에</a:t>
            </a:r>
            <a:r>
              <a:rPr lang="ko-KR" altLang="en-US" sz="1200" dirty="0"/>
              <a:t> 저장</a:t>
            </a:r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5079614" y="2319269"/>
            <a:ext cx="262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18" idx="3"/>
          </p:cNvCxnSpPr>
          <p:nvPr/>
        </p:nvCxnSpPr>
        <p:spPr>
          <a:xfrm flipH="1">
            <a:off x="6668418" y="3068599"/>
            <a:ext cx="1121705" cy="579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  <a:endCxn id="20" idx="3"/>
          </p:cNvCxnSpPr>
          <p:nvPr/>
        </p:nvCxnSpPr>
        <p:spPr>
          <a:xfrm flipH="1">
            <a:off x="3500671" y="3648486"/>
            <a:ext cx="32895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396142" y="3290943"/>
            <a:ext cx="1272276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함수의 리턴 값을 임시 저장소에 저장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69871" y="3290943"/>
            <a:ext cx="1130800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돌아갈 주소를 알아내어 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리턴</a:t>
            </a:r>
          </a:p>
        </p:txBody>
      </p:sp>
      <p:cxnSp>
        <p:nvCxnSpPr>
          <p:cNvPr id="21" name="직선 화살표 연결선 20"/>
          <p:cNvCxnSpPr>
            <a:stCxn id="18" idx="1"/>
            <a:endCxn id="12" idx="3"/>
          </p:cNvCxnSpPr>
          <p:nvPr/>
        </p:nvCxnSpPr>
        <p:spPr>
          <a:xfrm flipH="1" flipV="1">
            <a:off x="5099909" y="3648486"/>
            <a:ext cx="29623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4354" y="427335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함수 호출에 따른 시간 오버헤드</a:t>
            </a:r>
          </a:p>
        </p:txBody>
      </p:sp>
      <p:cxnSp>
        <p:nvCxnSpPr>
          <p:cNvPr id="118" name="직선 화살표 연결선 117"/>
          <p:cNvCxnSpPr>
            <a:stCxn id="7" idx="6"/>
            <a:endCxn id="5" idx="1"/>
          </p:cNvCxnSpPr>
          <p:nvPr/>
        </p:nvCxnSpPr>
        <p:spPr>
          <a:xfrm flipV="1">
            <a:off x="1407913" y="2312064"/>
            <a:ext cx="975010" cy="45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" idx="1"/>
            <a:endCxn id="7" idx="5"/>
          </p:cNvCxnSpPr>
          <p:nvPr/>
        </p:nvCxnSpPr>
        <p:spPr>
          <a:xfrm flipH="1" flipV="1">
            <a:off x="1276082" y="2980032"/>
            <a:ext cx="1093789" cy="668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1907704" y="1740223"/>
            <a:ext cx="4968552" cy="252028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76875" y="506941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작은 크기의 함수를 호출하면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함수 실행 시간에 비해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호출을 위해 소요되는 부가적인 시간 오버헤드가 상대적으로 크다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02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호출에 따른 오버헤드가 심각한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0696" y="1771696"/>
            <a:ext cx="377937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std;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odd(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(x%2);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1</a:t>
            </a:r>
            <a:r>
              <a:rPr lang="ko-KR" altLang="en-US" sz="1400" dirty="0"/>
              <a:t>에서 </a:t>
            </a:r>
            <a:r>
              <a:rPr lang="en-US" altLang="ko-KR" sz="1400" dirty="0"/>
              <a:t>10000</a:t>
            </a:r>
            <a:r>
              <a:rPr lang="ko-KR" altLang="en-US" sz="1400" dirty="0"/>
              <a:t>까지의 홀수의 합 계산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i=1; i&lt;=10000; i++) {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b="1" dirty="0"/>
              <a:t>odd(i)</a:t>
            </a:r>
            <a:r>
              <a:rPr lang="en-US" altLang="ko-KR" sz="1400" dirty="0"/>
              <a:t>)</a:t>
            </a:r>
          </a:p>
          <a:p>
            <a:pPr defTabSz="180000"/>
            <a:r>
              <a:rPr lang="en-US" altLang="ko-KR" sz="1400" dirty="0"/>
              <a:t>			sum += i;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sum;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자유형 5"/>
          <p:cNvSpPr/>
          <p:nvPr/>
        </p:nvSpPr>
        <p:spPr>
          <a:xfrm>
            <a:off x="2632205" y="2610805"/>
            <a:ext cx="2408891" cy="1930400"/>
          </a:xfrm>
          <a:custGeom>
            <a:avLst/>
            <a:gdLst>
              <a:gd name="connsiteX0" fmla="*/ 0 w 3488463"/>
              <a:gd name="connsiteY0" fmla="*/ 1930400 h 1930400"/>
              <a:gd name="connsiteX1" fmla="*/ 3488267 w 3488463"/>
              <a:gd name="connsiteY1" fmla="*/ 1498600 h 1930400"/>
              <a:gd name="connsiteX2" fmla="*/ 177800 w 3488463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8463" h="1930400">
                <a:moveTo>
                  <a:pt x="0" y="1930400"/>
                </a:moveTo>
                <a:cubicBezTo>
                  <a:pt x="1729317" y="1875366"/>
                  <a:pt x="3458634" y="1820333"/>
                  <a:pt x="3488267" y="1498600"/>
                </a:cubicBezTo>
                <a:cubicBezTo>
                  <a:pt x="3517900" y="1176867"/>
                  <a:pt x="177800" y="0"/>
                  <a:pt x="177800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528928" y="2348879"/>
            <a:ext cx="1550730" cy="479811"/>
          </a:xfrm>
          <a:prstGeom prst="wedgeRoundRectCallout">
            <a:avLst>
              <a:gd name="adj1" fmla="val -76748"/>
              <a:gd name="adj2" fmla="val 431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10000</a:t>
            </a:r>
            <a:r>
              <a:rPr lang="ko-KR" altLang="en-US" sz="1000" dirty="0">
                <a:solidFill>
                  <a:schemeClr val="tx1"/>
                </a:solidFill>
              </a:rPr>
              <a:t>번의 함수 호출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호출에 따른 엄청난 오버헤드 시간이 소모됨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0696" y="5661248"/>
            <a:ext cx="377937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25000000</a:t>
            </a:r>
            <a:endParaRPr lang="ko-KR" altLang="en-US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88840"/>
            <a:ext cx="2305159" cy="237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701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/>
              <a:t>inline </a:t>
            </a:r>
            <a:r>
              <a:rPr lang="ko-KR" altLang="en-US" dirty="0"/>
              <a:t>키워드로 선언된 함수</a:t>
            </a:r>
            <a:endParaRPr lang="en-US" altLang="ko-KR" dirty="0"/>
          </a:p>
          <a:p>
            <a:r>
              <a:rPr lang="ko-KR" altLang="en-US" dirty="0" err="1"/>
              <a:t>인라인</a:t>
            </a:r>
            <a:r>
              <a:rPr lang="ko-KR" altLang="en-US" dirty="0"/>
              <a:t> 함수에 대한 처리</a:t>
            </a:r>
            <a:endParaRPr lang="en-US" altLang="ko-KR" dirty="0"/>
          </a:p>
          <a:p>
            <a:pPr lvl="1"/>
            <a:r>
              <a:rPr lang="ko-KR" altLang="en-US" dirty="0" err="1"/>
              <a:t>인라인</a:t>
            </a:r>
            <a:r>
              <a:rPr lang="ko-KR" altLang="en-US" dirty="0"/>
              <a:t> 함수를 호출하는 곳에 </a:t>
            </a:r>
            <a:r>
              <a:rPr lang="ko-KR" altLang="en-US" dirty="0" err="1"/>
              <a:t>인라인</a:t>
            </a:r>
            <a:r>
              <a:rPr lang="ko-KR" altLang="en-US" dirty="0"/>
              <a:t> 함수 코드를 확장 삽입</a:t>
            </a:r>
            <a:endParaRPr lang="en-US" altLang="ko-KR" dirty="0"/>
          </a:p>
          <a:p>
            <a:pPr lvl="2"/>
            <a:r>
              <a:rPr lang="ko-KR" altLang="en-US" dirty="0"/>
              <a:t>매크로와 유사</a:t>
            </a:r>
            <a:endParaRPr lang="en-US" altLang="ko-KR" dirty="0"/>
          </a:p>
          <a:p>
            <a:pPr lvl="2"/>
            <a:r>
              <a:rPr lang="ko-KR" altLang="en-US" dirty="0"/>
              <a:t>코드 확장 후 </a:t>
            </a:r>
            <a:r>
              <a:rPr lang="ko-KR" altLang="en-US" dirty="0" err="1"/>
              <a:t>인라인</a:t>
            </a:r>
            <a:r>
              <a:rPr lang="ko-KR" altLang="en-US" dirty="0"/>
              <a:t> 함수는 사라짐</a:t>
            </a:r>
            <a:endParaRPr lang="en-US" altLang="ko-KR" dirty="0"/>
          </a:p>
          <a:p>
            <a:pPr lvl="1"/>
            <a:r>
              <a:rPr lang="ko-KR" altLang="en-US" dirty="0" err="1"/>
              <a:t>인라인</a:t>
            </a:r>
            <a:r>
              <a:rPr lang="ko-KR" altLang="en-US" dirty="0"/>
              <a:t> 함수 호출</a:t>
            </a:r>
            <a:endParaRPr lang="en-US" altLang="ko-KR" dirty="0"/>
          </a:p>
          <a:p>
            <a:pPr lvl="2"/>
            <a:r>
              <a:rPr lang="ko-KR" altLang="en-US" dirty="0"/>
              <a:t>함수 호출에 따른 오버헤드 존재하지 않음</a:t>
            </a:r>
            <a:endParaRPr lang="en-US" altLang="ko-KR" dirty="0"/>
          </a:p>
          <a:p>
            <a:pPr lvl="2"/>
            <a:r>
              <a:rPr lang="ko-KR" altLang="en-US" dirty="0"/>
              <a:t>프로그램의 실행 속도 개선</a:t>
            </a:r>
            <a:endParaRPr lang="en-US" altLang="ko-KR" dirty="0"/>
          </a:p>
          <a:p>
            <a:pPr lvl="1"/>
            <a:r>
              <a:rPr lang="ko-KR" altLang="en-US" dirty="0"/>
              <a:t>컴파일러에 의해 이루어짐</a:t>
            </a:r>
            <a:endParaRPr lang="en-US" altLang="ko-KR" dirty="0"/>
          </a:p>
          <a:p>
            <a:r>
              <a:rPr lang="ko-KR" altLang="en-US" dirty="0" err="1"/>
              <a:t>인라인</a:t>
            </a:r>
            <a:r>
              <a:rPr lang="ko-KR" altLang="en-US" dirty="0"/>
              <a:t> 함수의 목적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프로그램의 실행 속도 향상</a:t>
            </a:r>
            <a:endParaRPr lang="en-US" altLang="ko-KR" dirty="0"/>
          </a:p>
          <a:p>
            <a:pPr lvl="2"/>
            <a:r>
              <a:rPr lang="ko-KR" altLang="en-US" dirty="0"/>
              <a:t>자주 호출되는 짧은 코드의 함수 호출에 대한 시간 소모를 줄임</a:t>
            </a:r>
            <a:endParaRPr lang="en-US" altLang="ko-KR" dirty="0"/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에는 짧은 코드의 멤버 함수가 많기 때문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158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함수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484784"/>
            <a:ext cx="336157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inline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odd(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x)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return (</a:t>
            </a:r>
            <a:r>
              <a:rPr lang="en-US" altLang="ko-KR" sz="1400" b="1" dirty="0"/>
              <a:t>x%2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&lt;=10000; i++) {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>
                <a:solidFill>
                  <a:srgbClr val="FF0000"/>
                </a:solidFill>
              </a:rPr>
              <a:t>odd(i)</a:t>
            </a:r>
            <a:r>
              <a:rPr lang="en-US" altLang="ko-KR" sz="1400" dirty="0"/>
              <a:t>)</a:t>
            </a:r>
          </a:p>
          <a:p>
            <a:pPr defTabSz="180000"/>
            <a:r>
              <a:rPr lang="en-US" altLang="ko-KR" sz="1400" dirty="0"/>
              <a:t>			sum += i;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sum;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13360" y="2346558"/>
            <a:ext cx="28575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std;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&lt;=10000; i++) {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b="1" dirty="0">
                <a:solidFill>
                  <a:srgbClr val="FF0000"/>
                </a:solidFill>
              </a:rPr>
              <a:t>(i%2)</a:t>
            </a:r>
            <a:r>
              <a:rPr lang="en-US" altLang="ko-KR" sz="1400" dirty="0"/>
              <a:t>)</a:t>
            </a:r>
          </a:p>
          <a:p>
            <a:pPr defTabSz="180000"/>
            <a:r>
              <a:rPr lang="en-US" altLang="ko-KR" sz="1400" dirty="0"/>
              <a:t>			sum += i;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sum;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067944" y="3865675"/>
            <a:ext cx="1331102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3586" y="4008551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컴파일러에 의해</a:t>
            </a:r>
            <a:endParaRPr lang="en-US" altLang="ko-KR" sz="1200" dirty="0"/>
          </a:p>
          <a:p>
            <a:r>
              <a:rPr lang="en-US" altLang="ko-KR" sz="1200" dirty="0"/>
              <a:t>inline </a:t>
            </a:r>
            <a:r>
              <a:rPr lang="ko-KR" altLang="en-US" sz="1200" dirty="0"/>
              <a:t>함수의 코드</a:t>
            </a:r>
            <a:endParaRPr lang="en-US" altLang="ko-KR" sz="1200" dirty="0"/>
          </a:p>
          <a:p>
            <a:r>
              <a:rPr lang="ko-KR" altLang="en-US" sz="1200" dirty="0"/>
              <a:t>확장 삽입 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5477568"/>
            <a:ext cx="6552728" cy="95410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0070C0"/>
                </a:solidFill>
              </a:rPr>
              <a:t>인라인</a:t>
            </a:r>
            <a:r>
              <a:rPr lang="ko-KR" altLang="en-US" sz="1400" dirty="0">
                <a:solidFill>
                  <a:srgbClr val="0070C0"/>
                </a:solidFill>
              </a:rPr>
              <a:t> 제약 사항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- inline</a:t>
            </a:r>
            <a:r>
              <a:rPr lang="ko-KR" altLang="en-US" sz="1400" dirty="0">
                <a:solidFill>
                  <a:srgbClr val="0070C0"/>
                </a:solidFill>
              </a:rPr>
              <a:t>은 컴파일러에게 주는 요구 메시지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- </a:t>
            </a:r>
            <a:r>
              <a:rPr lang="ko-KR" altLang="en-US" sz="1400" dirty="0">
                <a:solidFill>
                  <a:srgbClr val="0070C0"/>
                </a:solidFill>
              </a:rPr>
              <a:t>컴파일러가 판단하여 </a:t>
            </a:r>
            <a:r>
              <a:rPr lang="en-US" altLang="ko-KR" sz="1400" dirty="0">
                <a:solidFill>
                  <a:srgbClr val="0070C0"/>
                </a:solidFill>
              </a:rPr>
              <a:t>inline </a:t>
            </a:r>
            <a:r>
              <a:rPr lang="ko-KR" altLang="en-US" sz="1400" dirty="0">
                <a:solidFill>
                  <a:srgbClr val="0070C0"/>
                </a:solidFill>
              </a:rPr>
              <a:t>요구를 수용할 지 결정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- recursion, </a:t>
            </a:r>
            <a:r>
              <a:rPr lang="ko-KR" altLang="en-US" sz="1400" dirty="0">
                <a:solidFill>
                  <a:srgbClr val="0070C0"/>
                </a:solidFill>
              </a:rPr>
              <a:t>긴 함수</a:t>
            </a:r>
            <a:r>
              <a:rPr lang="en-US" altLang="ko-KR" sz="1400" dirty="0">
                <a:solidFill>
                  <a:srgbClr val="0070C0"/>
                </a:solidFill>
              </a:rPr>
              <a:t>, static, </a:t>
            </a:r>
            <a:r>
              <a:rPr lang="ko-KR" altLang="en-US" sz="1400" dirty="0" err="1">
                <a:solidFill>
                  <a:srgbClr val="0070C0"/>
                </a:solidFill>
              </a:rPr>
              <a:t>반복문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en-US" altLang="ko-KR" sz="1400" dirty="0" err="1">
                <a:solidFill>
                  <a:srgbClr val="0070C0"/>
                </a:solidFill>
              </a:rPr>
              <a:t>goto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문 등을 가진 함수는 수용하지 않음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665615" y="1495103"/>
            <a:ext cx="1805265" cy="504056"/>
          </a:xfrm>
          <a:prstGeom prst="wedgeRoundRectCallout">
            <a:avLst>
              <a:gd name="adj1" fmla="val -54695"/>
              <a:gd name="adj2" fmla="val 1146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컴파일러는 </a:t>
            </a:r>
            <a:r>
              <a:rPr lang="en-US" altLang="ko-KR" sz="1000" dirty="0">
                <a:solidFill>
                  <a:schemeClr val="tx1"/>
                </a:solidFill>
              </a:rPr>
              <a:t>inline </a:t>
            </a:r>
            <a:r>
              <a:rPr lang="ko-KR" altLang="en-US" sz="1000" dirty="0">
                <a:solidFill>
                  <a:schemeClr val="tx1"/>
                </a:solidFill>
              </a:rPr>
              <a:t>처리 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확장된 </a:t>
            </a:r>
            <a:r>
              <a:rPr lang="en-US" altLang="ko-KR" sz="1000" dirty="0">
                <a:solidFill>
                  <a:schemeClr val="tx1"/>
                </a:solidFill>
              </a:rPr>
              <a:t>C++ </a:t>
            </a:r>
            <a:r>
              <a:rPr lang="ko-KR" altLang="en-US" sz="1000" dirty="0">
                <a:solidFill>
                  <a:schemeClr val="tx1"/>
                </a:solidFill>
              </a:rPr>
              <a:t>소스 파일을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628060" y="2590800"/>
            <a:ext cx="4648915" cy="1343025"/>
          </a:xfrm>
          <a:custGeom>
            <a:avLst/>
            <a:gdLst>
              <a:gd name="connsiteX0" fmla="*/ 715 w 4648915"/>
              <a:gd name="connsiteY0" fmla="*/ 0 h 1343025"/>
              <a:gd name="connsiteX1" fmla="*/ 476965 w 4648915"/>
              <a:gd name="connsiteY1" fmla="*/ 180975 h 1343025"/>
              <a:gd name="connsiteX2" fmla="*/ 2905840 w 4648915"/>
              <a:gd name="connsiteY2" fmla="*/ 371475 h 1343025"/>
              <a:gd name="connsiteX3" fmla="*/ 4077415 w 4648915"/>
              <a:gd name="connsiteY3" fmla="*/ 1133475 h 1343025"/>
              <a:gd name="connsiteX4" fmla="*/ 4648915 w 4648915"/>
              <a:gd name="connsiteY4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915" h="1343025">
                <a:moveTo>
                  <a:pt x="715" y="0"/>
                </a:moveTo>
                <a:cubicBezTo>
                  <a:pt x="-3254" y="59531"/>
                  <a:pt x="-7222" y="119063"/>
                  <a:pt x="476965" y="180975"/>
                </a:cubicBezTo>
                <a:cubicBezTo>
                  <a:pt x="961152" y="242887"/>
                  <a:pt x="2305765" y="212725"/>
                  <a:pt x="2905840" y="371475"/>
                </a:cubicBezTo>
                <a:cubicBezTo>
                  <a:pt x="3505915" y="530225"/>
                  <a:pt x="3786903" y="971550"/>
                  <a:pt x="4077415" y="1133475"/>
                </a:cubicBezTo>
                <a:cubicBezTo>
                  <a:pt x="4367927" y="1295400"/>
                  <a:pt x="4508421" y="1319212"/>
                  <a:pt x="4648915" y="1343025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31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함수 장단점 및 자동 </a:t>
            </a:r>
            <a:r>
              <a:rPr lang="ko-KR" altLang="en-US" dirty="0" err="1"/>
              <a:t>인라인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프로그램의 실행 시간이 빨라진다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 err="1"/>
              <a:t>인라인</a:t>
            </a:r>
            <a:r>
              <a:rPr lang="ko-KR" altLang="en-US" dirty="0"/>
              <a:t> 함수 코드의 삽입으로 </a:t>
            </a:r>
            <a:r>
              <a:rPr lang="ko-KR" altLang="en-US" dirty="0" err="1"/>
              <a:t>컴파일된</a:t>
            </a:r>
            <a:r>
              <a:rPr lang="ko-KR" altLang="en-US" dirty="0"/>
              <a:t> 전체 코드 크기 증가</a:t>
            </a:r>
            <a:endParaRPr lang="en-US" altLang="ko-KR" dirty="0"/>
          </a:p>
          <a:p>
            <a:pPr lvl="2"/>
            <a:r>
              <a:rPr lang="ko-KR" altLang="en-US" dirty="0"/>
              <a:t>통계적으로 최대 </a:t>
            </a:r>
            <a:r>
              <a:rPr lang="en-US" altLang="ko-KR" dirty="0"/>
              <a:t>30%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2"/>
            <a:r>
              <a:rPr lang="ko-KR" altLang="en-US" dirty="0"/>
              <a:t>짧은 코드의 함수를 </a:t>
            </a:r>
            <a:r>
              <a:rPr lang="ko-KR" altLang="en-US" dirty="0" err="1"/>
              <a:t>인라인으로</a:t>
            </a:r>
            <a:r>
              <a:rPr lang="ko-KR" altLang="en-US" dirty="0"/>
              <a:t> 선언하는 것이 좋음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79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771"/>
            <a:ext cx="7416824" cy="459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51520" y="116632"/>
            <a:ext cx="2376264" cy="93610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클래스와</a:t>
            </a:r>
            <a:br>
              <a:rPr lang="en-US" altLang="ko-KR" dirty="0"/>
            </a:br>
            <a:r>
              <a:rPr lang="ko-KR" altLang="en-US" dirty="0"/>
              <a:t>객체의 관계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6632"/>
            <a:ext cx="5328592" cy="217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944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 인라인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8686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/>
              <a:t>자동 </a:t>
            </a:r>
            <a:r>
              <a:rPr lang="ko-KR" altLang="en-US" dirty="0" err="1"/>
              <a:t>인라인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ko-KR" altLang="en-US" dirty="0" err="1"/>
              <a:t>선언부에</a:t>
            </a:r>
            <a:r>
              <a:rPr lang="ko-KR" altLang="en-US" dirty="0"/>
              <a:t> 구현된 멤버 함수</a:t>
            </a:r>
            <a:endParaRPr lang="en-US" altLang="ko-KR" dirty="0"/>
          </a:p>
          <a:p>
            <a:pPr lvl="2"/>
            <a:r>
              <a:rPr lang="en-US" altLang="ko-KR" dirty="0"/>
              <a:t>inline</a:t>
            </a:r>
            <a:r>
              <a:rPr lang="ko-KR" altLang="en-US" dirty="0"/>
              <a:t>으로 선언할 필요 없음</a:t>
            </a:r>
            <a:endParaRPr lang="en-US" altLang="ko-KR" dirty="0"/>
          </a:p>
          <a:p>
            <a:pPr lvl="2"/>
            <a:r>
              <a:rPr lang="ko-KR" altLang="en-US" dirty="0"/>
              <a:t>컴파일러에 의해 자동으로 </a:t>
            </a:r>
            <a:r>
              <a:rPr lang="ko-KR" altLang="en-US" dirty="0" err="1"/>
              <a:t>인라인</a:t>
            </a:r>
            <a:r>
              <a:rPr lang="ko-KR" altLang="en-US" dirty="0"/>
              <a:t> 처리</a:t>
            </a:r>
          </a:p>
          <a:p>
            <a:pPr lvl="2"/>
            <a:r>
              <a:rPr lang="ko-KR" altLang="en-US" dirty="0" err="1"/>
              <a:t>생성자를</a:t>
            </a:r>
            <a:r>
              <a:rPr lang="ko-KR" altLang="en-US" dirty="0"/>
              <a:t> 포함</a:t>
            </a:r>
            <a:r>
              <a:rPr lang="en-US" altLang="ko-KR" dirty="0"/>
              <a:t>, </a:t>
            </a:r>
            <a:r>
              <a:rPr lang="ko-KR" altLang="en-US" dirty="0"/>
              <a:t>모든 함수가 자동 </a:t>
            </a:r>
            <a:r>
              <a:rPr lang="ko-KR" altLang="en-US" dirty="0" err="1"/>
              <a:t>인라인</a:t>
            </a:r>
            <a:r>
              <a:rPr lang="ko-KR" altLang="en-US" dirty="0"/>
              <a:t> 함수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59103" y="3160965"/>
            <a:ext cx="335446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 { // </a:t>
            </a:r>
            <a:r>
              <a:rPr lang="ko-KR" altLang="en-US" sz="1200" b="1" dirty="0"/>
              <a:t>자동 </a:t>
            </a:r>
            <a:r>
              <a:rPr lang="ko-KR" altLang="en-US" sz="1200" b="1" dirty="0" err="1"/>
              <a:t>인라인</a:t>
            </a:r>
            <a:r>
              <a:rPr lang="ko-KR" altLang="en-US" sz="1200" b="1" dirty="0"/>
              <a:t> 함수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radius = 1;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endParaRPr lang="ko-KR" altLang="en-US" sz="1200" b="1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double 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{ // </a:t>
            </a:r>
            <a:r>
              <a:rPr lang="ko-KR" altLang="en-US" sz="1200" b="1" dirty="0"/>
              <a:t>자동 </a:t>
            </a:r>
            <a:r>
              <a:rPr lang="ko-KR" altLang="en-US" sz="1200" b="1" dirty="0" err="1"/>
              <a:t>인라인</a:t>
            </a:r>
            <a:r>
              <a:rPr lang="ko-KR" altLang="en-US" sz="1200" b="1" dirty="0"/>
              <a:t> 함수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return 3.14*radius*radius;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  <a:endParaRPr lang="ko-KR" altLang="en-US" sz="1200" dirty="0"/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8259" y="2636912"/>
            <a:ext cx="256237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  <a:endParaRPr lang="ko-KR" altLang="en-US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inline</a:t>
            </a:r>
            <a:r>
              <a:rPr lang="en-US" altLang="ko-KR" sz="1200" b="1" dirty="0"/>
              <a:t> Circle::Circle() {</a:t>
            </a:r>
          </a:p>
          <a:p>
            <a:pPr defTabSz="180000"/>
            <a:r>
              <a:rPr lang="en-US" altLang="ko-KR" sz="1200" b="1" dirty="0"/>
              <a:t>	radius = 1;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inline</a:t>
            </a:r>
            <a:r>
              <a:rPr lang="en-US" altLang="ko-KR" sz="1200" b="1" dirty="0"/>
              <a:t> double Circle::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return 3.14*radius*radius;</a:t>
            </a:r>
          </a:p>
          <a:p>
            <a:pPr defTabSz="180000"/>
            <a:r>
              <a:rPr lang="en-US" altLang="ko-KR" sz="12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3588" y="6422564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멤버함수를 </a:t>
            </a:r>
            <a:r>
              <a:rPr lang="en-US" altLang="ko-KR" sz="1400" dirty="0"/>
              <a:t>inline</a:t>
            </a:r>
            <a:r>
              <a:rPr lang="ko-KR" altLang="en-US" sz="1400" dirty="0"/>
              <a:t>으로 선언하는 경우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9360" y="6392619"/>
            <a:ext cx="322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(b) </a:t>
            </a:r>
            <a:r>
              <a:rPr lang="ko-KR" altLang="en-US" sz="1400" dirty="0"/>
              <a:t>자동 </a:t>
            </a:r>
            <a:r>
              <a:rPr lang="ko-KR" altLang="en-US" sz="1400" dirty="0" err="1"/>
              <a:t>인라인</a:t>
            </a:r>
            <a:r>
              <a:rPr lang="ko-KR" altLang="en-US" sz="1400" dirty="0"/>
              <a:t> 함수로 처리되는 경우</a:t>
            </a:r>
          </a:p>
        </p:txBody>
      </p:sp>
      <p:sp>
        <p:nvSpPr>
          <p:cNvPr id="9" name="등호 8"/>
          <p:cNvSpPr/>
          <p:nvPr/>
        </p:nvSpPr>
        <p:spPr>
          <a:xfrm>
            <a:off x="3949460" y="4529738"/>
            <a:ext cx="648072" cy="360040"/>
          </a:xfrm>
          <a:prstGeom prst="mathEqual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91018" y="5661248"/>
            <a:ext cx="792087" cy="401945"/>
          </a:xfrm>
          <a:prstGeom prst="wedgeRoundRectCallout">
            <a:avLst>
              <a:gd name="adj1" fmla="val 77264"/>
              <a:gd name="adj2" fmla="val 70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inline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함수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61111" y="4221088"/>
            <a:ext cx="792087" cy="401945"/>
          </a:xfrm>
          <a:prstGeom prst="wedgeRoundRectCallout">
            <a:avLst>
              <a:gd name="adj1" fmla="val 77264"/>
              <a:gd name="adj2" fmla="val 70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inline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함수</a:t>
            </a:r>
          </a:p>
        </p:txBody>
      </p:sp>
    </p:spTree>
    <p:extLst>
      <p:ext uri="{BB962C8B-B14F-4D97-AF65-F5344CB8AC3E}">
        <p14:creationId xmlns:p14="http://schemas.microsoft.com/office/powerpoint/2010/main" val="1103587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멤버</a:t>
            </a:r>
            <a:r>
              <a:rPr lang="en-US" altLang="ko-KR" dirty="0"/>
              <a:t>, </a:t>
            </a:r>
            <a:r>
              <a:rPr lang="ko-KR" altLang="en-US" dirty="0"/>
              <a:t>접근 지정 등 모든 것이 클래스와 동일</a:t>
            </a:r>
            <a:endParaRPr lang="en-US" altLang="ko-KR" dirty="0"/>
          </a:p>
          <a:p>
            <a:pPr lvl="1"/>
            <a:r>
              <a:rPr lang="ko-KR" altLang="en-US" dirty="0"/>
              <a:t>클래스와 유일하게 다른 점</a:t>
            </a:r>
            <a:endParaRPr lang="en-US" altLang="ko-KR" dirty="0"/>
          </a:p>
          <a:p>
            <a:pPr lvl="2"/>
            <a:r>
              <a:rPr lang="ko-KR" altLang="en-US" dirty="0"/>
              <a:t>구조체의 디폴트 접근 지정 </a:t>
            </a:r>
            <a:r>
              <a:rPr lang="en-US" altLang="ko-KR" dirty="0"/>
              <a:t>– public</a:t>
            </a:r>
          </a:p>
          <a:p>
            <a:pPr lvl="2"/>
            <a:r>
              <a:rPr lang="ko-KR" altLang="en-US" dirty="0"/>
              <a:t>클래스의 디폴트 접근 지정 </a:t>
            </a:r>
            <a:r>
              <a:rPr lang="en-US" altLang="ko-KR" dirty="0"/>
              <a:t>– private</a:t>
            </a:r>
          </a:p>
          <a:p>
            <a:r>
              <a:rPr lang="en-US" altLang="ko-KR" dirty="0"/>
              <a:t>C++</a:t>
            </a:r>
            <a:r>
              <a:rPr lang="ko-KR" altLang="en-US" dirty="0"/>
              <a:t>에서 구조체를 수용한 이유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언어와의 호환성 때문</a:t>
            </a:r>
            <a:endParaRPr lang="en-US" altLang="ko-KR" dirty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의 구조체 </a:t>
            </a:r>
            <a:r>
              <a:rPr lang="en-US" altLang="ko-KR" dirty="0"/>
              <a:t>100% </a:t>
            </a:r>
            <a:r>
              <a:rPr lang="ko-KR" altLang="en-US" dirty="0"/>
              <a:t>호환 수용</a:t>
            </a:r>
            <a:endParaRPr lang="en-US" altLang="ko-KR" dirty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 소스를 그대로 가져다 쓰기 위해</a:t>
            </a:r>
            <a:endParaRPr lang="en-US" altLang="ko-KR" dirty="0"/>
          </a:p>
          <a:p>
            <a:r>
              <a:rPr lang="ko-KR" altLang="en-US" dirty="0"/>
              <a:t>구조체 객체 생성</a:t>
            </a:r>
            <a:endParaRPr lang="en-US" altLang="ko-KR" dirty="0"/>
          </a:p>
          <a:p>
            <a:pPr lvl="1"/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ko-KR" altLang="en-US" dirty="0"/>
              <a:t>키워드 생략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3789040"/>
            <a:ext cx="25202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>
                <a:solidFill>
                  <a:srgbClr val="FF0000"/>
                </a:solidFill>
              </a:rPr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StructName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b="1" dirty="0"/>
              <a:t>private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dirty="0"/>
              <a:t>	// private </a:t>
            </a:r>
            <a:r>
              <a:rPr lang="ko-KR" altLang="en-US" sz="1400" dirty="0"/>
              <a:t>멤버 선언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protected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dirty="0"/>
              <a:t>	// protected </a:t>
            </a:r>
            <a:r>
              <a:rPr lang="ko-KR" altLang="en-US" sz="1400" dirty="0"/>
              <a:t>멤버 선언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public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dirty="0"/>
              <a:t>	// public </a:t>
            </a:r>
            <a:r>
              <a:rPr lang="ko-KR" altLang="en-US" sz="1400" dirty="0"/>
              <a:t>멤버 선언</a:t>
            </a:r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11967" y="5805264"/>
            <a:ext cx="504401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b="1" dirty="0" err="1"/>
              <a:t>structName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stObj</a:t>
            </a:r>
            <a:r>
              <a:rPr lang="en-US" altLang="ko-KR" sz="1400" b="1" dirty="0"/>
              <a:t>;</a:t>
            </a:r>
            <a:r>
              <a:rPr lang="en-US" altLang="ko-KR" sz="1400" dirty="0"/>
              <a:t>				// (0), C++ </a:t>
            </a:r>
            <a:r>
              <a:rPr lang="ko-KR" altLang="en-US" sz="1400" dirty="0"/>
              <a:t>구조체 객체 생성</a:t>
            </a:r>
            <a:endParaRPr lang="en-US" altLang="ko-KR" sz="1400" dirty="0"/>
          </a:p>
          <a:p>
            <a:pPr defTabSz="180000"/>
            <a:r>
              <a:rPr lang="en-US" altLang="ko-KR" sz="1400" strike="sngStrike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structName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stObj</a:t>
            </a:r>
            <a:r>
              <a:rPr lang="en-US" altLang="ko-KR" sz="1400" dirty="0"/>
              <a:t>;	// (X), C </a:t>
            </a:r>
            <a:r>
              <a:rPr lang="ko-KR" altLang="en-US" sz="1400" dirty="0"/>
              <a:t>언어의 구조체 객체 생성</a:t>
            </a:r>
          </a:p>
        </p:txBody>
      </p:sp>
    </p:spTree>
    <p:extLst>
      <p:ext uri="{BB962C8B-B14F-4D97-AF65-F5344CB8AC3E}">
        <p14:creationId xmlns:p14="http://schemas.microsoft.com/office/powerpoint/2010/main" val="2563120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클래스의 디폴트 접근 지정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55284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2292131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>
                <a:solidFill>
                  <a:srgbClr val="FF0000"/>
                </a:solidFill>
              </a:rPr>
              <a:t>class</a:t>
            </a:r>
            <a:r>
              <a:rPr lang="en-US" altLang="ko-KR" sz="1400" dirty="0"/>
              <a:t>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public</a:t>
            </a:r>
            <a:r>
              <a:rPr lang="en-US" altLang="ko-KR" sz="1400" dirty="0"/>
              <a:t>: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2292131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>
                <a:solidFill>
                  <a:srgbClr val="FF0000"/>
                </a:solidFill>
              </a:rPr>
              <a:t>struct</a:t>
            </a:r>
            <a:r>
              <a:rPr lang="en-US" altLang="ko-KR" sz="1400" dirty="0"/>
              <a:t> Circle {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b="1" dirty="0"/>
              <a:t>private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80312" y="2471166"/>
            <a:ext cx="1368152" cy="648072"/>
          </a:xfrm>
          <a:prstGeom prst="wedgeRoundRectCallout">
            <a:avLst>
              <a:gd name="adj1" fmla="val -108084"/>
              <a:gd name="adj2" fmla="val -140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클래스에서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접근 지정은 </a:t>
            </a:r>
            <a:r>
              <a:rPr lang="en-US" altLang="ko-KR" sz="1000" b="1" dirty="0">
                <a:solidFill>
                  <a:schemeClr val="tx1"/>
                </a:solidFill>
              </a:rPr>
              <a:t>private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11416" y="2561412"/>
            <a:ext cx="1368152" cy="648072"/>
          </a:xfrm>
          <a:prstGeom prst="wedgeRoundRectCallout">
            <a:avLst>
              <a:gd name="adj1" fmla="val 74772"/>
              <a:gd name="adj2" fmla="val -137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구조체에서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접근 지정은 </a:t>
            </a:r>
            <a:r>
              <a:rPr lang="en-US" altLang="ko-KR" sz="1000" b="1" dirty="0">
                <a:solidFill>
                  <a:schemeClr val="tx1"/>
                </a:solidFill>
              </a:rPr>
              <a:t>public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4471758" y="3092350"/>
            <a:ext cx="612068" cy="184666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71757" y="32770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동일</a:t>
            </a:r>
          </a:p>
        </p:txBody>
      </p:sp>
    </p:spTree>
    <p:extLst>
      <p:ext uri="{BB962C8B-B14F-4D97-AF65-F5344CB8AC3E}">
        <p14:creationId xmlns:p14="http://schemas.microsoft.com/office/powerpoint/2010/main" val="1495909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3-10 : Circle </a:t>
            </a:r>
            <a:r>
              <a:rPr lang="ko-KR" altLang="en-US" dirty="0"/>
              <a:t>클래스를 </a:t>
            </a:r>
            <a:r>
              <a:rPr lang="en-US" altLang="ko-KR" dirty="0"/>
              <a:t>C++ </a:t>
            </a:r>
            <a:r>
              <a:rPr lang="ko-KR" altLang="en-US" dirty="0"/>
              <a:t>구조체를 이용하여 </a:t>
            </a:r>
            <a:r>
              <a:rPr lang="ko-KR" altLang="en-US" dirty="0" err="1"/>
              <a:t>재작성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74917" y="1484784"/>
            <a:ext cx="504056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C++ </a:t>
            </a:r>
            <a:r>
              <a:rPr lang="ko-KR" altLang="en-US" sz="1400" dirty="0"/>
              <a:t>구조체 선언</a:t>
            </a:r>
          </a:p>
          <a:p>
            <a:pPr defTabSz="180000"/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StructCircle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private: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StructCircle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</a:t>
            </a:r>
            <a:r>
              <a:rPr lang="en-US" altLang="ko-KR" sz="1400" dirty="0"/>
              <a:t>) { radius = r; } </a:t>
            </a:r>
            <a:r>
              <a:rPr lang="en-US" altLang="ko-KR" sz="1400" b="1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구조체의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</a:t>
            </a:r>
            <a:r>
              <a:rPr lang="en-US" altLang="ko-KR" sz="1400" dirty="0" err="1"/>
              <a:t>StructCircle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StructCircle</a:t>
            </a:r>
            <a:r>
              <a:rPr lang="en-US" altLang="ko-KR" sz="1400" b="1" dirty="0"/>
              <a:t> waffle(3);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waffle.getArea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74917" y="6021807"/>
            <a:ext cx="5040560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3825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40018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빈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칸에 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private, public, protected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중에서 적절한 단어를 채워라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5299" y="1834346"/>
            <a:ext cx="529854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C++</a:t>
            </a:r>
            <a:r>
              <a:rPr lang="ko-KR" altLang="en-US" sz="1400" dirty="0"/>
              <a:t>에서 클래스 멤버의 디폴트 접근권한은  </a:t>
            </a:r>
            <a:r>
              <a:rPr lang="ko-KR" altLang="en-US" sz="1400" u="sng" dirty="0"/>
              <a:t>             </a:t>
            </a:r>
            <a:r>
              <a:rPr lang="ko-KR" altLang="en-US" sz="1400" dirty="0"/>
              <a:t>이며</a:t>
            </a:r>
            <a:r>
              <a:rPr lang="en-US" altLang="ko-KR" sz="1400" dirty="0"/>
              <a:t>,</a:t>
            </a:r>
          </a:p>
          <a:p>
            <a:pPr defTabSz="180000"/>
            <a:r>
              <a:rPr lang="ko-KR" altLang="en-US" sz="1400" dirty="0"/>
              <a:t>구조체 멤버의 디폴트 접근권한은  </a:t>
            </a:r>
            <a:r>
              <a:rPr lang="ko-KR" altLang="en-US" sz="1400" u="sng" dirty="0"/>
              <a:t>             </a:t>
            </a:r>
            <a:r>
              <a:rPr lang="ko-KR" altLang="en-US" sz="1400" dirty="0"/>
              <a:t> 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454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바람직한 </a:t>
            </a:r>
            <a:r>
              <a:rPr lang="en-US" altLang="ko-KR" dirty="0"/>
              <a:t>C++ </a:t>
            </a:r>
            <a:r>
              <a:rPr lang="ko-KR" altLang="en-US" dirty="0"/>
              <a:t>프로그램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클래스를 헤더 파일과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파일로 분리하여 작성</a:t>
            </a:r>
            <a:endParaRPr lang="en-US" altLang="ko-KR" dirty="0"/>
          </a:p>
          <a:p>
            <a:pPr lvl="1"/>
            <a:r>
              <a:rPr lang="ko-KR" altLang="en-US" dirty="0"/>
              <a:t>클래스마다 분리 저장</a:t>
            </a:r>
            <a:endParaRPr lang="en-US" altLang="ko-KR" dirty="0"/>
          </a:p>
          <a:p>
            <a:pPr lvl="1"/>
            <a:r>
              <a:rPr lang="ko-KR" altLang="en-US" dirty="0"/>
              <a:t>클래스 선언 부</a:t>
            </a:r>
            <a:endParaRPr lang="en-US" altLang="ko-KR" dirty="0"/>
          </a:p>
          <a:p>
            <a:pPr lvl="2"/>
            <a:r>
              <a:rPr lang="ko-KR" altLang="en-US" dirty="0"/>
              <a:t>헤더 파일</a:t>
            </a:r>
            <a:r>
              <a:rPr lang="en-US" altLang="ko-KR" dirty="0"/>
              <a:t>(.h)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ko-KR" altLang="en-US" dirty="0"/>
              <a:t>클래스 구현 부</a:t>
            </a:r>
            <a:endParaRPr lang="en-US" altLang="ko-KR" dirty="0"/>
          </a:p>
          <a:p>
            <a:pPr lvl="2"/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2"/>
            <a:r>
              <a:rPr lang="ko-KR" altLang="en-US" dirty="0"/>
              <a:t>클래스가 선언된 헤더 파일 </a:t>
            </a:r>
            <a:r>
              <a:rPr lang="en-US" altLang="ko-KR" dirty="0"/>
              <a:t>include</a:t>
            </a:r>
          </a:p>
          <a:p>
            <a:pPr lvl="1"/>
            <a:r>
              <a:rPr lang="en-US" altLang="ko-KR" dirty="0"/>
              <a:t>main() </a:t>
            </a:r>
            <a:r>
              <a:rPr lang="ko-KR" altLang="en-US" dirty="0"/>
              <a:t>등 전역 함수나 변수는 다른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파일에 분산 저장</a:t>
            </a:r>
            <a:endParaRPr lang="en-US" altLang="ko-KR" dirty="0"/>
          </a:p>
          <a:p>
            <a:pPr lvl="2"/>
            <a:r>
              <a:rPr lang="ko-KR" altLang="en-US" dirty="0"/>
              <a:t>필요하면 클래스가 선언된 헤더 파일 </a:t>
            </a:r>
            <a:r>
              <a:rPr lang="en-US" altLang="ko-KR" dirty="0"/>
              <a:t>include</a:t>
            </a:r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클래스 재사용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03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71157" y="244985"/>
            <a:ext cx="1927917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class Circle {</a:t>
            </a:r>
          </a:p>
          <a:p>
            <a:pPr defTabSz="180000"/>
            <a:r>
              <a:rPr lang="en-US" altLang="ko-KR" sz="1000" dirty="0"/>
              <a:t>private: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radius;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Circle();</a:t>
            </a:r>
          </a:p>
          <a:p>
            <a:pPr defTabSz="180000"/>
            <a:r>
              <a:rPr lang="en-US" altLang="ko-KR" sz="1000" dirty="0"/>
              <a:t>	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r);</a:t>
            </a:r>
          </a:p>
          <a:p>
            <a:pPr defTabSz="180000"/>
            <a:r>
              <a:rPr lang="en-US" altLang="ko-KR" sz="1000" dirty="0"/>
              <a:t>	double 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};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45159" y="1966517"/>
            <a:ext cx="2594590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>
                <a:solidFill>
                  <a:srgbClr val="FF0000"/>
                </a:solidFill>
              </a:rPr>
              <a:t>#include "</a:t>
            </a:r>
            <a:r>
              <a:rPr lang="en-US" altLang="ko-KR" sz="1000" b="1" dirty="0" err="1">
                <a:solidFill>
                  <a:srgbClr val="FF0000"/>
                </a:solidFill>
              </a:rPr>
              <a:t>Circle.h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Circle::Circle() {</a:t>
            </a:r>
          </a:p>
          <a:p>
            <a:pPr defTabSz="180000"/>
            <a:r>
              <a:rPr lang="en-US" altLang="ko-KR" sz="1000" dirty="0"/>
              <a:t>	radius = 1;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 </a:t>
            </a:r>
            <a:r>
              <a:rPr lang="ko-KR" altLang="en-US" sz="1000" dirty="0"/>
              <a:t>원 생성</a:t>
            </a:r>
            <a:r>
              <a:rPr lang="en-US" altLang="ko-KR" sz="1000" dirty="0"/>
              <a:t>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Circle::Circle(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 {</a:t>
            </a:r>
          </a:p>
          <a:p>
            <a:pPr defTabSz="180000"/>
            <a:r>
              <a:rPr lang="en-US" altLang="ko-KR" sz="1000" dirty="0"/>
              <a:t>	radius = r;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 </a:t>
            </a:r>
            <a:r>
              <a:rPr lang="ko-KR" altLang="en-US" sz="1000" dirty="0"/>
              <a:t>원 생성</a:t>
            </a:r>
            <a:r>
              <a:rPr lang="en-US" altLang="ko-KR" sz="1000" dirty="0"/>
              <a:t>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double Circle::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return 3.14*radius*radius;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645087" y="1924326"/>
            <a:ext cx="295232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>
                <a:solidFill>
                  <a:srgbClr val="FF0000"/>
                </a:solidFill>
              </a:rPr>
              <a:t>#include "</a:t>
            </a:r>
            <a:r>
              <a:rPr lang="en-US" altLang="ko-KR" sz="1000" b="1" dirty="0" err="1">
                <a:solidFill>
                  <a:srgbClr val="FF0000"/>
                </a:solidFill>
              </a:rPr>
              <a:t>Circle.h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Circle donut; </a:t>
            </a:r>
          </a:p>
          <a:p>
            <a:pPr defTabSz="180000"/>
            <a:r>
              <a:rPr lang="en-US" altLang="ko-KR" sz="1000" dirty="0"/>
              <a:t>	double area = </a:t>
            </a:r>
            <a:r>
              <a:rPr lang="en-US" altLang="ko-KR" sz="1000" dirty="0" err="1"/>
              <a:t>donut.getArea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"donut </a:t>
            </a:r>
            <a:r>
              <a:rPr lang="ko-KR" altLang="en-US" sz="1000" dirty="0"/>
              <a:t>면적은 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area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Circle pizza(30); </a:t>
            </a:r>
          </a:p>
          <a:p>
            <a:pPr defTabSz="180000"/>
            <a:r>
              <a:rPr lang="en-US" altLang="ko-KR" sz="1000" dirty="0"/>
              <a:t>	area = </a:t>
            </a:r>
            <a:r>
              <a:rPr lang="en-US" altLang="ko-KR" sz="1000" dirty="0" err="1"/>
              <a:t>pizza.getArea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"pizza </a:t>
            </a:r>
            <a:r>
              <a:rPr lang="ko-KR" altLang="en-US" sz="1000" dirty="0"/>
              <a:t>면적은 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area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21896" y="1298632"/>
            <a:ext cx="68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Circle.h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0464" y="5141309"/>
            <a:ext cx="85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Circle.cpp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11523" y="447090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main.cpp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10" idx="2"/>
            <a:endCxn id="13" idx="0"/>
          </p:cNvCxnSpPr>
          <p:nvPr/>
        </p:nvCxnSpPr>
        <p:spPr>
          <a:xfrm>
            <a:off x="3239140" y="5418308"/>
            <a:ext cx="16832" cy="4031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4128" y="5821478"/>
            <a:ext cx="823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Circle.obj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45185" y="578114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main.obj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11" idx="2"/>
            <a:endCxn id="14" idx="0"/>
          </p:cNvCxnSpPr>
          <p:nvPr/>
        </p:nvCxnSpPr>
        <p:spPr>
          <a:xfrm>
            <a:off x="7121251" y="4747900"/>
            <a:ext cx="16831" cy="103324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7555" y="54207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컴파일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8346" y="59992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</a:rPr>
              <a:t>링킹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직선 화살표 연결선 19"/>
          <p:cNvCxnSpPr>
            <a:stCxn id="13" idx="2"/>
            <a:endCxn id="22" idx="0"/>
          </p:cNvCxnSpPr>
          <p:nvPr/>
        </p:nvCxnSpPr>
        <p:spPr>
          <a:xfrm>
            <a:off x="3255972" y="6098477"/>
            <a:ext cx="1928597" cy="3026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2"/>
            <a:endCxn id="22" idx="0"/>
          </p:cNvCxnSpPr>
          <p:nvPr/>
        </p:nvCxnSpPr>
        <p:spPr>
          <a:xfrm flipH="1">
            <a:off x="5184569" y="6058143"/>
            <a:ext cx="1953513" cy="3430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6703" y="6401148"/>
            <a:ext cx="795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main.exe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3130" y="48228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컴파일</a:t>
            </a:r>
          </a:p>
        </p:txBody>
      </p:sp>
      <p:cxnSp>
        <p:nvCxnSpPr>
          <p:cNvPr id="36" name="직선 화살표 연결선 35"/>
          <p:cNvCxnSpPr>
            <a:stCxn id="6" idx="2"/>
          </p:cNvCxnSpPr>
          <p:nvPr/>
        </p:nvCxnSpPr>
        <p:spPr>
          <a:xfrm flipH="1">
            <a:off x="3365283" y="1568424"/>
            <a:ext cx="1469833" cy="9887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2"/>
          </p:cNvCxnSpPr>
          <p:nvPr/>
        </p:nvCxnSpPr>
        <p:spPr>
          <a:xfrm>
            <a:off x="4835116" y="1568424"/>
            <a:ext cx="891950" cy="9088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26465" y="4433423"/>
            <a:ext cx="1596165" cy="70788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반지름 </a:t>
            </a:r>
            <a:r>
              <a:rPr lang="en-US" altLang="ko-KR" sz="1000" dirty="0"/>
              <a:t>1 </a:t>
            </a:r>
            <a:r>
              <a:rPr lang="ko-KR" altLang="en-US" sz="1000" dirty="0"/>
              <a:t>원 생성</a:t>
            </a:r>
          </a:p>
          <a:p>
            <a:r>
              <a:rPr lang="en-US" altLang="ko-KR" sz="1000" dirty="0"/>
              <a:t>donut</a:t>
            </a:r>
            <a:r>
              <a:rPr lang="ko-KR" altLang="en-US" sz="1000" dirty="0"/>
              <a:t> 면적은 </a:t>
            </a:r>
            <a:r>
              <a:rPr lang="en-US" altLang="ko-KR" sz="1000" dirty="0"/>
              <a:t>3.14</a:t>
            </a:r>
          </a:p>
          <a:p>
            <a:r>
              <a:rPr lang="ko-KR" altLang="en-US" sz="1000" dirty="0"/>
              <a:t>반지름 </a:t>
            </a:r>
            <a:r>
              <a:rPr lang="en-US" altLang="ko-KR" sz="1000" dirty="0"/>
              <a:t>30 </a:t>
            </a:r>
            <a:r>
              <a:rPr lang="ko-KR" altLang="en-US" sz="1000" dirty="0"/>
              <a:t>원 생성</a:t>
            </a:r>
          </a:p>
          <a:p>
            <a:r>
              <a:rPr lang="en-US" altLang="ko-KR" sz="1000" dirty="0"/>
              <a:t>pizza</a:t>
            </a:r>
            <a:r>
              <a:rPr lang="ko-KR" altLang="en-US" sz="1000" dirty="0"/>
              <a:t> 면적은 </a:t>
            </a:r>
            <a:r>
              <a:rPr lang="en-US" altLang="ko-KR" sz="1000" dirty="0"/>
              <a:t>2826</a:t>
            </a:r>
            <a:endParaRPr lang="ko-KR" altLang="en-US" sz="1000" dirty="0"/>
          </a:p>
        </p:txBody>
      </p:sp>
      <p:sp>
        <p:nvSpPr>
          <p:cNvPr id="55" name="제목 1"/>
          <p:cNvSpPr txBox="1">
            <a:spLocks/>
          </p:cNvSpPr>
          <p:nvPr/>
        </p:nvSpPr>
        <p:spPr>
          <a:xfrm>
            <a:off x="107504" y="332656"/>
            <a:ext cx="3341350" cy="6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예제</a:t>
            </a:r>
            <a:r>
              <a:rPr lang="en-US" altLang="ko-KR" sz="1600" dirty="0"/>
              <a:t>3-3</a:t>
            </a:r>
            <a:r>
              <a:rPr lang="ko-KR" altLang="en-US" sz="1600" dirty="0"/>
              <a:t>의 소스를 헤더 파일과 </a:t>
            </a:r>
            <a:r>
              <a:rPr lang="en-US" altLang="ko-KR" sz="1600" dirty="0" err="1"/>
              <a:t>cpp</a:t>
            </a:r>
            <a:r>
              <a:rPr lang="en-US" altLang="ko-KR" sz="1600" dirty="0"/>
              <a:t> </a:t>
            </a:r>
            <a:r>
              <a:rPr lang="ko-KR" altLang="en-US" sz="1600" dirty="0"/>
              <a:t>파일로 분리하여 작성한 사례</a:t>
            </a:r>
          </a:p>
        </p:txBody>
      </p:sp>
    </p:spTree>
    <p:extLst>
      <p:ext uri="{BB962C8B-B14F-4D97-AF65-F5344CB8AC3E}">
        <p14:creationId xmlns:p14="http://schemas.microsoft.com/office/powerpoint/2010/main" val="1616044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 파일의 중복 </a:t>
            </a:r>
            <a:r>
              <a:rPr lang="en-US" altLang="ko-KR" dirty="0"/>
              <a:t>include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헤더 파일을 중복 </a:t>
            </a:r>
            <a:r>
              <a:rPr lang="en-US" altLang="ko-KR" dirty="0"/>
              <a:t>include </a:t>
            </a:r>
            <a:r>
              <a:rPr lang="ko-KR" altLang="en-US" dirty="0"/>
              <a:t>할 때 생기는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4235" y="1988840"/>
            <a:ext cx="4572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 </a:t>
            </a:r>
          </a:p>
          <a:p>
            <a:pPr fontAlgn="base" latinLnBrk="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#include "</a:t>
            </a:r>
            <a:r>
              <a:rPr lang="en-US" altLang="ko-KR" sz="1600" dirty="0" err="1"/>
              <a:t>Circle.h</a:t>
            </a:r>
            <a:r>
              <a:rPr lang="en-US" altLang="ko-KR" sz="1600" dirty="0"/>
              <a:t>"</a:t>
            </a:r>
          </a:p>
          <a:p>
            <a:pPr fontAlgn="base" latinLnBrk="0"/>
            <a:r>
              <a:rPr lang="en-US" altLang="ko-KR" sz="1600" b="1" dirty="0"/>
              <a:t>#include "</a:t>
            </a:r>
            <a:r>
              <a:rPr lang="en-US" altLang="ko-KR" sz="1600" b="1" dirty="0" err="1"/>
              <a:t>Circle.h</a:t>
            </a:r>
            <a:r>
              <a:rPr lang="en-US" altLang="ko-KR" sz="1600" b="1" dirty="0"/>
              <a:t>" // </a:t>
            </a:r>
            <a:r>
              <a:rPr lang="ko-KR" altLang="en-US" sz="1600" b="1" dirty="0"/>
              <a:t>컴파일 오류 발생 </a:t>
            </a:r>
          </a:p>
          <a:p>
            <a:pPr fontAlgn="base" latinLnBrk="0"/>
            <a:r>
              <a:rPr lang="en-US" altLang="ko-KR" sz="1600" b="1" dirty="0"/>
              <a:t>#include "</a:t>
            </a:r>
            <a:r>
              <a:rPr lang="en-US" altLang="ko-KR" sz="1600" b="1" dirty="0" err="1"/>
              <a:t>Circle.h</a:t>
            </a:r>
            <a:r>
              <a:rPr lang="en-US" altLang="ko-KR" sz="1600" b="1" dirty="0"/>
              <a:t>"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fontAlgn="base" latinLnBrk="0"/>
            <a:r>
              <a:rPr lang="en-US" altLang="ko-KR" sz="1600" dirty="0"/>
              <a:t>	...........</a:t>
            </a:r>
          </a:p>
          <a:p>
            <a:pPr fontAlgn="base" latinLnBrk="0"/>
            <a:r>
              <a:rPr lang="en-US" altLang="ko-KR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03848" y="4891316"/>
            <a:ext cx="496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circle.h</a:t>
            </a:r>
            <a:r>
              <a:rPr lang="en-US" altLang="ko-KR" sz="1400" dirty="0">
                <a:solidFill>
                  <a:srgbClr val="FF0000"/>
                </a:solidFill>
              </a:rPr>
              <a:t>(4): error C2011: 'Circle' : 'class' </a:t>
            </a:r>
            <a:r>
              <a:rPr lang="ko-KR" altLang="en-US" sz="1400" dirty="0">
                <a:solidFill>
                  <a:srgbClr val="FF0000"/>
                </a:solidFill>
              </a:rPr>
              <a:t>형식 재정의</a:t>
            </a:r>
          </a:p>
        </p:txBody>
      </p:sp>
      <p:sp>
        <p:nvSpPr>
          <p:cNvPr id="6" name="자유형 5"/>
          <p:cNvSpPr/>
          <p:nvPr/>
        </p:nvSpPr>
        <p:spPr>
          <a:xfrm>
            <a:off x="6051176" y="3209365"/>
            <a:ext cx="1211876" cy="1703294"/>
          </a:xfrm>
          <a:custGeom>
            <a:avLst/>
            <a:gdLst>
              <a:gd name="connsiteX0" fmla="*/ 0 w 1211876"/>
              <a:gd name="connsiteY0" fmla="*/ 0 h 1703294"/>
              <a:gd name="connsiteX1" fmla="*/ 1138518 w 1211876"/>
              <a:gd name="connsiteY1" fmla="*/ 726141 h 1703294"/>
              <a:gd name="connsiteX2" fmla="*/ 1004048 w 1211876"/>
              <a:gd name="connsiteY2" fmla="*/ 1703294 h 170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1876" h="1703294">
                <a:moveTo>
                  <a:pt x="0" y="0"/>
                </a:moveTo>
                <a:cubicBezTo>
                  <a:pt x="485588" y="221129"/>
                  <a:pt x="971177" y="442259"/>
                  <a:pt x="1138518" y="726141"/>
                </a:cubicBezTo>
                <a:cubicBezTo>
                  <a:pt x="1305859" y="1010023"/>
                  <a:pt x="1154953" y="1356658"/>
                  <a:pt x="1004048" y="170329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21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헤더 파일의 중복 </a:t>
            </a:r>
            <a:r>
              <a:rPr lang="en-US" altLang="ko-KR" dirty="0"/>
              <a:t>include</a:t>
            </a:r>
            <a:r>
              <a:rPr lang="ko-KR" altLang="en-US" dirty="0"/>
              <a:t> 문제를 조건 컴파일로 해결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48400" y="2646535"/>
            <a:ext cx="2088232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</a:t>
            </a:r>
            <a:r>
              <a:rPr lang="en-US" altLang="ko-KR" sz="1400" dirty="0" err="1">
                <a:solidFill>
                  <a:srgbClr val="FF0000"/>
                </a:solidFill>
              </a:rPr>
              <a:t>ifndef</a:t>
            </a:r>
            <a:r>
              <a:rPr lang="en-US" altLang="ko-KR" sz="1400" dirty="0">
                <a:solidFill>
                  <a:srgbClr val="FF0000"/>
                </a:solidFill>
              </a:rPr>
              <a:t> CIRCLE_H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#define CIRCLE_H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private: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</a:t>
            </a:r>
            <a:r>
              <a:rPr lang="en-US" altLang="ko-KR" sz="1400" dirty="0" err="1">
                <a:solidFill>
                  <a:srgbClr val="FF0000"/>
                </a:solidFill>
              </a:rPr>
              <a:t>endif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44924" y="2780928"/>
            <a:ext cx="1080120" cy="4284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0381" y="282071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조건 컴파일 문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Circle.h</a:t>
            </a:r>
            <a:r>
              <a:rPr lang="ko-KR" altLang="en-US" sz="1200" dirty="0"/>
              <a:t>를 여러 번 </a:t>
            </a:r>
            <a:r>
              <a:rPr lang="en-US" altLang="ko-KR" sz="1200" dirty="0"/>
              <a:t>include</a:t>
            </a:r>
            <a:r>
              <a:rPr lang="ko-KR" altLang="en-US" sz="1200" dirty="0"/>
              <a:t>해도 문제</a:t>
            </a:r>
            <a:endParaRPr lang="en-US" altLang="ko-KR" sz="1200" dirty="0"/>
          </a:p>
          <a:p>
            <a:r>
              <a:rPr lang="ko-KR" altLang="en-US" sz="1200" dirty="0"/>
              <a:t>없게 하기 위함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5414" y="5539635"/>
            <a:ext cx="68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Circle.h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713680" y="2646535"/>
            <a:ext cx="2314704" cy="2277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 </a:t>
            </a:r>
          </a:p>
          <a:p>
            <a:pPr defTabSz="180000"/>
            <a:endParaRPr lang="en-US" altLang="ko-KR" sz="1400" dirty="0"/>
          </a:p>
          <a:p>
            <a:pPr fontAlgn="base" latinLnBrk="0"/>
            <a:r>
              <a:rPr lang="en-US" altLang="ko-KR" sz="1400" dirty="0">
                <a:solidFill>
                  <a:srgbClr val="FF0000"/>
                </a:solidFill>
              </a:rPr>
              <a:t>#include "</a:t>
            </a:r>
            <a:r>
              <a:rPr lang="en-US" altLang="ko-KR" sz="1400" dirty="0" err="1">
                <a:solidFill>
                  <a:srgbClr val="FF0000"/>
                </a:solidFill>
              </a:rPr>
              <a:t>Circle.h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</a:p>
          <a:p>
            <a:pPr fontAlgn="base" latinLnBrk="0"/>
            <a:r>
              <a:rPr lang="en-US" altLang="ko-KR" sz="1400" dirty="0">
                <a:solidFill>
                  <a:srgbClr val="FF0000"/>
                </a:solidFill>
              </a:rPr>
              <a:t>#include "</a:t>
            </a:r>
            <a:r>
              <a:rPr lang="en-US" altLang="ko-KR" sz="1400" dirty="0" err="1">
                <a:solidFill>
                  <a:srgbClr val="FF0000"/>
                </a:solidFill>
              </a:rPr>
              <a:t>Circle.h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fontAlgn="base" latinLnBrk="0"/>
            <a:r>
              <a:rPr lang="en-US" altLang="ko-KR" sz="1400" dirty="0">
                <a:solidFill>
                  <a:srgbClr val="FF0000"/>
                </a:solidFill>
              </a:rPr>
              <a:t>#include "</a:t>
            </a:r>
            <a:r>
              <a:rPr lang="en-US" altLang="ko-KR" sz="1400" dirty="0" err="1">
                <a:solidFill>
                  <a:srgbClr val="FF0000"/>
                </a:solidFill>
              </a:rPr>
              <a:t>Circle.h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</a:p>
          <a:p>
            <a:pPr fontAlgn="base" latinLnBrk="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...........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44924" y="3345316"/>
            <a:ext cx="1080120" cy="20553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0"/>
          <p:cNvSpPr/>
          <p:nvPr/>
        </p:nvSpPr>
        <p:spPr>
          <a:xfrm>
            <a:off x="2619252" y="1916832"/>
            <a:ext cx="2869872" cy="513678"/>
          </a:xfrm>
          <a:prstGeom prst="wedgeRoundRectCallout">
            <a:avLst>
              <a:gd name="adj1" fmla="val 6069"/>
              <a:gd name="adj2" fmla="val 932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조건 컴파일 문의 상수</a:t>
            </a:r>
            <a:r>
              <a:rPr lang="en-US" altLang="ko-KR" sz="1000" dirty="0">
                <a:solidFill>
                  <a:schemeClr val="tx1"/>
                </a:solidFill>
              </a:rPr>
              <a:t>(CIRCLE_H)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조건 컴파일 상수와 충돌을 피하기 위해 클래스의 이름으로 하는 것이 좋음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411347" y="3645024"/>
            <a:ext cx="1512168" cy="418319"/>
          </a:xfrm>
          <a:prstGeom prst="wedgeRoundRectCallout">
            <a:avLst>
              <a:gd name="adj1" fmla="val -60172"/>
              <a:gd name="adj2" fmla="val -436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 없음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1304" y="4893304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main.cpp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473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8165" y="935063"/>
            <a:ext cx="156861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</a:t>
            </a:r>
            <a:r>
              <a:rPr lang="en-US" altLang="ko-KR" sz="1000" dirty="0" err="1">
                <a:solidFill>
                  <a:srgbClr val="FF0000"/>
                </a:solidFill>
              </a:rPr>
              <a:t>ifndef</a:t>
            </a:r>
            <a:r>
              <a:rPr lang="en-US" altLang="ko-KR" sz="1000" dirty="0">
                <a:solidFill>
                  <a:srgbClr val="FF0000"/>
                </a:solidFill>
              </a:rPr>
              <a:t> CIRCLE_H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#define CIRCLE_H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Circle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en-US" altLang="ko-KR" sz="1000" dirty="0"/>
              <a:t>class Circle {</a:t>
            </a:r>
          </a:p>
          <a:p>
            <a:pPr defTabSz="180000"/>
            <a:r>
              <a:rPr lang="en-US" altLang="ko-KR" sz="1000" dirty="0"/>
              <a:t>private: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radius;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Circle();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double 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}; 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</a:t>
            </a:r>
            <a:r>
              <a:rPr lang="en-US" altLang="ko-KR" sz="1000" dirty="0" err="1">
                <a:solidFill>
                  <a:srgbClr val="FF0000"/>
                </a:solidFill>
              </a:rPr>
              <a:t>endif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64671" y="916846"/>
            <a:ext cx="3158489" cy="3016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#include “</a:t>
            </a:r>
            <a:r>
              <a:rPr lang="en-US" altLang="ko-KR" sz="1000" dirty="0" err="1">
                <a:solidFill>
                  <a:srgbClr val="FF0000"/>
                </a:solidFill>
              </a:rPr>
              <a:t>circle.h</a:t>
            </a:r>
            <a:r>
              <a:rPr lang="en-US" altLang="ko-KR" sz="1000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</a:t>
            </a:r>
            <a:r>
              <a:rPr lang="en-US" altLang="ko-KR" sz="1000" dirty="0" err="1"/>
              <a:t>Clrcle</a:t>
            </a:r>
            <a:r>
              <a:rPr lang="en-US" altLang="ko-KR" sz="1000" dirty="0"/>
              <a:t> </a:t>
            </a:r>
            <a:r>
              <a:rPr lang="ko-KR" altLang="en-US" sz="1000" dirty="0"/>
              <a:t>클래스 구현</a:t>
            </a:r>
            <a:r>
              <a:rPr lang="en-US" altLang="ko-KR" sz="1000" dirty="0"/>
              <a:t>. </a:t>
            </a:r>
            <a:r>
              <a:rPr lang="ko-KR" altLang="en-US" sz="1000" dirty="0"/>
              <a:t>모든 멤버 함수를 작성한다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Circle::Circle() {</a:t>
            </a:r>
          </a:p>
          <a:p>
            <a:pPr defTabSz="180000"/>
            <a:r>
              <a:rPr lang="en-US" altLang="ko-KR" sz="1000" dirty="0"/>
              <a:t>	radius = 1;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 &lt;&lt; "</a:t>
            </a:r>
            <a:r>
              <a:rPr lang="ko-KR" altLang="en-US" sz="1000" dirty="0"/>
              <a:t> 원 생성</a:t>
            </a:r>
            <a:r>
              <a:rPr lang="en-US" altLang="ko-KR" sz="1000" dirty="0"/>
              <a:t>\n";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Circle::Circle(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 {</a:t>
            </a:r>
          </a:p>
          <a:p>
            <a:pPr defTabSz="180000"/>
            <a:r>
              <a:rPr lang="en-US" altLang="ko-KR" sz="1000" dirty="0"/>
              <a:t>	radius = r;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 &lt;&lt; "</a:t>
            </a:r>
            <a:r>
              <a:rPr lang="ko-KR" altLang="en-US" sz="1000" dirty="0"/>
              <a:t> 원 생성</a:t>
            </a:r>
            <a:r>
              <a:rPr lang="en-US" altLang="ko-KR" sz="1000" dirty="0"/>
              <a:t>\n";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double Circle::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return 3.14*radius*radius;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470217" y="926270"/>
            <a:ext cx="338437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#include “</a:t>
            </a:r>
            <a:r>
              <a:rPr lang="en-US" altLang="ko-KR" sz="1000" dirty="0" err="1">
                <a:solidFill>
                  <a:srgbClr val="FF0000"/>
                </a:solidFill>
              </a:rPr>
              <a:t>circle.h</a:t>
            </a:r>
            <a:r>
              <a:rPr lang="en-US" altLang="ko-KR" sz="1000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Circle donut;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double area = </a:t>
            </a:r>
            <a:r>
              <a:rPr lang="en-US" altLang="ko-KR" sz="1000" dirty="0" err="1"/>
              <a:t>donut.getArea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 donut</a:t>
            </a:r>
            <a:r>
              <a:rPr lang="ko-KR" altLang="en-US" sz="1000" dirty="0"/>
              <a:t>의 면적은 </a:t>
            </a:r>
            <a:r>
              <a:rPr lang="en-US" altLang="ko-KR" sz="1000" dirty="0"/>
              <a:t>" &lt;&lt; area &lt;&lt; "\n"; 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Circle pizza(30);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area = </a:t>
            </a:r>
            <a:r>
              <a:rPr lang="en-US" altLang="ko-KR" sz="1000" dirty="0" err="1"/>
              <a:t>pizza.getArea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"pizza</a:t>
            </a:r>
            <a:r>
              <a:rPr lang="ko-KR" altLang="en-US" sz="1000" dirty="0"/>
              <a:t>의 면적은 </a:t>
            </a:r>
            <a:r>
              <a:rPr lang="en-US" altLang="ko-KR" sz="1000" dirty="0"/>
              <a:t>" &lt;&lt; area &lt;&lt; "\n";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70384" y="3181832"/>
            <a:ext cx="74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circle.h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352286" y="3950980"/>
            <a:ext cx="94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circle.cpp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55877" y="318183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main.cpp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91217" y="4320312"/>
            <a:ext cx="1" cy="5488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72324" y="4881632"/>
            <a:ext cx="90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circle.obj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75915" y="4869160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main.obj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0" idx="2"/>
            <a:endCxn id="14" idx="0"/>
          </p:cNvCxnSpPr>
          <p:nvPr/>
        </p:nvCxnSpPr>
        <p:spPr>
          <a:xfrm>
            <a:off x="7218504" y="3489609"/>
            <a:ext cx="1" cy="13795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99029" y="4594736"/>
            <a:ext cx="68374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6505" y="44296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컴파일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2164671" y="5620598"/>
            <a:ext cx="68374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18743" y="54452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링킹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stCxn id="13" idx="2"/>
            <a:endCxn id="29" idx="0"/>
          </p:cNvCxnSpPr>
          <p:nvPr/>
        </p:nvCxnSpPr>
        <p:spPr>
          <a:xfrm>
            <a:off x="3823249" y="5189409"/>
            <a:ext cx="1661746" cy="8318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29" idx="0"/>
          </p:cNvCxnSpPr>
          <p:nvPr/>
        </p:nvCxnSpPr>
        <p:spPr>
          <a:xfrm flipH="1">
            <a:off x="5484995" y="5176937"/>
            <a:ext cx="1733510" cy="8443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35128" y="6021288"/>
            <a:ext cx="899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main.exe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925023" y="22325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include </a:t>
            </a:r>
            <a:r>
              <a:rPr lang="ko-KR" altLang="en-US" dirty="0"/>
              <a:t>됨</a:t>
            </a:r>
          </a:p>
        </p:txBody>
      </p:sp>
      <p:sp>
        <p:nvSpPr>
          <p:cNvPr id="2" name="자유형 1"/>
          <p:cNvSpPr/>
          <p:nvPr/>
        </p:nvSpPr>
        <p:spPr>
          <a:xfrm>
            <a:off x="1574800" y="1268759"/>
            <a:ext cx="668867" cy="289107"/>
          </a:xfrm>
          <a:custGeom>
            <a:avLst/>
            <a:gdLst>
              <a:gd name="connsiteX0" fmla="*/ 0 w 668867"/>
              <a:gd name="connsiteY0" fmla="*/ 398978 h 398978"/>
              <a:gd name="connsiteX1" fmla="*/ 347133 w 668867"/>
              <a:gd name="connsiteY1" fmla="*/ 1044 h 398978"/>
              <a:gd name="connsiteX2" fmla="*/ 668867 w 668867"/>
              <a:gd name="connsiteY2" fmla="*/ 305844 h 39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867" h="398978">
                <a:moveTo>
                  <a:pt x="0" y="398978"/>
                </a:moveTo>
                <a:cubicBezTo>
                  <a:pt x="117827" y="207772"/>
                  <a:pt x="235655" y="16566"/>
                  <a:pt x="347133" y="1044"/>
                </a:cubicBezTo>
                <a:cubicBezTo>
                  <a:pt x="458611" y="-14478"/>
                  <a:pt x="563739" y="145683"/>
                  <a:pt x="668867" y="30584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549400" y="223255"/>
            <a:ext cx="4030133" cy="1283813"/>
          </a:xfrm>
          <a:custGeom>
            <a:avLst/>
            <a:gdLst>
              <a:gd name="connsiteX0" fmla="*/ 0 w 4030133"/>
              <a:gd name="connsiteY0" fmla="*/ 889003 h 889003"/>
              <a:gd name="connsiteX1" fmla="*/ 1913467 w 4030133"/>
              <a:gd name="connsiteY1" fmla="*/ 3 h 889003"/>
              <a:gd name="connsiteX2" fmla="*/ 4030133 w 4030133"/>
              <a:gd name="connsiteY2" fmla="*/ 880536 h 88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0133" h="889003">
                <a:moveTo>
                  <a:pt x="0" y="889003"/>
                </a:moveTo>
                <a:cubicBezTo>
                  <a:pt x="620889" y="445208"/>
                  <a:pt x="1241778" y="1414"/>
                  <a:pt x="1913467" y="3"/>
                </a:cubicBezTo>
                <a:cubicBezTo>
                  <a:pt x="2585156" y="-1408"/>
                  <a:pt x="3307644" y="439564"/>
                  <a:pt x="4030133" y="88053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C++ </a:t>
            </a:r>
            <a:r>
              <a:rPr lang="ko-KR" altLang="en-US"/>
              <a:t>클래스 만들기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멤버 변수와 멤버 함수로 구성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선언부와</a:t>
            </a:r>
            <a:r>
              <a:rPr lang="ko-KR" altLang="en-US" dirty="0"/>
              <a:t> 클래스 </a:t>
            </a:r>
            <a:r>
              <a:rPr lang="ko-KR" altLang="en-US" dirty="0" err="1"/>
              <a:t>구현부로</a:t>
            </a:r>
            <a:r>
              <a:rPr lang="ko-KR" altLang="en-US" dirty="0"/>
              <a:t> 구성</a:t>
            </a:r>
            <a:endParaRPr lang="en-US" altLang="ko-KR" dirty="0"/>
          </a:p>
          <a:p>
            <a:r>
              <a:rPr lang="ko-KR" altLang="en-US" dirty="0"/>
              <a:t>클래스 </a:t>
            </a:r>
            <a:r>
              <a:rPr lang="ko-KR" altLang="en-US" dirty="0" err="1"/>
              <a:t>선언부</a:t>
            </a:r>
            <a:r>
              <a:rPr lang="en-US" altLang="ko-KR" dirty="0"/>
              <a:t>(class declaration)</a:t>
            </a:r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키워드를 이용하여 클래스 선언</a:t>
            </a:r>
            <a:endParaRPr lang="en-US" altLang="ko-KR" dirty="0"/>
          </a:p>
          <a:p>
            <a:pPr lvl="1"/>
            <a:r>
              <a:rPr lang="ko-KR" altLang="en-US" dirty="0"/>
              <a:t>멤버 변수와 멤버 함수 선언</a:t>
            </a:r>
            <a:endParaRPr lang="en-US" altLang="ko-KR" dirty="0"/>
          </a:p>
          <a:p>
            <a:pPr lvl="2"/>
            <a:r>
              <a:rPr lang="ko-KR" altLang="en-US" dirty="0"/>
              <a:t>멤버 변수는 클래스 선언 내에서 초기화할 수 없음</a:t>
            </a:r>
            <a:endParaRPr lang="en-US" altLang="ko-KR" dirty="0"/>
          </a:p>
          <a:p>
            <a:pPr lvl="2"/>
            <a:r>
              <a:rPr lang="ko-KR" altLang="en-US" dirty="0"/>
              <a:t>멤버 함수는 원형</a:t>
            </a:r>
            <a:r>
              <a:rPr lang="en-US" altLang="ko-KR" dirty="0"/>
              <a:t>(prototype)</a:t>
            </a:r>
            <a:r>
              <a:rPr lang="ko-KR" altLang="en-US" dirty="0"/>
              <a:t> 형태로 선언</a:t>
            </a:r>
            <a:endParaRPr lang="en-US" altLang="ko-KR" dirty="0"/>
          </a:p>
          <a:p>
            <a:pPr lvl="1"/>
            <a:r>
              <a:rPr lang="ko-KR" altLang="en-US" dirty="0"/>
              <a:t>멤버에 대한 접근 권한 지정</a:t>
            </a:r>
            <a:endParaRPr lang="en-US" altLang="ko-KR" dirty="0"/>
          </a:p>
          <a:p>
            <a:pPr lvl="2"/>
            <a:r>
              <a:rPr lang="en-US" altLang="ko-KR" dirty="0"/>
              <a:t>private, public, protected </a:t>
            </a:r>
            <a:r>
              <a:rPr lang="ko-KR" altLang="en-US" dirty="0"/>
              <a:t>중의 하나</a:t>
            </a:r>
            <a:endParaRPr lang="en-US" altLang="ko-KR" dirty="0"/>
          </a:p>
          <a:p>
            <a:pPr lvl="2"/>
            <a:r>
              <a:rPr lang="ko-KR" altLang="en-US" dirty="0"/>
              <a:t>디폴트는 </a:t>
            </a:r>
            <a:r>
              <a:rPr lang="en-US" altLang="ko-KR" dirty="0"/>
              <a:t>private</a:t>
            </a:r>
          </a:p>
          <a:p>
            <a:pPr lvl="2"/>
            <a:r>
              <a:rPr lang="en-US" altLang="ko-KR" dirty="0"/>
              <a:t>public : </a:t>
            </a:r>
            <a:r>
              <a:rPr lang="ko-KR" altLang="en-US" dirty="0"/>
              <a:t>다른 모든 클래스나 객체에서 멤버의 접근이 가능함을 표시</a:t>
            </a:r>
            <a:endParaRPr lang="en-US" altLang="ko-KR" dirty="0"/>
          </a:p>
          <a:p>
            <a:r>
              <a:rPr lang="ko-KR" altLang="en-US" dirty="0"/>
              <a:t>클래스 </a:t>
            </a:r>
            <a:r>
              <a:rPr lang="ko-KR" altLang="en-US" dirty="0" err="1"/>
              <a:t>구현부</a:t>
            </a:r>
            <a:r>
              <a:rPr lang="en-US" altLang="ko-KR" dirty="0"/>
              <a:t>(class implementation)</a:t>
            </a:r>
          </a:p>
          <a:p>
            <a:pPr lvl="1"/>
            <a:r>
              <a:rPr lang="ko-KR" altLang="en-US" dirty="0"/>
              <a:t>클래스에 선언된 모든 멤버 함수 구현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855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3–11 : </a:t>
            </a:r>
            <a:r>
              <a:rPr lang="ko-KR" altLang="en-US" dirty="0"/>
              <a:t>헤더 파일과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파일로 분리하기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90256" y="5847655"/>
            <a:ext cx="35101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수를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5 -20</a:t>
            </a:r>
          </a:p>
          <a:p>
            <a:r>
              <a:rPr lang="en-US" altLang="ko-KR" sz="1400" dirty="0"/>
              <a:t>-15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73832" y="1877337"/>
            <a:ext cx="3096344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Adder </a:t>
            </a:r>
            <a:r>
              <a:rPr lang="en-US" altLang="ko-KR" sz="1400" dirty="0"/>
              <a:t>{ // </a:t>
            </a:r>
            <a:r>
              <a:rPr lang="ko-KR" altLang="en-US" sz="1400" dirty="0"/>
              <a:t>덧셈 모듈 클래스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op1, op2;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Adder(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process();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Adder::Adder(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</a:t>
            </a:r>
          </a:p>
          <a:p>
            <a:pPr defTabSz="180000"/>
            <a:r>
              <a:rPr lang="en-US" altLang="ko-KR" sz="1400" dirty="0"/>
              <a:t>	op1 = a; op2 = b;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Adder::process() {</a:t>
            </a:r>
          </a:p>
          <a:p>
            <a:pPr defTabSz="180000"/>
            <a:r>
              <a:rPr lang="en-US" altLang="ko-KR" sz="1400" dirty="0"/>
              <a:t>	return op1 + op2;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90256" y="1877337"/>
            <a:ext cx="3510136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Calculator </a:t>
            </a:r>
            <a:r>
              <a:rPr lang="en-US" altLang="ko-KR" sz="1400" dirty="0"/>
              <a:t>{ // </a:t>
            </a:r>
            <a:r>
              <a:rPr lang="ko-KR" altLang="en-US" sz="1400" dirty="0"/>
              <a:t>계산기 클래스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void run();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void Calculator::run()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두 개의 수를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 // </a:t>
            </a:r>
            <a:r>
              <a:rPr lang="ko-KR" altLang="en-US" sz="1400" dirty="0"/>
              <a:t>정수 두 개 입력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Adder adder(a, b); // </a:t>
            </a:r>
            <a:r>
              <a:rPr lang="ko-KR" altLang="en-US" sz="1400" dirty="0" err="1"/>
              <a:t>덧셈기</a:t>
            </a:r>
            <a:r>
              <a:rPr lang="ko-KR" altLang="en-US" sz="1400" dirty="0"/>
              <a:t>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adder.process</a:t>
            </a:r>
            <a:r>
              <a:rPr lang="en-US" altLang="ko-KR" sz="1400" dirty="0"/>
              <a:t>(); // </a:t>
            </a:r>
            <a:r>
              <a:rPr lang="ko-KR" altLang="en-US" sz="1400" dirty="0"/>
              <a:t>덧셈 계산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main()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Calculator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calc.run</a:t>
            </a:r>
            <a:r>
              <a:rPr lang="en-US" altLang="ko-KR" sz="1400" dirty="0"/>
              <a:t>(); // </a:t>
            </a:r>
            <a:r>
              <a:rPr lang="ko-KR" altLang="en-US" sz="1400" dirty="0"/>
              <a:t>계산기 시작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9856" y="1412776"/>
            <a:ext cx="644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아래의 소스를 헤더 파일과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cpp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파일로 분리하여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재작성하라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95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871700" y="4005737"/>
            <a:ext cx="4005996" cy="1511495"/>
            <a:chOff x="1475656" y="4943033"/>
            <a:chExt cx="4005996" cy="1511495"/>
          </a:xfrm>
        </p:grpSpPr>
        <p:sp>
          <p:nvSpPr>
            <p:cNvPr id="5" name="직사각형 4"/>
            <p:cNvSpPr/>
            <p:nvPr/>
          </p:nvSpPr>
          <p:spPr>
            <a:xfrm>
              <a:off x="1691680" y="5623531"/>
              <a:ext cx="37899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/>
                <a:t>double 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Circle :: </a:t>
              </a:r>
              <a:r>
                <a:rPr lang="en-US" altLang="ko-KR" sz="1600" dirty="0" err="1"/>
                <a:t>getArea</a:t>
              </a:r>
              <a:r>
                <a:rPr lang="en-US" altLang="ko-KR" sz="1600" dirty="0"/>
                <a:t>() {</a:t>
              </a:r>
            </a:p>
            <a:p>
              <a:pPr defTabSz="180000"/>
              <a:r>
                <a:rPr lang="en-US" altLang="ko-KR" sz="1600" dirty="0"/>
                <a:t>	return 3.14*radius*radius;</a:t>
              </a:r>
            </a:p>
            <a:p>
              <a:pPr defTabSz="180000"/>
              <a:r>
                <a:rPr lang="en-US" altLang="ko-KR" sz="1600" dirty="0"/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63688" y="5589240"/>
              <a:ext cx="648072" cy="355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555776" y="5589240"/>
              <a:ext cx="407958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17988" y="5589240"/>
              <a:ext cx="157868" cy="417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419872" y="5589240"/>
              <a:ext cx="756084" cy="721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사각형 설명선 13"/>
            <p:cNvSpPr/>
            <p:nvPr/>
          </p:nvSpPr>
          <p:spPr>
            <a:xfrm>
              <a:off x="1475656" y="4943033"/>
              <a:ext cx="792088" cy="405492"/>
            </a:xfrm>
            <a:prstGeom prst="wedgeRoundRectCallout">
              <a:avLst>
                <a:gd name="adj1" fmla="val 29150"/>
                <a:gd name="adj2" fmla="val 10478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함수의 리턴 타입</a:t>
              </a: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2383933" y="4943033"/>
              <a:ext cx="636158" cy="405492"/>
            </a:xfrm>
            <a:prstGeom prst="wedgeRoundRectCallout">
              <a:avLst>
                <a:gd name="adj1" fmla="val -13979"/>
                <a:gd name="adj2" fmla="val 1031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클래스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3117988" y="4943033"/>
              <a:ext cx="756084" cy="405492"/>
            </a:xfrm>
            <a:prstGeom prst="wedgeRoundRectCallout">
              <a:avLst>
                <a:gd name="adj1" fmla="val -37695"/>
                <a:gd name="adj2" fmla="val 9216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범위지정연산자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사각형 설명선 20"/>
            <p:cNvSpPr/>
            <p:nvPr/>
          </p:nvSpPr>
          <p:spPr>
            <a:xfrm>
              <a:off x="3991555" y="4943033"/>
              <a:ext cx="1080120" cy="405492"/>
            </a:xfrm>
            <a:prstGeom prst="wedgeRoundRectCallout">
              <a:avLst>
                <a:gd name="adj1" fmla="val -67366"/>
                <a:gd name="adj2" fmla="val 10002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멤버 함수명과 매개변수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사각형 설명선 35"/>
          <p:cNvSpPr/>
          <p:nvPr/>
        </p:nvSpPr>
        <p:spPr>
          <a:xfrm>
            <a:off x="6813801" y="3608070"/>
            <a:ext cx="2160240" cy="874267"/>
          </a:xfrm>
          <a:prstGeom prst="wedgeRoundRectCallout">
            <a:avLst>
              <a:gd name="adj1" fmla="val -65292"/>
              <a:gd name="adj2" fmla="val -9676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클래스 선언과 클래스 구현으로 분리하는 이유는 클래스를 다른 파일에서 활용하기 위함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105413" y="2304103"/>
            <a:ext cx="37722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solidFill>
                  <a:srgbClr val="FF0000"/>
                </a:solidFill>
              </a:rPr>
              <a:t>class</a:t>
            </a:r>
            <a:r>
              <a:rPr lang="en-US" altLang="ko-KR" sz="1600" dirty="0"/>
              <a:t> Circle 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600" dirty="0">
                <a:solidFill>
                  <a:srgbClr val="0070C0"/>
                </a:solidFill>
              </a:rPr>
              <a:t>public</a:t>
            </a:r>
            <a:r>
              <a:rPr lang="en-US" altLang="ko-KR" sz="1600" dirty="0"/>
              <a:t>: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// </a:t>
            </a:r>
            <a:r>
              <a:rPr lang="ko-KR" altLang="en-US" sz="1600" dirty="0"/>
              <a:t>멤버 변수</a:t>
            </a:r>
            <a:endParaRPr lang="en-US" altLang="ko-KR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(); // </a:t>
            </a:r>
            <a:r>
              <a:rPr lang="ko-KR" altLang="en-US" sz="1600" dirty="0"/>
              <a:t>멤버 함수</a:t>
            </a:r>
          </a:p>
          <a:p>
            <a:pPr defTabSz="180000"/>
            <a:r>
              <a:rPr lang="en-US" altLang="ko-KR" sz="1600" b="1" dirty="0">
                <a:solidFill>
                  <a:srgbClr val="FF0000"/>
                </a:solidFill>
              </a:rPr>
              <a:t>};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76391" y="3310610"/>
            <a:ext cx="1314754" cy="316932"/>
          </a:xfrm>
          <a:prstGeom prst="wedgeRoundRectCallout">
            <a:avLst>
              <a:gd name="adj1" fmla="val 62681"/>
              <a:gd name="adj2" fmla="val 9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세미콜론으로 끝남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5877696" y="2304103"/>
            <a:ext cx="333743" cy="1323439"/>
          </a:xfrm>
          <a:prstGeom prst="rightBrace">
            <a:avLst>
              <a:gd name="adj1" fmla="val 79657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오른쪽 중괄호 33"/>
          <p:cNvSpPr/>
          <p:nvPr/>
        </p:nvSpPr>
        <p:spPr>
          <a:xfrm>
            <a:off x="5868144" y="4714434"/>
            <a:ext cx="347830" cy="802798"/>
          </a:xfrm>
          <a:prstGeom prst="rightBrace">
            <a:avLst>
              <a:gd name="adj1" fmla="val 71165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95817" y="487090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</a:t>
            </a:r>
            <a:endParaRPr lang="en-US" altLang="ko-KR" sz="1200" dirty="0"/>
          </a:p>
          <a:p>
            <a:r>
              <a:rPr lang="ko-KR" altLang="en-US" sz="1200" dirty="0" err="1"/>
              <a:t>구현부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167470" y="290083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</a:t>
            </a:r>
            <a:endParaRPr lang="en-US" altLang="ko-KR" sz="1200" dirty="0"/>
          </a:p>
          <a:p>
            <a:r>
              <a:rPr lang="ko-KR" altLang="en-US" sz="1200" dirty="0" err="1"/>
              <a:t>선언부</a:t>
            </a:r>
            <a:endParaRPr lang="en-US" altLang="ko-KR" sz="1200" dirty="0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1754209" y="1791965"/>
            <a:ext cx="1276558" cy="405492"/>
          </a:xfrm>
          <a:prstGeom prst="wedgeRoundRectCallout">
            <a:avLst>
              <a:gd name="adj1" fmla="val 725"/>
              <a:gd name="adj2" fmla="val 97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클래스의 선언은 </a:t>
            </a:r>
            <a:r>
              <a:rPr lang="en-US" altLang="ko-KR" sz="1000" dirty="0">
                <a:solidFill>
                  <a:schemeClr val="tx1"/>
                </a:solidFill>
              </a:rPr>
              <a:t>class </a:t>
            </a:r>
            <a:r>
              <a:rPr lang="ko-KR" altLang="en-US" sz="1000" dirty="0">
                <a:solidFill>
                  <a:schemeClr val="tx1"/>
                </a:solidFill>
              </a:rPr>
              <a:t>키워드 이용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3249346" y="1791965"/>
            <a:ext cx="649362" cy="405492"/>
          </a:xfrm>
          <a:prstGeom prst="wedgeRoundRectCallout">
            <a:avLst>
              <a:gd name="adj1" fmla="val -79826"/>
              <a:gd name="adj2" fmla="val 939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 이름</a:t>
            </a: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42041" y="2607679"/>
            <a:ext cx="1749104" cy="293158"/>
          </a:xfrm>
          <a:prstGeom prst="wedgeRoundRectCallout">
            <a:avLst>
              <a:gd name="adj1" fmla="val 59416"/>
              <a:gd name="adj2" fmla="val 78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멤버에 대한 접근 지정자</a:t>
            </a:r>
          </a:p>
        </p:txBody>
      </p:sp>
    </p:spTree>
    <p:extLst>
      <p:ext uri="{BB962C8B-B14F-4D97-AF65-F5344CB8AC3E}">
        <p14:creationId xmlns:p14="http://schemas.microsoft.com/office/powerpoint/2010/main" val="120864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 : Circle </a:t>
            </a:r>
            <a:r>
              <a:rPr lang="ko-KR" altLang="en-US" dirty="0"/>
              <a:t>클래스의 객체 생성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83098" y="1410156"/>
            <a:ext cx="492719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b="1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donut;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donut.radius</a:t>
            </a:r>
            <a:r>
              <a:rPr lang="en-US" altLang="ko-KR" sz="1200" b="1" dirty="0"/>
              <a:t> = 1; </a:t>
            </a:r>
            <a:r>
              <a:rPr lang="en-US" altLang="ko-KR" sz="1200" dirty="0"/>
              <a:t>// donut </a:t>
            </a:r>
            <a:r>
              <a:rPr lang="ko-KR" altLang="en-US" sz="1200" dirty="0"/>
              <a:t>객체의 반지름을 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area = </a:t>
            </a:r>
            <a:r>
              <a:rPr lang="en-US" altLang="ko-KR" sz="1200" b="1" dirty="0" err="1"/>
              <a:t>donut.getArea</a:t>
            </a:r>
            <a:r>
              <a:rPr lang="en-US" altLang="ko-KR" sz="1200" b="1" dirty="0"/>
              <a:t>();</a:t>
            </a:r>
            <a:r>
              <a:rPr lang="en-US" altLang="ko-KR" sz="1200" dirty="0"/>
              <a:t> // donut </a:t>
            </a:r>
            <a:r>
              <a:rPr lang="ko-KR" altLang="en-US" sz="1200" dirty="0"/>
              <a:t>객체의 면적 알아내기</a:t>
            </a:r>
            <a:endParaRPr lang="en-US" altLang="ko-KR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"donut 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pizza;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pizza.radius</a:t>
            </a:r>
            <a:r>
              <a:rPr lang="en-US" altLang="ko-KR" sz="1200" b="1" dirty="0"/>
              <a:t> = 30; </a:t>
            </a:r>
            <a:r>
              <a:rPr lang="en-US" altLang="ko-KR" sz="1200" dirty="0"/>
              <a:t>// pizza </a:t>
            </a:r>
            <a:r>
              <a:rPr lang="ko-KR" altLang="en-US" sz="1200" dirty="0"/>
              <a:t>객체의 반지름을 </a:t>
            </a:r>
            <a:r>
              <a:rPr lang="en-US" altLang="ko-KR" sz="1200" dirty="0"/>
              <a:t>30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area = </a:t>
            </a:r>
            <a:r>
              <a:rPr lang="en-US" altLang="ko-KR" sz="1200" b="1" dirty="0" err="1"/>
              <a:t>pizza.getArea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pizza </a:t>
            </a:r>
            <a:r>
              <a:rPr lang="ko-KR" altLang="en-US" sz="1200" dirty="0"/>
              <a:t>객체의 면적 알아내기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"pizza 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331640" y="3927517"/>
            <a:ext cx="1225255" cy="312396"/>
          </a:xfrm>
          <a:prstGeom prst="wedgeRoundRectCallout">
            <a:avLst>
              <a:gd name="adj1" fmla="val 100691"/>
              <a:gd name="adj2" fmla="val 246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donut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113544" y="4287557"/>
            <a:ext cx="1049472" cy="312396"/>
          </a:xfrm>
          <a:prstGeom prst="wedgeRoundRectCallout">
            <a:avLst>
              <a:gd name="adj1" fmla="val 131934"/>
              <a:gd name="adj2" fmla="val -3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donut</a:t>
            </a:r>
            <a:r>
              <a:rPr lang="ko-KR" altLang="en-US" sz="1000" dirty="0">
                <a:solidFill>
                  <a:schemeClr val="tx1"/>
                </a:solidFill>
              </a:rPr>
              <a:t>의 멤버 변수 접근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115806" y="4719605"/>
            <a:ext cx="1049472" cy="312396"/>
          </a:xfrm>
          <a:prstGeom prst="wedgeRoundRectCallout">
            <a:avLst>
              <a:gd name="adj1" fmla="val 135968"/>
              <a:gd name="adj2" fmla="val -1108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donut</a:t>
            </a:r>
            <a:r>
              <a:rPr lang="ko-KR" altLang="en-US" sz="1000" dirty="0">
                <a:solidFill>
                  <a:schemeClr val="tx1"/>
                </a:solidFill>
              </a:rPr>
              <a:t>의 멤버 함수 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83098" y="6133067"/>
            <a:ext cx="4927191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donut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pizza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24128" y="2314019"/>
            <a:ext cx="973623" cy="312396"/>
          </a:xfrm>
          <a:prstGeom prst="wedgeRoundRectCallout">
            <a:avLst>
              <a:gd name="adj1" fmla="val -100611"/>
              <a:gd name="adj2" fmla="val -4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 err="1">
                <a:solidFill>
                  <a:schemeClr val="tx1"/>
                </a:solidFill>
              </a:rPr>
              <a:t>선언부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738900" y="3250442"/>
            <a:ext cx="973623" cy="312396"/>
          </a:xfrm>
          <a:prstGeom prst="wedgeRoundRectCallout">
            <a:avLst>
              <a:gd name="adj1" fmla="val -105910"/>
              <a:gd name="adj2" fmla="val 106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 err="1">
                <a:solidFill>
                  <a:schemeClr val="tx1"/>
                </a:solidFill>
              </a:rPr>
              <a:t>구현부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4860032" y="2060848"/>
            <a:ext cx="288032" cy="792088"/>
          </a:xfrm>
          <a:prstGeom prst="rightBrace">
            <a:avLst>
              <a:gd name="adj1" fmla="val 3323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4860032" y="3140968"/>
            <a:ext cx="288032" cy="531345"/>
          </a:xfrm>
          <a:prstGeom prst="rightBrace">
            <a:avLst>
              <a:gd name="adj1" fmla="val 3323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4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이름과 생성</a:t>
            </a:r>
            <a:r>
              <a:rPr lang="en-US" altLang="ko-KR" dirty="0"/>
              <a:t>, </a:t>
            </a:r>
            <a:r>
              <a:rPr lang="ko-KR" altLang="en-US" dirty="0"/>
              <a:t>접근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5"/>
            <a:ext cx="7416824" cy="496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33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3-2(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Rectangle </a:t>
            </a:r>
            <a:r>
              <a:rPr lang="ko-KR" altLang="en-US" dirty="0"/>
              <a:t>클래스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함수가 잘 작동하도록 너비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(width)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높이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(height)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가지고 면적 계산 기능을 가진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Rectangle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 전체 프로그램을 완성하라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95645" y="2852936"/>
            <a:ext cx="626469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Rectangle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rect.width</a:t>
            </a:r>
            <a:r>
              <a:rPr lang="en-US" altLang="ko-KR" sz="1400" dirty="0"/>
              <a:t> = 3;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rect.height</a:t>
            </a:r>
            <a:r>
              <a:rPr lang="en-US" altLang="ko-KR" sz="1400" dirty="0"/>
              <a:t> = 5;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사각형의 면적은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rect.getArea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algn="just"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95645" y="4423100"/>
            <a:ext cx="1765227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사각형의 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762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8542</TotalTime>
  <Words>5653</Words>
  <Application>Microsoft Office PowerPoint</Application>
  <PresentationFormat>화면 슬라이드 쇼(4:3)</PresentationFormat>
  <Paragraphs>1290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HY강B</vt:lpstr>
      <vt:lpstr>HY나무L</vt:lpstr>
      <vt:lpstr>맑은 고딕</vt:lpstr>
      <vt:lpstr>휴먼편지체</vt:lpstr>
      <vt:lpstr>Wingdings</vt:lpstr>
      <vt:lpstr>Wingdings 2</vt:lpstr>
      <vt:lpstr>가을</vt:lpstr>
      <vt:lpstr>3장.  클래스와 객체</vt:lpstr>
      <vt:lpstr>학습 목표</vt:lpstr>
      <vt:lpstr>C++ 객체는 멤버 함수와 멤버 변수로 구성</vt:lpstr>
      <vt:lpstr>클래스와 객체의 관계</vt:lpstr>
      <vt:lpstr>C++ 클래스 만들기</vt:lpstr>
      <vt:lpstr>클래스 만들기</vt:lpstr>
      <vt:lpstr>예제 3-1 : Circle 클래스의 객체 생성 및 활용</vt:lpstr>
      <vt:lpstr>객체 이름과 생성, 접근 과정</vt:lpstr>
      <vt:lpstr>예제 3-2(실습) – Rectangle 클래스 만들기</vt:lpstr>
      <vt:lpstr>탁구공 생산 장치와 생성자</vt:lpstr>
      <vt:lpstr>생성자</vt:lpstr>
      <vt:lpstr>생성자 함수의 특징</vt:lpstr>
      <vt:lpstr>예제 3–3 : 2 개의 생성자를 가진 Circle 클래스</vt:lpstr>
      <vt:lpstr>객체 생성 및  생성자 실행 과정</vt:lpstr>
      <vt:lpstr>생성자가 다른 생성자 호출(위임 생성자)</vt:lpstr>
      <vt:lpstr>예제 3-4 생성자에서 다른 생성자 호출 연습(위임 생성자 만들기)</vt:lpstr>
      <vt:lpstr>다양한 생성자의 멤버 변수 초기화 방법</vt:lpstr>
      <vt:lpstr>예제 3-5 멤버변수의 초기화와 위임 생성자 활용</vt:lpstr>
      <vt:lpstr>기본 생성자</vt:lpstr>
      <vt:lpstr>기본 생성자가 자동으로 생성되는 경우</vt:lpstr>
      <vt:lpstr>기본 생성자가 자동으로 생성되지 않는 경우</vt:lpstr>
      <vt:lpstr>예제 3-6(실습) – Rectangle 클래스 만들기</vt:lpstr>
      <vt:lpstr>Check Time</vt:lpstr>
      <vt:lpstr>소멸자</vt:lpstr>
      <vt:lpstr>소멸자 특징</vt:lpstr>
      <vt:lpstr> 예제 3-7 Circle 클래스에 소멸자 작성 및 실행</vt:lpstr>
      <vt:lpstr>생성자/소멸자 실행 순서</vt:lpstr>
      <vt:lpstr>예제 3-8 :지역 객체와 전역 객체의 생성 및 소멸 순서</vt:lpstr>
      <vt:lpstr>예제 3-8의 지역 객체와 전역 객체의 생성과 소멸 과정</vt:lpstr>
      <vt:lpstr>Check Time</vt:lpstr>
      <vt:lpstr>접근 지정자</vt:lpstr>
      <vt:lpstr>중복 접근 지정과 디폴트 접근 지정 </vt:lpstr>
      <vt:lpstr>멤버 변수는 private 지정이 바람직함</vt:lpstr>
      <vt:lpstr>예제 3–9 다음 소스의 컴파일 오류가 발생하는 곳은 어디인가?</vt:lpstr>
      <vt:lpstr>함수 호출에 따른 시간 오버헤드</vt:lpstr>
      <vt:lpstr>함수 호출에 따른 오버헤드가 심각한 사례</vt:lpstr>
      <vt:lpstr>인라인 함수</vt:lpstr>
      <vt:lpstr>인라인 함수 사례</vt:lpstr>
      <vt:lpstr>인라인 함수 장단점 및 자동 인라인</vt:lpstr>
      <vt:lpstr>자동 인라인 함수</vt:lpstr>
      <vt:lpstr>C++ 구조체</vt:lpstr>
      <vt:lpstr>구조체와 클래스의 디폴트 접근 지정 비교</vt:lpstr>
      <vt:lpstr>예제 3-10 : Circle 클래스를 C++ 구조체를 이용하여 재작성</vt:lpstr>
      <vt:lpstr>Check Time</vt:lpstr>
      <vt:lpstr>바람직한 C++ 프로그램 작성법</vt:lpstr>
      <vt:lpstr>PowerPoint 프레젠테이션</vt:lpstr>
      <vt:lpstr>헤더 파일의 중복 include 문제</vt:lpstr>
      <vt:lpstr>헤더 파일의 중복 include 문제를 조건 컴파일로 해결</vt:lpstr>
      <vt:lpstr>PowerPoint 프레젠테이션</vt:lpstr>
      <vt:lpstr>예제 3–11 : 헤더 파일과 cpp 파일로 분리하기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조장훈</cp:lastModifiedBy>
  <cp:revision>361</cp:revision>
  <cp:lastPrinted>2016-09-12T04:09:41Z</cp:lastPrinted>
  <dcterms:created xsi:type="dcterms:W3CDTF">2011-08-27T14:53:28Z</dcterms:created>
  <dcterms:modified xsi:type="dcterms:W3CDTF">2021-01-07T08:24:25Z</dcterms:modified>
</cp:coreProperties>
</file>