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5"/>
  </p:notesMasterIdLst>
  <p:sldIdLst>
    <p:sldId id="256"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540" r:id="rId32"/>
    <p:sldId id="352" r:id="rId33"/>
    <p:sldId id="353" r:id="rId34"/>
    <p:sldId id="354" r:id="rId35"/>
    <p:sldId id="355" r:id="rId36"/>
    <p:sldId id="356" r:id="rId37"/>
    <p:sldId id="357" r:id="rId38"/>
    <p:sldId id="460" r:id="rId39"/>
    <p:sldId id="461" r:id="rId40"/>
    <p:sldId id="462" r:id="rId41"/>
    <p:sldId id="463" r:id="rId42"/>
    <p:sldId id="464" r:id="rId43"/>
    <p:sldId id="465" r:id="rId44"/>
    <p:sldId id="527" r:id="rId45"/>
    <p:sldId id="467" r:id="rId46"/>
    <p:sldId id="528" r:id="rId47"/>
    <p:sldId id="468" r:id="rId48"/>
    <p:sldId id="469" r:id="rId49"/>
    <p:sldId id="470" r:id="rId50"/>
    <p:sldId id="471" r:id="rId51"/>
    <p:sldId id="466" r:id="rId52"/>
    <p:sldId id="472" r:id="rId53"/>
    <p:sldId id="529" r:id="rId54"/>
    <p:sldId id="530" r:id="rId55"/>
    <p:sldId id="531" r:id="rId56"/>
    <p:sldId id="532" r:id="rId57"/>
    <p:sldId id="533" r:id="rId58"/>
    <p:sldId id="534" r:id="rId59"/>
    <p:sldId id="535" r:id="rId60"/>
    <p:sldId id="536" r:id="rId61"/>
    <p:sldId id="537" r:id="rId62"/>
    <p:sldId id="473" r:id="rId63"/>
    <p:sldId id="474" r:id="rId64"/>
    <p:sldId id="475" r:id="rId65"/>
    <p:sldId id="476" r:id="rId66"/>
    <p:sldId id="477" r:id="rId67"/>
    <p:sldId id="478" r:id="rId68"/>
    <p:sldId id="479" r:id="rId69"/>
    <p:sldId id="480" r:id="rId70"/>
    <p:sldId id="481" r:id="rId71"/>
    <p:sldId id="482" r:id="rId72"/>
    <p:sldId id="483" r:id="rId73"/>
    <p:sldId id="539" r:id="rId7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 Section" id="{5470AA5B-91AA-478E-80FD-CCF63C182B17}">
          <p14:sldIdLst>
            <p14:sldId id="256"/>
          </p14:sldIdLst>
        </p14:section>
        <p14:section name="Inter-Process Communication Section" id="{BFDBF042-7E23-4D89-9F35-B3173C29099E}">
          <p14:sldIdLst>
            <p14:sldId id="322"/>
            <p14:sldId id="323"/>
            <p14:sldId id="324"/>
            <p14:sldId id="325"/>
            <p14:sldId id="326"/>
            <p14:sldId id="327"/>
            <p14:sldId id="328"/>
            <p14:sldId id="329"/>
            <p14:sldId id="330"/>
            <p14:sldId id="331"/>
            <p14:sldId id="332"/>
            <p14:sldId id="333"/>
            <p14:sldId id="334"/>
            <p14:sldId id="336"/>
            <p14:sldId id="337"/>
            <p14:sldId id="338"/>
            <p14:sldId id="339"/>
            <p14:sldId id="340"/>
            <p14:sldId id="341"/>
            <p14:sldId id="342"/>
            <p14:sldId id="343"/>
            <p14:sldId id="344"/>
            <p14:sldId id="345"/>
            <p14:sldId id="346"/>
            <p14:sldId id="347"/>
            <p14:sldId id="348"/>
            <p14:sldId id="349"/>
            <p14:sldId id="350"/>
            <p14:sldId id="351"/>
            <p14:sldId id="540"/>
            <p14:sldId id="352"/>
            <p14:sldId id="353"/>
            <p14:sldId id="354"/>
            <p14:sldId id="355"/>
            <p14:sldId id="356"/>
            <p14:sldId id="357"/>
            <p14:sldId id="460"/>
            <p14:sldId id="461"/>
            <p14:sldId id="462"/>
            <p14:sldId id="463"/>
            <p14:sldId id="464"/>
            <p14:sldId id="465"/>
            <p14:sldId id="527"/>
            <p14:sldId id="467"/>
            <p14:sldId id="528"/>
            <p14:sldId id="468"/>
            <p14:sldId id="469"/>
            <p14:sldId id="470"/>
            <p14:sldId id="471"/>
            <p14:sldId id="466"/>
            <p14:sldId id="472"/>
            <p14:sldId id="529"/>
            <p14:sldId id="530"/>
            <p14:sldId id="531"/>
            <p14:sldId id="532"/>
            <p14:sldId id="533"/>
            <p14:sldId id="534"/>
            <p14:sldId id="535"/>
            <p14:sldId id="536"/>
            <p14:sldId id="537"/>
            <p14:sldId id="473"/>
            <p14:sldId id="474"/>
            <p14:sldId id="475"/>
            <p14:sldId id="476"/>
            <p14:sldId id="477"/>
            <p14:sldId id="478"/>
            <p14:sldId id="479"/>
            <p14:sldId id="480"/>
            <p14:sldId id="481"/>
            <p14:sldId id="482"/>
            <p14:sldId id="483"/>
            <p14:sldId id="5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262"/>
    <a:srgbClr val="272262"/>
    <a:srgbClr val="A39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110" d="100"/>
          <a:sy n="110"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248BD-9081-4344-82A8-26AF608CC4EE}" type="datetimeFigureOut">
              <a:rPr lang="tr-TR" smtClean="0"/>
              <a:t>8.12.2020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58084-166C-41B4-BB73-200AD68CD400}"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11" name="Resi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0864"/>
          </a:xfrm>
          <a:prstGeom prst="rect">
            <a:avLst/>
          </a:prstGeom>
        </p:spPr>
      </p:pic>
      <p:sp>
        <p:nvSpPr>
          <p:cNvPr id="2" name="Unvan 1"/>
          <p:cNvSpPr>
            <a:spLocks noGrp="1"/>
          </p:cNvSpPr>
          <p:nvPr>
            <p:ph type="ctrTitle" hasCustomPrompt="1"/>
          </p:nvPr>
        </p:nvSpPr>
        <p:spPr>
          <a:xfrm>
            <a:off x="0" y="2552700"/>
            <a:ext cx="7905786" cy="1869274"/>
          </a:xfrm>
        </p:spPr>
        <p:txBody>
          <a:bodyPr anchor="b">
            <a:normAutofit/>
          </a:bodyPr>
          <a:lstStyle>
            <a:lvl1pPr algn="ctr">
              <a:defRPr sz="4800">
                <a:solidFill>
                  <a:schemeClr val="bg1"/>
                </a:solidFill>
              </a:defRPr>
            </a:lvl1pPr>
          </a:lstStyle>
          <a:p>
            <a:r>
              <a:rPr lang="tr-TR" dirty="0"/>
              <a:t>ASIL BAŞLIK STİLİNİ DÜZENLEMEK İÇİN TIKLAYIN</a:t>
            </a:r>
          </a:p>
        </p:txBody>
      </p:sp>
      <p:sp>
        <p:nvSpPr>
          <p:cNvPr id="3" name="Alt Başlık 2"/>
          <p:cNvSpPr>
            <a:spLocks noGrp="1"/>
          </p:cNvSpPr>
          <p:nvPr>
            <p:ph type="subTitle" idx="1" hasCustomPrompt="1"/>
          </p:nvPr>
        </p:nvSpPr>
        <p:spPr>
          <a:xfrm>
            <a:off x="463550" y="4569301"/>
            <a:ext cx="7150100" cy="1190177"/>
          </a:xfrm>
        </p:spPr>
        <p:txBody>
          <a:bodyPr/>
          <a:lstStyle>
            <a:lvl1pPr marL="0" indent="0" algn="ctr">
              <a:buNone/>
              <a:defRPr sz="2400">
                <a:solidFill>
                  <a:srgbClr val="2622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tr-TR" dirty="0"/>
          </a:p>
        </p:txBody>
      </p:sp>
      <p:pic>
        <p:nvPicPr>
          <p:cNvPr id="15" name="Resim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05786" y="1146843"/>
            <a:ext cx="4651220" cy="49542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Resi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Unvan 1"/>
          <p:cNvSpPr>
            <a:spLocks noGrp="1"/>
          </p:cNvSpPr>
          <p:nvPr>
            <p:ph type="title" hasCustomPrompt="1"/>
          </p:nvPr>
        </p:nvSpPr>
        <p:spPr/>
        <p:txBody>
          <a:bodyPr/>
          <a:lstStyle/>
          <a:p>
            <a:r>
              <a:rPr lang="tr-TR" dirty="0"/>
              <a:t>ASIL BAŞLIK STİLİNİ DÜZENLEMEK İÇİN TIKLAYIN</a:t>
            </a:r>
          </a:p>
        </p:txBody>
      </p:sp>
      <p:sp>
        <p:nvSpPr>
          <p:cNvPr id="3" name="Dikey Metin Yer Tutucusu 2"/>
          <p:cNvSpPr>
            <a:spLocks noGrp="1"/>
          </p:cNvSpPr>
          <p:nvPr>
            <p:ph type="body" orient="vert" idx="1" hasCustomPrompt="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0" y="6524235"/>
            <a:ext cx="9919104" cy="365125"/>
          </a:xfrm>
          <a:prstGeom prst="rect">
            <a:avLst/>
          </a:prstGeom>
        </p:spPr>
        <p:txBody>
          <a:bodyPr/>
          <a:lstStyle/>
          <a:p>
            <a:fld id="{8ABC588E-A8DF-4562-B933-9133F9412785}" type="datetime1">
              <a:rPr lang="tr-TR" smtClean="0"/>
              <a:t>8.12.2020</a:t>
            </a:fld>
            <a:endParaRPr lang="tr-TR" dirty="0"/>
          </a:p>
        </p:txBody>
      </p:sp>
      <p:sp>
        <p:nvSpPr>
          <p:cNvPr id="5" name="Alt Bilgi Yer Tutucusu 4"/>
          <p:cNvSpPr>
            <a:spLocks noGrp="1"/>
          </p:cNvSpPr>
          <p:nvPr>
            <p:ph type="ftr" sz="quarter" idx="11"/>
          </p:nvPr>
        </p:nvSpPr>
        <p:spPr/>
        <p:txBody>
          <a:bodyPr/>
          <a:lstStyle/>
          <a:p>
            <a:r>
              <a:rPr lang="tr-TR"/>
              <a:t>Yıldız Teknik Üniversitesi - Bilgisayar Mühendisliği Bölümü</a:t>
            </a:r>
          </a:p>
        </p:txBody>
      </p:sp>
      <p:sp>
        <p:nvSpPr>
          <p:cNvPr id="6" name="Slayt Numarası Yer Tutucusu 5"/>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8" name="Resi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Dikey Başlık 1"/>
          <p:cNvSpPr>
            <a:spLocks noGrp="1"/>
          </p:cNvSpPr>
          <p:nvPr>
            <p:ph type="title" orient="vert" hasCustomPrompt="1"/>
          </p:nvPr>
        </p:nvSpPr>
        <p:spPr>
          <a:xfrm>
            <a:off x="8724900" y="365125"/>
            <a:ext cx="2628900" cy="5811838"/>
          </a:xfrm>
        </p:spPr>
        <p:txBody>
          <a:bodyPr vert="eaVert"/>
          <a:lstStyle/>
          <a:p>
            <a:r>
              <a:rPr lang="tr-TR" dirty="0"/>
              <a:t>ASIL BAŞLIK STİLİNİ DÜZENLEMEK İÇİN TIKLAYIN</a:t>
            </a:r>
          </a:p>
        </p:txBody>
      </p:sp>
      <p:sp>
        <p:nvSpPr>
          <p:cNvPr id="3" name="Dikey Metin Yer Tutucusu 2"/>
          <p:cNvSpPr>
            <a:spLocks noGrp="1"/>
          </p:cNvSpPr>
          <p:nvPr>
            <p:ph type="body" orient="vert" idx="1" hasCustomPrompt="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0" y="6524235"/>
            <a:ext cx="9919104" cy="365125"/>
          </a:xfrm>
          <a:prstGeom prst="rect">
            <a:avLst/>
          </a:prstGeom>
        </p:spPr>
        <p:txBody>
          <a:bodyPr/>
          <a:lstStyle/>
          <a:p>
            <a:fld id="{83E91EC7-3640-4CF8-BCA5-E8748E3A5A8C}" type="datetime1">
              <a:rPr lang="tr-TR" smtClean="0"/>
              <a:t>8.12.2020</a:t>
            </a:fld>
            <a:endParaRPr lang="tr-TR" dirty="0"/>
          </a:p>
        </p:txBody>
      </p:sp>
      <p:sp>
        <p:nvSpPr>
          <p:cNvPr id="5" name="Alt Bilgi Yer Tutucusu 4"/>
          <p:cNvSpPr>
            <a:spLocks noGrp="1"/>
          </p:cNvSpPr>
          <p:nvPr>
            <p:ph type="ftr" sz="quarter" idx="11"/>
          </p:nvPr>
        </p:nvSpPr>
        <p:spPr/>
        <p:txBody>
          <a:bodyPr/>
          <a:lstStyle/>
          <a:p>
            <a:r>
              <a:rPr lang="tr-TR"/>
              <a:t>Yıldız Teknik Üniversitesi - Bilgisayar Mühendisliği Bölümü</a:t>
            </a:r>
          </a:p>
        </p:txBody>
      </p:sp>
      <p:sp>
        <p:nvSpPr>
          <p:cNvPr id="6" name="Slayt Numarası Yer Tutucusu 5"/>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dirty="0"/>
              <a:t>ASIL BAŞLIK STİLİNİ DÜZENLEMEK İÇİN TIKLAYIN</a:t>
            </a:r>
          </a:p>
        </p:txBody>
      </p:sp>
      <p:sp>
        <p:nvSpPr>
          <p:cNvPr id="3" name="İçerik Yer Tutucusu 2"/>
          <p:cNvSpPr>
            <a:spLocks noGrp="1"/>
          </p:cNvSpPr>
          <p:nvPr>
            <p:ph idx="1" hasCustomPrompt="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a:xfrm>
            <a:off x="-2" y="6524235"/>
            <a:ext cx="9919105" cy="365125"/>
          </a:xfrm>
          <a:prstGeom prst="rect">
            <a:avLst/>
          </a:prstGeom>
        </p:spPr>
        <p:txBody>
          <a:bodyPr/>
          <a:lstStyle/>
          <a:p>
            <a:fld id="{B870EF73-2403-4E6B-AD4F-E5B067AB2543}" type="datetime1">
              <a:rPr lang="tr-TR" smtClean="0"/>
              <a:t>8.12.2020</a:t>
            </a:fld>
            <a:endParaRPr lang="tr-TR"/>
          </a:p>
        </p:txBody>
      </p:sp>
      <p:sp>
        <p:nvSpPr>
          <p:cNvPr id="5" name="Alt Bilgi Yer Tutucusu 4"/>
          <p:cNvSpPr>
            <a:spLocks noGrp="1"/>
          </p:cNvSpPr>
          <p:nvPr>
            <p:ph type="ftr" sz="quarter" idx="11"/>
          </p:nvPr>
        </p:nvSpPr>
        <p:spPr/>
        <p:txBody>
          <a:bodyPr/>
          <a:lstStyle/>
          <a:p>
            <a:r>
              <a:rPr lang="tr-TR"/>
              <a:t>Yıldız Teknik Üniversitesi - Bilgisayar Mühendisliği Bölümü</a:t>
            </a:r>
          </a:p>
        </p:txBody>
      </p:sp>
      <p:sp>
        <p:nvSpPr>
          <p:cNvPr id="6" name="Slayt Numarası Yer Tutucusu 5"/>
          <p:cNvSpPr>
            <a:spLocks noGrp="1"/>
          </p:cNvSpPr>
          <p:nvPr>
            <p:ph type="sldNum" sz="quarter" idx="12"/>
          </p:nvPr>
        </p:nvSpPr>
        <p:spPr/>
        <p:txBody>
          <a:bodyPr/>
          <a:lstStyle/>
          <a:p>
            <a:fld id="{EEAA0867-6936-4363-B760-720D9179A02D}" type="slidenum">
              <a:rPr lang="tr-TR" smtClean="0"/>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Resi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68"/>
            <a:ext cx="12192000" cy="6850864"/>
          </a:xfrm>
          <a:prstGeom prst="rect">
            <a:avLst/>
          </a:prstGeom>
        </p:spPr>
      </p:pic>
      <p:pic>
        <p:nvPicPr>
          <p:cNvPr id="12" name="Resim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05786" y="1146843"/>
            <a:ext cx="4651220" cy="4954258"/>
          </a:xfrm>
          <a:prstGeom prst="rect">
            <a:avLst/>
          </a:prstGeom>
        </p:spPr>
      </p:pic>
      <p:sp>
        <p:nvSpPr>
          <p:cNvPr id="3" name="Metin Yer Tutucusu 2"/>
          <p:cNvSpPr>
            <a:spLocks noGrp="1"/>
          </p:cNvSpPr>
          <p:nvPr>
            <p:ph type="body" idx="1" hasCustomPrompt="1"/>
          </p:nvPr>
        </p:nvSpPr>
        <p:spPr>
          <a:xfrm>
            <a:off x="635000" y="4662914"/>
            <a:ext cx="6905780" cy="1500187"/>
          </a:xfrm>
        </p:spPr>
        <p:txBody>
          <a:bodyPr/>
          <a:lstStyle>
            <a:lvl1pPr marL="0" indent="0" algn="l">
              <a:buNone/>
              <a:defRPr sz="2400">
                <a:solidFill>
                  <a:srgbClr val="27226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2" name="Unvan 1"/>
          <p:cNvSpPr>
            <a:spLocks noGrp="1"/>
          </p:cNvSpPr>
          <p:nvPr>
            <p:ph type="title" hasCustomPrompt="1"/>
          </p:nvPr>
        </p:nvSpPr>
        <p:spPr>
          <a:xfrm>
            <a:off x="365006" y="2458391"/>
            <a:ext cx="7540780" cy="1949274"/>
          </a:xfrm>
        </p:spPr>
        <p:txBody>
          <a:bodyPr anchor="b">
            <a:normAutofit/>
          </a:bodyPr>
          <a:lstStyle>
            <a:lvl1pPr algn="ctr">
              <a:defRPr sz="4800">
                <a:solidFill>
                  <a:schemeClr val="bg1"/>
                </a:solidFill>
              </a:defRPr>
            </a:lvl1pPr>
          </a:lstStyle>
          <a:p>
            <a:r>
              <a:rPr lang="tr-TR" dirty="0"/>
              <a:t>ASIL BAŞLIK STİLİNİ DÜZENLEMEK İÇİN TIKLAYIN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Resi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Unvan 1"/>
          <p:cNvSpPr>
            <a:spLocks noGrp="1"/>
          </p:cNvSpPr>
          <p:nvPr>
            <p:ph type="title" hasCustomPrompt="1"/>
          </p:nvPr>
        </p:nvSpPr>
        <p:spPr/>
        <p:txBody>
          <a:bodyPr/>
          <a:lstStyle/>
          <a:p>
            <a:r>
              <a:rPr lang="tr-TR" dirty="0"/>
              <a:t>ASIL BAŞLIK STİLİNİ DÜZENLEMEK İÇİN TIKLAYIN</a:t>
            </a:r>
          </a:p>
        </p:txBody>
      </p:sp>
      <p:sp>
        <p:nvSpPr>
          <p:cNvPr id="3" name="İçerik Yer Tutucusu 2"/>
          <p:cNvSpPr>
            <a:spLocks noGrp="1"/>
          </p:cNvSpPr>
          <p:nvPr>
            <p:ph sz="half" idx="1" hasCustomPrompt="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hasCustomPrompt="1"/>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a:xfrm>
            <a:off x="-1" y="6511746"/>
            <a:ext cx="9919105" cy="365125"/>
          </a:xfrm>
          <a:prstGeom prst="rect">
            <a:avLst/>
          </a:prstGeom>
        </p:spPr>
        <p:txBody>
          <a:bodyPr/>
          <a:lstStyle/>
          <a:p>
            <a:fld id="{6D7A2D1D-026D-4F91-9045-2FBFE9480BAE}" type="datetime1">
              <a:rPr lang="tr-TR" smtClean="0"/>
              <a:t>8.12.2020</a:t>
            </a:fld>
            <a:endParaRPr lang="tr-TR" dirty="0"/>
          </a:p>
        </p:txBody>
      </p:sp>
      <p:sp>
        <p:nvSpPr>
          <p:cNvPr id="6" name="Alt Bilgi Yer Tutucusu 5"/>
          <p:cNvSpPr>
            <a:spLocks noGrp="1"/>
          </p:cNvSpPr>
          <p:nvPr>
            <p:ph type="ftr" sz="quarter" idx="11"/>
          </p:nvPr>
        </p:nvSpPr>
        <p:spPr>
          <a:xfrm>
            <a:off x="0" y="6080847"/>
            <a:ext cx="9919105" cy="430899"/>
          </a:xfrm>
        </p:spPr>
        <p:txBody>
          <a:bodyPr/>
          <a:lstStyle/>
          <a:p>
            <a:r>
              <a:rPr lang="tr-TR"/>
              <a:t>Yıldız Teknik Üniversitesi - Bilgisayar Mühendisliği Bölümü</a:t>
            </a:r>
          </a:p>
        </p:txBody>
      </p:sp>
      <p:sp>
        <p:nvSpPr>
          <p:cNvPr id="7" name="Slayt Numarası Yer Tutucusu 6"/>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Resi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Unvan 1"/>
          <p:cNvSpPr>
            <a:spLocks noGrp="1"/>
          </p:cNvSpPr>
          <p:nvPr>
            <p:ph type="title" hasCustomPrompt="1"/>
          </p:nvPr>
        </p:nvSpPr>
        <p:spPr>
          <a:xfrm>
            <a:off x="839788" y="365125"/>
            <a:ext cx="10515600" cy="1325563"/>
          </a:xfrm>
        </p:spPr>
        <p:txBody>
          <a:bodyPr/>
          <a:lstStyle/>
          <a:p>
            <a:r>
              <a:rPr lang="tr-TR" dirty="0"/>
              <a:t>ASIL BAŞLIK STİLİNİ DÜZENLEMEK İÇİN TIKLAYIN</a:t>
            </a:r>
          </a:p>
        </p:txBody>
      </p:sp>
      <p:sp>
        <p:nvSpPr>
          <p:cNvPr id="3" name="Metin Yer Tutucusu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hasCustomPrompt="1"/>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hasCustomPrompt="1"/>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a:xfrm>
            <a:off x="-1" y="6542731"/>
            <a:ext cx="9917518" cy="365125"/>
          </a:xfrm>
          <a:prstGeom prst="rect">
            <a:avLst/>
          </a:prstGeom>
        </p:spPr>
        <p:txBody>
          <a:bodyPr/>
          <a:lstStyle/>
          <a:p>
            <a:fld id="{27CD02C4-F7D1-42D1-B1E5-063F4F03A9BF}" type="datetime1">
              <a:rPr lang="tr-TR" smtClean="0"/>
              <a:t>8.12.2020</a:t>
            </a:fld>
            <a:endParaRPr lang="tr-TR" dirty="0"/>
          </a:p>
        </p:txBody>
      </p:sp>
      <p:sp>
        <p:nvSpPr>
          <p:cNvPr id="8" name="Alt Bilgi Yer Tutucusu 7"/>
          <p:cNvSpPr>
            <a:spLocks noGrp="1"/>
          </p:cNvSpPr>
          <p:nvPr>
            <p:ph type="ftr" sz="quarter" idx="11"/>
          </p:nvPr>
        </p:nvSpPr>
        <p:spPr/>
        <p:txBody>
          <a:bodyPr/>
          <a:lstStyle/>
          <a:p>
            <a:r>
              <a:rPr lang="tr-TR"/>
              <a:t>Yıldız Teknik Üniversitesi - Bilgisayar Mühendisliği Bölümü</a:t>
            </a:r>
          </a:p>
        </p:txBody>
      </p:sp>
      <p:sp>
        <p:nvSpPr>
          <p:cNvPr id="9" name="Slayt Numarası Yer Tutucusu 8"/>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Resim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Unvan 1"/>
          <p:cNvSpPr>
            <a:spLocks noGrp="1"/>
          </p:cNvSpPr>
          <p:nvPr>
            <p:ph type="title" hasCustomPrompt="1"/>
          </p:nvPr>
        </p:nvSpPr>
        <p:spPr/>
        <p:txBody>
          <a:bodyPr/>
          <a:lstStyle/>
          <a:p>
            <a:r>
              <a:rPr lang="tr-TR" dirty="0"/>
              <a:t>ASIL BAŞLIK STİLİNİ DÜZENLEMEK İÇİN TIKLAYIN</a:t>
            </a:r>
          </a:p>
        </p:txBody>
      </p:sp>
      <p:sp>
        <p:nvSpPr>
          <p:cNvPr id="3" name="Veri Yer Tutucusu 2"/>
          <p:cNvSpPr>
            <a:spLocks noGrp="1"/>
          </p:cNvSpPr>
          <p:nvPr>
            <p:ph type="dt" sz="half" idx="10"/>
          </p:nvPr>
        </p:nvSpPr>
        <p:spPr>
          <a:xfrm>
            <a:off x="0" y="6524235"/>
            <a:ext cx="9919104" cy="365125"/>
          </a:xfrm>
          <a:prstGeom prst="rect">
            <a:avLst/>
          </a:prstGeom>
        </p:spPr>
        <p:txBody>
          <a:bodyPr/>
          <a:lstStyle/>
          <a:p>
            <a:fld id="{F0528D37-9281-40EB-8F70-30FC0F27FE11}" type="datetime1">
              <a:rPr lang="tr-TR" smtClean="0"/>
              <a:t>8.12.2020</a:t>
            </a:fld>
            <a:endParaRPr lang="tr-TR" dirty="0"/>
          </a:p>
        </p:txBody>
      </p:sp>
      <p:sp>
        <p:nvSpPr>
          <p:cNvPr id="4" name="Alt Bilgi Yer Tutucusu 3"/>
          <p:cNvSpPr>
            <a:spLocks noGrp="1"/>
          </p:cNvSpPr>
          <p:nvPr>
            <p:ph type="ftr" sz="quarter" idx="11"/>
          </p:nvPr>
        </p:nvSpPr>
        <p:spPr/>
        <p:txBody>
          <a:bodyPr/>
          <a:lstStyle/>
          <a:p>
            <a:r>
              <a:rPr lang="tr-TR"/>
              <a:t>Yıldız Teknik Üniversitesi - Bilgisayar Mühendisliği Bölümü</a:t>
            </a:r>
          </a:p>
        </p:txBody>
      </p:sp>
      <p:sp>
        <p:nvSpPr>
          <p:cNvPr id="5" name="Slayt Numarası Yer Tutucusu 4"/>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Resim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Veri Yer Tutucusu 1"/>
          <p:cNvSpPr>
            <a:spLocks noGrp="1"/>
          </p:cNvSpPr>
          <p:nvPr>
            <p:ph type="dt" sz="half" idx="10"/>
          </p:nvPr>
        </p:nvSpPr>
        <p:spPr>
          <a:xfrm>
            <a:off x="0" y="6524235"/>
            <a:ext cx="9919104" cy="365125"/>
          </a:xfrm>
          <a:prstGeom prst="rect">
            <a:avLst/>
          </a:prstGeom>
        </p:spPr>
        <p:txBody>
          <a:bodyPr/>
          <a:lstStyle/>
          <a:p>
            <a:fld id="{7B48F94D-BA9E-47BF-9D94-04131422B10C}" type="datetime1">
              <a:rPr lang="tr-TR" smtClean="0"/>
              <a:t>8.12.2020</a:t>
            </a:fld>
            <a:endParaRPr lang="tr-TR" dirty="0"/>
          </a:p>
        </p:txBody>
      </p:sp>
      <p:sp>
        <p:nvSpPr>
          <p:cNvPr id="3" name="Alt Bilgi Yer Tutucusu 2"/>
          <p:cNvSpPr>
            <a:spLocks noGrp="1"/>
          </p:cNvSpPr>
          <p:nvPr>
            <p:ph type="ftr" sz="quarter" idx="11"/>
          </p:nvPr>
        </p:nvSpPr>
        <p:spPr/>
        <p:txBody>
          <a:bodyPr/>
          <a:lstStyle/>
          <a:p>
            <a:r>
              <a:rPr lang="tr-TR"/>
              <a:t>Yıldız Teknik Üniversitesi - Bilgisayar Mühendisliği Bölümü</a:t>
            </a:r>
          </a:p>
        </p:txBody>
      </p:sp>
      <p:sp>
        <p:nvSpPr>
          <p:cNvPr id="4" name="Slayt Numarası Yer Tutucusu 3"/>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Resi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dirty="0"/>
              <a:t>ASIL BAŞLIK STİLİNİ DÜZENLEMEK İÇİN TIKLAYIN</a:t>
            </a:r>
          </a:p>
        </p:txBody>
      </p:sp>
      <p:sp>
        <p:nvSpPr>
          <p:cNvPr id="3" name="İçerik Yer Tutucus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a:xfrm>
            <a:off x="-1" y="6541572"/>
            <a:ext cx="9917518" cy="365125"/>
          </a:xfrm>
          <a:prstGeom prst="rect">
            <a:avLst/>
          </a:prstGeom>
        </p:spPr>
        <p:txBody>
          <a:bodyPr/>
          <a:lstStyle/>
          <a:p>
            <a:fld id="{669E64CB-235F-47B3-A3F5-A4841B8CD001}" type="datetime1">
              <a:rPr lang="tr-TR" smtClean="0"/>
              <a:t>8.12.2020</a:t>
            </a:fld>
            <a:endParaRPr lang="tr-TR" dirty="0"/>
          </a:p>
        </p:txBody>
      </p:sp>
      <p:sp>
        <p:nvSpPr>
          <p:cNvPr id="6" name="Alt Bilgi Yer Tutucusu 5"/>
          <p:cNvSpPr>
            <a:spLocks noGrp="1"/>
          </p:cNvSpPr>
          <p:nvPr>
            <p:ph type="ftr" sz="quarter" idx="11"/>
          </p:nvPr>
        </p:nvSpPr>
        <p:spPr/>
        <p:txBody>
          <a:bodyPr/>
          <a:lstStyle/>
          <a:p>
            <a:r>
              <a:rPr lang="tr-TR"/>
              <a:t>Yıldız Teknik Üniversitesi - Bilgisayar Mühendisliği Bölümü</a:t>
            </a:r>
          </a:p>
        </p:txBody>
      </p:sp>
      <p:sp>
        <p:nvSpPr>
          <p:cNvPr id="7" name="Slayt Numarası Yer Tutucusu 6"/>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Resi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dirty="0"/>
              <a:t>ASIL BAŞLIK STİLİNİ DÜZENLEMEK İÇİN TIKLAYIN</a:t>
            </a:r>
          </a:p>
        </p:txBody>
      </p:sp>
      <p:sp>
        <p:nvSpPr>
          <p:cNvPr id="3" name="Resim Yer Tutucusu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a:xfrm>
            <a:off x="-1" y="6541572"/>
            <a:ext cx="9917518" cy="365125"/>
          </a:xfrm>
          <a:prstGeom prst="rect">
            <a:avLst/>
          </a:prstGeom>
        </p:spPr>
        <p:txBody>
          <a:bodyPr/>
          <a:lstStyle/>
          <a:p>
            <a:fld id="{8BEA1326-E644-42B3-B8DF-73C1884F4E1A}" type="datetime1">
              <a:rPr lang="tr-TR" smtClean="0"/>
              <a:t>8.12.2020</a:t>
            </a:fld>
            <a:endParaRPr lang="tr-TR" dirty="0"/>
          </a:p>
        </p:txBody>
      </p:sp>
      <p:sp>
        <p:nvSpPr>
          <p:cNvPr id="6" name="Alt Bilgi Yer Tutucusu 5"/>
          <p:cNvSpPr>
            <a:spLocks noGrp="1"/>
          </p:cNvSpPr>
          <p:nvPr>
            <p:ph type="ftr" sz="quarter" idx="11"/>
          </p:nvPr>
        </p:nvSpPr>
        <p:spPr/>
        <p:txBody>
          <a:bodyPr/>
          <a:lstStyle/>
          <a:p>
            <a:r>
              <a:rPr lang="tr-TR"/>
              <a:t>Yıldız Teknik Üniversitesi - Bilgisayar Mühendisliği Bölümü</a:t>
            </a:r>
          </a:p>
        </p:txBody>
      </p:sp>
      <p:sp>
        <p:nvSpPr>
          <p:cNvPr id="7" name="Slayt Numarası Yer Tutucusu 6"/>
          <p:cNvSpPr>
            <a:spLocks noGrp="1"/>
          </p:cNvSpPr>
          <p:nvPr>
            <p:ph type="sldNum" sz="quarter" idx="12"/>
          </p:nvPr>
        </p:nvSpPr>
        <p:spPr/>
        <p:txBody>
          <a:bodyPr/>
          <a:lstStyle/>
          <a:p>
            <a:fld id="{EEAA0867-6936-4363-B760-720D9179A02D}"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Resim 1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0864"/>
          </a:xfrm>
          <a:prstGeom prst="rect">
            <a:avLst/>
          </a:prstGeom>
        </p:spPr>
      </p:pic>
      <p:pic>
        <p:nvPicPr>
          <p:cNvPr id="9" name="Resim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028374" y="5693977"/>
            <a:ext cx="1216157" cy="1295392"/>
          </a:xfrm>
          <a:prstGeom prst="rect">
            <a:avLst/>
          </a:prstGeom>
        </p:spPr>
      </p:pic>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dirty="0"/>
              <a:t>ASIL BAŞLIK STİLİNİ DÜZENLEMEK İÇİN TIKLAYIN</a:t>
            </a:r>
          </a:p>
        </p:txBody>
      </p:sp>
      <p:sp>
        <p:nvSpPr>
          <p:cNvPr id="3" name="Metin Yer Tutucusu 2"/>
          <p:cNvSpPr>
            <a:spLocks noGrp="1"/>
          </p:cNvSpPr>
          <p:nvPr>
            <p:ph type="body" idx="1"/>
          </p:nvPr>
        </p:nvSpPr>
        <p:spPr>
          <a:xfrm>
            <a:off x="838200" y="1825625"/>
            <a:ext cx="10515600" cy="4155045"/>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p:cNvSpPr>
            <a:spLocks noGrp="1"/>
          </p:cNvSpPr>
          <p:nvPr>
            <p:ph type="dt" sz="half" idx="2"/>
          </p:nvPr>
        </p:nvSpPr>
        <p:spPr>
          <a:xfrm>
            <a:off x="-1" y="6512011"/>
            <a:ext cx="9919105" cy="345989"/>
          </a:xfrm>
          <a:prstGeom prst="rect">
            <a:avLst/>
          </a:prstGeom>
        </p:spPr>
        <p:txBody>
          <a:bodyPr vert="horz" lIns="91440" tIns="45720" rIns="91440" bIns="45720" rtlCol="0" anchor="ctr"/>
          <a:lstStyle>
            <a:lvl1pPr algn="ctr">
              <a:defRPr sz="1200">
                <a:solidFill>
                  <a:srgbClr val="262262"/>
                </a:solidFill>
              </a:defRPr>
            </a:lvl1pPr>
          </a:lstStyle>
          <a:p>
            <a:fld id="{69AED4F1-08A4-4089-B665-09193735C368}" type="datetime1">
              <a:rPr lang="tr-TR" smtClean="0"/>
              <a:t>8.12.2020</a:t>
            </a:fld>
            <a:endParaRPr lang="tr-TR" dirty="0"/>
          </a:p>
        </p:txBody>
      </p:sp>
      <p:sp>
        <p:nvSpPr>
          <p:cNvPr id="5" name="Alt Bilgi Yer Tutucusu 4"/>
          <p:cNvSpPr>
            <a:spLocks noGrp="1"/>
          </p:cNvSpPr>
          <p:nvPr>
            <p:ph type="ftr" sz="quarter" idx="3"/>
          </p:nvPr>
        </p:nvSpPr>
        <p:spPr>
          <a:xfrm>
            <a:off x="-1" y="6081112"/>
            <a:ext cx="9919105" cy="430899"/>
          </a:xfrm>
          <a:prstGeom prst="rect">
            <a:avLst/>
          </a:prstGeom>
        </p:spPr>
        <p:txBody>
          <a:bodyPr vert="horz" lIns="91440" tIns="45720" rIns="91440" bIns="45720" rtlCol="0" anchor="ctr"/>
          <a:lstStyle>
            <a:lvl1pPr algn="ctr">
              <a:defRPr sz="1800" b="1" spc="300">
                <a:solidFill>
                  <a:schemeClr val="bg1"/>
                </a:solidFill>
                <a:latin typeface="Monotype Corsiva" panose="03010101010201010101" pitchFamily="66" charset="0"/>
              </a:defRPr>
            </a:lvl1pPr>
          </a:lstStyle>
          <a:p>
            <a:r>
              <a:rPr lang="tr-TR"/>
              <a:t>Yıldız Teknik Üniversitesi - Bilgisayar Mühendisliği Bölümü</a:t>
            </a:r>
            <a:endParaRPr lang="tr-TR" dirty="0"/>
          </a:p>
        </p:txBody>
      </p:sp>
      <p:sp>
        <p:nvSpPr>
          <p:cNvPr id="6" name="Slayt Numarası Yer Tutucusu 5"/>
          <p:cNvSpPr>
            <a:spLocks noGrp="1"/>
          </p:cNvSpPr>
          <p:nvPr>
            <p:ph type="sldNum" sz="quarter" idx="4"/>
          </p:nvPr>
        </p:nvSpPr>
        <p:spPr>
          <a:xfrm>
            <a:off x="11244531" y="6159110"/>
            <a:ext cx="945560" cy="365125"/>
          </a:xfrm>
          <a:prstGeom prst="rect">
            <a:avLst/>
          </a:prstGeom>
        </p:spPr>
        <p:txBody>
          <a:bodyPr vert="horz" lIns="91440" tIns="45720" rIns="91440" bIns="45720" rtlCol="0" anchor="ctr"/>
          <a:lstStyle>
            <a:lvl1pPr algn="ctr">
              <a:defRPr sz="2000">
                <a:solidFill>
                  <a:srgbClr val="262262"/>
                </a:solidFill>
              </a:defRPr>
            </a:lvl1pPr>
          </a:lstStyle>
          <a:p>
            <a:fld id="{EEAA0867-6936-4363-B760-720D9179A02D}" type="slidenum">
              <a:rPr lang="tr-TR" smtClean="0"/>
              <a:t>‹#›</a:t>
            </a:fld>
            <a:endParaRPr 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İŞLETİM SİSTEMLERİ UYGULAMA</a:t>
            </a:r>
          </a:p>
        </p:txBody>
      </p:sp>
      <p:sp>
        <p:nvSpPr>
          <p:cNvPr id="3" name="Alt Başlık 2"/>
          <p:cNvSpPr>
            <a:spLocks noGrp="1"/>
          </p:cNvSpPr>
          <p:nvPr>
            <p:ph type="subTitle" idx="1"/>
          </p:nvPr>
        </p:nvSpPr>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mq_open</a:t>
            </a:r>
            <a:r>
              <a:rPr lang="en-US" dirty="0"/>
              <a:t>(</a:t>
            </a:r>
            <a:r>
              <a:rPr lang="en-US" dirty="0" err="1"/>
              <a:t>const</a:t>
            </a:r>
            <a:r>
              <a:rPr lang="en-US" dirty="0"/>
              <a:t> char *name, </a:t>
            </a:r>
            <a:r>
              <a:rPr lang="en-US" dirty="0" err="1"/>
              <a:t>int</a:t>
            </a:r>
            <a:r>
              <a:rPr lang="en-US" dirty="0"/>
              <a:t> </a:t>
            </a:r>
            <a:r>
              <a:rPr lang="en-US" dirty="0" err="1"/>
              <a:t>oflag</a:t>
            </a:r>
            <a:r>
              <a:rPr lang="en-US" dirty="0"/>
              <a:t>,...)</a:t>
            </a:r>
          </a:p>
        </p:txBody>
      </p:sp>
      <p:sp>
        <p:nvSpPr>
          <p:cNvPr id="6" name="Content Placeholder 5"/>
          <p:cNvSpPr>
            <a:spLocks noGrp="1"/>
          </p:cNvSpPr>
          <p:nvPr>
            <p:ph idx="1"/>
          </p:nvPr>
        </p:nvSpPr>
        <p:spPr/>
        <p:txBody>
          <a:bodyPr>
            <a:normAutofit/>
          </a:bodyPr>
          <a:lstStyle/>
          <a:p>
            <a:r>
              <a:rPr lang="en-US" dirty="0"/>
              <a:t>name</a:t>
            </a:r>
          </a:p>
          <a:p>
            <a:pPr lvl="1"/>
            <a:r>
              <a:rPr lang="en-US" dirty="0"/>
              <a:t>Must start with a slash and contain no other slashes</a:t>
            </a:r>
          </a:p>
          <a:p>
            <a:pPr lvl="1"/>
            <a:r>
              <a:rPr lang="en-US" dirty="0"/>
              <a:t>QNX puts these in the /</a:t>
            </a:r>
            <a:r>
              <a:rPr lang="en-US" dirty="0" err="1"/>
              <a:t>dev</a:t>
            </a:r>
            <a:r>
              <a:rPr lang="en-US" dirty="0"/>
              <a:t>/</a:t>
            </a:r>
            <a:r>
              <a:rPr lang="en-US" dirty="0" err="1"/>
              <a:t>mqueue</a:t>
            </a:r>
            <a:r>
              <a:rPr lang="en-US" dirty="0"/>
              <a:t> directory</a:t>
            </a:r>
          </a:p>
          <a:p>
            <a:r>
              <a:rPr lang="en-US" dirty="0" err="1"/>
              <a:t>oflag</a:t>
            </a:r>
            <a:endParaRPr lang="en-US" dirty="0"/>
          </a:p>
          <a:p>
            <a:pPr lvl="1"/>
            <a:r>
              <a:rPr lang="en-US" b="1" dirty="0"/>
              <a:t>O_CREAT</a:t>
            </a:r>
            <a:r>
              <a:rPr lang="en-US" dirty="0"/>
              <a:t> – to create a new message queue</a:t>
            </a:r>
          </a:p>
          <a:p>
            <a:pPr lvl="1"/>
            <a:r>
              <a:rPr lang="en-US" b="1" dirty="0"/>
              <a:t>O_EXCL</a:t>
            </a:r>
            <a:r>
              <a:rPr lang="en-US" dirty="0"/>
              <a:t> – causes creation to fail if queue exists</a:t>
            </a:r>
          </a:p>
          <a:p>
            <a:pPr lvl="1"/>
            <a:r>
              <a:rPr lang="en-US" b="1" dirty="0"/>
              <a:t>O_NONBLOCK</a:t>
            </a:r>
            <a:r>
              <a:rPr lang="en-US" dirty="0"/>
              <a:t> – usual interpretation</a:t>
            </a:r>
          </a:p>
          <a:p>
            <a:r>
              <a:rPr lang="en-US" dirty="0"/>
              <a:t>mode – usual interpretation</a:t>
            </a:r>
          </a:p>
          <a:p>
            <a:r>
              <a:rPr lang="en-US" dirty="0"/>
              <a:t>&amp;</a:t>
            </a:r>
            <a:r>
              <a:rPr lang="en-US" dirty="0" err="1"/>
              <a:t>mqattr</a:t>
            </a:r>
            <a:r>
              <a:rPr lang="en-US" dirty="0"/>
              <a:t> – address of structure used during creation</a:t>
            </a:r>
          </a:p>
          <a:p>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mq_attr</a:t>
            </a:r>
            <a:r>
              <a:rPr lang="en-US" dirty="0"/>
              <a:t> structure</a:t>
            </a:r>
          </a:p>
        </p:txBody>
      </p:sp>
      <p:sp>
        <p:nvSpPr>
          <p:cNvPr id="3" name="Content Placeholder 2"/>
          <p:cNvSpPr>
            <a:spLocks noGrp="1"/>
          </p:cNvSpPr>
          <p:nvPr>
            <p:ph idx="1"/>
          </p:nvPr>
        </p:nvSpPr>
        <p:spPr/>
        <p:txBody>
          <a:bodyPr>
            <a:normAutofit/>
          </a:bodyPr>
          <a:lstStyle/>
          <a:p>
            <a:r>
              <a:rPr lang="en-US" dirty="0"/>
              <a:t>This structure, pointed to by the last argument of </a:t>
            </a:r>
            <a:r>
              <a:rPr lang="en-US" b="1" dirty="0" err="1"/>
              <a:t>mq_open</a:t>
            </a:r>
            <a:r>
              <a:rPr lang="en-US" dirty="0"/>
              <a:t>, has at least the following members:</a:t>
            </a:r>
          </a:p>
          <a:p>
            <a:pPr lvl="1"/>
            <a:r>
              <a:rPr lang="en-US" dirty="0" err="1"/>
              <a:t>mq_maxmsg</a:t>
            </a:r>
            <a:r>
              <a:rPr lang="en-US" dirty="0"/>
              <a:t> – maximum number of messages that may be stored in the message queue</a:t>
            </a:r>
          </a:p>
          <a:p>
            <a:pPr lvl="1"/>
            <a:r>
              <a:rPr lang="en-US" dirty="0" err="1"/>
              <a:t>mq_msgsize</a:t>
            </a:r>
            <a:r>
              <a:rPr lang="en-US" dirty="0"/>
              <a:t> – the size of each message, in bytes</a:t>
            </a:r>
          </a:p>
          <a:p>
            <a:pPr lvl="1"/>
            <a:r>
              <a:rPr lang="en-US" dirty="0" err="1"/>
              <a:t>mq_flags</a:t>
            </a:r>
            <a:r>
              <a:rPr lang="en-US" dirty="0"/>
              <a:t> – not used by </a:t>
            </a:r>
            <a:r>
              <a:rPr lang="en-US" dirty="0" err="1"/>
              <a:t>mq_open</a:t>
            </a:r>
            <a:r>
              <a:rPr lang="en-US" dirty="0"/>
              <a:t>, but accessed by</a:t>
            </a:r>
            <a:r>
              <a:rPr lang="tr-TR" dirty="0"/>
              <a:t> </a:t>
            </a:r>
            <a:r>
              <a:rPr lang="en-US" dirty="0" err="1"/>
              <a:t>mq_getattr</a:t>
            </a:r>
            <a:r>
              <a:rPr lang="en-US" dirty="0"/>
              <a:t> and </a:t>
            </a:r>
            <a:r>
              <a:rPr lang="en-US" dirty="0" err="1"/>
              <a:t>mq_setattr</a:t>
            </a:r>
            <a:endParaRPr lang="en-US" dirty="0"/>
          </a:p>
          <a:p>
            <a:pPr lvl="1"/>
            <a:r>
              <a:rPr lang="en-US" dirty="0" err="1"/>
              <a:t>mq_curmsgs</a:t>
            </a:r>
            <a:r>
              <a:rPr lang="en-US" dirty="0"/>
              <a:t> – number of messages in the queue</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mq_close</a:t>
            </a:r>
            <a:r>
              <a:rPr lang="en-US" dirty="0"/>
              <a:t>(</a:t>
            </a:r>
            <a:r>
              <a:rPr lang="en-US" dirty="0" err="1"/>
              <a:t>mqd_t</a:t>
            </a:r>
            <a:r>
              <a:rPr lang="en-US" dirty="0"/>
              <a:t> </a:t>
            </a:r>
            <a:r>
              <a:rPr lang="en-US" dirty="0" err="1"/>
              <a:t>mqdes</a:t>
            </a:r>
            <a:r>
              <a:rPr lang="en-US" dirty="0"/>
              <a:t>)</a:t>
            </a:r>
          </a:p>
        </p:txBody>
      </p:sp>
      <p:sp>
        <p:nvSpPr>
          <p:cNvPr id="3" name="Content Placeholder 2"/>
          <p:cNvSpPr>
            <a:spLocks noGrp="1"/>
          </p:cNvSpPr>
          <p:nvPr>
            <p:ph idx="1"/>
          </p:nvPr>
        </p:nvSpPr>
        <p:spPr/>
        <p:txBody>
          <a:bodyPr>
            <a:normAutofit/>
          </a:bodyPr>
          <a:lstStyle/>
          <a:p>
            <a:r>
              <a:rPr lang="en-US" dirty="0"/>
              <a:t>This function is used to close a message queue after it has been used.</a:t>
            </a:r>
          </a:p>
          <a:p>
            <a:r>
              <a:rPr lang="en-US" dirty="0"/>
              <a:t>As noted earlier, the message queue is not deleted by this call; it is persistent.</a:t>
            </a:r>
          </a:p>
          <a:p>
            <a:r>
              <a:rPr lang="en-US" dirty="0"/>
              <a:t>The message queue’s contents </a:t>
            </a:r>
            <a:r>
              <a:rPr lang="en-US" b="1" dirty="0">
                <a:solidFill>
                  <a:srgbClr val="FF0000"/>
                </a:solidFill>
              </a:rPr>
              <a:t>are not altered </a:t>
            </a:r>
            <a:r>
              <a:rPr lang="en-US" dirty="0"/>
              <a:t>by </a:t>
            </a:r>
            <a:r>
              <a:rPr lang="en-US" b="1" dirty="0" err="1">
                <a:solidFill>
                  <a:srgbClr val="FF0000"/>
                </a:solidFill>
              </a:rPr>
              <a:t>mq_close</a:t>
            </a:r>
            <a:r>
              <a:rPr lang="en-US" dirty="0">
                <a:solidFill>
                  <a:srgbClr val="FF0000"/>
                </a:solidFill>
              </a:rPr>
              <a:t> </a:t>
            </a:r>
            <a:r>
              <a:rPr lang="en-US" dirty="0"/>
              <a:t>unless a prior call(by this or another process) called </a:t>
            </a:r>
            <a:r>
              <a:rPr lang="en-US" b="1" dirty="0" err="1">
                <a:solidFill>
                  <a:srgbClr val="FF0000"/>
                </a:solidFill>
              </a:rPr>
              <a:t>mq_unlink</a:t>
            </a:r>
            <a:r>
              <a:rPr lang="en-US" dirty="0">
                <a:solidFill>
                  <a:srgbClr val="FF0000"/>
                </a:solidFill>
              </a:rPr>
              <a:t> </a:t>
            </a:r>
            <a:r>
              <a:rPr lang="en-US" dirty="0"/>
              <a:t>(see next slide). In this respect, an open message queue is just like an open file: deletion is deferred until all open instances are closed.</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mq_unlink</a:t>
            </a:r>
            <a:r>
              <a:rPr lang="en-US" dirty="0"/>
              <a:t>(</a:t>
            </a:r>
            <a:r>
              <a:rPr lang="en-US" dirty="0" err="1"/>
              <a:t>const</a:t>
            </a:r>
            <a:r>
              <a:rPr lang="en-US" dirty="0"/>
              <a:t> char *name)</a:t>
            </a:r>
          </a:p>
        </p:txBody>
      </p:sp>
      <p:sp>
        <p:nvSpPr>
          <p:cNvPr id="3" name="Content Placeholder 2"/>
          <p:cNvSpPr>
            <a:spLocks noGrp="1"/>
          </p:cNvSpPr>
          <p:nvPr>
            <p:ph idx="1"/>
          </p:nvPr>
        </p:nvSpPr>
        <p:spPr/>
        <p:txBody>
          <a:bodyPr>
            <a:normAutofit/>
          </a:bodyPr>
          <a:lstStyle/>
          <a:p>
            <a:r>
              <a:rPr lang="en-US" dirty="0"/>
              <a:t>This call is used to remove a message queue.</a:t>
            </a:r>
          </a:p>
          <a:p>
            <a:r>
              <a:rPr lang="en-US" dirty="0"/>
              <a:t>Recall (from the previous slide) that the deletion is deferred until all processes that have the message queue open have closed it (or terminated).</a:t>
            </a:r>
          </a:p>
          <a:p>
            <a:r>
              <a:rPr lang="en-US" dirty="0"/>
              <a:t>It is usually a good practice to call </a:t>
            </a:r>
            <a:r>
              <a:rPr lang="en-US" dirty="0" err="1"/>
              <a:t>mq_unlink</a:t>
            </a:r>
            <a:r>
              <a:rPr lang="en-US" dirty="0"/>
              <a:t> immediately after all processes that wish to communicate using the message queue have opened it. In this way, as soon as the last process terminates (closing the message queue), the queue itself is deleted.</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Queue Persistence - I</a:t>
            </a:r>
          </a:p>
        </p:txBody>
      </p:sp>
      <p:sp>
        <p:nvSpPr>
          <p:cNvPr id="3" name="Content Placeholder 2"/>
          <p:cNvSpPr>
            <a:spLocks noGrp="1"/>
          </p:cNvSpPr>
          <p:nvPr>
            <p:ph idx="1"/>
          </p:nvPr>
        </p:nvSpPr>
        <p:spPr/>
        <p:txBody>
          <a:bodyPr>
            <a:normAutofit/>
          </a:bodyPr>
          <a:lstStyle/>
          <a:p>
            <a:r>
              <a:rPr lang="en-US" dirty="0"/>
              <a:t>As noted, a message queue is persistent.</a:t>
            </a:r>
          </a:p>
          <a:p>
            <a:r>
              <a:rPr lang="en-US" dirty="0"/>
              <a:t>Unlike a FIFO, however, the contents of a message queue are also persistent.</a:t>
            </a:r>
          </a:p>
          <a:p>
            <a:r>
              <a:rPr lang="en-US" dirty="0"/>
              <a:t>It is not necessary for a reader and a writer to have the message queue open at the same time. A writer can open (or create) a queue and write messages to it, then close it and terminate.</a:t>
            </a:r>
          </a:p>
          <a:p>
            <a:r>
              <a:rPr lang="en-US" dirty="0"/>
              <a:t>Later a reader can open the queue and read the messages.</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mq_send</a:t>
            </a:r>
            <a:r>
              <a:rPr lang="en-US" sz="3200" dirty="0"/>
              <a:t>(</a:t>
            </a:r>
            <a:r>
              <a:rPr lang="en-US" sz="3200" dirty="0" err="1"/>
              <a:t>mqd_t</a:t>
            </a:r>
            <a:r>
              <a:rPr lang="en-US" sz="3200" dirty="0"/>
              <a:t> </a:t>
            </a:r>
            <a:r>
              <a:rPr lang="en-US" sz="3200" dirty="0" err="1"/>
              <a:t>mqdes</a:t>
            </a:r>
            <a:r>
              <a:rPr lang="en-US" sz="3200" dirty="0"/>
              <a:t>, </a:t>
            </a:r>
            <a:r>
              <a:rPr lang="en-US" sz="3200" dirty="0" err="1"/>
              <a:t>const</a:t>
            </a:r>
            <a:r>
              <a:rPr lang="en-US" sz="3200" dirty="0"/>
              <a:t> char *</a:t>
            </a:r>
            <a:r>
              <a:rPr lang="en-US" sz="3200" dirty="0" err="1"/>
              <a:t>msq_ptr</a:t>
            </a:r>
            <a:r>
              <a:rPr lang="en-US" sz="3200" dirty="0"/>
              <a:t>, </a:t>
            </a:r>
            <a:r>
              <a:rPr lang="en-US" sz="3200" dirty="0" err="1"/>
              <a:t>size_t</a:t>
            </a:r>
            <a:r>
              <a:rPr lang="en-US" sz="3200" dirty="0"/>
              <a:t> </a:t>
            </a:r>
            <a:r>
              <a:rPr lang="en-US" sz="3200" dirty="0" err="1"/>
              <a:t>msglen</a:t>
            </a:r>
            <a:r>
              <a:rPr lang="en-US" sz="3200" dirty="0"/>
              <a:t>, unsigned </a:t>
            </a:r>
            <a:r>
              <a:rPr lang="en-US" sz="3200" dirty="0" err="1"/>
              <a:t>msg_prio</a:t>
            </a:r>
            <a:r>
              <a:rPr lang="en-US" sz="3200" dirty="0"/>
              <a:t>)</a:t>
            </a:r>
          </a:p>
        </p:txBody>
      </p:sp>
      <p:sp>
        <p:nvSpPr>
          <p:cNvPr id="3" name="Content Placeholder 2"/>
          <p:cNvSpPr>
            <a:spLocks noGrp="1"/>
          </p:cNvSpPr>
          <p:nvPr>
            <p:ph idx="1"/>
          </p:nvPr>
        </p:nvSpPr>
        <p:spPr/>
        <p:txBody>
          <a:bodyPr>
            <a:normAutofit lnSpcReduction="10000"/>
          </a:bodyPr>
          <a:lstStyle/>
          <a:p>
            <a:r>
              <a:rPr lang="en-US" b="1" dirty="0" err="1"/>
              <a:t>mqdes</a:t>
            </a:r>
            <a:endParaRPr lang="tr-TR" b="1" dirty="0"/>
          </a:p>
          <a:p>
            <a:pPr lvl="1"/>
            <a:r>
              <a:rPr lang="en-US" dirty="0"/>
              <a:t>the descriptor required by </a:t>
            </a:r>
            <a:r>
              <a:rPr lang="en-US" dirty="0" err="1"/>
              <a:t>mq_open</a:t>
            </a:r>
            <a:endParaRPr lang="en-US" dirty="0"/>
          </a:p>
          <a:p>
            <a:r>
              <a:rPr lang="en-US" b="1" dirty="0" err="1"/>
              <a:t>msg_ptr</a:t>
            </a:r>
            <a:endParaRPr lang="tr-TR" b="1" dirty="0"/>
          </a:p>
          <a:p>
            <a:pPr lvl="1"/>
            <a:r>
              <a:rPr lang="en-US" dirty="0"/>
              <a:t>pointer to a char array containing the message</a:t>
            </a:r>
          </a:p>
          <a:p>
            <a:r>
              <a:rPr lang="en-US" b="1" dirty="0" err="1"/>
              <a:t>msglen</a:t>
            </a:r>
            <a:r>
              <a:rPr lang="en-US" b="1" dirty="0"/>
              <a:t> </a:t>
            </a:r>
            <a:endParaRPr lang="tr-TR" b="1" dirty="0"/>
          </a:p>
          <a:p>
            <a:pPr lvl="1"/>
            <a:r>
              <a:rPr lang="en-US" dirty="0"/>
              <a:t>number of bytes in the message; this must be no larger than the maximum message size for the queue</a:t>
            </a:r>
          </a:p>
          <a:p>
            <a:r>
              <a:rPr lang="en-US" b="1" dirty="0" err="1"/>
              <a:t>prio</a:t>
            </a:r>
            <a:endParaRPr lang="tr-TR" b="1" dirty="0"/>
          </a:p>
          <a:p>
            <a:pPr lvl="1"/>
            <a:r>
              <a:rPr lang="en-US" dirty="0"/>
              <a:t>the message priority (0..MQ_PRIO_MAX); messages with larger (higher) priority leap ahead of messages with lower (smaller) priority</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mq_receive</a:t>
            </a:r>
            <a:r>
              <a:rPr lang="en-US" sz="3600" dirty="0"/>
              <a:t>(</a:t>
            </a:r>
            <a:r>
              <a:rPr lang="en-US" sz="3600" dirty="0" err="1"/>
              <a:t>mqd_t</a:t>
            </a:r>
            <a:r>
              <a:rPr lang="en-US" sz="3600" dirty="0"/>
              <a:t> </a:t>
            </a:r>
            <a:r>
              <a:rPr lang="en-US" sz="3600" dirty="0" err="1"/>
              <a:t>mqdes</a:t>
            </a:r>
            <a:r>
              <a:rPr lang="en-US" sz="3600" dirty="0"/>
              <a:t>, char *</a:t>
            </a:r>
            <a:r>
              <a:rPr lang="en-US" sz="3600" dirty="0" err="1"/>
              <a:t>msq_ptr</a:t>
            </a:r>
            <a:r>
              <a:rPr lang="en-US" sz="3600" dirty="0"/>
              <a:t>, </a:t>
            </a:r>
            <a:r>
              <a:rPr lang="en-US" sz="3600" dirty="0" err="1"/>
              <a:t>size_t</a:t>
            </a:r>
            <a:r>
              <a:rPr lang="en-US" sz="3600" dirty="0"/>
              <a:t> </a:t>
            </a:r>
            <a:r>
              <a:rPr lang="en-US" sz="3600" dirty="0" err="1"/>
              <a:t>msglen</a:t>
            </a:r>
            <a:r>
              <a:rPr lang="en-US" sz="3600" dirty="0"/>
              <a:t>, unsigned *</a:t>
            </a:r>
            <a:r>
              <a:rPr lang="en-US" sz="3600" dirty="0" err="1"/>
              <a:t>msg_prio</a:t>
            </a:r>
            <a:r>
              <a:rPr lang="en-US" sz="3600" dirty="0"/>
              <a:t>)</a:t>
            </a:r>
          </a:p>
        </p:txBody>
      </p:sp>
      <p:sp>
        <p:nvSpPr>
          <p:cNvPr id="3" name="Content Placeholder 2"/>
          <p:cNvSpPr>
            <a:spLocks noGrp="1"/>
          </p:cNvSpPr>
          <p:nvPr>
            <p:ph idx="1"/>
          </p:nvPr>
        </p:nvSpPr>
        <p:spPr/>
        <p:txBody>
          <a:bodyPr>
            <a:normAutofit lnSpcReduction="10000"/>
          </a:bodyPr>
          <a:lstStyle/>
          <a:p>
            <a:r>
              <a:rPr lang="en-US" b="1" dirty="0" err="1"/>
              <a:t>mqdes</a:t>
            </a:r>
            <a:endParaRPr lang="tr-TR" b="1" dirty="0"/>
          </a:p>
          <a:p>
            <a:pPr lvl="1"/>
            <a:r>
              <a:rPr lang="en-US" dirty="0"/>
              <a:t>the descriptor returned by </a:t>
            </a:r>
            <a:r>
              <a:rPr lang="en-US" dirty="0" err="1"/>
              <a:t>mq_open</a:t>
            </a:r>
            <a:endParaRPr lang="en-US" dirty="0"/>
          </a:p>
          <a:p>
            <a:r>
              <a:rPr lang="en-US" b="1" dirty="0" err="1"/>
              <a:t>msg_ptr</a:t>
            </a:r>
            <a:endParaRPr lang="tr-TR" b="1" dirty="0"/>
          </a:p>
          <a:p>
            <a:pPr lvl="1"/>
            <a:r>
              <a:rPr lang="en-US" dirty="0"/>
              <a:t>pointer to a char array to receive the message</a:t>
            </a:r>
          </a:p>
          <a:p>
            <a:r>
              <a:rPr lang="en-US" b="1" dirty="0" err="1"/>
              <a:t>msglen</a:t>
            </a:r>
            <a:endParaRPr lang="tr-TR" b="1" dirty="0"/>
          </a:p>
          <a:p>
            <a:pPr lvl="1"/>
            <a:r>
              <a:rPr lang="en-US" dirty="0"/>
              <a:t>number of bytes in the </a:t>
            </a:r>
            <a:r>
              <a:rPr lang="en-US" dirty="0" err="1"/>
              <a:t>msg</a:t>
            </a:r>
            <a:r>
              <a:rPr lang="en-US" dirty="0"/>
              <a:t> buffer; this should normally be equal to the maximum message size specified when the message queue was created</a:t>
            </a:r>
          </a:p>
          <a:p>
            <a:r>
              <a:rPr lang="en-US" b="1" dirty="0" err="1"/>
              <a:t>msg_prio</a:t>
            </a:r>
            <a:endParaRPr lang="tr-TR" b="1" dirty="0"/>
          </a:p>
          <a:p>
            <a:pPr lvl="1"/>
            <a:r>
              <a:rPr lang="en-US" dirty="0"/>
              <a:t>pointer to a variable that will receive the message’s priority</a:t>
            </a:r>
          </a:p>
          <a:p>
            <a:r>
              <a:rPr lang="en-US" dirty="0"/>
              <a:t>The call returns the </a:t>
            </a:r>
            <a:r>
              <a:rPr lang="en-US" b="1" dirty="0">
                <a:solidFill>
                  <a:srgbClr val="FF0000"/>
                </a:solidFill>
              </a:rPr>
              <a:t>size of the message, or -1</a:t>
            </a:r>
          </a:p>
          <a:p>
            <a:endParaRPr lang="en-US"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 simple Message Queue Example</a:t>
            </a:r>
            <a:br>
              <a:rPr lang="tr-TR" dirty="0"/>
            </a:br>
            <a:r>
              <a:rPr lang="tr-TR" b="1" dirty="0">
                <a:solidFill>
                  <a:srgbClr val="FF0000"/>
                </a:solidFill>
              </a:rPr>
              <a:t>Sender</a:t>
            </a:r>
            <a:endParaRPr lang="en-US" b="1" dirty="0">
              <a:solidFill>
                <a:srgbClr val="FF0000"/>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4024" y="1586230"/>
            <a:ext cx="7515225" cy="43434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281987" y="3976687"/>
            <a:ext cx="3656648" cy="1686878"/>
          </a:xfrm>
        </p:spPr>
      </p:pic>
      <p:sp>
        <p:nvSpPr>
          <p:cNvPr id="8" name="Content Placeholder 5"/>
          <p:cNvSpPr txBox="1"/>
          <p:nvPr/>
        </p:nvSpPr>
        <p:spPr>
          <a:xfrm>
            <a:off x="7876540" y="3103245"/>
            <a:ext cx="3324860" cy="636905"/>
          </a:xfrm>
          <a:prstGeom prst="rect">
            <a:avLst/>
          </a:prstGeom>
        </p:spPr>
        <p:txBody>
          <a:bodyPr vert="horz" lIns="91420" tIns="45711" rIns="91420" bIns="45711" rtlCol="0">
            <a:normAutofit fontScale="7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b="1" dirty="0">
                <a:solidFill>
                  <a:srgbClr val="FF0000"/>
                </a:solidFill>
              </a:rPr>
              <a:t>Ex_5_mq_dropone.c</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 simple Message Queue Example</a:t>
            </a:r>
            <a:br>
              <a:rPr lang="tr-TR" dirty="0"/>
            </a:br>
            <a:r>
              <a:rPr lang="tr-TR" b="1" dirty="0">
                <a:solidFill>
                  <a:srgbClr val="FF0000"/>
                </a:solidFill>
              </a:rPr>
              <a:t>Receiver</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3725" y="1562735"/>
            <a:ext cx="6858000" cy="4276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4050" y="1466913"/>
            <a:ext cx="5234369" cy="1155002"/>
          </a:xfrm>
        </p:spPr>
      </p:pic>
      <p:sp>
        <p:nvSpPr>
          <p:cNvPr id="8" name="Content Placeholder 5"/>
          <p:cNvSpPr txBox="1"/>
          <p:nvPr/>
        </p:nvSpPr>
        <p:spPr>
          <a:xfrm>
            <a:off x="6979285" y="5201920"/>
            <a:ext cx="3430905" cy="756285"/>
          </a:xfrm>
          <a:prstGeom prst="rect">
            <a:avLst/>
          </a:prstGeom>
        </p:spPr>
        <p:txBody>
          <a:bodyPr vert="horz" lIns="91420" tIns="45711" rIns="91420" bIns="45711" rtlCol="0">
            <a:normAutofit fontScale="9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b="1" dirty="0">
                <a:solidFill>
                  <a:srgbClr val="FF0000"/>
                </a:solidFill>
              </a:rPr>
              <a:t>Ex_5_mq_takeone.c</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effect of fork on a message queue</a:t>
            </a:r>
          </a:p>
        </p:txBody>
      </p:sp>
      <p:sp>
        <p:nvSpPr>
          <p:cNvPr id="3" name="Content Placeholder 2"/>
          <p:cNvSpPr>
            <a:spLocks noGrp="1"/>
          </p:cNvSpPr>
          <p:nvPr>
            <p:ph idx="1"/>
          </p:nvPr>
        </p:nvSpPr>
        <p:spPr/>
        <p:txBody>
          <a:bodyPr>
            <a:normAutofit/>
          </a:bodyPr>
          <a:lstStyle/>
          <a:p>
            <a:r>
              <a:rPr lang="en-US" dirty="0"/>
              <a:t>Message queue descriptors </a:t>
            </a:r>
            <a:r>
              <a:rPr lang="en-US" b="1" dirty="0">
                <a:solidFill>
                  <a:srgbClr val="FF0000"/>
                </a:solidFill>
              </a:rPr>
              <a:t>are not (in general) treated as file descriptors</a:t>
            </a:r>
            <a:r>
              <a:rPr lang="en-US" dirty="0"/>
              <a:t>; the unique open, close, and unlink calls should already suggest this.</a:t>
            </a:r>
          </a:p>
          <a:p>
            <a:r>
              <a:rPr lang="en-US" dirty="0"/>
              <a:t>Open message queue descriptors </a:t>
            </a:r>
            <a:r>
              <a:rPr lang="en-US" b="1" dirty="0">
                <a:solidFill>
                  <a:srgbClr val="FF0000"/>
                </a:solidFill>
              </a:rPr>
              <a:t>are not inherited by child processes </a:t>
            </a:r>
            <a:r>
              <a:rPr lang="en-US" dirty="0"/>
              <a:t>created by fork.</a:t>
            </a:r>
          </a:p>
          <a:p>
            <a:r>
              <a:rPr lang="en-US" dirty="0"/>
              <a:t>Instead, a child process must explicitly open (using </a:t>
            </a:r>
            <a:r>
              <a:rPr lang="en-US" dirty="0" err="1"/>
              <a:t>mq_open</a:t>
            </a:r>
            <a:r>
              <a:rPr lang="en-US" dirty="0"/>
              <a:t>) the message queue itself to obtain a message queue descriptor</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Semaphores</a:t>
            </a:r>
            <a:endParaRPr lang="en-US" dirty="0"/>
          </a:p>
        </p:txBody>
      </p:sp>
      <p:sp>
        <p:nvSpPr>
          <p:cNvPr id="3" name="Content Placeholder 2"/>
          <p:cNvSpPr>
            <a:spLocks noGrp="1"/>
          </p:cNvSpPr>
          <p:nvPr>
            <p:ph idx="1"/>
          </p:nvPr>
        </p:nvSpPr>
        <p:spPr/>
        <p:txBody>
          <a:bodyPr>
            <a:normAutofit/>
          </a:bodyPr>
          <a:lstStyle/>
          <a:p>
            <a:r>
              <a:rPr lang="en-US" dirty="0"/>
              <a:t>A semaphore is a data structure that is shared by several processes. </a:t>
            </a:r>
            <a:endParaRPr lang="tr-TR" dirty="0"/>
          </a:p>
          <a:p>
            <a:r>
              <a:rPr lang="en-US" dirty="0"/>
              <a:t>Semaphores are most often used to synchronize operations</a:t>
            </a:r>
            <a:r>
              <a:rPr lang="tr-TR" dirty="0"/>
              <a:t>, </a:t>
            </a:r>
            <a:r>
              <a:rPr lang="en-US" dirty="0"/>
              <a:t>when multiple processes access a common, non-shareable resource. </a:t>
            </a:r>
          </a:p>
          <a:p>
            <a:r>
              <a:rPr lang="en-US" dirty="0"/>
              <a:t>By using semaphores, we attempt to avoid other multi-programming problems such as: </a:t>
            </a:r>
          </a:p>
          <a:p>
            <a:pPr lvl="1"/>
            <a:r>
              <a:rPr lang="en-US" dirty="0"/>
              <a:t>Starvation </a:t>
            </a:r>
          </a:p>
          <a:p>
            <a:pPr lvl="1"/>
            <a:r>
              <a:rPr lang="en-US" dirty="0"/>
              <a:t>Deadlock</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non-empty queues</a:t>
            </a:r>
          </a:p>
        </p:txBody>
      </p:sp>
      <p:sp>
        <p:nvSpPr>
          <p:cNvPr id="3" name="Content Placeholder 2"/>
          <p:cNvSpPr>
            <a:spLocks noGrp="1"/>
          </p:cNvSpPr>
          <p:nvPr>
            <p:ph idx="1"/>
          </p:nvPr>
        </p:nvSpPr>
        <p:spPr/>
        <p:txBody>
          <a:bodyPr>
            <a:normAutofit/>
          </a:bodyPr>
          <a:lstStyle/>
          <a:p>
            <a:r>
              <a:rPr lang="en-US" dirty="0" err="1"/>
              <a:t>mq_receive</a:t>
            </a:r>
            <a:r>
              <a:rPr lang="en-US" dirty="0"/>
              <a:t> on an empty queue </a:t>
            </a:r>
            <a:r>
              <a:rPr lang="en-US" b="1" dirty="0"/>
              <a:t>normally causes a process to block</a:t>
            </a:r>
            <a:r>
              <a:rPr lang="en-US" dirty="0"/>
              <a:t>, and this may not be desirable.</a:t>
            </a:r>
          </a:p>
          <a:p>
            <a:r>
              <a:rPr lang="en-US" dirty="0"/>
              <a:t>Of course, </a:t>
            </a:r>
            <a:r>
              <a:rPr lang="en-US" b="1" dirty="0"/>
              <a:t>O_NONBLOCK</a:t>
            </a:r>
            <a:r>
              <a:rPr lang="en-US" dirty="0"/>
              <a:t> could be applied to the queue to prevent this behavior, but in that case the </a:t>
            </a:r>
            <a:r>
              <a:rPr lang="en-US" dirty="0" err="1"/>
              <a:t>mq_receive</a:t>
            </a:r>
            <a:r>
              <a:rPr lang="en-US" dirty="0"/>
              <a:t> call will return -1, and our only recourse is to try </a:t>
            </a:r>
            <a:r>
              <a:rPr lang="en-US" dirty="0" err="1"/>
              <a:t>mq_receive</a:t>
            </a:r>
            <a:r>
              <a:rPr lang="en-US" dirty="0"/>
              <a:t> again later.</a:t>
            </a:r>
          </a:p>
          <a:p>
            <a:r>
              <a:rPr lang="en-US" dirty="0"/>
              <a:t>With the </a:t>
            </a:r>
            <a:r>
              <a:rPr lang="en-US" b="1" dirty="0" err="1">
                <a:solidFill>
                  <a:srgbClr val="FF0000"/>
                </a:solidFill>
              </a:rPr>
              <a:t>mq_notify</a:t>
            </a:r>
            <a:r>
              <a:rPr lang="en-US" dirty="0">
                <a:solidFill>
                  <a:srgbClr val="FF0000"/>
                </a:solidFill>
              </a:rPr>
              <a:t> </a:t>
            </a:r>
            <a:r>
              <a:rPr lang="en-US" dirty="0"/>
              <a:t>call we can associate a single process with a message queue so that it (the process) will be notified when the message queue changes state from empty to non-empty</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err="1"/>
              <a:t>mq_notify</a:t>
            </a:r>
            <a:r>
              <a:rPr lang="fr-FR" dirty="0"/>
              <a:t>(</a:t>
            </a:r>
            <a:r>
              <a:rPr lang="fr-FR" dirty="0" err="1"/>
              <a:t>mqd_t</a:t>
            </a:r>
            <a:r>
              <a:rPr lang="fr-FR" dirty="0"/>
              <a:t> </a:t>
            </a:r>
            <a:r>
              <a:rPr lang="fr-FR" dirty="0" err="1"/>
              <a:t>mqdes</a:t>
            </a:r>
            <a:r>
              <a:rPr lang="fr-FR" dirty="0"/>
              <a:t>, </a:t>
            </a:r>
            <a:r>
              <a:rPr lang="fr-FR" dirty="0" err="1"/>
              <a:t>const</a:t>
            </a:r>
            <a:r>
              <a:rPr lang="fr-FR" dirty="0"/>
              <a:t> </a:t>
            </a:r>
            <a:r>
              <a:rPr lang="fr-FR" dirty="0" err="1"/>
              <a:t>struct</a:t>
            </a:r>
            <a:r>
              <a:rPr lang="fr-FR" dirty="0"/>
              <a:t> </a:t>
            </a:r>
            <a:r>
              <a:rPr lang="fr-FR" dirty="0" err="1"/>
              <a:t>sigevent</a:t>
            </a:r>
            <a:r>
              <a:rPr lang="fr-FR" dirty="0"/>
              <a:t> *notification)</a:t>
            </a:r>
            <a:endParaRPr lang="en-US" dirty="0"/>
          </a:p>
        </p:txBody>
      </p:sp>
      <p:sp>
        <p:nvSpPr>
          <p:cNvPr id="3" name="Content Placeholder 2"/>
          <p:cNvSpPr>
            <a:spLocks noGrp="1"/>
          </p:cNvSpPr>
          <p:nvPr>
            <p:ph idx="1"/>
          </p:nvPr>
        </p:nvSpPr>
        <p:spPr/>
        <p:txBody>
          <a:bodyPr>
            <a:normAutofit/>
          </a:bodyPr>
          <a:lstStyle/>
          <a:p>
            <a:r>
              <a:rPr lang="en-US" dirty="0" err="1"/>
              <a:t>queuefd</a:t>
            </a:r>
            <a:endParaRPr lang="tr-TR" dirty="0"/>
          </a:p>
          <a:p>
            <a:pPr lvl="1"/>
            <a:r>
              <a:rPr lang="en-US" dirty="0"/>
              <a:t>as usual, to identify the message queue</a:t>
            </a:r>
          </a:p>
          <a:p>
            <a:r>
              <a:rPr lang="en-US" dirty="0" err="1"/>
              <a:t>sigev</a:t>
            </a:r>
            <a:endParaRPr lang="tr-TR" dirty="0"/>
          </a:p>
          <a:p>
            <a:pPr lvl="1"/>
            <a:r>
              <a:rPr lang="en-US" dirty="0"/>
              <a:t>a </a:t>
            </a:r>
            <a:r>
              <a:rPr lang="en-US" dirty="0" err="1"/>
              <a:t>struct</a:t>
            </a:r>
            <a:r>
              <a:rPr lang="en-US" dirty="0"/>
              <a:t> </a:t>
            </a:r>
            <a:r>
              <a:rPr lang="en-US" dirty="0" err="1"/>
              <a:t>sigevent</a:t>
            </a:r>
            <a:r>
              <a:rPr lang="en-US" dirty="0"/>
              <a:t> object that identifies the signal to be sent to the process to notify it of the queue state change.</a:t>
            </a:r>
          </a:p>
          <a:p>
            <a:r>
              <a:rPr lang="en-US" dirty="0"/>
              <a:t>Once notification has been sent, </a:t>
            </a:r>
            <a:r>
              <a:rPr lang="en-US" b="1" dirty="0">
                <a:solidFill>
                  <a:srgbClr val="FF0000"/>
                </a:solidFill>
              </a:rPr>
              <a:t>the notification mechanism is removed</a:t>
            </a:r>
            <a:r>
              <a:rPr lang="en-US" dirty="0"/>
              <a:t>. That is, to be notified of the next state change (from empty to non-empty), the notification </a:t>
            </a:r>
            <a:r>
              <a:rPr lang="en-US" b="1" dirty="0">
                <a:solidFill>
                  <a:srgbClr val="FF0000"/>
                </a:solidFill>
              </a:rPr>
              <a:t>must be reasserted</a:t>
            </a:r>
            <a:r>
              <a:rPr lang="en-US" dirty="0"/>
              <a:t>.</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the process to be notified</a:t>
            </a:r>
          </a:p>
        </p:txBody>
      </p:sp>
      <p:sp>
        <p:nvSpPr>
          <p:cNvPr id="3" name="Content Placeholder 2"/>
          <p:cNvSpPr>
            <a:spLocks noGrp="1"/>
          </p:cNvSpPr>
          <p:nvPr>
            <p:ph idx="1"/>
          </p:nvPr>
        </p:nvSpPr>
        <p:spPr/>
        <p:txBody>
          <a:bodyPr>
            <a:normAutofit/>
          </a:bodyPr>
          <a:lstStyle/>
          <a:p>
            <a:r>
              <a:rPr lang="en-US" dirty="0"/>
              <a:t>Only one process can be registered (at a time) to receive notification when a message is added to a previously-empty queue.</a:t>
            </a:r>
          </a:p>
          <a:p>
            <a:r>
              <a:rPr lang="en-US" dirty="0"/>
              <a:t>If you wish to change the process that is to be notified, you must remove the notification from the process which is currently associated (call </a:t>
            </a:r>
            <a:r>
              <a:rPr lang="en-US" dirty="0" err="1"/>
              <a:t>mq_notify</a:t>
            </a:r>
            <a:r>
              <a:rPr lang="en-US" dirty="0"/>
              <a:t> with NULL for the </a:t>
            </a:r>
            <a:r>
              <a:rPr lang="en-US" dirty="0" err="1"/>
              <a:t>sigev</a:t>
            </a:r>
            <a:r>
              <a:rPr lang="en-US" dirty="0"/>
              <a:t> argument), and then associate the notification with a different process.</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Attributes </a:t>
            </a:r>
            <a:endParaRPr lang="en-US" dirty="0"/>
          </a:p>
        </p:txBody>
      </p:sp>
      <p:sp>
        <p:nvSpPr>
          <p:cNvPr id="3" name="Content Placeholder 2"/>
          <p:cNvSpPr>
            <a:spLocks noGrp="1"/>
          </p:cNvSpPr>
          <p:nvPr>
            <p:ph idx="1"/>
          </p:nvPr>
        </p:nvSpPr>
        <p:spPr>
          <a:xfrm>
            <a:off x="489585" y="1351915"/>
            <a:ext cx="10515600" cy="4155045"/>
          </a:xfrm>
        </p:spPr>
        <p:txBody>
          <a:bodyPr>
            <a:normAutofit/>
          </a:bodyPr>
          <a:lstStyle/>
          <a:p>
            <a:r>
              <a:rPr lang="en-US" b="1" dirty="0" err="1"/>
              <a:t>mq_getattr</a:t>
            </a:r>
            <a:r>
              <a:rPr lang="tr-TR" dirty="0"/>
              <a:t> </a:t>
            </a:r>
            <a:r>
              <a:rPr lang="en-US" dirty="0"/>
              <a:t>(</a:t>
            </a:r>
            <a:r>
              <a:rPr lang="en-US" dirty="0" err="1"/>
              <a:t>queuefd</a:t>
            </a:r>
            <a:r>
              <a:rPr lang="en-US" dirty="0"/>
              <a:t>,&amp;</a:t>
            </a:r>
            <a:r>
              <a:rPr lang="en-US" dirty="0" err="1"/>
              <a:t>mqstat</a:t>
            </a:r>
            <a:r>
              <a:rPr lang="en-US" dirty="0"/>
              <a:t>)</a:t>
            </a:r>
            <a:endParaRPr lang="tr-TR" dirty="0"/>
          </a:p>
          <a:p>
            <a:pPr lvl="1"/>
            <a:r>
              <a:rPr lang="en-US" dirty="0"/>
              <a:t>retrieves the set of attributes for a message queue to the </a:t>
            </a:r>
            <a:r>
              <a:rPr lang="en-US" dirty="0" err="1"/>
              <a:t>struct</a:t>
            </a:r>
            <a:r>
              <a:rPr lang="en-US" dirty="0"/>
              <a:t> </a:t>
            </a:r>
            <a:r>
              <a:rPr lang="en-US" dirty="0" err="1"/>
              <a:t>mq_attr</a:t>
            </a:r>
            <a:r>
              <a:rPr lang="en-US" dirty="0"/>
              <a:t> object named </a:t>
            </a:r>
            <a:r>
              <a:rPr lang="en-US" dirty="0" err="1"/>
              <a:t>mqstat</a:t>
            </a:r>
            <a:r>
              <a:rPr lang="en-US" dirty="0"/>
              <a:t>.</a:t>
            </a:r>
          </a:p>
          <a:p>
            <a:pPr lvl="1"/>
            <a:r>
              <a:rPr lang="en-US" dirty="0"/>
              <a:t>the </a:t>
            </a:r>
            <a:r>
              <a:rPr lang="en-US" dirty="0" err="1"/>
              <a:t>mq_flags</a:t>
            </a:r>
            <a:r>
              <a:rPr lang="en-US" dirty="0"/>
              <a:t> member of the attributes is not significant during </a:t>
            </a:r>
            <a:r>
              <a:rPr lang="en-US" dirty="0" err="1"/>
              <a:t>mq_open</a:t>
            </a:r>
            <a:r>
              <a:rPr lang="en-US" dirty="0"/>
              <a:t>, but it can be set later</a:t>
            </a:r>
            <a:endParaRPr lang="tr-TR" dirty="0"/>
          </a:p>
          <a:p>
            <a:r>
              <a:rPr lang="en-US" b="1" dirty="0" err="1"/>
              <a:t>mq_setattr</a:t>
            </a:r>
            <a:r>
              <a:rPr lang="tr-TR" dirty="0"/>
              <a:t> </a:t>
            </a:r>
            <a:r>
              <a:rPr lang="en-US" dirty="0"/>
              <a:t>(</a:t>
            </a:r>
            <a:r>
              <a:rPr lang="en-US" dirty="0" err="1"/>
              <a:t>queuefd</a:t>
            </a:r>
            <a:r>
              <a:rPr lang="en-US" dirty="0"/>
              <a:t>,&amp;</a:t>
            </a:r>
            <a:r>
              <a:rPr lang="en-US" dirty="0" err="1"/>
              <a:t>mqstat</a:t>
            </a:r>
            <a:r>
              <a:rPr lang="en-US" dirty="0"/>
              <a:t>,&amp;old)</a:t>
            </a:r>
          </a:p>
          <a:p>
            <a:pPr lvl="1"/>
            <a:r>
              <a:rPr lang="en-US" dirty="0"/>
              <a:t>Set (or clear) to O_NONBLOCK flag in the </a:t>
            </a:r>
            <a:r>
              <a:rPr lang="en-US" dirty="0" err="1"/>
              <a:t>mqattr</a:t>
            </a:r>
            <a:r>
              <a:rPr lang="en-US" dirty="0"/>
              <a:t> structure for the identified message queue</a:t>
            </a:r>
          </a:p>
          <a:p>
            <a:pPr lvl="1"/>
            <a:r>
              <a:rPr lang="en-US" dirty="0"/>
              <a:t>Retrieve (if old is not NULL) the previously existing message queue attributes</a:t>
            </a:r>
          </a:p>
          <a:p>
            <a:pPr lvl="1"/>
            <a:r>
              <a:rPr lang="en-US" dirty="0"/>
              <a:t>Making changes to any other members of the </a:t>
            </a:r>
            <a:r>
              <a:rPr lang="en-US" dirty="0" err="1"/>
              <a:t>mqattr</a:t>
            </a:r>
            <a:r>
              <a:rPr lang="en-US" dirty="0"/>
              <a:t> structure is </a:t>
            </a:r>
            <a:r>
              <a:rPr lang="en-US" b="1" dirty="0">
                <a:solidFill>
                  <a:srgbClr val="FF0000"/>
                </a:solidFill>
              </a:rPr>
              <a:t>ineffective</a:t>
            </a:r>
            <a:r>
              <a:rPr lang="en-US" dirty="0"/>
              <a:t>.</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 send and receive</a:t>
            </a:r>
          </a:p>
        </p:txBody>
      </p:sp>
      <p:sp>
        <p:nvSpPr>
          <p:cNvPr id="3" name="Content Placeholder 2"/>
          <p:cNvSpPr>
            <a:spLocks noGrp="1"/>
          </p:cNvSpPr>
          <p:nvPr>
            <p:ph idx="1"/>
          </p:nvPr>
        </p:nvSpPr>
        <p:spPr/>
        <p:txBody>
          <a:bodyPr>
            <a:normAutofit/>
          </a:bodyPr>
          <a:lstStyle/>
          <a:p>
            <a:r>
              <a:rPr lang="en-US" dirty="0"/>
              <a:t>Two additional functions, </a:t>
            </a:r>
            <a:r>
              <a:rPr lang="en-US" dirty="0" err="1"/>
              <a:t>mq_timedsend</a:t>
            </a:r>
            <a:r>
              <a:rPr lang="en-US" dirty="0"/>
              <a:t> and </a:t>
            </a:r>
            <a:r>
              <a:rPr lang="en-US" dirty="0" err="1"/>
              <a:t>mq_timedreceive</a:t>
            </a:r>
            <a:r>
              <a:rPr lang="en-US" dirty="0"/>
              <a:t>, are like </a:t>
            </a:r>
            <a:r>
              <a:rPr lang="en-US" dirty="0" err="1"/>
              <a:t>mq_send</a:t>
            </a:r>
            <a:r>
              <a:rPr lang="en-US" dirty="0"/>
              <a:t> and </a:t>
            </a:r>
            <a:r>
              <a:rPr lang="en-US" dirty="0" err="1"/>
              <a:t>mq_receive</a:t>
            </a:r>
            <a:r>
              <a:rPr lang="en-US" dirty="0"/>
              <a:t> except they have an additional argument, a pointer to a </a:t>
            </a:r>
            <a:r>
              <a:rPr lang="en-US" dirty="0" err="1"/>
              <a:t>struct</a:t>
            </a:r>
            <a:r>
              <a:rPr lang="en-US" dirty="0"/>
              <a:t> </a:t>
            </a:r>
            <a:r>
              <a:rPr lang="en-US" dirty="0" err="1"/>
              <a:t>timespec</a:t>
            </a:r>
            <a:r>
              <a:rPr lang="en-US" dirty="0"/>
              <a:t>.</a:t>
            </a:r>
          </a:p>
          <a:p>
            <a:r>
              <a:rPr lang="en-US" dirty="0"/>
              <a:t>This provides the absolute time at which the send or receive will be aborted if it cannot be completed (because the queue is full or empty, respectively).</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Shared Memory</a:t>
            </a:r>
          </a:p>
        </p:txBody>
      </p:sp>
      <p:sp>
        <p:nvSpPr>
          <p:cNvPr id="3" name="Content Placeholder 2"/>
          <p:cNvSpPr>
            <a:spLocks noGrp="1"/>
          </p:cNvSpPr>
          <p:nvPr>
            <p:ph idx="1"/>
          </p:nvPr>
        </p:nvSpPr>
        <p:spPr/>
        <p:txBody>
          <a:bodyPr/>
          <a:lstStyle/>
          <a:p>
            <a:r>
              <a:rPr lang="en-US" dirty="0"/>
              <a:t>Sharing memory in POSIX (and many other systems) requires</a:t>
            </a:r>
          </a:p>
          <a:p>
            <a:pPr lvl="1"/>
            <a:r>
              <a:rPr lang="en-US" dirty="0"/>
              <a:t>creating a persistent “object” associated with the shared   memory, and</a:t>
            </a:r>
            <a:r>
              <a:rPr lang="tr-TR" dirty="0"/>
              <a:t> </a:t>
            </a:r>
          </a:p>
          <a:p>
            <a:pPr lvl="1"/>
            <a:r>
              <a:rPr lang="en-US" dirty="0"/>
              <a:t>allowing processes to connect to the object.</a:t>
            </a:r>
          </a:p>
          <a:p>
            <a:r>
              <a:rPr lang="tr-TR" dirty="0"/>
              <a:t>c</a:t>
            </a:r>
            <a:r>
              <a:rPr lang="en-US" dirty="0" err="1"/>
              <a:t>reating</a:t>
            </a:r>
            <a:r>
              <a:rPr lang="en-US" dirty="0"/>
              <a:t> or connecting to the persistent object is done in a manner similar to that for a file, but uses the </a:t>
            </a:r>
            <a:r>
              <a:rPr lang="en-US" dirty="0" err="1"/>
              <a:t>shm_open</a:t>
            </a:r>
            <a:r>
              <a:rPr lang="en-US" dirty="0"/>
              <a:t> system call.</a:t>
            </a:r>
          </a:p>
          <a:p>
            <a:endParaRPr lang="en-GB"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Functions</a:t>
            </a:r>
          </a:p>
        </p:txBody>
      </p:sp>
      <p:sp>
        <p:nvSpPr>
          <p:cNvPr id="3" name="Content Placeholder 2"/>
          <p:cNvSpPr>
            <a:spLocks noGrp="1"/>
          </p:cNvSpPr>
          <p:nvPr>
            <p:ph idx="1"/>
          </p:nvPr>
        </p:nvSpPr>
        <p:spPr/>
        <p:txBody>
          <a:bodyPr/>
          <a:lstStyle/>
          <a:p>
            <a:r>
              <a:rPr lang="en-US" dirty="0" err="1"/>
              <a:t>shm_open</a:t>
            </a:r>
            <a:r>
              <a:rPr lang="en-US" dirty="0"/>
              <a:t>()</a:t>
            </a:r>
          </a:p>
          <a:p>
            <a:r>
              <a:rPr lang="en-US" dirty="0" err="1"/>
              <a:t>mmap</a:t>
            </a:r>
            <a:r>
              <a:rPr lang="en-US" dirty="0"/>
              <a:t>()</a:t>
            </a:r>
          </a:p>
          <a:p>
            <a:r>
              <a:rPr lang="en-US" dirty="0" err="1"/>
              <a:t>munmap</a:t>
            </a:r>
            <a:r>
              <a:rPr lang="en-US" dirty="0"/>
              <a:t>()</a:t>
            </a:r>
          </a:p>
          <a:p>
            <a:r>
              <a:rPr lang="en-US" dirty="0" err="1"/>
              <a:t>ftruncate</a:t>
            </a:r>
            <a:r>
              <a:rPr lang="en-US" dirty="0"/>
              <a:t>()</a:t>
            </a:r>
          </a:p>
          <a:p>
            <a:r>
              <a:rPr lang="en-US" dirty="0" err="1"/>
              <a:t>shm_unlink</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shm_open</a:t>
            </a:r>
            <a:r>
              <a:rPr lang="en-US" dirty="0"/>
              <a:t> (name, </a:t>
            </a:r>
            <a:r>
              <a:rPr lang="en-US" dirty="0" err="1"/>
              <a:t>oflag</a:t>
            </a:r>
            <a:r>
              <a:rPr lang="en-US" dirty="0"/>
              <a:t>, mode)</a:t>
            </a:r>
          </a:p>
        </p:txBody>
      </p:sp>
      <p:sp>
        <p:nvSpPr>
          <p:cNvPr id="3" name="Content Placeholder 2"/>
          <p:cNvSpPr>
            <a:spLocks noGrp="1"/>
          </p:cNvSpPr>
          <p:nvPr>
            <p:ph idx="1"/>
          </p:nvPr>
        </p:nvSpPr>
        <p:spPr/>
        <p:txBody>
          <a:bodyPr/>
          <a:lstStyle/>
          <a:p>
            <a:r>
              <a:rPr lang="en-US" dirty="0"/>
              <a:t>name is a string identifying an existing shared memory object or a new one (to be created). It should begin with ‘/’, and contain only one slash. In QNX 6, these objects will appear in a special directory. </a:t>
            </a:r>
          </a:p>
          <a:p>
            <a:r>
              <a:rPr lang="en-US" dirty="0"/>
              <a:t>mode is the protection mode (e.g. 0644).</a:t>
            </a:r>
          </a:p>
          <a:p>
            <a:r>
              <a:rPr lang="en-US" dirty="0" err="1"/>
              <a:t>shm_open</a:t>
            </a:r>
            <a:r>
              <a:rPr lang="en-US" dirty="0"/>
              <a:t> returns a file descriptor, or –1 in case of error</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shm_open</a:t>
            </a:r>
            <a:r>
              <a:rPr lang="en-US" dirty="0"/>
              <a:t> (name, </a:t>
            </a:r>
            <a:r>
              <a:rPr lang="en-US" dirty="0" err="1"/>
              <a:t>oflag</a:t>
            </a:r>
            <a:r>
              <a:rPr lang="en-US" dirty="0"/>
              <a:t>, mode)</a:t>
            </a:r>
          </a:p>
        </p:txBody>
      </p:sp>
      <p:sp>
        <p:nvSpPr>
          <p:cNvPr id="3" name="Content Placeholder 2"/>
          <p:cNvSpPr>
            <a:spLocks noGrp="1"/>
          </p:cNvSpPr>
          <p:nvPr>
            <p:ph idx="1"/>
          </p:nvPr>
        </p:nvSpPr>
        <p:spPr/>
        <p:txBody>
          <a:bodyPr/>
          <a:lstStyle/>
          <a:p>
            <a:r>
              <a:rPr lang="en-US" dirty="0" err="1"/>
              <a:t>oflag</a:t>
            </a:r>
            <a:r>
              <a:rPr lang="en-US" dirty="0"/>
              <a:t> is similar to the flags for files:</a:t>
            </a:r>
          </a:p>
          <a:p>
            <a:pPr lvl="1"/>
            <a:r>
              <a:rPr lang="en-US" dirty="0"/>
              <a:t>O_RDONLY – read only</a:t>
            </a:r>
          </a:p>
          <a:p>
            <a:pPr lvl="1"/>
            <a:r>
              <a:rPr lang="en-US" dirty="0"/>
              <a:t>O_RDWR – read/write</a:t>
            </a:r>
          </a:p>
          <a:p>
            <a:pPr lvl="1"/>
            <a:r>
              <a:rPr lang="en-US" dirty="0"/>
              <a:t>O_CREAT – create a new object if necessary</a:t>
            </a:r>
          </a:p>
          <a:p>
            <a:pPr lvl="1"/>
            <a:r>
              <a:rPr lang="en-US" dirty="0"/>
              <a:t>O_EXCL – fail if O_CREAT and object exists</a:t>
            </a:r>
          </a:p>
          <a:p>
            <a:pPr lvl="1"/>
            <a:r>
              <a:rPr lang="en-US" dirty="0"/>
              <a:t>O_TRUNC – truncate to zero length if opened R/W</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ftruncate</a:t>
            </a:r>
            <a:r>
              <a:rPr lang="en-US" dirty="0"/>
              <a:t>(</a:t>
            </a:r>
            <a:r>
              <a:rPr lang="en-US" dirty="0" err="1"/>
              <a:t>int</a:t>
            </a:r>
            <a:r>
              <a:rPr lang="en-US" dirty="0"/>
              <a:t> </a:t>
            </a:r>
            <a:r>
              <a:rPr lang="en-US" dirty="0" err="1"/>
              <a:t>fd</a:t>
            </a:r>
            <a:r>
              <a:rPr lang="en-US" dirty="0"/>
              <a:t>, </a:t>
            </a:r>
            <a:r>
              <a:rPr lang="en-US" dirty="0" err="1"/>
              <a:t>off_t</a:t>
            </a:r>
            <a:r>
              <a:rPr lang="en-US" dirty="0"/>
              <a:t> </a:t>
            </a:r>
            <a:r>
              <a:rPr lang="en-US" dirty="0" err="1"/>
              <a:t>len</a:t>
            </a:r>
            <a:r>
              <a:rPr lang="en-US" dirty="0"/>
              <a:t>)</a:t>
            </a:r>
          </a:p>
        </p:txBody>
      </p:sp>
      <p:sp>
        <p:nvSpPr>
          <p:cNvPr id="3" name="Content Placeholder 2"/>
          <p:cNvSpPr>
            <a:spLocks noGrp="1"/>
          </p:cNvSpPr>
          <p:nvPr>
            <p:ph idx="1"/>
          </p:nvPr>
        </p:nvSpPr>
        <p:spPr/>
        <p:txBody>
          <a:bodyPr/>
          <a:lstStyle/>
          <a:p>
            <a:r>
              <a:rPr lang="en-US" dirty="0"/>
              <a:t>This function (inappropriately named) causes the file referenced by </a:t>
            </a:r>
            <a:r>
              <a:rPr lang="en-US" dirty="0" err="1"/>
              <a:t>fd</a:t>
            </a:r>
            <a:r>
              <a:rPr lang="en-US" dirty="0"/>
              <a:t> to have the size specified by </a:t>
            </a:r>
            <a:r>
              <a:rPr lang="en-US" dirty="0" err="1"/>
              <a:t>len</a:t>
            </a:r>
            <a:r>
              <a:rPr lang="en-US" dirty="0"/>
              <a:t>.</a:t>
            </a:r>
          </a:p>
          <a:p>
            <a:r>
              <a:rPr lang="en-US" dirty="0"/>
              <a:t>If the file was previously longer than </a:t>
            </a:r>
            <a:r>
              <a:rPr lang="en-US" dirty="0" err="1"/>
              <a:t>len</a:t>
            </a:r>
            <a:r>
              <a:rPr lang="en-US" dirty="0"/>
              <a:t> bytes, the excess is discarded.</a:t>
            </a:r>
          </a:p>
          <a:p>
            <a:r>
              <a:rPr lang="en-US" dirty="0"/>
              <a:t>If the file was previously shorter than </a:t>
            </a:r>
            <a:r>
              <a:rPr lang="en-US" dirty="0" err="1"/>
              <a:t>len</a:t>
            </a:r>
            <a:r>
              <a:rPr lang="en-US" dirty="0"/>
              <a:t> bytes, it is extended by bytes containing zero.</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POSIX </a:t>
            </a:r>
            <a:r>
              <a:rPr lang="en-GB" dirty="0"/>
              <a:t>Semaphores</a:t>
            </a:r>
          </a:p>
        </p:txBody>
      </p:sp>
      <p:sp>
        <p:nvSpPr>
          <p:cNvPr id="3" name="Content Placeholder 2"/>
          <p:cNvSpPr>
            <a:spLocks noGrp="1"/>
          </p:cNvSpPr>
          <p:nvPr>
            <p:ph idx="1"/>
          </p:nvPr>
        </p:nvSpPr>
        <p:spPr/>
        <p:txBody>
          <a:bodyPr>
            <a:normAutofit/>
          </a:bodyPr>
          <a:lstStyle/>
          <a:p>
            <a:r>
              <a:rPr lang="en-US" dirty="0"/>
              <a:t>POSIX semaphores allow processes and threads to synchronize their actions. </a:t>
            </a:r>
            <a:endParaRPr lang="tr-TR" dirty="0"/>
          </a:p>
          <a:p>
            <a:endParaRPr lang="tr-TR" dirty="0"/>
          </a:p>
          <a:p>
            <a:r>
              <a:rPr lang="en-US" dirty="0"/>
              <a:t>A semaphore is an integer whose value is </a:t>
            </a:r>
            <a:r>
              <a:rPr lang="en-US" b="1" dirty="0">
                <a:solidFill>
                  <a:srgbClr val="FF0000"/>
                </a:solidFill>
              </a:rPr>
              <a:t>never allowed </a:t>
            </a:r>
            <a:r>
              <a:rPr lang="en-US" dirty="0"/>
              <a:t>to fall below </a:t>
            </a:r>
            <a:r>
              <a:rPr lang="en-US" b="1" dirty="0">
                <a:solidFill>
                  <a:srgbClr val="FF0000"/>
                </a:solidFill>
              </a:rPr>
              <a:t>zero</a:t>
            </a:r>
            <a:r>
              <a:rPr lang="en-US" dirty="0"/>
              <a:t>.</a:t>
            </a:r>
            <a:endParaRPr lang="tr-TR" dirty="0"/>
          </a:p>
          <a:p>
            <a:endParaRPr lang="tr-TR" dirty="0"/>
          </a:p>
          <a:p>
            <a:r>
              <a:rPr lang="en-US" dirty="0"/>
              <a:t>POSIX semaphores come in </a:t>
            </a:r>
            <a:r>
              <a:rPr lang="en-US" b="1" dirty="0">
                <a:solidFill>
                  <a:srgbClr val="FF0000"/>
                </a:solidFill>
              </a:rPr>
              <a:t>two forms</a:t>
            </a:r>
            <a:r>
              <a:rPr lang="en-US" dirty="0"/>
              <a:t>: </a:t>
            </a:r>
            <a:endParaRPr lang="tr-TR" dirty="0"/>
          </a:p>
          <a:p>
            <a:pPr lvl="1"/>
            <a:r>
              <a:rPr lang="en-US" dirty="0"/>
              <a:t>named semaphores </a:t>
            </a:r>
            <a:endParaRPr lang="tr-TR" dirty="0"/>
          </a:p>
          <a:p>
            <a:pPr lvl="1"/>
            <a:r>
              <a:rPr lang="en-US" dirty="0"/>
              <a:t>unnamed semaphores. </a:t>
            </a:r>
            <a:endParaRPr lang="tr-TR"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mmap</a:t>
            </a:r>
            <a:r>
              <a:rPr lang="en-US" dirty="0"/>
              <a:t> (void *</a:t>
            </a:r>
            <a:r>
              <a:rPr lang="en-US" dirty="0" err="1"/>
              <a:t>addr</a:t>
            </a:r>
            <a:r>
              <a:rPr lang="en-US" dirty="0"/>
              <a:t>, </a:t>
            </a:r>
            <a:r>
              <a:rPr lang="en-US" dirty="0" err="1"/>
              <a:t>size_t</a:t>
            </a:r>
            <a:r>
              <a:rPr lang="en-US" dirty="0"/>
              <a:t> </a:t>
            </a:r>
            <a:r>
              <a:rPr lang="en-US" dirty="0" err="1"/>
              <a:t>len</a:t>
            </a:r>
            <a:r>
              <a:rPr lang="en-US" dirty="0"/>
              <a:t>, </a:t>
            </a:r>
            <a:r>
              <a:rPr lang="en-US" dirty="0" err="1"/>
              <a:t>int</a:t>
            </a:r>
            <a:r>
              <a:rPr lang="en-US" dirty="0"/>
              <a:t> </a:t>
            </a:r>
            <a:r>
              <a:rPr lang="en-US" dirty="0" err="1"/>
              <a:t>prot</a:t>
            </a:r>
            <a:r>
              <a:rPr lang="en-US" dirty="0"/>
              <a:t>,</a:t>
            </a:r>
            <a:br>
              <a:rPr lang="en-US" dirty="0"/>
            </a:br>
            <a:r>
              <a:rPr lang="en-US" dirty="0" err="1"/>
              <a:t>int</a:t>
            </a:r>
            <a:r>
              <a:rPr lang="en-US" dirty="0"/>
              <a:t> flags, </a:t>
            </a:r>
            <a:r>
              <a:rPr lang="en-US" dirty="0" err="1"/>
              <a:t>int</a:t>
            </a:r>
            <a:r>
              <a:rPr lang="en-US" dirty="0"/>
              <a:t> </a:t>
            </a:r>
            <a:r>
              <a:rPr lang="en-US" dirty="0" err="1"/>
              <a:t>fd</a:t>
            </a:r>
            <a:r>
              <a:rPr lang="en-US" dirty="0"/>
              <a:t>, </a:t>
            </a:r>
            <a:r>
              <a:rPr lang="en-US" dirty="0" err="1"/>
              <a:t>off_t</a:t>
            </a:r>
            <a:r>
              <a:rPr lang="en-US" dirty="0"/>
              <a:t> off);</a:t>
            </a:r>
          </a:p>
        </p:txBody>
      </p:sp>
      <p:sp>
        <p:nvSpPr>
          <p:cNvPr id="3" name="Content Placeholder 2"/>
          <p:cNvSpPr>
            <a:spLocks noGrp="1"/>
          </p:cNvSpPr>
          <p:nvPr>
            <p:ph idx="1"/>
          </p:nvPr>
        </p:nvSpPr>
        <p:spPr/>
        <p:txBody>
          <a:bodyPr>
            <a:normAutofit/>
          </a:bodyPr>
          <a:lstStyle/>
          <a:p>
            <a:r>
              <a:rPr lang="en-US" dirty="0" err="1"/>
              <a:t>mmap</a:t>
            </a:r>
            <a:r>
              <a:rPr lang="en-US" dirty="0"/>
              <a:t> is used to map a region of the shared memory object (</a:t>
            </a:r>
            <a:r>
              <a:rPr lang="en-US" dirty="0" err="1"/>
              <a:t>fd</a:t>
            </a:r>
            <a:r>
              <a:rPr lang="en-US" dirty="0"/>
              <a:t>) to the process’ address space.</a:t>
            </a:r>
          </a:p>
          <a:p>
            <a:r>
              <a:rPr lang="en-US" dirty="0"/>
              <a:t>The mapped region has the given </a:t>
            </a:r>
            <a:r>
              <a:rPr lang="en-US" dirty="0" err="1"/>
              <a:t>len</a:t>
            </a:r>
            <a:r>
              <a:rPr lang="en-US" dirty="0"/>
              <a:t> starting at the specified offset off.</a:t>
            </a:r>
          </a:p>
          <a:p>
            <a:r>
              <a:rPr lang="en-US" dirty="0"/>
              <a:t>Normally </a:t>
            </a:r>
            <a:r>
              <a:rPr lang="en-US" dirty="0" err="1"/>
              <a:t>addr</a:t>
            </a:r>
            <a:r>
              <a:rPr lang="en-US" dirty="0"/>
              <a:t> is 0, and allows the OS to decide where to map the region. This can be explicitly specified, if necessary. </a:t>
            </a:r>
          </a:p>
          <a:p>
            <a:r>
              <a:rPr lang="en-US" dirty="0" err="1"/>
              <a:t>mmap</a:t>
            </a:r>
            <a:r>
              <a:rPr lang="en-US" dirty="0"/>
              <a:t> returns the mapped address, or –1 on error.(more on next slide)</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10712-F368-40AE-A42F-653326C5578E}"/>
              </a:ext>
            </a:extLst>
          </p:cNvPr>
          <p:cNvSpPr>
            <a:spLocks noGrp="1"/>
          </p:cNvSpPr>
          <p:nvPr>
            <p:ph type="title"/>
          </p:nvPr>
        </p:nvSpPr>
        <p:spPr/>
        <p:txBody>
          <a:bodyPr/>
          <a:lstStyle/>
          <a:p>
            <a:r>
              <a:rPr lang="tr-TR" dirty="0" err="1"/>
              <a:t>Mmap</a:t>
            </a:r>
            <a:r>
              <a:rPr lang="tr-TR" dirty="0"/>
              <a:t>()</a:t>
            </a:r>
            <a:endParaRPr lang="en-US" dirty="0"/>
          </a:p>
        </p:txBody>
      </p:sp>
      <p:pic>
        <p:nvPicPr>
          <p:cNvPr id="6" name="İçerik Yer Tutucusu 5">
            <a:extLst>
              <a:ext uri="{FF2B5EF4-FFF2-40B4-BE49-F238E27FC236}">
                <a16:creationId xmlns:a16="http://schemas.microsoft.com/office/drawing/2014/main" id="{5ABC9EE6-8787-40A8-8132-20AC7F9878BE}"/>
              </a:ext>
            </a:extLst>
          </p:cNvPr>
          <p:cNvPicPr>
            <a:picLocks noGrp="1" noChangeAspect="1"/>
          </p:cNvPicPr>
          <p:nvPr>
            <p:ph idx="1"/>
          </p:nvPr>
        </p:nvPicPr>
        <p:blipFill>
          <a:blip r:embed="rId2"/>
          <a:stretch>
            <a:fillRect/>
          </a:stretch>
        </p:blipFill>
        <p:spPr>
          <a:xfrm>
            <a:off x="2394857" y="1484188"/>
            <a:ext cx="5941105" cy="4141572"/>
          </a:xfrm>
        </p:spPr>
      </p:pic>
      <p:sp>
        <p:nvSpPr>
          <p:cNvPr id="4" name="Alt Bilgi Yer Tutucusu 3">
            <a:extLst>
              <a:ext uri="{FF2B5EF4-FFF2-40B4-BE49-F238E27FC236}">
                <a16:creationId xmlns:a16="http://schemas.microsoft.com/office/drawing/2014/main" id="{3654E3D7-E661-4A71-B0D3-7F2CB302DE5D}"/>
              </a:ext>
            </a:extLst>
          </p:cNvPr>
          <p:cNvSpPr>
            <a:spLocks noGrp="1"/>
          </p:cNvSpPr>
          <p:nvPr>
            <p:ph type="ftr" sz="quarter" idx="11"/>
          </p:nvPr>
        </p:nvSpPr>
        <p:spPr/>
        <p:txBody>
          <a:bodyPr/>
          <a:lstStyle/>
          <a:p>
            <a:r>
              <a:rPr lang="tr-TR"/>
              <a:t>Yıldız Teknik Üniversitesi - Bilgisayar Mühendisliği Bölümü</a:t>
            </a:r>
          </a:p>
        </p:txBody>
      </p:sp>
    </p:spTree>
    <p:extLst>
      <p:ext uri="{BB962C8B-B14F-4D97-AF65-F5344CB8AC3E}">
        <p14:creationId xmlns:p14="http://schemas.microsoft.com/office/powerpoint/2010/main" val="3923346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mmap</a:t>
            </a:r>
            <a:r>
              <a:rPr lang="en-US" dirty="0"/>
              <a:t>, continued</a:t>
            </a:r>
          </a:p>
        </p:txBody>
      </p:sp>
      <p:sp>
        <p:nvSpPr>
          <p:cNvPr id="3" name="Content Placeholder 2"/>
          <p:cNvSpPr>
            <a:spLocks noGrp="1"/>
          </p:cNvSpPr>
          <p:nvPr>
            <p:ph idx="1"/>
          </p:nvPr>
        </p:nvSpPr>
        <p:spPr/>
        <p:txBody>
          <a:bodyPr>
            <a:normAutofit/>
          </a:bodyPr>
          <a:lstStyle/>
          <a:p>
            <a:r>
              <a:rPr lang="en-US" dirty="0" err="1"/>
              <a:t>prot</a:t>
            </a:r>
            <a:r>
              <a:rPr lang="en-US" dirty="0"/>
              <a:t> – selected from the available protection settings:</a:t>
            </a:r>
          </a:p>
          <a:p>
            <a:pPr lvl="1"/>
            <a:r>
              <a:rPr lang="en-US" dirty="0"/>
              <a:t>PROT_EXEC</a:t>
            </a:r>
          </a:p>
          <a:p>
            <a:pPr lvl="1"/>
            <a:r>
              <a:rPr lang="en-US" dirty="0"/>
              <a:t>PROT_NOCACHE</a:t>
            </a:r>
          </a:p>
          <a:p>
            <a:pPr lvl="1"/>
            <a:r>
              <a:rPr lang="en-US" dirty="0"/>
              <a:t>PROT_NONE</a:t>
            </a:r>
          </a:p>
          <a:p>
            <a:pPr lvl="1"/>
            <a:r>
              <a:rPr lang="en-US" dirty="0"/>
              <a:t>PROT_READ</a:t>
            </a:r>
          </a:p>
          <a:p>
            <a:pPr lvl="1"/>
            <a:r>
              <a:rPr lang="en-US" dirty="0"/>
              <a:t>PROT_WRITE</a:t>
            </a:r>
          </a:p>
          <a:p>
            <a:r>
              <a:rPr lang="en-US" dirty="0"/>
              <a:t>flags – one or more of the following:</a:t>
            </a:r>
          </a:p>
          <a:p>
            <a:pPr lvl="1"/>
            <a:r>
              <a:rPr lang="en-US" dirty="0"/>
              <a:t>MAP_FIXED  –  interpret </a:t>
            </a:r>
            <a:r>
              <a:rPr lang="en-US" dirty="0" err="1"/>
              <a:t>addr</a:t>
            </a:r>
            <a:r>
              <a:rPr lang="en-US" dirty="0"/>
              <a:t> parameter exactly</a:t>
            </a:r>
          </a:p>
          <a:p>
            <a:pPr lvl="1"/>
            <a:r>
              <a:rPr lang="en-US" dirty="0"/>
              <a:t>MAX_PRIVATE – don’t share changes to object</a:t>
            </a:r>
          </a:p>
          <a:p>
            <a:pPr lvl="1"/>
            <a:r>
              <a:rPr lang="en-US" dirty="0"/>
              <a:t>MAP_SHARED – share changes to object</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munmap</a:t>
            </a:r>
            <a:r>
              <a:rPr lang="en-US" dirty="0"/>
              <a:t> (void *</a:t>
            </a:r>
            <a:r>
              <a:rPr lang="en-US" dirty="0" err="1"/>
              <a:t>addr</a:t>
            </a:r>
            <a:r>
              <a:rPr lang="en-US" dirty="0"/>
              <a:t>, </a:t>
            </a:r>
            <a:r>
              <a:rPr lang="en-US" dirty="0" err="1"/>
              <a:t>size_t</a:t>
            </a:r>
            <a:r>
              <a:rPr lang="en-US" dirty="0"/>
              <a:t> </a:t>
            </a:r>
            <a:r>
              <a:rPr lang="en-US" dirty="0" err="1"/>
              <a:t>len</a:t>
            </a:r>
            <a:r>
              <a:rPr lang="en-US" dirty="0"/>
              <a:t>)</a:t>
            </a:r>
          </a:p>
        </p:txBody>
      </p:sp>
      <p:sp>
        <p:nvSpPr>
          <p:cNvPr id="3" name="Content Placeholder 2"/>
          <p:cNvSpPr>
            <a:spLocks noGrp="1"/>
          </p:cNvSpPr>
          <p:nvPr>
            <p:ph idx="1"/>
          </p:nvPr>
        </p:nvSpPr>
        <p:spPr/>
        <p:txBody>
          <a:bodyPr/>
          <a:lstStyle/>
          <a:p>
            <a:r>
              <a:rPr lang="en-US" dirty="0"/>
              <a:t>This function removes mappings from the specified address range.</a:t>
            </a:r>
          </a:p>
          <a:p>
            <a:r>
              <a:rPr lang="en-US" dirty="0"/>
              <a:t>This is not a frequently-used function, as most processes will map a fixed-sized region and use </a:t>
            </a:r>
            <a:r>
              <a:rPr lang="en-US" dirty="0" err="1"/>
              <a:t>shm_unlink</a:t>
            </a:r>
            <a:r>
              <a:rPr lang="en-US" dirty="0"/>
              <a:t> at the end of execution to destroy the shared memory object (which effectively removes the mappings).</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shm_unlink</a:t>
            </a:r>
            <a:r>
              <a:rPr lang="en-US" dirty="0"/>
              <a:t> (char *name);</a:t>
            </a:r>
          </a:p>
        </p:txBody>
      </p:sp>
      <p:sp>
        <p:nvSpPr>
          <p:cNvPr id="3" name="Content Placeholder 2"/>
          <p:cNvSpPr>
            <a:spLocks noGrp="1"/>
          </p:cNvSpPr>
          <p:nvPr>
            <p:ph idx="1"/>
          </p:nvPr>
        </p:nvSpPr>
        <p:spPr/>
        <p:txBody>
          <a:bodyPr/>
          <a:lstStyle/>
          <a:p>
            <a:r>
              <a:rPr lang="en-US" dirty="0"/>
              <a:t>This function, much like a regular unlink system call, removes a reference to the shared memory object.</a:t>
            </a:r>
          </a:p>
          <a:p>
            <a:r>
              <a:rPr lang="en-US" dirty="0"/>
              <a:t>If the are other outstanding links to the object, the object itself continues to exist.</a:t>
            </a:r>
          </a:p>
          <a:p>
            <a:r>
              <a:rPr lang="en-US" dirty="0"/>
              <a:t>If the current link is the last link, then the object is deleted as a result of this call.</a:t>
            </a:r>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 Simple </a:t>
            </a:r>
            <a:r>
              <a:rPr lang="en-US" dirty="0"/>
              <a:t>Shared Memory Example</a:t>
            </a:r>
            <a:br>
              <a:rPr lang="tr-TR" dirty="0"/>
            </a:br>
            <a:r>
              <a:rPr lang="tr-TR" b="1" dirty="0">
                <a:solidFill>
                  <a:srgbClr val="FF0000"/>
                </a:solidFill>
              </a:rPr>
              <a:t>Sender</a:t>
            </a:r>
            <a:endParaRPr lang="en-US" b="1" dirty="0">
              <a:solidFill>
                <a:srgbClr val="FF0000"/>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6101" y="1480816"/>
            <a:ext cx="8372475" cy="3895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3990" y="5376545"/>
            <a:ext cx="5234940" cy="857250"/>
          </a:xfrm>
        </p:spPr>
      </p:pic>
      <p:sp>
        <p:nvSpPr>
          <p:cNvPr id="8" name="Content Placeholder 5"/>
          <p:cNvSpPr txBox="1"/>
          <p:nvPr/>
        </p:nvSpPr>
        <p:spPr>
          <a:xfrm>
            <a:off x="838200" y="5376545"/>
            <a:ext cx="3360420" cy="688340"/>
          </a:xfrm>
          <a:prstGeom prst="rect">
            <a:avLst/>
          </a:prstGeom>
        </p:spPr>
        <p:txBody>
          <a:bodyPr vert="horz" lIns="91420" tIns="45711" rIns="91420" bIns="45711" rtlCol="0">
            <a:normAutofit fontScale="87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b="1" dirty="0">
                <a:solidFill>
                  <a:srgbClr val="FF0000"/>
                </a:solidFill>
              </a:rPr>
              <a:t>Ex_6_shm_server.c</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 Simple </a:t>
            </a:r>
            <a:r>
              <a:rPr lang="en-US" dirty="0"/>
              <a:t>Shared Memory Example</a:t>
            </a:r>
            <a:br>
              <a:rPr lang="tr-TR" dirty="0"/>
            </a:br>
            <a:r>
              <a:rPr lang="tr-TR" b="1" dirty="0">
                <a:solidFill>
                  <a:srgbClr val="FF0000"/>
                </a:solidFill>
              </a:rPr>
              <a:t>Receiver</a:t>
            </a:r>
            <a:endParaRPr lang="en-US" b="1" dirty="0">
              <a:solidFill>
                <a:srgbClr val="FF0000"/>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5045" y="1524000"/>
            <a:ext cx="8143875" cy="3124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08500" y="4648200"/>
            <a:ext cx="6115050" cy="1062990"/>
          </a:xfrm>
        </p:spPr>
      </p:pic>
      <p:sp>
        <p:nvSpPr>
          <p:cNvPr id="8" name="Content Placeholder 5"/>
          <p:cNvSpPr txBox="1"/>
          <p:nvPr/>
        </p:nvSpPr>
        <p:spPr>
          <a:xfrm>
            <a:off x="540385" y="5147310"/>
            <a:ext cx="3441065" cy="647700"/>
          </a:xfrm>
          <a:prstGeom prst="rect">
            <a:avLst/>
          </a:prstGeom>
        </p:spPr>
        <p:txBody>
          <a:bodyPr vert="horz" lIns="91420" tIns="45711" rIns="91420" bIns="45711" rtlCol="0">
            <a:normAutofit fontScale="87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tr-TR" b="1" dirty="0">
                <a:solidFill>
                  <a:srgbClr val="FF0000"/>
                </a:solidFill>
              </a:rPr>
              <a:t>Ex_6_shm_client.c</a:t>
            </a:r>
            <a:endParaRPr lang="en-GB" b="1" dirty="0">
              <a:solidFill>
                <a:srgbClr val="FF0000"/>
              </a:solidFill>
            </a:endParaRPr>
          </a:p>
        </p:txBody>
      </p:sp>
      <p:sp>
        <p:nvSpPr>
          <p:cNvPr id="3" name="Footer Placeholder 2"/>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endParaRPr lang="en-US" dirty="0"/>
          </a:p>
        </p:txBody>
      </p:sp>
      <p:sp>
        <p:nvSpPr>
          <p:cNvPr id="3" name="Content Placeholder 2"/>
          <p:cNvSpPr>
            <a:spLocks noGrp="1"/>
          </p:cNvSpPr>
          <p:nvPr>
            <p:ph idx="1"/>
          </p:nvPr>
        </p:nvSpPr>
        <p:spPr/>
        <p:txBody>
          <a:bodyPr/>
          <a:lstStyle/>
          <a:p>
            <a:r>
              <a:rPr lang="en-US" dirty="0"/>
              <a:t>http://cs.unomaha.edu/~stanw/091/csci8530/</a:t>
            </a:r>
          </a:p>
          <a:p>
            <a:r>
              <a:rPr lang="en-US" dirty="0"/>
              <a:t>http://mij.oltrelinux.com/devel/unixprg/</a:t>
            </a:r>
          </a:p>
          <a:p>
            <a:r>
              <a:rPr lang="en-US" dirty="0"/>
              <a:t>Man pages</a:t>
            </a:r>
          </a:p>
          <a:p>
            <a:r>
              <a:rPr lang="en-US" dirty="0"/>
              <a:t>man </a:t>
            </a:r>
            <a:r>
              <a:rPr lang="en-US" dirty="0" err="1"/>
              <a:t>mq_overview</a:t>
            </a:r>
            <a:endParaRPr lang="en-US" dirty="0"/>
          </a:p>
          <a:p>
            <a:r>
              <a:rPr lang="en-US" dirty="0"/>
              <a:t>man </a:t>
            </a:r>
            <a:r>
              <a:rPr lang="en-US" dirty="0" err="1"/>
              <a:t>mq_open</a:t>
            </a:r>
            <a:r>
              <a:rPr lang="en-US" dirty="0"/>
              <a:t>, </a:t>
            </a:r>
            <a:r>
              <a:rPr lang="en-US" dirty="0" err="1"/>
              <a:t>mq_close</a:t>
            </a:r>
            <a:r>
              <a:rPr lang="en-US" dirty="0"/>
              <a:t> etc. etc. etc.</a:t>
            </a:r>
          </a:p>
          <a:p>
            <a:r>
              <a:rPr lang="en-US" dirty="0"/>
              <a:t>http://forum.soft32.com/linux2/Utilities-listing-removing-POSIX-IPC-objects-ftopict15659.html</a:t>
            </a:r>
          </a:p>
          <a:p>
            <a:endParaRPr lang="en-US" dirty="0"/>
          </a:p>
          <a:p>
            <a:endParaRPr lang="en-US"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8229600" cy="4525963"/>
          </a:xfr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68000"/>
              <a:buFont typeface="Wingdings 3" panose="05040102010807070707"/>
              <a:buChar char=""/>
              <a:defRPr/>
            </a:pPr>
            <a:endParaRPr kumimoji="0" lang="tr-TR"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68000"/>
              <a:buFont typeface="Wingdings 3" panose="05040102010807070707"/>
              <a:buChar char=""/>
              <a:defRPr/>
            </a:pP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Creation of a new process using fork is </a:t>
            </a:r>
            <a:r>
              <a:rPr kumimoji="0" lang="en-US" sz="2800" b="0"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expensive</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(time &amp; memory).</a:t>
            </a:r>
          </a:p>
          <a:p>
            <a:pPr marL="342900" marR="0" lvl="0" indent="-342900" algn="l" defTabSz="914400" rtl="0" eaLnBrk="1" fontAlgn="auto" latinLnBrk="0" hangingPunct="1">
              <a:lnSpc>
                <a:spcPct val="100000"/>
              </a:lnSpc>
              <a:spcBef>
                <a:spcPct val="20000"/>
              </a:spcBef>
              <a:spcAft>
                <a:spcPts val="0"/>
              </a:spcAft>
              <a:buClr>
                <a:schemeClr val="accent1"/>
              </a:buClr>
              <a:buSzPct val="68000"/>
              <a:buFont typeface="Wingdings 3" panose="05040102010807070707"/>
              <a:buChar char=""/>
              <a:defRPr/>
            </a:pP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68000"/>
              <a:buFont typeface="Wingdings 3" panose="05040102010807070707"/>
              <a:buChar char=""/>
              <a:defRPr/>
            </a:pP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 </a:t>
            </a:r>
            <a:r>
              <a:rPr kumimoji="0" lang="en-US" sz="2800" b="0" i="0" u="none" strike="noStrike" kern="1200" cap="none" spc="0" normalizeH="0" baseline="0" noProof="0" dirty="0">
                <a:ln>
                  <a:noFill/>
                </a:ln>
                <a:solidFill>
                  <a:schemeClr val="tx2"/>
                </a:solidFill>
                <a:effectLst/>
                <a:uLnTx/>
                <a:uFillTx/>
                <a:latin typeface="Arial" panose="020B0604020202020204" pitchFamily="34" charset="0"/>
                <a:ea typeface="+mn-ea"/>
                <a:cs typeface="+mn-cs"/>
              </a:rPr>
              <a:t>thread</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(sometimes called a </a:t>
            </a:r>
            <a:r>
              <a:rPr kumimoji="0" lang="en-US" sz="2800" b="0"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lightweight process</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does not require lots of memory or startup time.</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tr-TR"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mj-cs"/>
              </a:rPr>
              <a:t>Threads vs. Processes</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fork()</a:t>
            </a:r>
          </a:p>
        </p:txBody>
      </p:sp>
      <p:sp>
        <p:nvSpPr>
          <p:cNvPr id="12291" name="Text Box 1044"/>
          <p:cNvSpPr txBox="1"/>
          <p:nvPr/>
        </p:nvSpPr>
        <p:spPr>
          <a:xfrm>
            <a:off x="5702935" y="2414905"/>
            <a:ext cx="786130" cy="368300"/>
          </a:xfrm>
          <a:prstGeom prst="rect">
            <a:avLst/>
          </a:prstGeom>
          <a:noFill/>
          <a:ln w="9525">
            <a:noFill/>
          </a:ln>
        </p:spPr>
        <p:txBody>
          <a:bodyPr wrap="none">
            <a:spAutoFit/>
          </a:bodyPr>
          <a:lstStyle/>
          <a:p>
            <a:r>
              <a:rPr b="1" dirty="0">
                <a:latin typeface="Lucida Sans Unicode" panose="020B0602030504020204" pitchFamily="34" charset="0"/>
                <a:ea typeface="Arial" panose="020B0604020202020204" pitchFamily="34" charset="0"/>
              </a:rPr>
              <a:t>fork()</a:t>
            </a:r>
          </a:p>
        </p:txBody>
      </p:sp>
      <p:grpSp>
        <p:nvGrpSpPr>
          <p:cNvPr id="12292" name="Group 1078"/>
          <p:cNvGrpSpPr/>
          <p:nvPr/>
        </p:nvGrpSpPr>
        <p:grpSpPr>
          <a:xfrm>
            <a:off x="2571115" y="1179195"/>
            <a:ext cx="2438400" cy="3810000"/>
            <a:chOff x="480" y="912"/>
            <a:chExt cx="1536" cy="2400"/>
          </a:xfrm>
        </p:grpSpPr>
        <p:sp>
          <p:nvSpPr>
            <p:cNvPr id="12300" name="Rectangle 1039"/>
            <p:cNvSpPr/>
            <p:nvPr/>
          </p:nvSpPr>
          <p:spPr>
            <a:xfrm>
              <a:off x="480" y="912"/>
              <a:ext cx="1536" cy="311"/>
            </a:xfrm>
            <a:prstGeom prst="rect">
              <a:avLst/>
            </a:prstGeom>
            <a:noFill/>
            <a:ln w="38100">
              <a:noFill/>
            </a:ln>
          </p:spPr>
          <p:txBody>
            <a:bodyPr wrap="none" anchor="ctr"/>
            <a:lstStyle/>
            <a:p>
              <a:pPr algn="ctr"/>
              <a:r>
                <a:rPr b="1" dirty="0">
                  <a:solidFill>
                    <a:schemeClr val="tx2"/>
                  </a:solidFill>
                  <a:latin typeface="Arial" panose="020B0604020202020204" pitchFamily="34" charset="0"/>
                  <a:ea typeface="Arial" panose="020B0604020202020204" pitchFamily="34" charset="0"/>
                </a:rPr>
                <a:t>Process A</a:t>
              </a:r>
            </a:p>
          </p:txBody>
        </p:sp>
        <p:grpSp>
          <p:nvGrpSpPr>
            <p:cNvPr id="12301" name="Group 1065"/>
            <p:cNvGrpSpPr/>
            <p:nvPr/>
          </p:nvGrpSpPr>
          <p:grpSpPr>
            <a:xfrm>
              <a:off x="480" y="1200"/>
              <a:ext cx="1536" cy="2112"/>
              <a:chOff x="336" y="1152"/>
              <a:chExt cx="1344" cy="1824"/>
            </a:xfrm>
          </p:grpSpPr>
          <p:sp>
            <p:nvSpPr>
              <p:cNvPr id="12302" name="Rectangle 1066"/>
              <p:cNvSpPr/>
              <p:nvPr/>
            </p:nvSpPr>
            <p:spPr>
              <a:xfrm>
                <a:off x="336" y="1152"/>
                <a:ext cx="1344" cy="624"/>
              </a:xfrm>
              <a:prstGeom prst="rect">
                <a:avLst/>
              </a:prstGeom>
              <a:solidFill>
                <a:srgbClr val="55D7B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Global</a:t>
                </a:r>
              </a:p>
              <a:p>
                <a:pPr algn="ctr"/>
                <a:r>
                  <a:rPr b="1" dirty="0">
                    <a:solidFill>
                      <a:schemeClr val="bg2"/>
                    </a:solidFill>
                    <a:latin typeface="Arial" panose="020B0604020202020204" pitchFamily="34" charset="0"/>
                    <a:ea typeface="Arial" panose="020B0604020202020204" pitchFamily="34" charset="0"/>
                  </a:rPr>
                  <a:t>Variables</a:t>
                </a:r>
              </a:p>
            </p:txBody>
          </p:sp>
          <p:sp>
            <p:nvSpPr>
              <p:cNvPr id="12303" name="Rectangle 1067"/>
              <p:cNvSpPr/>
              <p:nvPr/>
            </p:nvSpPr>
            <p:spPr>
              <a:xfrm>
                <a:off x="336" y="1776"/>
                <a:ext cx="1344" cy="432"/>
              </a:xfrm>
              <a:prstGeom prst="rect">
                <a:avLst/>
              </a:prstGeom>
              <a:solidFill>
                <a:srgbClr val="C7C8C9"/>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Code</a:t>
                </a:r>
              </a:p>
            </p:txBody>
          </p:sp>
          <p:sp>
            <p:nvSpPr>
              <p:cNvPr id="12304" name="Rectangle 1068"/>
              <p:cNvSpPr/>
              <p:nvPr/>
            </p:nvSpPr>
            <p:spPr>
              <a:xfrm>
                <a:off x="336" y="2208"/>
                <a:ext cx="1344" cy="768"/>
              </a:xfrm>
              <a:prstGeom prst="rect">
                <a:avLst/>
              </a:prstGeom>
              <a:solidFill>
                <a:srgbClr val="FFC77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Stack</a:t>
                </a:r>
              </a:p>
            </p:txBody>
          </p:sp>
        </p:grpSp>
      </p:grpSp>
      <p:grpSp>
        <p:nvGrpSpPr>
          <p:cNvPr id="12293" name="Group 1079"/>
          <p:cNvGrpSpPr/>
          <p:nvPr/>
        </p:nvGrpSpPr>
        <p:grpSpPr>
          <a:xfrm>
            <a:off x="7323455" y="1816735"/>
            <a:ext cx="2438400" cy="3810000"/>
            <a:chOff x="480" y="912"/>
            <a:chExt cx="1536" cy="2400"/>
          </a:xfrm>
        </p:grpSpPr>
        <p:sp>
          <p:nvSpPr>
            <p:cNvPr id="12295" name="Rectangle 1080"/>
            <p:cNvSpPr/>
            <p:nvPr/>
          </p:nvSpPr>
          <p:spPr>
            <a:xfrm>
              <a:off x="480" y="912"/>
              <a:ext cx="1536" cy="311"/>
            </a:xfrm>
            <a:prstGeom prst="rect">
              <a:avLst/>
            </a:prstGeom>
            <a:noFill/>
            <a:ln w="38100">
              <a:noFill/>
            </a:ln>
          </p:spPr>
          <p:txBody>
            <a:bodyPr wrap="none" anchor="ctr"/>
            <a:lstStyle/>
            <a:p>
              <a:pPr algn="ctr"/>
              <a:r>
                <a:rPr b="1" dirty="0">
                  <a:solidFill>
                    <a:schemeClr val="tx2"/>
                  </a:solidFill>
                  <a:latin typeface="Arial" panose="020B0604020202020204" pitchFamily="34" charset="0"/>
                  <a:ea typeface="Arial" panose="020B0604020202020204" pitchFamily="34" charset="0"/>
                </a:rPr>
                <a:t>Process B</a:t>
              </a:r>
            </a:p>
          </p:txBody>
        </p:sp>
        <p:grpSp>
          <p:nvGrpSpPr>
            <p:cNvPr id="12296" name="Group 1081"/>
            <p:cNvGrpSpPr/>
            <p:nvPr/>
          </p:nvGrpSpPr>
          <p:grpSpPr>
            <a:xfrm>
              <a:off x="480" y="1200"/>
              <a:ext cx="1536" cy="2112"/>
              <a:chOff x="336" y="1152"/>
              <a:chExt cx="1344" cy="1824"/>
            </a:xfrm>
          </p:grpSpPr>
          <p:sp>
            <p:nvSpPr>
              <p:cNvPr id="12297" name="Rectangle 1082"/>
              <p:cNvSpPr/>
              <p:nvPr/>
            </p:nvSpPr>
            <p:spPr>
              <a:xfrm>
                <a:off x="336" y="1152"/>
                <a:ext cx="1344" cy="624"/>
              </a:xfrm>
              <a:prstGeom prst="rect">
                <a:avLst/>
              </a:prstGeom>
              <a:solidFill>
                <a:srgbClr val="55D7B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Global</a:t>
                </a:r>
              </a:p>
              <a:p>
                <a:pPr algn="ctr"/>
                <a:r>
                  <a:rPr b="1" dirty="0">
                    <a:solidFill>
                      <a:schemeClr val="bg2"/>
                    </a:solidFill>
                    <a:latin typeface="Arial" panose="020B0604020202020204" pitchFamily="34" charset="0"/>
                    <a:ea typeface="Arial" panose="020B0604020202020204" pitchFamily="34" charset="0"/>
                  </a:rPr>
                  <a:t>Variables</a:t>
                </a:r>
              </a:p>
            </p:txBody>
          </p:sp>
          <p:sp>
            <p:nvSpPr>
              <p:cNvPr id="12298" name="Rectangle 1083"/>
              <p:cNvSpPr/>
              <p:nvPr/>
            </p:nvSpPr>
            <p:spPr>
              <a:xfrm>
                <a:off x="336" y="1776"/>
                <a:ext cx="1344" cy="432"/>
              </a:xfrm>
              <a:prstGeom prst="rect">
                <a:avLst/>
              </a:prstGeom>
              <a:solidFill>
                <a:srgbClr val="C7C8C9"/>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Code</a:t>
                </a:r>
              </a:p>
            </p:txBody>
          </p:sp>
          <p:sp>
            <p:nvSpPr>
              <p:cNvPr id="12299" name="Rectangle 1084"/>
              <p:cNvSpPr/>
              <p:nvPr/>
            </p:nvSpPr>
            <p:spPr>
              <a:xfrm>
                <a:off x="336" y="2208"/>
                <a:ext cx="1344" cy="768"/>
              </a:xfrm>
              <a:prstGeom prst="rect">
                <a:avLst/>
              </a:prstGeom>
              <a:solidFill>
                <a:srgbClr val="FFC77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Stack</a:t>
                </a:r>
              </a:p>
            </p:txBody>
          </p:sp>
        </p:grpSp>
      </p:grpSp>
      <p:sp>
        <p:nvSpPr>
          <p:cNvPr id="12294" name="Freeform 1085"/>
          <p:cNvSpPr/>
          <p:nvPr/>
        </p:nvSpPr>
        <p:spPr>
          <a:xfrm>
            <a:off x="5105400" y="2057400"/>
            <a:ext cx="2057400" cy="762000"/>
          </a:xfrm>
          <a:custGeom>
            <a:avLst/>
            <a:gdLst>
              <a:gd name="txL" fmla="*/ 0 w 1296"/>
              <a:gd name="txT" fmla="*/ 0 h 480"/>
              <a:gd name="txR" fmla="*/ 1296 w 1296"/>
              <a:gd name="txB" fmla="*/ 480 h 480"/>
            </a:gdLst>
            <a:ahLst/>
            <a:cxnLst>
              <a:cxn ang="0">
                <a:pos x="0" y="0"/>
              </a:cxn>
              <a:cxn ang="0">
                <a:pos x="720" y="96"/>
              </a:cxn>
              <a:cxn ang="0">
                <a:pos x="1296" y="480"/>
              </a:cxn>
            </a:cxnLst>
            <a:rect l="txL" t="txT" r="txR" b="txB"/>
            <a:pathLst>
              <a:path w="1296" h="480">
                <a:moveTo>
                  <a:pt x="0" y="0"/>
                </a:moveTo>
                <a:cubicBezTo>
                  <a:pt x="252" y="8"/>
                  <a:pt x="504" y="16"/>
                  <a:pt x="720" y="96"/>
                </a:cubicBezTo>
                <a:cubicBezTo>
                  <a:pt x="936" y="176"/>
                  <a:pt x="1116" y="328"/>
                  <a:pt x="1296" y="480"/>
                </a:cubicBezTo>
              </a:path>
            </a:pathLst>
          </a:custGeom>
          <a:noFill/>
          <a:ln w="76200" cap="flat" cmpd="sng">
            <a:solidFill>
              <a:schemeClr val="tx1">
                <a:alpha val="100000"/>
              </a:schemeClr>
            </a:solidFill>
            <a:prstDash val="solid"/>
            <a:round/>
            <a:headEnd type="none" w="med" len="med"/>
            <a:tailEnd type="triangle" w="med" len="med"/>
          </a:ln>
        </p:spPr>
        <p:txBody>
          <a:bodyPr/>
          <a:lstStyle/>
          <a:p>
            <a:endParaRPr lang="en-US"/>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Named Semaphores</a:t>
            </a:r>
            <a:endParaRPr lang="en-US" dirty="0"/>
          </a:p>
        </p:txBody>
      </p:sp>
      <p:sp>
        <p:nvSpPr>
          <p:cNvPr id="3" name="Content Placeholder 2"/>
          <p:cNvSpPr>
            <a:spLocks noGrp="1"/>
          </p:cNvSpPr>
          <p:nvPr>
            <p:ph idx="1"/>
          </p:nvPr>
        </p:nvSpPr>
        <p:spPr/>
        <p:txBody>
          <a:bodyPr>
            <a:normAutofit fontScale="95000"/>
          </a:bodyPr>
          <a:lstStyle/>
          <a:p>
            <a:r>
              <a:rPr lang="en-US" dirty="0"/>
              <a:t>A named semaphore is identified by a name of the form /</a:t>
            </a:r>
            <a:r>
              <a:rPr lang="en-US" dirty="0" err="1"/>
              <a:t>somename</a:t>
            </a:r>
            <a:r>
              <a:rPr lang="en-US" dirty="0"/>
              <a:t>; that is, a null-terminated string</a:t>
            </a:r>
            <a:endParaRPr lang="tr-TR" dirty="0"/>
          </a:p>
          <a:p>
            <a:r>
              <a:rPr lang="en-US" dirty="0"/>
              <a:t>Two processes can operate on the same named semaphore by passing </a:t>
            </a:r>
            <a:r>
              <a:rPr lang="en-US" b="1" dirty="0">
                <a:solidFill>
                  <a:srgbClr val="FF0000"/>
                </a:solidFill>
              </a:rPr>
              <a:t>the same name</a:t>
            </a:r>
            <a:r>
              <a:rPr lang="en-US" dirty="0"/>
              <a:t> to </a:t>
            </a:r>
            <a:r>
              <a:rPr lang="en-US" dirty="0" err="1"/>
              <a:t>sem_open</a:t>
            </a:r>
            <a:r>
              <a:rPr lang="en-US" dirty="0"/>
              <a:t>().</a:t>
            </a:r>
            <a:endParaRPr lang="tr-TR" dirty="0"/>
          </a:p>
          <a:p>
            <a:r>
              <a:rPr lang="tr-TR" dirty="0"/>
              <a:t>Named semaphore functions</a:t>
            </a:r>
          </a:p>
          <a:p>
            <a:pPr lvl="1"/>
            <a:r>
              <a:rPr lang="en-US" dirty="0" err="1"/>
              <a:t>sem_open</a:t>
            </a:r>
            <a:r>
              <a:rPr lang="en-US" dirty="0"/>
              <a:t>()  </a:t>
            </a:r>
            <a:endParaRPr lang="tr-TR" dirty="0"/>
          </a:p>
          <a:p>
            <a:pPr lvl="1"/>
            <a:r>
              <a:rPr lang="en-US" dirty="0" err="1"/>
              <a:t>sem_post</a:t>
            </a:r>
            <a:r>
              <a:rPr lang="en-US" dirty="0"/>
              <a:t>()</a:t>
            </a:r>
            <a:endParaRPr lang="tr-TR" dirty="0"/>
          </a:p>
          <a:p>
            <a:pPr lvl="1"/>
            <a:r>
              <a:rPr lang="en-US" dirty="0" err="1"/>
              <a:t>sem_wait</a:t>
            </a:r>
            <a:r>
              <a:rPr lang="en-US" dirty="0"/>
              <a:t>()</a:t>
            </a:r>
            <a:r>
              <a:rPr lang="tr-TR" dirty="0"/>
              <a:t>, sem_timedwait(), sem_trywait()</a:t>
            </a:r>
          </a:p>
          <a:p>
            <a:pPr lvl="1"/>
            <a:r>
              <a:rPr lang="en-US" dirty="0" err="1"/>
              <a:t>sem_close</a:t>
            </a:r>
            <a:r>
              <a:rPr lang="en-US" dirty="0"/>
              <a:t>()</a:t>
            </a:r>
            <a:endParaRPr lang="tr-TR" dirty="0"/>
          </a:p>
          <a:p>
            <a:pPr lvl="1"/>
            <a:r>
              <a:rPr lang="en-US" dirty="0" err="1"/>
              <a:t>sem_unlink</a:t>
            </a:r>
            <a:r>
              <a:rPr lang="en-US" dirty="0"/>
              <a:t>()</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err="1">
                <a:ln>
                  <a:noFill/>
                </a:ln>
                <a:solidFill>
                  <a:schemeClr val="tx2"/>
                </a:solidFill>
                <a:effectLst>
                  <a:outerShdw blurRad="31750" dist="25400" dir="5400000" algn="tl" rotWithShape="0">
                    <a:srgbClr val="000000">
                      <a:alpha val="25000"/>
                    </a:srgbClr>
                  </a:outerShdw>
                </a:effectLst>
                <a:uLnTx/>
                <a:uFillTx/>
                <a:latin typeface="+mj-lt"/>
                <a:ea typeface="+mj-ea"/>
                <a:cs typeface="+mj-cs"/>
              </a:rPr>
              <a:t>pthread_create</a:t>
            </a:r>
            <a:r>
              <a:rPr kumimoji="0" 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13315" name="Rectangle 8"/>
          <p:cNvSpPr/>
          <p:nvPr/>
        </p:nvSpPr>
        <p:spPr>
          <a:xfrm>
            <a:off x="2743200" y="1712913"/>
            <a:ext cx="2438400" cy="493712"/>
          </a:xfrm>
          <a:prstGeom prst="rect">
            <a:avLst/>
          </a:prstGeom>
          <a:noFill/>
          <a:ln w="38100">
            <a:noFill/>
          </a:ln>
        </p:spPr>
        <p:txBody>
          <a:bodyPr wrap="none" anchor="ctr"/>
          <a:lstStyle/>
          <a:p>
            <a:pPr algn="ctr"/>
            <a:r>
              <a:rPr b="1" dirty="0">
                <a:solidFill>
                  <a:schemeClr val="tx2"/>
                </a:solidFill>
                <a:latin typeface="Arial" panose="020B0604020202020204" pitchFamily="34" charset="0"/>
                <a:ea typeface="Arial" panose="020B0604020202020204" pitchFamily="34" charset="0"/>
              </a:rPr>
              <a:t>Process A</a:t>
            </a:r>
          </a:p>
          <a:p>
            <a:pPr algn="ctr"/>
            <a:r>
              <a:rPr b="1" dirty="0">
                <a:solidFill>
                  <a:schemeClr val="tx2"/>
                </a:solidFill>
                <a:latin typeface="Arial" panose="020B0604020202020204" pitchFamily="34" charset="0"/>
                <a:ea typeface="Arial" panose="020B0604020202020204" pitchFamily="34" charset="0"/>
              </a:rPr>
              <a:t>Thread 1</a:t>
            </a:r>
          </a:p>
        </p:txBody>
      </p:sp>
      <p:grpSp>
        <p:nvGrpSpPr>
          <p:cNvPr id="13316" name="Group 9"/>
          <p:cNvGrpSpPr/>
          <p:nvPr/>
        </p:nvGrpSpPr>
        <p:grpSpPr>
          <a:xfrm>
            <a:off x="2743200" y="2322513"/>
            <a:ext cx="2438400" cy="3352800"/>
            <a:chOff x="336" y="1152"/>
            <a:chExt cx="1344" cy="1824"/>
          </a:xfrm>
        </p:grpSpPr>
        <p:sp>
          <p:nvSpPr>
            <p:cNvPr id="13321" name="Rectangle 10"/>
            <p:cNvSpPr/>
            <p:nvPr/>
          </p:nvSpPr>
          <p:spPr>
            <a:xfrm>
              <a:off x="336" y="1152"/>
              <a:ext cx="1344" cy="624"/>
            </a:xfrm>
            <a:prstGeom prst="rect">
              <a:avLst/>
            </a:prstGeom>
            <a:solidFill>
              <a:srgbClr val="55D7B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Global</a:t>
              </a:r>
            </a:p>
            <a:p>
              <a:pPr algn="ctr"/>
              <a:r>
                <a:rPr b="1" dirty="0">
                  <a:solidFill>
                    <a:schemeClr val="bg2"/>
                  </a:solidFill>
                  <a:latin typeface="Arial" panose="020B0604020202020204" pitchFamily="34" charset="0"/>
                  <a:ea typeface="Arial" panose="020B0604020202020204" pitchFamily="34" charset="0"/>
                </a:rPr>
                <a:t>Variables</a:t>
              </a:r>
            </a:p>
          </p:txBody>
        </p:sp>
        <p:sp>
          <p:nvSpPr>
            <p:cNvPr id="13322" name="Rectangle 11"/>
            <p:cNvSpPr/>
            <p:nvPr/>
          </p:nvSpPr>
          <p:spPr>
            <a:xfrm>
              <a:off x="336" y="1776"/>
              <a:ext cx="1344" cy="432"/>
            </a:xfrm>
            <a:prstGeom prst="rect">
              <a:avLst/>
            </a:prstGeom>
            <a:solidFill>
              <a:srgbClr val="C7C8C9"/>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Code</a:t>
              </a:r>
            </a:p>
          </p:txBody>
        </p:sp>
        <p:sp>
          <p:nvSpPr>
            <p:cNvPr id="13323" name="Rectangle 12"/>
            <p:cNvSpPr/>
            <p:nvPr/>
          </p:nvSpPr>
          <p:spPr>
            <a:xfrm>
              <a:off x="336" y="2208"/>
              <a:ext cx="1344" cy="768"/>
            </a:xfrm>
            <a:prstGeom prst="rect">
              <a:avLst/>
            </a:prstGeom>
            <a:solidFill>
              <a:srgbClr val="FFC77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Stack</a:t>
              </a:r>
            </a:p>
          </p:txBody>
        </p:sp>
      </p:grpSp>
      <p:sp>
        <p:nvSpPr>
          <p:cNvPr id="13317" name="Rectangle 14"/>
          <p:cNvSpPr/>
          <p:nvPr/>
        </p:nvSpPr>
        <p:spPr>
          <a:xfrm>
            <a:off x="7162800" y="3998913"/>
            <a:ext cx="2438400" cy="493712"/>
          </a:xfrm>
          <a:prstGeom prst="rect">
            <a:avLst/>
          </a:prstGeom>
          <a:noFill/>
          <a:ln w="38100">
            <a:noFill/>
          </a:ln>
        </p:spPr>
        <p:txBody>
          <a:bodyPr wrap="none" anchor="ctr"/>
          <a:lstStyle/>
          <a:p>
            <a:pPr algn="ctr"/>
            <a:r>
              <a:rPr b="1" dirty="0">
                <a:solidFill>
                  <a:schemeClr val="tx2"/>
                </a:solidFill>
                <a:latin typeface="Arial" panose="020B0604020202020204" pitchFamily="34" charset="0"/>
                <a:ea typeface="Arial" panose="020B0604020202020204" pitchFamily="34" charset="0"/>
              </a:rPr>
              <a:t>Process A</a:t>
            </a:r>
          </a:p>
          <a:p>
            <a:pPr algn="ctr"/>
            <a:r>
              <a:rPr b="1" dirty="0">
                <a:solidFill>
                  <a:schemeClr val="tx2"/>
                </a:solidFill>
                <a:latin typeface="Arial" panose="020B0604020202020204" pitchFamily="34" charset="0"/>
                <a:ea typeface="Arial" panose="020B0604020202020204" pitchFamily="34" charset="0"/>
              </a:rPr>
              <a:t>Thread 2</a:t>
            </a:r>
          </a:p>
        </p:txBody>
      </p:sp>
      <p:sp>
        <p:nvSpPr>
          <p:cNvPr id="13318" name="Rectangle 18"/>
          <p:cNvSpPr/>
          <p:nvPr/>
        </p:nvSpPr>
        <p:spPr>
          <a:xfrm>
            <a:off x="7162800" y="4608513"/>
            <a:ext cx="2438400" cy="1411287"/>
          </a:xfrm>
          <a:prstGeom prst="rect">
            <a:avLst/>
          </a:prstGeom>
          <a:solidFill>
            <a:srgbClr val="FFC775"/>
          </a:solidFill>
          <a:ln w="38100" cap="flat" cmpd="sng">
            <a:solidFill>
              <a:schemeClr val="bg2"/>
            </a:solidFill>
            <a:prstDash val="solid"/>
            <a:miter/>
            <a:headEnd type="none" w="med" len="med"/>
            <a:tailEnd type="none" w="med" len="med"/>
          </a:ln>
        </p:spPr>
        <p:txBody>
          <a:bodyPr wrap="none" anchor="ctr"/>
          <a:lstStyle/>
          <a:p>
            <a:pPr algn="ctr"/>
            <a:r>
              <a:rPr b="1" dirty="0">
                <a:solidFill>
                  <a:schemeClr val="bg2"/>
                </a:solidFill>
                <a:latin typeface="Arial" panose="020B0604020202020204" pitchFamily="34" charset="0"/>
                <a:ea typeface="Arial" panose="020B0604020202020204" pitchFamily="34" charset="0"/>
              </a:rPr>
              <a:t>Stack</a:t>
            </a:r>
          </a:p>
        </p:txBody>
      </p:sp>
      <p:sp>
        <p:nvSpPr>
          <p:cNvPr id="13319" name="Freeform 19"/>
          <p:cNvSpPr/>
          <p:nvPr/>
        </p:nvSpPr>
        <p:spPr>
          <a:xfrm>
            <a:off x="5257800" y="3065463"/>
            <a:ext cx="2139950" cy="1362075"/>
          </a:xfrm>
          <a:custGeom>
            <a:avLst/>
            <a:gdLst>
              <a:gd name="txL" fmla="*/ 0 w 1348"/>
              <a:gd name="txT" fmla="*/ 0 h 858"/>
              <a:gd name="txR" fmla="*/ 1348 w 1348"/>
              <a:gd name="txB" fmla="*/ 858 h 858"/>
            </a:gdLst>
            <a:ahLst/>
            <a:cxnLst>
              <a:cxn ang="0">
                <a:pos x="0" y="12"/>
              </a:cxn>
              <a:cxn ang="0">
                <a:pos x="846" y="141"/>
              </a:cxn>
              <a:cxn ang="0">
                <a:pos x="1348" y="858"/>
              </a:cxn>
            </a:cxnLst>
            <a:rect l="txL" t="txT" r="txR" b="txB"/>
            <a:pathLst>
              <a:path w="1348" h="858">
                <a:moveTo>
                  <a:pt x="0" y="12"/>
                </a:moveTo>
                <a:cubicBezTo>
                  <a:pt x="141" y="34"/>
                  <a:pt x="621" y="0"/>
                  <a:pt x="846" y="141"/>
                </a:cubicBezTo>
                <a:cubicBezTo>
                  <a:pt x="1071" y="282"/>
                  <a:pt x="1244" y="709"/>
                  <a:pt x="1348" y="858"/>
                </a:cubicBezTo>
              </a:path>
            </a:pathLst>
          </a:custGeom>
          <a:noFill/>
          <a:ln w="76200" cap="flat" cmpd="sng">
            <a:solidFill>
              <a:schemeClr val="tx1">
                <a:alpha val="100000"/>
              </a:schemeClr>
            </a:solidFill>
            <a:prstDash val="solid"/>
            <a:round/>
            <a:headEnd type="none" w="med" len="med"/>
            <a:tailEnd type="triangle" w="med" len="med"/>
          </a:ln>
        </p:spPr>
        <p:txBody>
          <a:bodyPr/>
          <a:lstStyle/>
          <a:p>
            <a:endParaRPr lang="en-US"/>
          </a:p>
        </p:txBody>
      </p:sp>
      <p:sp>
        <p:nvSpPr>
          <p:cNvPr id="13320" name="Text Box 20"/>
          <p:cNvSpPr txBox="1"/>
          <p:nvPr/>
        </p:nvSpPr>
        <p:spPr>
          <a:xfrm>
            <a:off x="5486400" y="2474913"/>
            <a:ext cx="1996440" cy="368300"/>
          </a:xfrm>
          <a:prstGeom prst="rect">
            <a:avLst/>
          </a:prstGeom>
          <a:noFill/>
          <a:ln w="9525">
            <a:noFill/>
          </a:ln>
        </p:spPr>
        <p:txBody>
          <a:bodyPr wrap="none">
            <a:spAutoFit/>
          </a:bodyPr>
          <a:lstStyle/>
          <a:p>
            <a:r>
              <a:rPr b="1" dirty="0">
                <a:latin typeface="Lucida Sans Unicode" panose="020B0602030504020204" pitchFamily="34" charset="0"/>
                <a:ea typeface="Arial" panose="020B0604020202020204" pitchFamily="34" charset="0"/>
              </a:rPr>
              <a:t>pthread_create()</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vert="horz" wrap="square" anchor="t"/>
          <a:lstStyle/>
          <a:p>
            <a:endParaRPr lang="tr-TR" altLang="x-none" sz="2400" dirty="0"/>
          </a:p>
          <a:p>
            <a:r>
              <a:rPr dirty="0"/>
              <a:t>Each process can include many threads.</a:t>
            </a:r>
            <a:endParaRPr lang="tr-TR" altLang="x-none" dirty="0"/>
          </a:p>
          <a:p>
            <a:endParaRPr lang="tr-TR" altLang="x-none" dirty="0"/>
          </a:p>
          <a:p>
            <a:r>
              <a:rPr dirty="0"/>
              <a:t>All threads of a process share: </a:t>
            </a:r>
          </a:p>
          <a:p>
            <a:pPr lvl="1"/>
            <a:r>
              <a:rPr dirty="0"/>
              <a:t>memory (program code and global data)</a:t>
            </a:r>
          </a:p>
          <a:p>
            <a:pPr lvl="1"/>
            <a:r>
              <a:rPr dirty="0"/>
              <a:t>open file/socket descriptors</a:t>
            </a:r>
          </a:p>
          <a:p>
            <a:pPr lvl="1"/>
            <a:r>
              <a:rPr dirty="0"/>
              <a:t>signal  handlers and signal dispositions</a:t>
            </a:r>
          </a:p>
          <a:p>
            <a:pPr lvl="1"/>
            <a:r>
              <a:rPr dirty="0"/>
              <a:t>working environment (current directory, user ID, etc.)</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Multiple Threads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p:txBody>
          <a:bodyPr vert="horz" wrap="square" anchor="t"/>
          <a:lstStyle/>
          <a:p>
            <a:endParaRPr lang="tr-TR" altLang="x-none" dirty="0"/>
          </a:p>
          <a:p>
            <a:r>
              <a:rPr lang="tr-TR" altLang="x-none" dirty="0"/>
              <a:t>Each thread has its own</a:t>
            </a:r>
          </a:p>
          <a:p>
            <a:pPr lvl="1"/>
            <a:r>
              <a:rPr lang="tr-TR" altLang="x-none" dirty="0"/>
              <a:t>Thread ID </a:t>
            </a:r>
          </a:p>
          <a:p>
            <a:pPr lvl="1"/>
            <a:r>
              <a:rPr dirty="0"/>
              <a:t>Stack, Registers, Program Counter</a:t>
            </a:r>
            <a:endParaRPr lang="tr-TR" dirty="0"/>
          </a:p>
          <a:p>
            <a:pPr lvl="1"/>
            <a:endParaRPr lang="tr-TR" altLang="x-none" dirty="0"/>
          </a:p>
          <a:p>
            <a:r>
              <a:rPr dirty="0"/>
              <a:t>Threads within the same process can communicate using shared memory.</a:t>
            </a:r>
            <a:endParaRPr lang="tr-TR" altLang="x-none" dirty="0"/>
          </a:p>
          <a:p>
            <a:pPr lvl="1"/>
            <a:r>
              <a:rPr b="1" i="1" dirty="0">
                <a:latin typeface="Arial" panose="020B0604020202020204" pitchFamily="34" charset="0"/>
              </a:rPr>
              <a:t>Must be done carefully</a:t>
            </a:r>
            <a:endParaRPr b="1" dirty="0"/>
          </a:p>
          <a:p>
            <a:pPr lvl="1"/>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Thread-specific Resources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vert="horz" wrap="square" anchor="t"/>
          <a:lstStyle/>
          <a:p>
            <a:r>
              <a:rPr dirty="0"/>
              <a:t>We will focus on Posix Threads  - most widely supported threads programming API.</a:t>
            </a:r>
          </a:p>
          <a:p>
            <a:endParaRPr lang="tr-TR" altLang="x-none" dirty="0"/>
          </a:p>
          <a:p>
            <a:r>
              <a:rPr dirty="0"/>
              <a:t>you need to link with “</a:t>
            </a:r>
            <a:r>
              <a:rPr b="1" dirty="0"/>
              <a:t>-lpthread</a:t>
            </a:r>
            <a:r>
              <a:rPr dirty="0"/>
              <a:t>”</a:t>
            </a:r>
            <a:endParaRPr lang="tr-TR" altLang="x-none" dirty="0"/>
          </a:p>
          <a:p>
            <a:pPr marL="0" indent="0">
              <a:buNone/>
            </a:pPr>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Posix Threads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vert="horz" wrap="square" anchor="t"/>
          <a:lstStyle/>
          <a:p>
            <a:r>
              <a:rPr dirty="0"/>
              <a:t>pthread_create( </a:t>
            </a:r>
          </a:p>
          <a:p>
            <a:pPr>
              <a:buNone/>
            </a:pPr>
            <a:r>
              <a:rPr lang="tr-TR" altLang="x-none" dirty="0"/>
              <a:t>				</a:t>
            </a:r>
            <a:r>
              <a:rPr dirty="0"/>
              <a:t>pthread_t *tid, </a:t>
            </a:r>
          </a:p>
          <a:p>
            <a:pPr>
              <a:buNone/>
            </a:pPr>
            <a:r>
              <a:rPr lang="tr-TR" altLang="x-none" dirty="0"/>
              <a:t>				</a:t>
            </a:r>
            <a:r>
              <a:rPr dirty="0"/>
              <a:t>const pthread_attr_t *attr, </a:t>
            </a:r>
          </a:p>
          <a:p>
            <a:pPr>
              <a:buNone/>
            </a:pPr>
            <a:r>
              <a:rPr lang="tr-TR" altLang="x-none" dirty="0"/>
              <a:t>				</a:t>
            </a:r>
            <a:r>
              <a:rPr dirty="0"/>
              <a:t>void *(*</a:t>
            </a:r>
            <a:r>
              <a:rPr b="1" dirty="0"/>
              <a:t>func</a:t>
            </a:r>
            <a:r>
              <a:rPr dirty="0"/>
              <a:t>)(void *),</a:t>
            </a:r>
          </a:p>
          <a:p>
            <a:pPr>
              <a:buNone/>
            </a:pPr>
            <a:r>
              <a:rPr lang="tr-TR" altLang="x-none" dirty="0"/>
              <a:t>				</a:t>
            </a:r>
            <a:r>
              <a:rPr dirty="0"/>
              <a:t>void *arg);</a:t>
            </a:r>
          </a:p>
          <a:p>
            <a:r>
              <a:rPr b="1" dirty="0"/>
              <a:t>func</a:t>
            </a:r>
            <a:r>
              <a:rPr dirty="0"/>
              <a:t> is the function to be called.</a:t>
            </a:r>
          </a:p>
          <a:p>
            <a:pPr lvl="1"/>
            <a:r>
              <a:rPr lang="tr-TR" altLang="x-none" dirty="0"/>
              <a:t>w</a:t>
            </a:r>
            <a:r>
              <a:rPr dirty="0"/>
              <a:t>hen func() returns the thread is terminated.</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Thread Creation</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vert="horz" wrap="square" anchor="t"/>
          <a:lstStyle/>
          <a:p>
            <a:r>
              <a:rPr dirty="0"/>
              <a:t>The return value is 0 for OK.</a:t>
            </a:r>
            <a:endParaRPr lang="tr-TR" altLang="x-none" dirty="0"/>
          </a:p>
          <a:p>
            <a:pPr lvl="1"/>
            <a:r>
              <a:rPr dirty="0"/>
              <a:t>positive error number on error.</a:t>
            </a:r>
          </a:p>
          <a:p>
            <a:endParaRPr dirty="0"/>
          </a:p>
          <a:p>
            <a:r>
              <a:rPr dirty="0"/>
              <a:t>Does not set errno !!! </a:t>
            </a:r>
          </a:p>
          <a:p>
            <a:endParaRPr dirty="0"/>
          </a:p>
          <a:p>
            <a:r>
              <a:rPr dirty="0"/>
              <a:t>Thread ID is returned in </a:t>
            </a:r>
            <a:r>
              <a:rPr b="1" dirty="0"/>
              <a:t>tid</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err="1">
                <a:ln>
                  <a:noFill/>
                </a:ln>
                <a:solidFill>
                  <a:schemeClr val="tx2"/>
                </a:solidFill>
                <a:effectLst>
                  <a:outerShdw blurRad="31750" dist="25400" dir="5400000" algn="tl" rotWithShape="0">
                    <a:srgbClr val="000000">
                      <a:alpha val="25000"/>
                    </a:srgbClr>
                  </a:outerShdw>
                </a:effectLst>
                <a:uLnTx/>
                <a:uFillTx/>
                <a:latin typeface="Courier New" panose="02070309020205020404" pitchFamily="49" charset="0"/>
                <a:ea typeface="+mj-ea"/>
                <a:cs typeface="+mj-cs"/>
              </a:rPr>
              <a:t>pthread_create</a:t>
            </a: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Courier New" panose="02070309020205020404" pitchFamily="49" charset="0"/>
                <a:ea typeface="+mj-ea"/>
                <a:cs typeface="+mj-cs"/>
              </a:rPr>
              <a:t>()</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pic>
        <p:nvPicPr>
          <p:cNvPr id="6" name="Content Placeholder 5"/>
          <p:cNvPicPr>
            <a:picLocks noGrp="1" noChangeAspect="1"/>
          </p:cNvPicPr>
          <p:nvPr>
            <p:ph idx="1"/>
          </p:nvPr>
        </p:nvPicPr>
        <p:blipFill>
          <a:blip r:embed="rId2"/>
          <a:stretch>
            <a:fillRect/>
          </a:stretch>
        </p:blipFill>
        <p:spPr>
          <a:xfrm>
            <a:off x="2052955" y="210820"/>
            <a:ext cx="7666990" cy="56280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vert="horz" wrap="square" anchor="t"/>
          <a:lstStyle/>
          <a:p>
            <a:endParaRPr lang="tr-TR" altLang="x-none" dirty="0"/>
          </a:p>
          <a:p>
            <a:r>
              <a:rPr dirty="0"/>
              <a:t>Each thread has a unique ID, a thread can find out it's ID by calling </a:t>
            </a:r>
            <a:r>
              <a:rPr b="1" dirty="0"/>
              <a:t>pthread_self()</a:t>
            </a:r>
            <a:r>
              <a:rPr dirty="0"/>
              <a:t>. </a:t>
            </a:r>
          </a:p>
          <a:p>
            <a:pPr>
              <a:buNone/>
            </a:pPr>
            <a:endParaRPr lang="tr-TR" altLang="x-none" dirty="0"/>
          </a:p>
          <a:p>
            <a:r>
              <a:rPr dirty="0"/>
              <a:t>Thread IDs are of type pthread_t which is usually an unsigned int. When debugging, it's often useful to do something like this:</a:t>
            </a:r>
            <a:endParaRPr lang="tr-TR" altLang="x-none" dirty="0"/>
          </a:p>
          <a:p>
            <a:pPr lvl="1"/>
            <a:r>
              <a:rPr b="1" dirty="0"/>
              <a:t>printf("Thread %u:\n",pthread_self());</a:t>
            </a:r>
          </a:p>
          <a:p>
            <a:pPr>
              <a:buNone/>
            </a:pPr>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mj-cs"/>
              </a:rPr>
              <a:t>Thread IDs</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vert="horz" wrap="square" anchor="t"/>
          <a:lstStyle/>
          <a:p>
            <a:endParaRPr lang="tr-TR" altLang="x-none" dirty="0"/>
          </a:p>
          <a:p>
            <a:r>
              <a:rPr dirty="0"/>
              <a:t>When </a:t>
            </a:r>
            <a:r>
              <a:rPr b="1" dirty="0"/>
              <a:t>func() </a:t>
            </a:r>
            <a:r>
              <a:rPr dirty="0"/>
              <a:t>is called the value </a:t>
            </a:r>
            <a:r>
              <a:rPr b="1" dirty="0"/>
              <a:t>arg </a:t>
            </a:r>
            <a:r>
              <a:rPr dirty="0"/>
              <a:t>specified in the call to </a:t>
            </a:r>
            <a:r>
              <a:rPr b="1" dirty="0"/>
              <a:t>pthread_create()</a:t>
            </a:r>
            <a:r>
              <a:rPr dirty="0"/>
              <a:t> is passed as a parameter.</a:t>
            </a:r>
          </a:p>
          <a:p>
            <a:endParaRPr dirty="0"/>
          </a:p>
          <a:p>
            <a:r>
              <a:rPr b="1" dirty="0"/>
              <a:t>func</a:t>
            </a:r>
            <a:r>
              <a:rPr dirty="0"/>
              <a:t> can have </a:t>
            </a:r>
            <a:r>
              <a:rPr b="1" dirty="0"/>
              <a:t>only 1 </a:t>
            </a:r>
            <a:r>
              <a:rPr dirty="0"/>
              <a:t>parameter, and it can't be larger than the size of a</a:t>
            </a:r>
            <a:r>
              <a:rPr b="1" dirty="0"/>
              <a:t> void *</a:t>
            </a:r>
            <a:r>
              <a:rPr dirty="0"/>
              <a:t>.</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Thread Arguments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vert="horz" wrap="square" anchor="t"/>
          <a:lstStyle/>
          <a:p>
            <a:endParaRPr lang="tr-TR" altLang="x-none" dirty="0"/>
          </a:p>
          <a:p>
            <a:r>
              <a:rPr dirty="0"/>
              <a:t>Complex parameters can be passed by creating a structure and passing the address of the structure. </a:t>
            </a:r>
          </a:p>
          <a:p>
            <a:endParaRPr dirty="0"/>
          </a:p>
          <a:p>
            <a:r>
              <a:rPr dirty="0"/>
              <a:t>The structure can't be a local variable (of the function calling </a:t>
            </a:r>
            <a:r>
              <a:rPr b="1" dirty="0"/>
              <a:t>pthread_create</a:t>
            </a:r>
            <a:r>
              <a:rPr dirty="0"/>
              <a:t>)!!</a:t>
            </a:r>
            <a:endParaRPr lang="tr-TR" altLang="x-none" dirty="0"/>
          </a:p>
          <a:p>
            <a:pPr lvl="1"/>
            <a:r>
              <a:rPr dirty="0"/>
              <a:t>threads have different stacks!</a:t>
            </a:r>
          </a:p>
          <a:p>
            <a:endParaRPr dirty="0"/>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Thread Arguments (cont.) </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Unnamed Semaphores</a:t>
            </a:r>
            <a:endParaRPr lang="en-US" dirty="0"/>
          </a:p>
        </p:txBody>
      </p:sp>
      <p:sp>
        <p:nvSpPr>
          <p:cNvPr id="3" name="Content Placeholder 2"/>
          <p:cNvSpPr>
            <a:spLocks noGrp="1"/>
          </p:cNvSpPr>
          <p:nvPr>
            <p:ph idx="1"/>
          </p:nvPr>
        </p:nvSpPr>
        <p:spPr/>
        <p:txBody>
          <a:bodyPr>
            <a:normAutofit/>
          </a:bodyPr>
          <a:lstStyle/>
          <a:p>
            <a:r>
              <a:rPr lang="en-US" dirty="0"/>
              <a:t>An unnamed semaphore does not have a name.</a:t>
            </a:r>
            <a:endParaRPr lang="tr-TR" dirty="0"/>
          </a:p>
          <a:p>
            <a:pPr lvl="1"/>
            <a:r>
              <a:rPr lang="tr-TR" dirty="0"/>
              <a:t>T</a:t>
            </a:r>
            <a:r>
              <a:rPr lang="en-US" dirty="0"/>
              <a:t>he semaphore is placed in a region of memory that is shared between multiple threads or processes</a:t>
            </a:r>
            <a:r>
              <a:rPr lang="tr-TR" dirty="0"/>
              <a:t>.</a:t>
            </a:r>
            <a:r>
              <a:rPr lang="en-US" dirty="0"/>
              <a:t> </a:t>
            </a:r>
            <a:endParaRPr lang="tr-TR" dirty="0"/>
          </a:p>
          <a:p>
            <a:r>
              <a:rPr lang="en-US" dirty="0"/>
              <a:t>A thread-shared semaphore </a:t>
            </a:r>
            <a:endParaRPr lang="tr-TR" dirty="0"/>
          </a:p>
          <a:p>
            <a:pPr lvl="1"/>
            <a:r>
              <a:rPr lang="en-US" dirty="0"/>
              <a:t>a global variable. </a:t>
            </a:r>
            <a:endParaRPr lang="tr-TR" dirty="0"/>
          </a:p>
          <a:p>
            <a:r>
              <a:rPr lang="en-US" dirty="0"/>
              <a:t>A process-shared semaphore </a:t>
            </a:r>
            <a:endParaRPr lang="tr-TR" dirty="0"/>
          </a:p>
          <a:p>
            <a:pPr lvl="1"/>
            <a:r>
              <a:rPr lang="en-US" dirty="0"/>
              <a:t>must be placed in a shared memory region </a:t>
            </a:r>
            <a:endParaRPr lang="tr-TR" dirty="0"/>
          </a:p>
          <a:p>
            <a:pPr lvl="2"/>
            <a:r>
              <a:rPr lang="tr-TR" dirty="0"/>
              <a:t>POSIX or </a:t>
            </a:r>
            <a:r>
              <a:rPr lang="en-US" dirty="0"/>
              <a:t>System V shared memory segment</a:t>
            </a:r>
            <a:endParaRPr lang="tr-TR" dirty="0">
              <a:solidFill>
                <a:srgbClr val="FF0000"/>
              </a:solidFill>
            </a:endParaRP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8229600" cy="4525963"/>
          </a:xfrm>
        </p:spPr>
        <p:txBody>
          <a:bodyPr vert="horz">
            <a:normAutofit lnSpcReduction="10000"/>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sz="2700" b="0" i="0" u="none" strike="noStrike" kern="1200" cap="none" spc="0" normalizeH="0" baseline="0" noProof="0" dirty="0" err="1">
                <a:ln>
                  <a:noFill/>
                </a:ln>
                <a:solidFill>
                  <a:schemeClr val="tx1"/>
                </a:solidFill>
                <a:effectLst/>
                <a:uLnTx/>
                <a:uFillTx/>
                <a:latin typeface="+mn-lt"/>
                <a:ea typeface="+mn-ea"/>
                <a:cs typeface="+mn-cs"/>
              </a:rPr>
              <a:t>struct</a:t>
            </a:r>
            <a:r>
              <a:rPr kumimoji="0" lang="en-US" sz="2700" b="0" i="0" u="none" strike="noStrike" kern="1200" cap="none" spc="0" normalizeH="0" baseline="0" noProof="0" dirty="0">
                <a:ln>
                  <a:noFill/>
                </a:ln>
                <a:solidFill>
                  <a:schemeClr val="tx1"/>
                </a:solidFill>
                <a:effectLst/>
                <a:uLnTx/>
                <a:uFillTx/>
                <a:latin typeface="+mn-lt"/>
                <a:ea typeface="+mn-ea"/>
                <a:cs typeface="+mn-cs"/>
              </a:rPr>
              <a:t> { </a:t>
            </a:r>
            <a:r>
              <a:rPr kumimoji="0" lang="en-US" sz="2700" b="0" i="0" u="none" strike="noStrike" kern="1200" cap="none" spc="0" normalizeH="0" baseline="0" noProof="0" dirty="0" err="1">
                <a:ln>
                  <a:noFill/>
                </a:ln>
                <a:solidFill>
                  <a:schemeClr val="tx1"/>
                </a:solidFill>
                <a:effectLst/>
                <a:uLnTx/>
                <a:uFillTx/>
                <a:latin typeface="+mn-lt"/>
                <a:ea typeface="+mn-ea"/>
                <a:cs typeface="+mn-cs"/>
              </a:rPr>
              <a:t>int</a:t>
            </a:r>
            <a:r>
              <a:rPr kumimoji="0" lang="en-US"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err="1">
                <a:ln>
                  <a:noFill/>
                </a:ln>
                <a:solidFill>
                  <a:schemeClr val="tx1"/>
                </a:solidFill>
                <a:effectLst/>
                <a:uLnTx/>
                <a:uFillTx/>
                <a:latin typeface="+mn-lt"/>
                <a:ea typeface="+mn-ea"/>
                <a:cs typeface="+mn-cs"/>
              </a:rPr>
              <a:t>x,y</a:t>
            </a:r>
            <a:r>
              <a:rPr kumimoji="0" lang="en-US" sz="2700" b="0" i="0" u="none" strike="noStrike" kern="1200" cap="none" spc="0" normalizeH="0" baseline="0" noProof="0" dirty="0">
                <a:ln>
                  <a:noFill/>
                </a:ln>
                <a:solidFill>
                  <a:schemeClr val="tx1"/>
                </a:solidFill>
                <a:effectLst/>
                <a:uLnTx/>
                <a:uFillTx/>
                <a:latin typeface="+mn-lt"/>
                <a:ea typeface="+mn-ea"/>
                <a:cs typeface="+mn-cs"/>
              </a:rPr>
              <a:t> } 2ints;</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endParaRPr kumimoji="0" lang="tr-TR"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sz="2700" b="0" i="0" u="none" strike="noStrike" kern="1200" cap="none" spc="0" normalizeH="0" baseline="0" noProof="0" dirty="0">
                <a:ln>
                  <a:noFill/>
                </a:ln>
                <a:solidFill>
                  <a:schemeClr val="tx1"/>
                </a:solidFill>
                <a:effectLst/>
                <a:uLnTx/>
                <a:uFillTx/>
                <a:latin typeface="+mn-lt"/>
                <a:ea typeface="+mn-ea"/>
                <a:cs typeface="+mn-cs"/>
              </a:rPr>
              <a:t>void *</a:t>
            </a:r>
            <a:r>
              <a:rPr kumimoji="0" lang="en-US" sz="2700" b="1" i="0" u="none" strike="noStrike" kern="1200" cap="none" spc="0" normalizeH="0" baseline="0" noProof="0" dirty="0">
                <a:ln>
                  <a:noFill/>
                </a:ln>
                <a:solidFill>
                  <a:schemeClr val="tx1"/>
                </a:solidFill>
                <a:effectLst/>
                <a:uLnTx/>
                <a:uFillTx/>
                <a:latin typeface="+mn-lt"/>
                <a:ea typeface="+mn-ea"/>
                <a:cs typeface="+mn-cs"/>
              </a:rPr>
              <a:t>blah</a:t>
            </a:r>
            <a:r>
              <a:rPr kumimoji="0" lang="en-US" sz="2700" b="0" i="0" u="none" strike="noStrike" kern="1200" cap="none" spc="0" normalizeH="0" baseline="0" noProof="0" dirty="0">
                <a:ln>
                  <a:noFill/>
                </a:ln>
                <a:solidFill>
                  <a:schemeClr val="tx1"/>
                </a:solidFill>
                <a:effectLst/>
                <a:uLnTx/>
                <a:uFillTx/>
                <a:latin typeface="+mn-lt"/>
                <a:ea typeface="+mn-ea"/>
                <a:cs typeface="+mn-cs"/>
              </a:rPr>
              <a:t>( void *</a:t>
            </a:r>
            <a:r>
              <a:rPr kumimoji="0" lang="en-US" sz="2700" b="0" i="0" u="none" strike="noStrike" kern="1200" cap="none" spc="0" normalizeH="0" baseline="0" noProof="0" dirty="0" err="1">
                <a:ln>
                  <a:noFill/>
                </a:ln>
                <a:solidFill>
                  <a:schemeClr val="tx1"/>
                </a:solidFill>
                <a:effectLst/>
                <a:uLnTx/>
                <a:uFillTx/>
                <a:latin typeface="+mn-lt"/>
                <a:ea typeface="+mn-ea"/>
                <a:cs typeface="+mn-cs"/>
              </a:rPr>
              <a:t>arg</a:t>
            </a:r>
            <a:r>
              <a:rPr kumimoji="0" lang="en-US" sz="2700" b="0" i="0" u="none" strike="noStrike" kern="1200" cap="none" spc="0" normalizeH="0" baseline="0" noProof="0" dirty="0">
                <a:ln>
                  <a:noFill/>
                </a:ln>
                <a:solidFill>
                  <a:schemeClr val="tx1"/>
                </a:solidFill>
                <a:effectLst/>
                <a:uLnTx/>
                <a:uFillTx/>
                <a:latin typeface="+mn-lt"/>
                <a:ea typeface="+mn-ea"/>
                <a:cs typeface="+mn-cs"/>
              </a:rPr>
              <a:t>) {</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tr-TR"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err="1">
                <a:ln>
                  <a:noFill/>
                </a:ln>
                <a:solidFill>
                  <a:schemeClr val="tx1"/>
                </a:solidFill>
                <a:effectLst/>
                <a:uLnTx/>
                <a:uFillTx/>
                <a:latin typeface="+mn-lt"/>
                <a:ea typeface="+mn-ea"/>
                <a:cs typeface="+mn-cs"/>
              </a:rPr>
              <a:t>struct</a:t>
            </a:r>
            <a:r>
              <a:rPr kumimoji="0" lang="en-US" sz="2700" b="0" i="0" u="none" strike="noStrike" kern="1200" cap="none" spc="0" normalizeH="0" baseline="0" noProof="0" dirty="0">
                <a:ln>
                  <a:noFill/>
                </a:ln>
                <a:solidFill>
                  <a:schemeClr val="tx1"/>
                </a:solidFill>
                <a:effectLst/>
                <a:uLnTx/>
                <a:uFillTx/>
                <a:latin typeface="+mn-lt"/>
                <a:ea typeface="+mn-ea"/>
                <a:cs typeface="+mn-cs"/>
              </a:rPr>
              <a:t> 2ints *</a:t>
            </a:r>
            <a:r>
              <a:rPr kumimoji="0" lang="en-US" sz="2700" b="0" i="0" u="none" strike="noStrike" kern="1200" cap="none" spc="0" normalizeH="0" baseline="0" noProof="0" dirty="0" err="1">
                <a:ln>
                  <a:noFill/>
                </a:ln>
                <a:solidFill>
                  <a:schemeClr val="tx1"/>
                </a:solidFill>
                <a:effectLst/>
                <a:uLnTx/>
                <a:uFillTx/>
                <a:latin typeface="+mn-lt"/>
                <a:ea typeface="+mn-ea"/>
                <a:cs typeface="+mn-cs"/>
              </a:rPr>
              <a:t>foo</a:t>
            </a:r>
            <a:r>
              <a:rPr kumimoji="0" lang="en-US" sz="2700" b="0" i="0" u="none" strike="noStrike" kern="1200" cap="none" spc="0" normalizeH="0" baseline="0" noProof="0" dirty="0">
                <a:ln>
                  <a:noFill/>
                </a:ln>
                <a:solidFill>
                  <a:schemeClr val="tx1"/>
                </a:solidFill>
                <a:effectLst/>
                <a:uLnTx/>
                <a:uFillTx/>
                <a:latin typeface="+mn-lt"/>
                <a:ea typeface="+mn-ea"/>
                <a:cs typeface="+mn-cs"/>
              </a:rPr>
              <a:t> = (</a:t>
            </a:r>
            <a:r>
              <a:rPr kumimoji="0" lang="en-US" sz="2700" b="0" i="0" u="none" strike="noStrike" kern="1200" cap="none" spc="0" normalizeH="0" baseline="0" noProof="0" dirty="0" err="1">
                <a:ln>
                  <a:noFill/>
                </a:ln>
                <a:solidFill>
                  <a:schemeClr val="tx1"/>
                </a:solidFill>
                <a:effectLst/>
                <a:uLnTx/>
                <a:uFillTx/>
                <a:latin typeface="+mn-lt"/>
                <a:ea typeface="+mn-ea"/>
                <a:cs typeface="+mn-cs"/>
              </a:rPr>
              <a:t>struct</a:t>
            </a:r>
            <a:r>
              <a:rPr kumimoji="0" lang="en-US" sz="2700" b="0" i="0" u="none" strike="noStrike" kern="1200" cap="none" spc="0" normalizeH="0" baseline="0" noProof="0" dirty="0">
                <a:ln>
                  <a:noFill/>
                </a:ln>
                <a:solidFill>
                  <a:schemeClr val="tx1"/>
                </a:solidFill>
                <a:effectLst/>
                <a:uLnTx/>
                <a:uFillTx/>
                <a:latin typeface="+mn-lt"/>
                <a:ea typeface="+mn-ea"/>
                <a:cs typeface="+mn-cs"/>
              </a:rPr>
              <a:t> 2ints *) </a:t>
            </a:r>
            <a:r>
              <a:rPr kumimoji="0" lang="en-US" sz="2700" b="0" i="0" u="none" strike="noStrike" kern="1200" cap="none" spc="0" normalizeH="0" baseline="0" noProof="0" dirty="0" err="1">
                <a:ln>
                  <a:noFill/>
                </a:ln>
                <a:solidFill>
                  <a:schemeClr val="tx1"/>
                </a:solidFill>
                <a:effectLst/>
                <a:uLnTx/>
                <a:uFillTx/>
                <a:latin typeface="+mn-lt"/>
                <a:ea typeface="+mn-ea"/>
                <a:cs typeface="+mn-cs"/>
              </a:rPr>
              <a:t>arg</a:t>
            </a:r>
            <a:r>
              <a:rPr kumimoji="0" lang="en-US" sz="27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tr-TR"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err="1">
                <a:ln>
                  <a:noFill/>
                </a:ln>
                <a:solidFill>
                  <a:schemeClr val="tx1"/>
                </a:solidFill>
                <a:effectLst/>
                <a:uLnTx/>
                <a:uFillTx/>
                <a:latin typeface="+mn-lt"/>
                <a:ea typeface="+mn-ea"/>
                <a:cs typeface="+mn-cs"/>
              </a:rPr>
              <a:t>printf</a:t>
            </a:r>
            <a:r>
              <a:rPr kumimoji="0" lang="en-US" sz="2700" b="0" i="0" u="none" strike="noStrike" kern="1200" cap="none" spc="0" normalizeH="0" baseline="0" noProof="0" dirty="0">
                <a:ln>
                  <a:noFill/>
                </a:ln>
                <a:solidFill>
                  <a:schemeClr val="tx1"/>
                </a:solidFill>
                <a:effectLst/>
                <a:uLnTx/>
                <a:uFillTx/>
                <a:latin typeface="+mn-lt"/>
                <a:ea typeface="+mn-ea"/>
                <a:cs typeface="+mn-cs"/>
              </a:rPr>
              <a:t>("%u sum of %d and %d is %d\n",</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tr-TR"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err="1">
                <a:ln>
                  <a:noFill/>
                </a:ln>
                <a:solidFill>
                  <a:schemeClr val="tx1"/>
                </a:solidFill>
                <a:effectLst/>
                <a:uLnTx/>
                <a:uFillTx/>
                <a:latin typeface="+mn-lt"/>
                <a:ea typeface="+mn-ea"/>
                <a:cs typeface="+mn-cs"/>
              </a:rPr>
              <a:t>pthread_self</a:t>
            </a:r>
            <a:r>
              <a:rPr kumimoji="0" lang="en-US" sz="2700" b="0" i="0" u="none" strike="noStrike" kern="1200" cap="none" spc="0" normalizeH="0" baseline="0" noProof="0" dirty="0">
                <a:ln>
                  <a:noFill/>
                </a:ln>
                <a:solidFill>
                  <a:schemeClr val="tx1"/>
                </a:solidFill>
                <a:effectLst/>
                <a:uLnTx/>
                <a:uFillTx/>
                <a:latin typeface="+mn-lt"/>
                <a:ea typeface="+mn-ea"/>
                <a:cs typeface="+mn-cs"/>
              </a:rPr>
              <a:t>(), </a:t>
            </a:r>
            <a:endParaRPr kumimoji="0" lang="tr-TR"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tr-TR"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err="1">
                <a:ln>
                  <a:noFill/>
                </a:ln>
                <a:solidFill>
                  <a:schemeClr val="tx1"/>
                </a:solidFill>
                <a:effectLst/>
                <a:uLnTx/>
                <a:uFillTx/>
                <a:latin typeface="+mn-lt"/>
                <a:ea typeface="+mn-ea"/>
                <a:cs typeface="+mn-cs"/>
              </a:rPr>
              <a:t>foo</a:t>
            </a:r>
            <a:r>
              <a:rPr kumimoji="0" lang="en-US" sz="2700" b="0" i="0" u="none" strike="noStrike" kern="1200" cap="none" spc="0" normalizeH="0" baseline="0" noProof="0" dirty="0">
                <a:ln>
                  <a:noFill/>
                </a:ln>
                <a:solidFill>
                  <a:schemeClr val="tx1"/>
                </a:solidFill>
                <a:effectLst/>
                <a:uLnTx/>
                <a:uFillTx/>
                <a:latin typeface="+mn-lt"/>
                <a:ea typeface="+mn-ea"/>
                <a:cs typeface="+mn-cs"/>
              </a:rPr>
              <a:t>-&gt;x, </a:t>
            </a:r>
            <a:r>
              <a:rPr kumimoji="0" lang="en-US" sz="2700" b="0" i="0" u="none" strike="noStrike" kern="1200" cap="none" spc="0" normalizeH="0" baseline="0" noProof="0" dirty="0" err="1">
                <a:ln>
                  <a:noFill/>
                </a:ln>
                <a:solidFill>
                  <a:schemeClr val="tx1"/>
                </a:solidFill>
                <a:effectLst/>
                <a:uLnTx/>
                <a:uFillTx/>
                <a:latin typeface="+mn-lt"/>
                <a:ea typeface="+mn-ea"/>
                <a:cs typeface="+mn-cs"/>
              </a:rPr>
              <a:t>foo</a:t>
            </a:r>
            <a:r>
              <a:rPr kumimoji="0" lang="en-US" sz="2700" b="0" i="0" u="none" strike="noStrike" kern="1200" cap="none" spc="0" normalizeH="0" baseline="0" noProof="0" dirty="0">
                <a:ln>
                  <a:noFill/>
                </a:ln>
                <a:solidFill>
                  <a:schemeClr val="tx1"/>
                </a:solidFill>
                <a:effectLst/>
                <a:uLnTx/>
                <a:uFillTx/>
                <a:latin typeface="+mn-lt"/>
                <a:ea typeface="+mn-ea"/>
                <a:cs typeface="+mn-cs"/>
              </a:rPr>
              <a:t>-&gt;y, </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tr-TR"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err="1">
                <a:ln>
                  <a:noFill/>
                </a:ln>
                <a:solidFill>
                  <a:schemeClr val="tx1"/>
                </a:solidFill>
                <a:effectLst/>
                <a:uLnTx/>
                <a:uFillTx/>
                <a:latin typeface="+mn-lt"/>
                <a:ea typeface="+mn-ea"/>
                <a:cs typeface="+mn-cs"/>
              </a:rPr>
              <a:t>foo</a:t>
            </a:r>
            <a:r>
              <a:rPr kumimoji="0" lang="en-US" sz="2700" b="0" i="0" u="none" strike="noStrike" kern="1200" cap="none" spc="0" normalizeH="0" baseline="0" noProof="0" dirty="0">
                <a:ln>
                  <a:noFill/>
                </a:ln>
                <a:solidFill>
                  <a:schemeClr val="tx1"/>
                </a:solidFill>
                <a:effectLst/>
                <a:uLnTx/>
                <a:uFillTx/>
                <a:latin typeface="+mn-lt"/>
                <a:ea typeface="+mn-ea"/>
                <a:cs typeface="+mn-cs"/>
              </a:rPr>
              <a:t>-&gt;</a:t>
            </a:r>
            <a:r>
              <a:rPr kumimoji="0" lang="en-US" sz="2700" b="0" i="0" u="none" strike="noStrike" kern="1200" cap="none" spc="0" normalizeH="0" baseline="0" noProof="0" dirty="0" err="1">
                <a:ln>
                  <a:noFill/>
                </a:ln>
                <a:solidFill>
                  <a:schemeClr val="tx1"/>
                </a:solidFill>
                <a:effectLst/>
                <a:uLnTx/>
                <a:uFillTx/>
                <a:latin typeface="+mn-lt"/>
                <a:ea typeface="+mn-ea"/>
                <a:cs typeface="+mn-cs"/>
              </a:rPr>
              <a:t>x+foo</a:t>
            </a:r>
            <a:r>
              <a:rPr kumimoji="0" lang="en-US" sz="2700" b="0" i="0" u="none" strike="noStrike" kern="1200" cap="none" spc="0" normalizeH="0" baseline="0" noProof="0" dirty="0">
                <a:ln>
                  <a:noFill/>
                </a:ln>
                <a:solidFill>
                  <a:schemeClr val="tx1"/>
                </a:solidFill>
                <a:effectLst/>
                <a:uLnTx/>
                <a:uFillTx/>
                <a:latin typeface="+mn-lt"/>
                <a:ea typeface="+mn-ea"/>
                <a:cs typeface="+mn-cs"/>
              </a:rPr>
              <a:t>-&gt;y);</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tr-TR" sz="2700" b="0"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a:ln>
                  <a:noFill/>
                </a:ln>
                <a:solidFill>
                  <a:schemeClr val="tx1"/>
                </a:solidFill>
                <a:effectLst/>
                <a:uLnTx/>
                <a:uFillTx/>
                <a:latin typeface="+mn-lt"/>
                <a:ea typeface="+mn-ea"/>
                <a:cs typeface="+mn-cs"/>
              </a:rPr>
              <a:t>	return(NULL);</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None/>
              <a:defRPr/>
            </a:pPr>
            <a:r>
              <a:rPr kumimoji="0" lang="en-US" sz="27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tr-T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mj-cs"/>
              </a:rPr>
              <a:t>Thread </a:t>
            </a:r>
            <a:r>
              <a:rPr kumimoji="0" lang="en-US" sz="4000" b="1" i="0" u="none" strike="noStrike" kern="1200" cap="none" spc="0" normalizeH="0" baseline="0" noProof="0" dirty="0" err="1">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mj-cs"/>
              </a:rPr>
              <a:t>args</a:t>
            </a:r>
            <a:r>
              <a:rPr kumimoji="0" 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mj-cs"/>
              </a:rPr>
              <a:t> example</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pic>
        <p:nvPicPr>
          <p:cNvPr id="4" name="Content Placeholder 3"/>
          <p:cNvPicPr>
            <a:picLocks noGrp="1" noChangeAspect="1"/>
          </p:cNvPicPr>
          <p:nvPr>
            <p:ph idx="1"/>
          </p:nvPr>
        </p:nvPicPr>
        <p:blipFill>
          <a:blip r:embed="rId2"/>
          <a:stretch>
            <a:fillRect/>
          </a:stretch>
        </p:blipFill>
        <p:spPr>
          <a:xfrm>
            <a:off x="2262505" y="264795"/>
            <a:ext cx="7317105" cy="548513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8229600" cy="4525963"/>
          </a:xfrm>
        </p:spPr>
        <p:txBody>
          <a:bodyPr vert="horz">
            <a:normAutofit lnSpcReduction="10000"/>
          </a:bodyPr>
          <a:lstStyle/>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sz="2700" b="0" i="0" u="none" strike="noStrike" kern="1200" cap="none" spc="0" normalizeH="0" baseline="0" noProof="0" dirty="0">
                <a:ln>
                  <a:noFill/>
                </a:ln>
                <a:solidFill>
                  <a:schemeClr val="tx1"/>
                </a:solidFill>
                <a:effectLst/>
                <a:uLnTx/>
                <a:uFillTx/>
                <a:latin typeface="+mn-lt"/>
                <a:ea typeface="+mn-ea"/>
                <a:cs typeface="+mn-cs"/>
              </a:rPr>
              <a:t>Once a thread is created, it starts executing the function </a:t>
            </a:r>
            <a:r>
              <a:rPr kumimoji="0" lang="en-US" sz="2700" b="1" i="0" u="none" strike="noStrike" kern="1200" cap="none" spc="0" normalizeH="0" baseline="0" noProof="0" dirty="0" err="1">
                <a:ln>
                  <a:noFill/>
                </a:ln>
                <a:solidFill>
                  <a:schemeClr val="tx1"/>
                </a:solidFill>
                <a:effectLst/>
                <a:uLnTx/>
                <a:uFillTx/>
                <a:latin typeface="+mn-lt"/>
                <a:ea typeface="+mn-ea"/>
                <a:cs typeface="+mn-cs"/>
              </a:rPr>
              <a:t>func</a:t>
            </a:r>
            <a:r>
              <a:rPr kumimoji="0" lang="en-US" sz="2700" b="1" i="0" u="none" strike="noStrike" kern="1200" cap="none" spc="0" normalizeH="0" baseline="0" noProof="0" dirty="0">
                <a:ln>
                  <a:noFill/>
                </a:ln>
                <a:solidFill>
                  <a:schemeClr val="tx1"/>
                </a:solidFill>
                <a:effectLst/>
                <a:uLnTx/>
                <a:uFillTx/>
                <a:latin typeface="+mn-lt"/>
                <a:ea typeface="+mn-ea"/>
                <a:cs typeface="+mn-cs"/>
              </a:rPr>
              <a:t>()</a:t>
            </a:r>
            <a:r>
              <a:rPr kumimoji="0" lang="en-US" sz="2700" b="0" i="0" u="none" strike="noStrike" kern="1200" cap="none" spc="0" normalizeH="0" baseline="0" noProof="0" dirty="0">
                <a:ln>
                  <a:noFill/>
                </a:ln>
                <a:solidFill>
                  <a:schemeClr val="tx1"/>
                </a:solidFill>
                <a:effectLst/>
                <a:uLnTx/>
                <a:uFillTx/>
                <a:latin typeface="+mn-lt"/>
                <a:ea typeface="+mn-ea"/>
                <a:cs typeface="+mn-cs"/>
              </a:rPr>
              <a:t> specified in the call to </a:t>
            </a:r>
            <a:r>
              <a:rPr kumimoji="0" lang="en-US" sz="2700" b="1" i="0" u="none" strike="noStrike" kern="1200" cap="none" spc="0" normalizeH="0" baseline="0" noProof="0" dirty="0" err="1">
                <a:ln>
                  <a:noFill/>
                </a:ln>
                <a:solidFill>
                  <a:schemeClr val="tx1"/>
                </a:solidFill>
                <a:effectLst/>
                <a:uLnTx/>
                <a:uFillTx/>
                <a:latin typeface="+mn-lt"/>
                <a:ea typeface="+mn-ea"/>
                <a:cs typeface="+mn-cs"/>
              </a:rPr>
              <a:t>pthread_create</a:t>
            </a:r>
            <a:r>
              <a:rPr kumimoji="0" lang="en-US" sz="2700" b="1" i="0" u="none" strike="noStrike" kern="1200" cap="none" spc="0" normalizeH="0" baseline="0" noProof="0" dirty="0">
                <a:ln>
                  <a:noFill/>
                </a:ln>
                <a:solidFill>
                  <a:schemeClr val="tx1"/>
                </a:solidFill>
                <a:effectLst/>
                <a:uLnTx/>
                <a:uFillTx/>
                <a:latin typeface="+mn-lt"/>
                <a:ea typeface="+mn-ea"/>
                <a:cs typeface="+mn-cs"/>
              </a:rPr>
              <a:t>()</a:t>
            </a:r>
            <a:r>
              <a:rPr kumimoji="0" lang="en-US" sz="2700" b="0" i="0" u="none" strike="noStrike" kern="1200" cap="none" spc="0" normalizeH="0" baseline="0" noProof="0" dirty="0">
                <a:ln>
                  <a:noFill/>
                </a:ln>
                <a:solidFill>
                  <a:schemeClr val="tx1"/>
                </a:solidFill>
                <a:effectLst/>
                <a:uLnTx/>
                <a:uFillTx/>
                <a:latin typeface="+mn-lt"/>
                <a:ea typeface="+mn-ea"/>
                <a:cs typeface="+mn-cs"/>
              </a:rPr>
              <a:t>.</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sz="2700" b="0" i="0" u="none" strike="noStrike" kern="1200" cap="none" spc="0" normalizeH="0" baseline="0" noProof="0" dirty="0">
                <a:ln>
                  <a:noFill/>
                </a:ln>
                <a:solidFill>
                  <a:schemeClr val="tx1"/>
                </a:solidFill>
                <a:effectLst/>
                <a:uLnTx/>
                <a:uFillTx/>
                <a:latin typeface="+mn-lt"/>
                <a:ea typeface="+mn-ea"/>
                <a:cs typeface="+mn-cs"/>
              </a:rPr>
              <a:t>If </a:t>
            </a:r>
            <a:r>
              <a:rPr kumimoji="0" lang="en-US" sz="2700" b="1" i="0" u="none" strike="noStrike" kern="1200" cap="none" spc="0" normalizeH="0" baseline="0" noProof="0" dirty="0" err="1">
                <a:ln>
                  <a:noFill/>
                </a:ln>
                <a:solidFill>
                  <a:schemeClr val="tx1"/>
                </a:solidFill>
                <a:effectLst/>
                <a:uLnTx/>
                <a:uFillTx/>
                <a:latin typeface="+mn-lt"/>
                <a:ea typeface="+mn-ea"/>
                <a:cs typeface="+mn-cs"/>
              </a:rPr>
              <a:t>func</a:t>
            </a:r>
            <a:r>
              <a:rPr kumimoji="0" lang="en-US" sz="2700" b="1" i="0" u="none" strike="noStrike" kern="1200" cap="none" spc="0" normalizeH="0" baseline="0" noProof="0" dirty="0">
                <a:ln>
                  <a:noFill/>
                </a:ln>
                <a:solidFill>
                  <a:schemeClr val="tx1"/>
                </a:solidFill>
                <a:effectLst/>
                <a:uLnTx/>
                <a:uFillTx/>
                <a:latin typeface="+mn-lt"/>
                <a:ea typeface="+mn-ea"/>
                <a:cs typeface="+mn-cs"/>
              </a:rPr>
              <a:t>() </a:t>
            </a:r>
            <a:r>
              <a:rPr kumimoji="0" lang="en-US" sz="2700" b="0" i="0" u="none" strike="noStrike" kern="1200" cap="none" spc="0" normalizeH="0" baseline="0" noProof="0" dirty="0">
                <a:ln>
                  <a:noFill/>
                </a:ln>
                <a:solidFill>
                  <a:schemeClr val="tx1"/>
                </a:solidFill>
                <a:effectLst/>
                <a:uLnTx/>
                <a:uFillTx/>
                <a:latin typeface="+mn-lt"/>
                <a:ea typeface="+mn-ea"/>
                <a:cs typeface="+mn-cs"/>
              </a:rPr>
              <a:t>returns, the thread is terminated.</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sz="2700" b="0" i="0" u="none" strike="noStrike" kern="1200" cap="none" spc="0" normalizeH="0" baseline="0" noProof="0" dirty="0">
                <a:ln>
                  <a:noFill/>
                </a:ln>
                <a:solidFill>
                  <a:schemeClr val="tx1"/>
                </a:solidFill>
                <a:effectLst/>
                <a:uLnTx/>
                <a:uFillTx/>
                <a:latin typeface="+mn-lt"/>
                <a:ea typeface="+mn-ea"/>
                <a:cs typeface="+mn-cs"/>
              </a:rPr>
              <a:t>A thread can also be terminated by calling </a:t>
            </a:r>
            <a:r>
              <a:rPr kumimoji="0" lang="en-US" sz="2700" b="1" i="0" u="none" strike="noStrike" kern="1200" cap="none" spc="0" normalizeH="0" baseline="0" noProof="0" dirty="0" err="1">
                <a:ln>
                  <a:noFill/>
                </a:ln>
                <a:solidFill>
                  <a:schemeClr val="tx1"/>
                </a:solidFill>
                <a:effectLst/>
                <a:uLnTx/>
                <a:uFillTx/>
                <a:latin typeface="+mn-lt"/>
                <a:ea typeface="+mn-ea"/>
                <a:cs typeface="+mn-cs"/>
              </a:rPr>
              <a:t>pthread_exit</a:t>
            </a:r>
            <a:r>
              <a:rPr kumimoji="0" lang="en-US" sz="2700" b="1" i="0" u="none" strike="noStrike" kern="1200" cap="none" spc="0" normalizeH="0" baseline="0" noProof="0" dirty="0">
                <a:ln>
                  <a:noFill/>
                </a:ln>
                <a:solidFill>
                  <a:schemeClr val="tx1"/>
                </a:solidFill>
                <a:effectLst/>
                <a:uLnTx/>
                <a:uFillTx/>
                <a:latin typeface="+mn-lt"/>
                <a:ea typeface="+mn-ea"/>
                <a:cs typeface="+mn-cs"/>
              </a:rPr>
              <a:t>().</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r>
              <a:rPr kumimoji="0" lang="en-US" sz="2700" b="0" i="0" u="none" strike="noStrike" kern="1200" cap="none" spc="0" normalizeH="0" baseline="0" noProof="0" dirty="0">
                <a:ln>
                  <a:noFill/>
                </a:ln>
                <a:solidFill>
                  <a:schemeClr val="tx1"/>
                </a:solidFill>
                <a:effectLst/>
                <a:uLnTx/>
                <a:uFillTx/>
                <a:latin typeface="+mn-lt"/>
                <a:ea typeface="+mn-ea"/>
                <a:cs typeface="+mn-cs"/>
              </a:rPr>
              <a:t>If </a:t>
            </a:r>
            <a:r>
              <a:rPr kumimoji="0" lang="en-US" sz="2700" b="1" i="0" u="none" strike="noStrike" kern="1200" cap="none" spc="0" normalizeH="0" baseline="0" noProof="0" dirty="0">
                <a:ln>
                  <a:noFill/>
                </a:ln>
                <a:solidFill>
                  <a:schemeClr val="tx1"/>
                </a:solidFill>
                <a:effectLst/>
                <a:uLnTx/>
                <a:uFillTx/>
                <a:latin typeface="+mn-lt"/>
                <a:ea typeface="+mn-ea"/>
                <a:cs typeface="+mn-cs"/>
              </a:rPr>
              <a:t>main() </a:t>
            </a:r>
            <a:r>
              <a:rPr kumimoji="0" lang="en-US" sz="2700" b="0" i="0" u="none" strike="noStrike" kern="1200" cap="none" spc="0" normalizeH="0" baseline="0" noProof="0" dirty="0">
                <a:ln>
                  <a:noFill/>
                </a:ln>
                <a:solidFill>
                  <a:schemeClr val="tx1"/>
                </a:solidFill>
                <a:effectLst/>
                <a:uLnTx/>
                <a:uFillTx/>
                <a:latin typeface="+mn-lt"/>
                <a:ea typeface="+mn-ea"/>
                <a:cs typeface="+mn-cs"/>
              </a:rPr>
              <a:t>returns or any thread calls exit()all threads are terminated.</a:t>
            </a:r>
          </a:p>
          <a:p>
            <a:pPr marL="365760" marR="0" lvl="0" indent="-255905" algn="l" defTabSz="914400" rtl="0" eaLnBrk="1" fontAlgn="auto" latinLnBrk="0" hangingPunct="1">
              <a:lnSpc>
                <a:spcPct val="100000"/>
              </a:lnSpc>
              <a:spcBef>
                <a:spcPts val="400"/>
              </a:spcBef>
              <a:spcAft>
                <a:spcPts val="0"/>
              </a:spcAft>
              <a:buClr>
                <a:schemeClr val="accent1"/>
              </a:buClr>
              <a:buSzPct val="68000"/>
              <a:buFont typeface="Wingdings 3" panose="05040102010807070707"/>
              <a:buChar char=""/>
              <a:defRPr/>
            </a:pPr>
            <a:endParaRPr kumimoji="0" lang="tr-TR"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Thread Lifespan</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pic>
        <p:nvPicPr>
          <p:cNvPr id="7" name="Content Placeholder 6"/>
          <p:cNvPicPr>
            <a:picLocks noGrp="1" noChangeAspect="1"/>
          </p:cNvPicPr>
          <p:nvPr>
            <p:ph idx="1"/>
          </p:nvPr>
        </p:nvPicPr>
        <p:blipFill>
          <a:blip r:embed="rId2"/>
          <a:stretch>
            <a:fillRect/>
          </a:stretch>
        </p:blipFill>
        <p:spPr>
          <a:xfrm>
            <a:off x="880745" y="118110"/>
            <a:ext cx="8086725" cy="5812155"/>
          </a:xfrm>
          <a:prstGeom prst="rect">
            <a:avLst/>
          </a:prstGeom>
        </p:spPr>
      </p:pic>
      <p:sp>
        <p:nvSpPr>
          <p:cNvPr id="9" name="Content Placeholder 5"/>
          <p:cNvSpPr txBox="1"/>
          <p:nvPr/>
        </p:nvSpPr>
        <p:spPr>
          <a:xfrm>
            <a:off x="8967470" y="4003675"/>
            <a:ext cx="3225800"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Ex_1_pthread1.c</a:t>
            </a:r>
            <a:endParaRPr lang="en-GB" b="1"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pic>
        <p:nvPicPr>
          <p:cNvPr id="3" name="Content Placeholder 2"/>
          <p:cNvPicPr>
            <a:picLocks noGrp="1" noChangeAspect="1"/>
          </p:cNvPicPr>
          <p:nvPr>
            <p:ph idx="1"/>
          </p:nvPr>
        </p:nvPicPr>
        <p:blipFill>
          <a:blip r:embed="rId2"/>
          <a:stretch>
            <a:fillRect/>
          </a:stretch>
        </p:blipFill>
        <p:spPr>
          <a:xfrm>
            <a:off x="2379345" y="217805"/>
            <a:ext cx="7616190" cy="572643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5" name="Content Placeholder 4"/>
          <p:cNvPicPr>
            <a:picLocks noGrp="1" noChangeAspect="1"/>
          </p:cNvPicPr>
          <p:nvPr>
            <p:ph idx="1"/>
          </p:nvPr>
        </p:nvPicPr>
        <p:blipFill>
          <a:blip r:embed="rId2"/>
          <a:stretch>
            <a:fillRect/>
          </a:stretch>
        </p:blipFill>
        <p:spPr>
          <a:xfrm>
            <a:off x="2474595" y="365125"/>
            <a:ext cx="7242810" cy="562229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5" name="Content Placeholder 4"/>
          <p:cNvPicPr>
            <a:picLocks noGrp="1" noChangeAspect="1"/>
          </p:cNvPicPr>
          <p:nvPr>
            <p:ph idx="1"/>
          </p:nvPr>
        </p:nvPicPr>
        <p:blipFill>
          <a:blip r:embed="rId2"/>
          <a:stretch>
            <a:fillRect/>
          </a:stretch>
        </p:blipFill>
        <p:spPr>
          <a:xfrm>
            <a:off x="2188845" y="193675"/>
            <a:ext cx="7814945" cy="56870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5" name="Content Placeholder 4"/>
          <p:cNvPicPr>
            <a:picLocks noGrp="1" noChangeAspect="1"/>
          </p:cNvPicPr>
          <p:nvPr>
            <p:ph idx="1"/>
          </p:nvPr>
        </p:nvPicPr>
        <p:blipFill>
          <a:blip r:embed="rId2"/>
          <a:stretch>
            <a:fillRect/>
          </a:stretch>
        </p:blipFill>
        <p:spPr>
          <a:xfrm>
            <a:off x="708025" y="156210"/>
            <a:ext cx="7923530" cy="5674995"/>
          </a:xfrm>
          <a:prstGeom prst="rect">
            <a:avLst/>
          </a:prstGeom>
        </p:spPr>
      </p:pic>
      <p:sp>
        <p:nvSpPr>
          <p:cNvPr id="9" name="Content Placeholder 5"/>
          <p:cNvSpPr txBox="1"/>
          <p:nvPr/>
        </p:nvSpPr>
        <p:spPr>
          <a:xfrm>
            <a:off x="9017000" y="3105150"/>
            <a:ext cx="3225800"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Ex_2_pthread2.c</a:t>
            </a:r>
            <a:endParaRPr lang="en-GB"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5" name="Content Placeholder 4"/>
          <p:cNvPicPr>
            <a:picLocks noGrp="1" noChangeAspect="1"/>
          </p:cNvPicPr>
          <p:nvPr>
            <p:ph idx="1"/>
          </p:nvPr>
        </p:nvPicPr>
        <p:blipFill>
          <a:blip r:embed="rId2"/>
          <a:stretch>
            <a:fillRect/>
          </a:stretch>
        </p:blipFill>
        <p:spPr>
          <a:xfrm>
            <a:off x="523240" y="178435"/>
            <a:ext cx="7876540" cy="601789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pic>
        <p:nvPicPr>
          <p:cNvPr id="5" name="Content Placeholder 4"/>
          <p:cNvPicPr>
            <a:picLocks noGrp="1" noChangeAspect="1"/>
          </p:cNvPicPr>
          <p:nvPr>
            <p:ph sz="half" idx="1"/>
          </p:nvPr>
        </p:nvPicPr>
        <p:blipFill>
          <a:blip r:embed="rId2"/>
          <a:stretch>
            <a:fillRect/>
          </a:stretch>
        </p:blipFill>
        <p:spPr>
          <a:xfrm>
            <a:off x="223520" y="365125"/>
            <a:ext cx="5720080" cy="3468370"/>
          </a:xfrm>
          <a:prstGeom prst="rect">
            <a:avLst/>
          </a:prstGeom>
        </p:spPr>
      </p:pic>
      <p:pic>
        <p:nvPicPr>
          <p:cNvPr id="6" name="Content Placeholder 5"/>
          <p:cNvPicPr>
            <a:picLocks noGrp="1" noChangeAspect="1"/>
          </p:cNvPicPr>
          <p:nvPr>
            <p:ph sz="half" idx="2"/>
          </p:nvPr>
        </p:nvPicPr>
        <p:blipFill>
          <a:blip r:embed="rId3"/>
          <a:stretch>
            <a:fillRect/>
          </a:stretch>
        </p:blipFill>
        <p:spPr>
          <a:xfrm>
            <a:off x="5943600" y="365125"/>
            <a:ext cx="6375400" cy="5563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Unnamed Semaphores</a:t>
            </a:r>
            <a:endParaRPr lang="en-US" dirty="0"/>
          </a:p>
        </p:txBody>
      </p:sp>
      <p:sp>
        <p:nvSpPr>
          <p:cNvPr id="3" name="Content Placeholder 2"/>
          <p:cNvSpPr>
            <a:spLocks noGrp="1"/>
          </p:cNvSpPr>
          <p:nvPr>
            <p:ph idx="1"/>
          </p:nvPr>
        </p:nvSpPr>
        <p:spPr/>
        <p:txBody>
          <a:bodyPr/>
          <a:lstStyle/>
          <a:p>
            <a:r>
              <a:rPr lang="tr-TR" dirty="0"/>
              <a:t>Unnamed semaphore functions</a:t>
            </a:r>
          </a:p>
          <a:p>
            <a:pPr lvl="1"/>
            <a:r>
              <a:rPr lang="en-US" b="1" dirty="0" err="1">
                <a:solidFill>
                  <a:srgbClr val="FF0000"/>
                </a:solidFill>
              </a:rPr>
              <a:t>sem</a:t>
            </a:r>
            <a:r>
              <a:rPr lang="en-US" b="1" dirty="0">
                <a:solidFill>
                  <a:srgbClr val="FF0000"/>
                </a:solidFill>
              </a:rPr>
              <a:t>_</a:t>
            </a:r>
            <a:r>
              <a:rPr lang="tr-TR" b="1" dirty="0">
                <a:solidFill>
                  <a:srgbClr val="FF0000"/>
                </a:solidFill>
              </a:rPr>
              <a:t>init</a:t>
            </a:r>
            <a:r>
              <a:rPr lang="en-US" b="1" dirty="0">
                <a:solidFill>
                  <a:srgbClr val="FF0000"/>
                </a:solidFill>
              </a:rPr>
              <a:t>()  </a:t>
            </a:r>
            <a:endParaRPr lang="tr-TR" b="1" dirty="0">
              <a:solidFill>
                <a:srgbClr val="FF0000"/>
              </a:solidFill>
            </a:endParaRPr>
          </a:p>
          <a:p>
            <a:pPr lvl="1"/>
            <a:r>
              <a:rPr lang="en-US" dirty="0" err="1"/>
              <a:t>sem_post</a:t>
            </a:r>
            <a:r>
              <a:rPr lang="en-US" dirty="0"/>
              <a:t>()</a:t>
            </a:r>
            <a:endParaRPr lang="tr-TR" dirty="0"/>
          </a:p>
          <a:p>
            <a:pPr lvl="1"/>
            <a:r>
              <a:rPr lang="en-US" dirty="0" err="1"/>
              <a:t>sem_wait</a:t>
            </a:r>
            <a:r>
              <a:rPr lang="en-US" dirty="0"/>
              <a:t>()</a:t>
            </a:r>
            <a:r>
              <a:rPr lang="tr-TR" dirty="0"/>
              <a:t>, sem_timedwait(), sem_trywait()</a:t>
            </a:r>
          </a:p>
          <a:p>
            <a:pPr lvl="1"/>
            <a:r>
              <a:rPr lang="en-US" b="1" dirty="0" err="1">
                <a:solidFill>
                  <a:srgbClr val="FF0000"/>
                </a:solidFill>
              </a:rPr>
              <a:t>sem</a:t>
            </a:r>
            <a:r>
              <a:rPr lang="en-US" b="1" dirty="0">
                <a:solidFill>
                  <a:srgbClr val="FF0000"/>
                </a:solidFill>
              </a:rPr>
              <a:t>_</a:t>
            </a:r>
            <a:r>
              <a:rPr lang="tr-TR" b="1" dirty="0">
                <a:solidFill>
                  <a:srgbClr val="FF0000"/>
                </a:solidFill>
              </a:rPr>
              <a:t>destroy</a:t>
            </a:r>
            <a:r>
              <a:rPr lang="en-US" b="1" dirty="0">
                <a:solidFill>
                  <a:srgbClr val="FF0000"/>
                </a:solidFill>
              </a:rPr>
              <a:t>()</a:t>
            </a:r>
            <a:endParaRPr lang="tr-TR" b="1" dirty="0">
              <a:solidFill>
                <a:srgbClr val="FF0000"/>
              </a:solidFill>
            </a:endParaRP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pic>
        <p:nvPicPr>
          <p:cNvPr id="6" name="Content Placeholder 5"/>
          <p:cNvPicPr>
            <a:picLocks noGrp="1" noChangeAspect="1"/>
          </p:cNvPicPr>
          <p:nvPr>
            <p:ph sz="half" idx="1"/>
          </p:nvPr>
        </p:nvPicPr>
        <p:blipFill>
          <a:blip r:embed="rId2"/>
          <a:stretch>
            <a:fillRect/>
          </a:stretch>
        </p:blipFill>
        <p:spPr>
          <a:xfrm>
            <a:off x="215900" y="238125"/>
            <a:ext cx="5809615" cy="5400675"/>
          </a:xfrm>
          <a:prstGeom prst="rect">
            <a:avLst/>
          </a:prstGeom>
        </p:spPr>
      </p:pic>
      <p:pic>
        <p:nvPicPr>
          <p:cNvPr id="7" name="Content Placeholder 6"/>
          <p:cNvPicPr>
            <a:picLocks noGrp="1" noChangeAspect="1"/>
          </p:cNvPicPr>
          <p:nvPr>
            <p:ph sz="half" idx="2"/>
          </p:nvPr>
        </p:nvPicPr>
        <p:blipFill>
          <a:blip r:embed="rId3"/>
          <a:stretch>
            <a:fillRect/>
          </a:stretch>
        </p:blipFill>
        <p:spPr>
          <a:xfrm>
            <a:off x="6340475" y="238125"/>
            <a:ext cx="5639435" cy="540004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tr-TR"/>
              <a:t>Yıldız Teknik Üniversitesi - Bilgisayar Mühendisliği Bölümü</a:t>
            </a:r>
          </a:p>
        </p:txBody>
      </p:sp>
      <p:pic>
        <p:nvPicPr>
          <p:cNvPr id="6" name="Content Placeholder 5"/>
          <p:cNvPicPr>
            <a:picLocks noGrp="1" noChangeAspect="1"/>
          </p:cNvPicPr>
          <p:nvPr>
            <p:ph sz="half" idx="1"/>
          </p:nvPr>
        </p:nvPicPr>
        <p:blipFill>
          <a:blip r:embed="rId2"/>
          <a:stretch>
            <a:fillRect/>
          </a:stretch>
        </p:blipFill>
        <p:spPr>
          <a:xfrm>
            <a:off x="3491230" y="128270"/>
            <a:ext cx="7487285" cy="5819775"/>
          </a:xfrm>
          <a:prstGeom prst="rect">
            <a:avLst/>
          </a:prstGeom>
        </p:spPr>
      </p:pic>
      <p:sp>
        <p:nvSpPr>
          <p:cNvPr id="9" name="Content Placeholder 5"/>
          <p:cNvSpPr txBox="1"/>
          <p:nvPr/>
        </p:nvSpPr>
        <p:spPr>
          <a:xfrm>
            <a:off x="198755" y="5100320"/>
            <a:ext cx="3027045"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Ex_3_pthread3.c</a:t>
            </a:r>
            <a:endParaRPr lang="en-GB" b="1"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vert="horz" wrap="square" anchor="t"/>
          <a:lstStyle/>
          <a:p>
            <a:r>
              <a:rPr dirty="0"/>
              <a:t>Each thread can be either </a:t>
            </a:r>
            <a:r>
              <a:rPr b="1" dirty="0"/>
              <a:t>joinable</a:t>
            </a:r>
            <a:r>
              <a:rPr dirty="0"/>
              <a:t> or </a:t>
            </a:r>
            <a:r>
              <a:rPr b="1" dirty="0"/>
              <a:t>detached</a:t>
            </a:r>
            <a:r>
              <a:rPr dirty="0"/>
              <a:t>.</a:t>
            </a:r>
          </a:p>
          <a:p>
            <a:pPr>
              <a:buNone/>
            </a:pPr>
            <a:endParaRPr lang="tr-TR" altLang="x-none" b="1" dirty="0"/>
          </a:p>
          <a:p>
            <a:r>
              <a:rPr b="1" dirty="0"/>
              <a:t>Joinable: </a:t>
            </a:r>
            <a:r>
              <a:rPr dirty="0"/>
              <a:t>on thread termination the thread ID and exit status are saved by the OS. </a:t>
            </a:r>
          </a:p>
          <a:p>
            <a:endParaRPr lang="tr-TR" altLang="x-none" b="1" dirty="0"/>
          </a:p>
          <a:p>
            <a:r>
              <a:rPr b="1" dirty="0"/>
              <a:t>Detached: </a:t>
            </a:r>
            <a:r>
              <a:rPr dirty="0"/>
              <a:t>on termination all thread resources are released by the OS. A detached thread cannot be joined.</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Detached vs. Joinable</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
        <p:nvSpPr>
          <p:cNvPr id="9" name="Content Placeholder 5"/>
          <p:cNvSpPr txBox="1"/>
          <p:nvPr/>
        </p:nvSpPr>
        <p:spPr>
          <a:xfrm>
            <a:off x="7651750" y="556260"/>
            <a:ext cx="3225800"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Ex_4_pthread4.c</a:t>
            </a:r>
            <a:endParaRPr lang="en-GB" b="1"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Detached vs. Joinable (Contd.)</a:t>
            </a:r>
          </a:p>
        </p:txBody>
      </p:sp>
      <p:pic>
        <p:nvPicPr>
          <p:cNvPr id="25603" name="Picture 2" descr="Joining"/>
          <p:cNvPicPr>
            <a:picLocks noChangeAspect="1"/>
          </p:cNvPicPr>
          <p:nvPr/>
        </p:nvPicPr>
        <p:blipFill>
          <a:blip r:embed="rId2"/>
          <a:stretch>
            <a:fillRect/>
          </a:stretch>
        </p:blipFill>
        <p:spPr>
          <a:xfrm>
            <a:off x="1808163" y="1828800"/>
            <a:ext cx="8696325" cy="3581400"/>
          </a:xfrm>
          <a:prstGeom prst="rect">
            <a:avLst/>
          </a:prstGeom>
          <a:noFill/>
          <a:ln w="9525">
            <a:noFill/>
          </a:ln>
        </p:spPr>
      </p:pic>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Howto detach</a:t>
            </a:r>
          </a:p>
        </p:txBody>
      </p:sp>
      <p:pic>
        <p:nvPicPr>
          <p:cNvPr id="26627" name="Picture 2"/>
          <p:cNvPicPr>
            <a:picLocks noChangeAspect="1"/>
          </p:cNvPicPr>
          <p:nvPr/>
        </p:nvPicPr>
        <p:blipFill>
          <a:blip r:embed="rId2"/>
          <a:stretch>
            <a:fillRect/>
          </a:stretch>
        </p:blipFill>
        <p:spPr>
          <a:xfrm>
            <a:off x="1752600" y="1676400"/>
            <a:ext cx="8689975" cy="3962400"/>
          </a:xfrm>
          <a:prstGeom prst="rect">
            <a:avLst/>
          </a:prstGeom>
          <a:noFill/>
          <a:ln w="9525">
            <a:noFill/>
          </a:ln>
        </p:spPr>
      </p:pic>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
        <p:nvSpPr>
          <p:cNvPr id="2" name="Content Placeholder 5"/>
          <p:cNvSpPr txBox="1"/>
          <p:nvPr/>
        </p:nvSpPr>
        <p:spPr>
          <a:xfrm>
            <a:off x="7568565" y="1285875"/>
            <a:ext cx="3225800"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Ex_5_pthread5.c</a:t>
            </a:r>
            <a:endParaRPr lang="en-GB" b="1"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vert="horz" wrap="square" anchor="t"/>
          <a:lstStyle/>
          <a:p>
            <a:endParaRPr lang="tr-TR" altLang="x-none" dirty="0"/>
          </a:p>
          <a:p>
            <a:r>
              <a:rPr lang="tr-TR" altLang="x-none" dirty="0"/>
              <a:t>Possible problems</a:t>
            </a:r>
          </a:p>
          <a:p>
            <a:pPr lvl="1"/>
            <a:r>
              <a:rPr lang="tr-TR" altLang="x-none" dirty="0"/>
              <a:t>Global variables</a:t>
            </a:r>
          </a:p>
          <a:p>
            <a:pPr lvl="1"/>
            <a:endParaRPr lang="tr-TR" altLang="x-none" dirty="0"/>
          </a:p>
          <a:p>
            <a:r>
              <a:rPr lang="tr-TR" altLang="x-none" dirty="0"/>
              <a:t>Avoiding problems</a:t>
            </a:r>
          </a:p>
          <a:p>
            <a:pPr>
              <a:buNone/>
            </a:pPr>
            <a:endParaRPr lang="tr-TR" altLang="x-none" dirty="0"/>
          </a:p>
          <a:p>
            <a:r>
              <a:rPr lang="tr-TR" altLang="x-none" dirty="0"/>
              <a:t>Synchronization Methods</a:t>
            </a:r>
          </a:p>
          <a:p>
            <a:pPr lvl="1"/>
            <a:r>
              <a:rPr lang="tr-TR" altLang="x-none" dirty="0"/>
              <a:t>Mutexes</a:t>
            </a:r>
          </a:p>
          <a:p>
            <a:pPr lvl="1"/>
            <a:r>
              <a:rPr lang="tr-TR" altLang="x-none" dirty="0"/>
              <a:t>Condition variables</a:t>
            </a:r>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Shared Global Variables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vert="horz" wrap="square" anchor="t"/>
          <a:lstStyle/>
          <a:p>
            <a:endParaRPr lang="tr-TR" altLang="x-none" dirty="0"/>
          </a:p>
          <a:p>
            <a:r>
              <a:rPr dirty="0"/>
              <a:t>Sharing global variables is dangerous - two threads may attempt to modify the same variable at the same time.</a:t>
            </a:r>
          </a:p>
          <a:p>
            <a:endParaRPr dirty="0"/>
          </a:p>
          <a:p>
            <a:r>
              <a:rPr dirty="0"/>
              <a:t>Just because you don't see a problem when running your code doesn't mean it can't and won't happen!!!!</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Possible problems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vert="horz" wrap="square" anchor="t"/>
          <a:lstStyle/>
          <a:p>
            <a:r>
              <a:rPr dirty="0"/>
              <a:t>pthreads includes support for </a:t>
            </a:r>
            <a:r>
              <a:rPr b="1" dirty="0"/>
              <a:t>Mutual Exclusion </a:t>
            </a:r>
            <a:r>
              <a:rPr dirty="0"/>
              <a:t>primitives that can be used to protect against this problem.</a:t>
            </a:r>
          </a:p>
          <a:p>
            <a:endParaRPr dirty="0"/>
          </a:p>
          <a:p>
            <a:r>
              <a:rPr dirty="0"/>
              <a:t>The general idea is to </a:t>
            </a:r>
            <a:r>
              <a:rPr b="1" dirty="0"/>
              <a:t>lock </a:t>
            </a:r>
            <a:r>
              <a:rPr dirty="0"/>
              <a:t>something before accessing global variables and to unlock as soon as you are done.</a:t>
            </a:r>
          </a:p>
          <a:p>
            <a:endParaRPr dirty="0"/>
          </a:p>
          <a:p>
            <a:r>
              <a:rPr b="1" dirty="0"/>
              <a:t>Shared socket descriptors </a:t>
            </a:r>
            <a:r>
              <a:rPr dirty="0"/>
              <a:t>should be treated as </a:t>
            </a:r>
            <a:r>
              <a:rPr b="1" dirty="0"/>
              <a:t>global variables</a:t>
            </a:r>
            <a:r>
              <a:rPr dirty="0"/>
              <a:t>!!!</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Avoiding problems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vert="horz" wrap="square" anchor="t"/>
          <a:lstStyle/>
          <a:p>
            <a:endParaRPr lang="tr-TR" altLang="x-none" dirty="0"/>
          </a:p>
          <a:p>
            <a:r>
              <a:rPr dirty="0"/>
              <a:t>A global variable of type pthread_mutex_t is required:</a:t>
            </a:r>
          </a:p>
          <a:p>
            <a:endParaRPr dirty="0"/>
          </a:p>
          <a:p>
            <a:r>
              <a:rPr b="1" dirty="0"/>
              <a:t>pthread_mutex_t </a:t>
            </a:r>
            <a:r>
              <a:rPr lang="tr-TR" altLang="x-none" b="1" dirty="0"/>
              <a:t> </a:t>
            </a:r>
            <a:r>
              <a:rPr dirty="0"/>
              <a:t>counter_mtx</a:t>
            </a:r>
            <a:r>
              <a:rPr lang="tr-TR" altLang="x-none" dirty="0"/>
              <a:t> </a:t>
            </a:r>
            <a:r>
              <a:rPr b="1" dirty="0"/>
              <a:t>=</a:t>
            </a:r>
            <a:r>
              <a:rPr lang="tr-TR" altLang="x-none" b="1" dirty="0"/>
              <a:t> </a:t>
            </a:r>
            <a:r>
              <a:rPr b="1" dirty="0"/>
              <a:t>		PTHREAD_MUTEX_INITIALIZER;</a:t>
            </a:r>
          </a:p>
          <a:p>
            <a:endParaRPr dirty="0"/>
          </a:p>
          <a:p>
            <a:r>
              <a:rPr dirty="0"/>
              <a:t>Initialization to PTHREAD_MUTEX_INITIALIZER is required for a static variable!</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Mutexes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
        <p:nvSpPr>
          <p:cNvPr id="9" name="Content Placeholder 5"/>
          <p:cNvSpPr txBox="1"/>
          <p:nvPr/>
        </p:nvSpPr>
        <p:spPr>
          <a:xfrm>
            <a:off x="7684770" y="1303020"/>
            <a:ext cx="3225800"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Ex_6_pthread6.c</a:t>
            </a:r>
            <a:endParaRPr lang="en-GB" b="1"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vert="horz" wrap="square" anchor="t">
            <a:normAutofit lnSpcReduction="10000"/>
          </a:bodyPr>
          <a:lstStyle/>
          <a:p>
            <a:endParaRPr lang="tr-TR" altLang="x-none" dirty="0"/>
          </a:p>
          <a:p>
            <a:r>
              <a:rPr dirty="0"/>
              <a:t>To lock use:</a:t>
            </a:r>
          </a:p>
          <a:p>
            <a:pPr lvl="1"/>
            <a:r>
              <a:rPr b="1" dirty="0"/>
              <a:t>pthread_mutex_lock(pthread_mutex_t &amp;);</a:t>
            </a:r>
          </a:p>
          <a:p>
            <a:endParaRPr dirty="0"/>
          </a:p>
          <a:p>
            <a:endParaRPr dirty="0"/>
          </a:p>
          <a:p>
            <a:r>
              <a:rPr dirty="0"/>
              <a:t>To unlock use:</a:t>
            </a:r>
          </a:p>
          <a:p>
            <a:pPr lvl="1"/>
            <a:r>
              <a:rPr b="1" dirty="0"/>
              <a:t>pthread_mutex_unlock(pthread_mutex_t &amp;);</a:t>
            </a:r>
          </a:p>
          <a:p>
            <a:endParaRPr dirty="0"/>
          </a:p>
          <a:p>
            <a:r>
              <a:rPr dirty="0"/>
              <a:t>Both functions are blocking!</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Lock &amp; Unlock</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145" y="16510"/>
            <a:ext cx="10515600" cy="1325563"/>
          </a:xfrm>
        </p:spPr>
        <p:txBody>
          <a:bodyPr/>
          <a:lstStyle/>
          <a:p>
            <a:r>
              <a:rPr lang="tr-TR" dirty="0"/>
              <a:t>A simple semaphore example</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9485" y="1062990"/>
            <a:ext cx="4483735" cy="311658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3615" y="915670"/>
            <a:ext cx="4807585" cy="3263900"/>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70" y="4191000"/>
            <a:ext cx="8001000" cy="1819275"/>
          </a:xfrm>
          <a:prstGeom prst="rect">
            <a:avLst/>
          </a:prstGeom>
        </p:spPr>
      </p:pic>
      <p:sp>
        <p:nvSpPr>
          <p:cNvPr id="3" name="Text Box 2"/>
          <p:cNvSpPr txBox="1"/>
          <p:nvPr/>
        </p:nvSpPr>
        <p:spPr>
          <a:xfrm>
            <a:off x="8826500" y="3822700"/>
            <a:ext cx="1779270" cy="829945"/>
          </a:xfrm>
          <a:prstGeom prst="rect">
            <a:avLst/>
          </a:prstGeom>
          <a:noFill/>
        </p:spPr>
        <p:txBody>
          <a:bodyPr wrap="square" rtlCol="0" anchor="t">
            <a:spAutoFit/>
          </a:bodyPr>
          <a:lstStyle/>
          <a:p>
            <a:pPr algn="l"/>
            <a:r>
              <a:rPr lang="tr-TR" sz="2400" b="1" dirty="0">
                <a:solidFill>
                  <a:srgbClr val="FF0000"/>
                </a:solidFill>
                <a:sym typeface="+mn-ea"/>
              </a:rPr>
              <a:t>Ex_semA.c</a:t>
            </a:r>
          </a:p>
          <a:p>
            <a:pPr algn="l"/>
            <a:r>
              <a:rPr lang="tr-TR" sz="2400" b="1" dirty="0">
                <a:solidFill>
                  <a:srgbClr val="FF0000"/>
                </a:solidFill>
                <a:sym typeface="+mn-ea"/>
              </a:rPr>
              <a:t>Ex_semB.c</a:t>
            </a:r>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vert="horz" wrap="square" anchor="t"/>
          <a:lstStyle/>
          <a:p>
            <a:r>
              <a:rPr b="1" dirty="0"/>
              <a:t>pthreads</a:t>
            </a:r>
            <a:r>
              <a:rPr dirty="0"/>
              <a:t> support </a:t>
            </a:r>
            <a:r>
              <a:rPr b="1" dirty="0"/>
              <a:t>condition variables</a:t>
            </a:r>
            <a:r>
              <a:rPr dirty="0"/>
              <a:t>, which allow one thread to wait (sleep) for an event generated by any other thread. </a:t>
            </a:r>
          </a:p>
          <a:p>
            <a:endParaRPr dirty="0"/>
          </a:p>
          <a:p>
            <a:r>
              <a:rPr dirty="0"/>
              <a:t>This allows us to avoid the </a:t>
            </a:r>
            <a:r>
              <a:rPr b="1" dirty="0"/>
              <a:t>busy waiting</a:t>
            </a:r>
            <a:r>
              <a:rPr dirty="0"/>
              <a:t> problem.</a:t>
            </a:r>
          </a:p>
          <a:p>
            <a:endParaRPr dirty="0"/>
          </a:p>
          <a:p>
            <a:r>
              <a:rPr b="1" dirty="0"/>
              <a:t>pthread_cond_t</a:t>
            </a:r>
            <a:r>
              <a:rPr dirty="0"/>
              <a:t> </a:t>
            </a:r>
            <a:r>
              <a:rPr lang="tr-TR" altLang="x-none" dirty="0"/>
              <a:t> </a:t>
            </a:r>
            <a:r>
              <a:rPr dirty="0"/>
              <a:t>foo = </a:t>
            </a:r>
            <a:r>
              <a:rPr b="1" dirty="0"/>
              <a:t>PTHREAD_COND_INITIALIZER;</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rial" panose="020B0604020202020204" pitchFamily="34" charset="0"/>
                <a:ea typeface="+mj-ea"/>
                <a:cs typeface="+mj-cs"/>
              </a:rPr>
              <a:t>Condition Variables</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vert="horz" wrap="square" anchor="t"/>
          <a:lstStyle/>
          <a:p>
            <a:r>
              <a:rPr dirty="0"/>
              <a:t>A condition variable is always used with mutex.</a:t>
            </a:r>
          </a:p>
          <a:p>
            <a:endParaRPr dirty="0"/>
          </a:p>
          <a:p>
            <a:r>
              <a:rPr b="1" dirty="0"/>
              <a:t>pthread_cond_wait(pthread_cond_t *cptr,</a:t>
            </a:r>
            <a:endParaRPr lang="tr-TR" altLang="x-none" b="1" dirty="0"/>
          </a:p>
          <a:p>
            <a:pPr>
              <a:buNone/>
            </a:pPr>
            <a:r>
              <a:rPr lang="tr-TR" altLang="x-none" b="1" dirty="0"/>
              <a:t>					</a:t>
            </a:r>
            <a:r>
              <a:rPr b="1" dirty="0"/>
              <a:t>pthread_mutex_t *mptr);</a:t>
            </a:r>
          </a:p>
          <a:p>
            <a:endParaRPr dirty="0"/>
          </a:p>
          <a:p>
            <a:r>
              <a:rPr b="1" dirty="0"/>
              <a:t>pthread_cond_signal(pthread_cond_t *cptr);</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Condition Variables (cont.)</a:t>
            </a:r>
            <a:endPar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8" name="Text Box 5"/>
          <p:cNvSpPr txBox="1">
            <a:spLocks noChangeArrowheads="1"/>
          </p:cNvSpPr>
          <p:nvPr/>
        </p:nvSpPr>
        <p:spPr bwMode="auto">
          <a:xfrm>
            <a:off x="4114800" y="5105400"/>
            <a:ext cx="4500880" cy="645160"/>
          </a:xfrm>
          <a:prstGeom prst="rect">
            <a:avLst/>
          </a:prstGeom>
          <a:noFill/>
          <a:ln w="9525">
            <a:noFill/>
            <a:miter lim="800000"/>
          </a:ln>
          <a:effectLst/>
        </p:spPr>
        <p:txBody>
          <a:bodyPr wrap="none">
            <a:spAutoFit/>
          </a:bodyPr>
          <a:lstStyle/>
          <a:p>
            <a:pPr marR="0" defTabSz="914400" fontAlgn="auto">
              <a:spcBef>
                <a:spcPts val="0"/>
              </a:spcBef>
              <a:spcAft>
                <a:spcPts val="0"/>
              </a:spcAft>
              <a:buClrTx/>
              <a:buSzTx/>
              <a:buFontTx/>
              <a:defRPr/>
            </a:pPr>
            <a:r>
              <a:rPr kumimoji="0" lang="en-US" b="1" i="1" kern="0" cap="none" spc="0" normalizeH="0" baseline="0" noProof="0" dirty="0">
                <a:solidFill>
                  <a:srgbClr val="FF9900"/>
                </a:solidFill>
                <a:latin typeface="Arial" panose="020B0604020202020204" pitchFamily="34" charset="0"/>
                <a:ea typeface="+mn-ea"/>
                <a:cs typeface="+mn-cs"/>
              </a:rPr>
              <a:t>don’t let the word signal confuse you -</a:t>
            </a:r>
          </a:p>
          <a:p>
            <a:pPr marR="0" defTabSz="914400" fontAlgn="auto">
              <a:spcBef>
                <a:spcPts val="0"/>
              </a:spcBef>
              <a:spcAft>
                <a:spcPts val="0"/>
              </a:spcAft>
              <a:buClrTx/>
              <a:buSzTx/>
              <a:buFontTx/>
              <a:defRPr/>
            </a:pPr>
            <a:r>
              <a:rPr kumimoji="0" lang="en-US" b="1" i="1" kern="0" cap="none" spc="0" normalizeH="0" baseline="0" noProof="0" dirty="0">
                <a:solidFill>
                  <a:srgbClr val="FF9900"/>
                </a:solidFill>
                <a:latin typeface="Arial" panose="020B0604020202020204" pitchFamily="34" charset="0"/>
                <a:ea typeface="+mn-ea"/>
                <a:cs typeface="+mn-cs"/>
              </a:rPr>
              <a:t>this has nothing to do with Unix signals</a:t>
            </a:r>
          </a:p>
        </p:txBody>
      </p:sp>
      <p:sp>
        <p:nvSpPr>
          <p:cNvPr id="9" name="Line 6"/>
          <p:cNvSpPr>
            <a:spLocks noChangeShapeType="1"/>
          </p:cNvSpPr>
          <p:nvPr/>
        </p:nvSpPr>
        <p:spPr bwMode="auto">
          <a:xfrm flipH="1" flipV="1">
            <a:off x="5562600" y="4648200"/>
            <a:ext cx="381000" cy="609600"/>
          </a:xfrm>
          <a:prstGeom prst="line">
            <a:avLst/>
          </a:prstGeom>
          <a:noFill/>
          <a:ln w="57150">
            <a:solidFill>
              <a:srgbClr val="FF9900"/>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tr-TR"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
        <p:nvSpPr>
          <p:cNvPr id="2" name="Content Placeholder 5"/>
          <p:cNvSpPr txBox="1"/>
          <p:nvPr/>
        </p:nvSpPr>
        <p:spPr>
          <a:xfrm>
            <a:off x="8398510" y="4610100"/>
            <a:ext cx="3225800" cy="647700"/>
          </a:xfrm>
          <a:prstGeom prst="rect">
            <a:avLst/>
          </a:prstGeom>
        </p:spPr>
        <p:txBody>
          <a:bodyPr vert="horz" lIns="91420" tIns="45711" rIns="91420" bIns="4571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tr-TR" b="1" dirty="0">
                <a:solidFill>
                  <a:srgbClr val="FF0000"/>
                </a:solidFill>
              </a:rPr>
              <a:t>Ex_7_pthread7.c</a:t>
            </a:r>
            <a:endParaRPr lang="en-GB" b="1"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vert="horz" wrap="square" anchor="t"/>
          <a:lstStyle/>
          <a:p>
            <a:r>
              <a:rPr dirty="0"/>
              <a:t>Threads are awesome, but dangerous. You have to pay attention to details or it's easy to end up with code that is incorrect (doesn't always work, or hangs in deadlock).</a:t>
            </a:r>
          </a:p>
          <a:p>
            <a:endParaRPr dirty="0"/>
          </a:p>
          <a:p>
            <a:r>
              <a:rPr dirty="0"/>
              <a:t>Posix threads provides support for mutual exclusion, condition variables and thread-specific data.</a:t>
            </a:r>
          </a:p>
          <a:p>
            <a:endParaRPr dirty="0"/>
          </a:p>
          <a:p>
            <a:r>
              <a:rPr dirty="0"/>
              <a:t>IHOP serves breakfast 24 hours a day!</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Summary</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vert="horz" wrap="square" anchor="t"/>
          <a:lstStyle/>
          <a:p>
            <a:r>
              <a:rPr dirty="0"/>
              <a:t>https://github.com/uu-os-2019/</a:t>
            </a:r>
          </a:p>
          <a:p>
            <a:r>
              <a:rPr lang="tr-TR" altLang="x-none" dirty="0"/>
              <a:t>Getting Started With POSIX Threads by Tom Wagner &amp; Don Towsley Department of Computer Science University of Massachusetts at Amherst July 19, 1995</a:t>
            </a:r>
          </a:p>
          <a:p>
            <a:endParaRPr lang="tr-TR" altLang="x-none" dirty="0"/>
          </a:p>
        </p:txBody>
      </p:sp>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tr-TR"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References</a:t>
            </a:r>
          </a:p>
        </p:txBody>
      </p:sp>
      <p:sp>
        <p:nvSpPr>
          <p:cNvPr id="5" name="Alt Bilgi Yer Tutucusu 4"/>
          <p:cNvSpPr>
            <a:spLocks noGrp="1"/>
          </p:cNvSpPr>
          <p:nvPr>
            <p:ph type="ftr" sz="quarter" idx="11"/>
          </p:nvPr>
        </p:nvSpPr>
        <p:spPr/>
        <p:txBody>
          <a:bodyPr/>
          <a:lstStyle/>
          <a:p>
            <a:r>
              <a:rPr lang="tr-TR" dirty="0"/>
              <a:t>Yıldız Teknik Üniversitesi - Bilgisayar Mühendisliği Bölümü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Message Queues</a:t>
            </a:r>
          </a:p>
        </p:txBody>
      </p:sp>
      <p:sp>
        <p:nvSpPr>
          <p:cNvPr id="3" name="Content Placeholder 2"/>
          <p:cNvSpPr>
            <a:spLocks noGrp="1"/>
          </p:cNvSpPr>
          <p:nvPr>
            <p:ph idx="1"/>
          </p:nvPr>
        </p:nvSpPr>
        <p:spPr/>
        <p:txBody>
          <a:bodyPr>
            <a:normAutofit/>
          </a:bodyPr>
          <a:lstStyle/>
          <a:p>
            <a:r>
              <a:rPr lang="en-US" b="1" dirty="0">
                <a:solidFill>
                  <a:srgbClr val="FF0000"/>
                </a:solidFill>
              </a:rPr>
              <a:t>Unlike pipes and FIFOs</a:t>
            </a:r>
            <a:r>
              <a:rPr lang="en-US" dirty="0"/>
              <a:t>, message queues support messages that have </a:t>
            </a:r>
            <a:r>
              <a:rPr lang="en-US" b="1" dirty="0">
                <a:solidFill>
                  <a:srgbClr val="FF0000"/>
                </a:solidFill>
              </a:rPr>
              <a:t>structure</a:t>
            </a:r>
            <a:r>
              <a:rPr lang="en-US" dirty="0"/>
              <a:t>.</a:t>
            </a:r>
          </a:p>
          <a:p>
            <a:r>
              <a:rPr lang="en-US" dirty="0"/>
              <a:t>Like FIFOs, message queues are persistent objects that must be initially created and eventually deleted when no longer required.</a:t>
            </a:r>
          </a:p>
          <a:p>
            <a:r>
              <a:rPr lang="en-US" dirty="0"/>
              <a:t>Message queues are created with a specified maximum message size and maximum number of messages.</a:t>
            </a:r>
          </a:p>
          <a:p>
            <a:r>
              <a:rPr lang="en-US" dirty="0"/>
              <a:t>Message queues are created and opened using a special version of the open system call, </a:t>
            </a:r>
            <a:r>
              <a:rPr lang="en-US" b="1" dirty="0" err="1"/>
              <a:t>mq_open</a:t>
            </a:r>
            <a:r>
              <a:rPr lang="en-US" dirty="0"/>
              <a:t>.</a:t>
            </a:r>
          </a:p>
          <a:p>
            <a:endParaRPr lang="en-GB" dirty="0"/>
          </a:p>
        </p:txBody>
      </p:sp>
      <p:sp>
        <p:nvSpPr>
          <p:cNvPr id="4" name="Footer Placeholder 3"/>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POSIX Message Queue Functions</a:t>
            </a:r>
          </a:p>
        </p:txBody>
      </p:sp>
      <p:sp>
        <p:nvSpPr>
          <p:cNvPr id="3" name="Content Placeholder 2"/>
          <p:cNvSpPr>
            <a:spLocks noGrp="1"/>
          </p:cNvSpPr>
          <p:nvPr>
            <p:ph sz="half" idx="1"/>
          </p:nvPr>
        </p:nvSpPr>
        <p:spPr>
          <a:xfrm>
            <a:off x="2134235" y="1825625"/>
            <a:ext cx="3200400" cy="3803015"/>
          </a:xfrm>
        </p:spPr>
        <p:txBody>
          <a:bodyPr>
            <a:normAutofit/>
          </a:bodyPr>
          <a:lstStyle/>
          <a:p>
            <a:endParaRPr lang="tr-TR" dirty="0"/>
          </a:p>
          <a:p>
            <a:r>
              <a:rPr lang="en-US" dirty="0" err="1"/>
              <a:t>mq_open</a:t>
            </a:r>
            <a:r>
              <a:rPr lang="en-US" dirty="0"/>
              <a:t>()</a:t>
            </a:r>
          </a:p>
          <a:p>
            <a:r>
              <a:rPr lang="en-US" dirty="0" err="1"/>
              <a:t>mq_close</a:t>
            </a:r>
            <a:r>
              <a:rPr lang="en-US" dirty="0"/>
              <a:t>()</a:t>
            </a:r>
          </a:p>
          <a:p>
            <a:r>
              <a:rPr lang="en-US" dirty="0" err="1"/>
              <a:t>mq_unlink</a:t>
            </a:r>
            <a:r>
              <a:rPr lang="en-US" dirty="0"/>
              <a:t>()</a:t>
            </a:r>
          </a:p>
          <a:p>
            <a:r>
              <a:rPr lang="en-US" dirty="0" err="1"/>
              <a:t>mq_send</a:t>
            </a:r>
            <a:r>
              <a:rPr lang="en-US" dirty="0"/>
              <a:t>()</a:t>
            </a:r>
          </a:p>
          <a:p>
            <a:endParaRPr lang="en-US" dirty="0"/>
          </a:p>
        </p:txBody>
      </p:sp>
      <p:sp>
        <p:nvSpPr>
          <p:cNvPr id="5" name="Content Placeholder 4"/>
          <p:cNvSpPr>
            <a:spLocks noGrp="1"/>
          </p:cNvSpPr>
          <p:nvPr>
            <p:ph sz="half" idx="2"/>
          </p:nvPr>
        </p:nvSpPr>
        <p:spPr>
          <a:xfrm>
            <a:off x="5534660" y="1825625"/>
            <a:ext cx="2813685" cy="3329940"/>
          </a:xfrm>
        </p:spPr>
        <p:txBody>
          <a:bodyPr>
            <a:normAutofit/>
          </a:bodyPr>
          <a:lstStyle/>
          <a:p>
            <a:endParaRPr lang="tr-TR" dirty="0"/>
          </a:p>
          <a:p>
            <a:r>
              <a:rPr lang="en-US" dirty="0" err="1"/>
              <a:t>mq_receive</a:t>
            </a:r>
            <a:r>
              <a:rPr lang="en-US" dirty="0"/>
              <a:t>()</a:t>
            </a:r>
          </a:p>
          <a:p>
            <a:r>
              <a:rPr lang="en-US" dirty="0" err="1"/>
              <a:t>mq_setattr</a:t>
            </a:r>
            <a:r>
              <a:rPr lang="en-US" dirty="0"/>
              <a:t>()</a:t>
            </a:r>
          </a:p>
          <a:p>
            <a:r>
              <a:rPr lang="en-US" dirty="0" err="1"/>
              <a:t>mq_getattr</a:t>
            </a:r>
            <a:r>
              <a:rPr lang="en-US" dirty="0"/>
              <a:t>()</a:t>
            </a:r>
          </a:p>
          <a:p>
            <a:r>
              <a:rPr lang="en-US" dirty="0" err="1"/>
              <a:t>mq_notify</a:t>
            </a:r>
            <a:r>
              <a:rPr lang="en-US" dirty="0"/>
              <a:t>()</a:t>
            </a:r>
          </a:p>
          <a:p>
            <a:endParaRPr lang="en-US" dirty="0"/>
          </a:p>
        </p:txBody>
      </p:sp>
      <p:sp>
        <p:nvSpPr>
          <p:cNvPr id="2" name="Footer Placeholder 1"/>
          <p:cNvSpPr>
            <a:spLocks noGrp="1"/>
          </p:cNvSpPr>
          <p:nvPr>
            <p:ph type="ftr" sz="quarter" idx="11"/>
          </p:nvPr>
        </p:nvSpPr>
        <p:spPr/>
        <p:txBody>
          <a:bodyPr/>
          <a:lstStyle/>
          <a:p>
            <a:r>
              <a:rPr lang="tr-TR"/>
              <a:t>Yıldız Teknik Üniversitesi - Bilgisayar Mühendisliği Bölümü</a:t>
            </a:r>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4149</TotalTime>
  <Words>3800</Words>
  <Application>Microsoft Office PowerPoint</Application>
  <PresentationFormat>Geniş ekran</PresentationFormat>
  <Paragraphs>447</Paragraphs>
  <Slides>73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73</vt:i4>
      </vt:variant>
    </vt:vector>
  </HeadingPairs>
  <TitlesOfParts>
    <vt:vector size="81" baseType="lpstr">
      <vt:lpstr>Arial</vt:lpstr>
      <vt:lpstr>Calibri</vt:lpstr>
      <vt:lpstr>Calibri Light</vt:lpstr>
      <vt:lpstr>Courier New</vt:lpstr>
      <vt:lpstr>Lucida Sans Unicode</vt:lpstr>
      <vt:lpstr>Monotype Corsiva</vt:lpstr>
      <vt:lpstr>Wingdings 3</vt:lpstr>
      <vt:lpstr>Office Teması</vt:lpstr>
      <vt:lpstr>İŞLETİM SİSTEMLERİ UYGULAMA</vt:lpstr>
      <vt:lpstr>Semaphores</vt:lpstr>
      <vt:lpstr>POSIX Semaphores</vt:lpstr>
      <vt:lpstr>Named Semaphores</vt:lpstr>
      <vt:lpstr>Unnamed Semaphores</vt:lpstr>
      <vt:lpstr>Unnamed Semaphores</vt:lpstr>
      <vt:lpstr>A simple semaphore example</vt:lpstr>
      <vt:lpstr>Message Queues</vt:lpstr>
      <vt:lpstr>POSIX Message Queue Functions</vt:lpstr>
      <vt:lpstr>mq_open(const char *name, int oflag,...)</vt:lpstr>
      <vt:lpstr>mq_attr structure</vt:lpstr>
      <vt:lpstr>mq_close(mqd_t mqdes)</vt:lpstr>
      <vt:lpstr>mq_unlink(const char *name)</vt:lpstr>
      <vt:lpstr>Message Queue Persistence - I</vt:lpstr>
      <vt:lpstr>mq_send(mqd_t mqdes, const char *msq_ptr, size_t msglen, unsigned msg_prio)</vt:lpstr>
      <vt:lpstr>mq_receive(mqd_t mqdes, char *msq_ptr, size_t msglen, unsigned *msg_prio)</vt:lpstr>
      <vt:lpstr>A simple Message Queue Example Sender</vt:lpstr>
      <vt:lpstr>A simple Message Queue Example Receiver</vt:lpstr>
      <vt:lpstr>The effect of fork on a message queue</vt:lpstr>
      <vt:lpstr>Detecting non-empty queues</vt:lpstr>
      <vt:lpstr>mq_notify(mqd_t mqdes, const struct sigevent *notification)</vt:lpstr>
      <vt:lpstr>Changing the process to be notified</vt:lpstr>
      <vt:lpstr>Attributes </vt:lpstr>
      <vt:lpstr>Timed send and receive</vt:lpstr>
      <vt:lpstr>Shared Memory</vt:lpstr>
      <vt:lpstr>Shared Memory Functions</vt:lpstr>
      <vt:lpstr>shm_open (name, oflag, mode)</vt:lpstr>
      <vt:lpstr>shm_open (name, oflag, mode)</vt:lpstr>
      <vt:lpstr>ftruncate(int fd, off_t len)</vt:lpstr>
      <vt:lpstr>mmap (void *addr, size_t len, int prot, int flags, int fd, off_t off);</vt:lpstr>
      <vt:lpstr>Mmap()</vt:lpstr>
      <vt:lpstr>mmap, continued</vt:lpstr>
      <vt:lpstr>munmap (void *addr, size_t len)</vt:lpstr>
      <vt:lpstr>shm_unlink (char *name);</vt:lpstr>
      <vt:lpstr>A Simple Shared Memory Example Sender</vt:lpstr>
      <vt:lpstr>A Simple Shared Memory Example Receiver</vt:lpstr>
      <vt:lpstr>References</vt:lpstr>
      <vt:lpstr>Threads vs. Processes</vt:lpstr>
      <vt:lpstr>fork()</vt:lpstr>
      <vt:lpstr>pthread_create()</vt:lpstr>
      <vt:lpstr>Multiple Threads</vt:lpstr>
      <vt:lpstr>Thread-specific Resources</vt:lpstr>
      <vt:lpstr>Posix Threads</vt:lpstr>
      <vt:lpstr>Thread Creation</vt:lpstr>
      <vt:lpstr>pthread_create()</vt:lpstr>
      <vt:lpstr>PowerPoint Sunusu</vt:lpstr>
      <vt:lpstr>Thread IDs</vt:lpstr>
      <vt:lpstr>Thread Arguments</vt:lpstr>
      <vt:lpstr>Thread Arguments (cont.) </vt:lpstr>
      <vt:lpstr>Thread args example</vt:lpstr>
      <vt:lpstr>PowerPoint Sunusu</vt:lpstr>
      <vt:lpstr>Thread Lifespan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Detached vs. Joinable</vt:lpstr>
      <vt:lpstr>Detached vs. Joinable (Contd.)</vt:lpstr>
      <vt:lpstr>Howto detach</vt:lpstr>
      <vt:lpstr>Shared Global Variables</vt:lpstr>
      <vt:lpstr>Possible problems</vt:lpstr>
      <vt:lpstr>Avoiding problems</vt:lpstr>
      <vt:lpstr>Mutexes</vt:lpstr>
      <vt:lpstr>Lock &amp; Unlock</vt:lpstr>
      <vt:lpstr>Condition Variables</vt:lpstr>
      <vt:lpstr>Condition Variables (cont.)</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Ömer Hamid Kamışlı</dc:creator>
  <cp:lastModifiedBy>Fatmanur KARAPIÇAK</cp:lastModifiedBy>
  <cp:revision>18</cp:revision>
  <dcterms:created xsi:type="dcterms:W3CDTF">2018-02-14T13:37:00Z</dcterms:created>
  <dcterms:modified xsi:type="dcterms:W3CDTF">2020-12-08T13:51:20Z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