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6529" autoAdjust="0"/>
  </p:normalViewPr>
  <p:slideViewPr>
    <p:cSldViewPr snapToGrid="0" snapToObjects="1">
      <p:cViewPr varScale="1">
        <p:scale>
          <a:sx n="97" d="100"/>
          <a:sy n="9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87680" y="761194"/>
            <a:ext cx="764464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CAPSTONE PROJECT</a:t>
            </a:r>
          </a:p>
          <a:p>
            <a:pPr marL="0" indent="0">
              <a:lnSpc>
                <a:spcPts val="7545"/>
              </a:lnSpc>
              <a:buNone/>
            </a:pPr>
            <a:br>
              <a:rPr lang="en-US" sz="24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 </a:t>
            </a:r>
          </a:p>
          <a:p>
            <a:pPr marL="0" indent="0">
              <a:lnSpc>
                <a:spcPts val="7545"/>
              </a:lnSpc>
              <a:buNone/>
            </a:pPr>
            <a:endParaRPr lang="en-US" sz="6036" dirty="0">
              <a:solidFill>
                <a:srgbClr val="FFFFFF"/>
              </a:solidFill>
              <a:latin typeface="Fraunces" pitchFamily="34" charset="0"/>
              <a:ea typeface="Fraunces" pitchFamily="3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596610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" y="5661243"/>
            <a:ext cx="63804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DONE BY: </a:t>
            </a: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Brand Builders</a:t>
            </a:r>
            <a:b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Members: </a:t>
            </a:r>
            <a:b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ASHWIN B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 L N WAJITH ALI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MOHD ZAID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46331-F88E-41E6-AA40-C4112AB64691}"/>
              </a:ext>
            </a:extLst>
          </p:cNvPr>
          <p:cNvSpPr txBox="1"/>
          <p:nvPr/>
        </p:nvSpPr>
        <p:spPr>
          <a:xfrm>
            <a:off x="487680" y="2422187"/>
            <a:ext cx="7644643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Explore the Olympic Games dataset to understand athlete performance, participation patterns, and seasonal influences through statistical analysis and visualization.”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1926914" y="1000244"/>
            <a:ext cx="56229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Nature of the Dataset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14" y="213895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45312" y="3196514"/>
            <a:ext cx="2777490" cy="3769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Data Filers Overview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149084" y="3742346"/>
            <a:ext cx="3073718" cy="273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"Athlete Events File": Contains detailed information about athletes, including their names, countries, sports, events participated in, and medals won.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"NOC Regions File": Provides data on National Olympic Committees (NOCs) and their respective regions.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973" y="213895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63490" y="3220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Key Attributes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43" y="37423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Athlete demographics: Age, gender, nationality.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Sports and events: Variety of sports, number of events, participation rates.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Medal distribution: Distribution of medals across different sports, countries, and events.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150" y="213895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481668" y="32464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Analytical Foundation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85321" y="384131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Enables deep analysis of athletic performance, participation dynamics, and socio-economic implications.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Serves as a rich source for uncovering trends, patterns, and insights related to the Olympic Games.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Text 2"/>
          <p:cNvSpPr/>
          <p:nvPr/>
        </p:nvSpPr>
        <p:spPr>
          <a:xfrm>
            <a:off x="2940294" y="372398"/>
            <a:ext cx="7284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Approach for Data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940294" y="1573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113768" y="1615291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662408" y="15537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Descriptive Statistics</a:t>
            </a:r>
            <a:endParaRPr lang="en-US" sz="2187" b="1" dirty="0">
              <a:latin typeface="Fraunces"/>
            </a:endParaRPr>
          </a:p>
        </p:txBody>
      </p:sp>
      <p:sp>
        <p:nvSpPr>
          <p:cNvPr id="9" name="Text 6"/>
          <p:cNvSpPr/>
          <p:nvPr/>
        </p:nvSpPr>
        <p:spPr>
          <a:xfrm>
            <a:off x="3662408" y="186568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Provides a summary of key characteristics of the dataset, such as central tendency, variability, and distribution.</a:t>
            </a:r>
            <a:endParaRPr lang="en-US" dirty="0">
              <a:latin typeface="Fraunces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2940294" y="32369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089242" y="327859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662408" y="3118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Data Visualization</a:t>
            </a:r>
            <a:endParaRPr lang="en-US" sz="2187" dirty="0">
              <a:latin typeface="Fraunces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662408" y="3510132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Utilizes graphs, charts, and maps to visually represent trends, patterns, and relationships in the data.</a:t>
            </a:r>
            <a:endParaRPr lang="en-US" dirty="0">
              <a:latin typeface="Fraunces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940294" y="48585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098171" y="490022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662408" y="48029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Predictive Modeling (Medal Success Rate)</a:t>
            </a:r>
            <a:endParaRPr lang="en-US" sz="2187" dirty="0">
              <a:latin typeface="Fraunces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3662407" y="521698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Employing machine learning algorithms to predict medal success rates based on various factors.</a:t>
            </a:r>
            <a:endParaRPr lang="en-US" dirty="0">
              <a:latin typeface="Fraunces"/>
            </a:endParaRPr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C377D316-911D-47CE-9B7C-B4CAD3AF5F92}"/>
              </a:ext>
            </a:extLst>
          </p:cNvPr>
          <p:cNvSpPr/>
          <p:nvPr/>
        </p:nvSpPr>
        <p:spPr>
          <a:xfrm>
            <a:off x="2955891" y="65024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561A5F0A-9716-4828-90E9-C0E6E2246A4C}"/>
              </a:ext>
            </a:extLst>
          </p:cNvPr>
          <p:cNvSpPr/>
          <p:nvPr/>
        </p:nvSpPr>
        <p:spPr>
          <a:xfrm>
            <a:off x="3113768" y="654407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4</a:t>
            </a: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6494223C-94BE-4939-814C-B54949DDB755}"/>
              </a:ext>
            </a:extLst>
          </p:cNvPr>
          <p:cNvSpPr/>
          <p:nvPr/>
        </p:nvSpPr>
        <p:spPr>
          <a:xfrm>
            <a:off x="3662408" y="65628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Comparative Analysis</a:t>
            </a:r>
            <a:endParaRPr lang="en-US" sz="2187" dirty="0">
              <a:latin typeface="Fraunces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4B6C54EF-E154-4721-A396-938907FE87F1}"/>
              </a:ext>
            </a:extLst>
          </p:cNvPr>
          <p:cNvSpPr/>
          <p:nvPr/>
        </p:nvSpPr>
        <p:spPr>
          <a:xfrm>
            <a:off x="3662406" y="696003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Analyzing and comparing performance metrics across different teams, nations, and sports to identify trends and patterns.</a:t>
            </a:r>
            <a:endParaRPr lang="en-US" sz="2000" dirty="0">
              <a:latin typeface="Fraunc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595330" y="-87729"/>
            <a:ext cx="743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Graph Analysis and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40258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Total Medals Won (Teams/NOCs):</a:t>
            </a:r>
            <a:endParaRPr lang="en-US" sz="2000" b="1" dirty="0">
              <a:latin typeface="Fraunces"/>
            </a:endParaRPr>
          </a:p>
        </p:txBody>
      </p:sp>
      <p:sp>
        <p:nvSpPr>
          <p:cNvPr id="6" name="Text 4"/>
          <p:cNvSpPr/>
          <p:nvPr/>
        </p:nvSpPr>
        <p:spPr>
          <a:xfrm>
            <a:off x="680334" y="5712686"/>
            <a:ext cx="5625548" cy="1909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Visualize the total number of medals won by TOP 10 National Olympic Committee (NOC).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Provides insights into the distribution of medals among different NOCs, highlighting top-performing nations and disparities in medal counts.</a:t>
            </a:r>
          </a:p>
        </p:txBody>
      </p:sp>
      <p:sp>
        <p:nvSpPr>
          <p:cNvPr id="7" name="Text 5"/>
          <p:cNvSpPr/>
          <p:nvPr/>
        </p:nvSpPr>
        <p:spPr>
          <a:xfrm>
            <a:off x="8118431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Team/NOC Performance Comparison</a:t>
            </a:r>
            <a:endParaRPr lang="en-US" sz="2187" dirty="0">
              <a:latin typeface="Fraunce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289237" y="5713805"/>
            <a:ext cx="6102624" cy="2079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Compare the medal counts between different teams or NOCs.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Helps identify performance disparities and trends, showcasing which teams or NOCs have won more medals and their relative positions in the medal standings.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C0E1B-B8B3-4493-B9F0-75186DF34A69}"/>
              </a:ext>
            </a:extLst>
          </p:cNvPr>
          <p:cNvSpPr/>
          <p:nvPr/>
        </p:nvSpPr>
        <p:spPr>
          <a:xfrm>
            <a:off x="0" y="606644"/>
            <a:ext cx="7693386" cy="4498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6AFCA3-6ED0-49BB-95EF-53AD8F8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10" y="584062"/>
            <a:ext cx="7791006" cy="46395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909744-9D05-42FA-8173-9EDE3CD3E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61" r="47897"/>
          <a:stretch/>
        </p:blipFill>
        <p:spPr>
          <a:xfrm>
            <a:off x="8608990" y="568012"/>
            <a:ext cx="4840310" cy="4537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595330" y="-87729"/>
            <a:ext cx="743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Graph Analysis and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40258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Medal Success Rate</a:t>
            </a:r>
            <a:endParaRPr lang="en-US" sz="2000" b="1" dirty="0">
              <a:latin typeface="Fraunces"/>
            </a:endParaRPr>
          </a:p>
        </p:txBody>
      </p:sp>
      <p:sp>
        <p:nvSpPr>
          <p:cNvPr id="6" name="Text 4"/>
          <p:cNvSpPr/>
          <p:nvPr/>
        </p:nvSpPr>
        <p:spPr>
          <a:xfrm>
            <a:off x="540258" y="5712686"/>
            <a:ext cx="6596038" cy="1909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Display the medal success rates normalized by the number of participants for each NOC.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Offers insights into the efficiency and effectiveness of each NOC in converting participation into medal success, identifying high-performing nations relative to their athlete pool.</a:t>
            </a:r>
          </a:p>
        </p:txBody>
      </p:sp>
      <p:sp>
        <p:nvSpPr>
          <p:cNvPr id="7" name="Text 5"/>
          <p:cNvSpPr/>
          <p:nvPr/>
        </p:nvSpPr>
        <p:spPr>
          <a:xfrm>
            <a:off x="8118431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Line Chart - Performance Over Time</a:t>
            </a:r>
            <a:endParaRPr lang="en-US" sz="2187" dirty="0">
              <a:latin typeface="Fraunce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118431" y="5713805"/>
            <a:ext cx="6273430" cy="2079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Track the changes in medal counts and success rates across multiple Olympic Games.</a:t>
            </a:r>
          </a:p>
          <a:p>
            <a:pPr algn="l"/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Reveals trends and patterns in the performance evolution of different NOCs over time, highlighting periods of dominance, decline, or emergence in Olympic competition.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43EF0-6BFF-42A8-BB43-1019E368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05" y="2240871"/>
            <a:ext cx="8419736" cy="4195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67D11-35CB-4BCA-A110-128D67CA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31" y="1422737"/>
            <a:ext cx="6000186" cy="35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4201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Observations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576471" y="1371305"/>
            <a:ext cx="6544300" cy="183984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65904" y="15179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Medal Distribution Across Seasons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565904" y="2047075"/>
            <a:ext cx="631451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Summer seasons generally see a higher number of medals awarded compared to winter seasons, indicating a seasonal trend in athletic performance.</a:t>
            </a:r>
            <a:endParaRPr lang="en-US" dirty="0">
              <a:latin typeface="Fraunce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342940" y="1371305"/>
            <a:ext cx="6721555" cy="183984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342941" y="15180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Participation Trends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315200" y="2012009"/>
            <a:ext cx="648119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Analysis reveals fluctuations in athlete participation across different Olympic seasons, reflecting changes in global sporting interests and socio-economic factors.</a:t>
            </a:r>
            <a:endParaRPr lang="en-US" dirty="0">
              <a:latin typeface="Fraunces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576471" y="3433317"/>
            <a:ext cx="6544300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76471" y="35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Emerging Sports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76471" y="4143525"/>
            <a:ext cx="653668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Certain sports show a rising popularity trend over the years, suggesting shifts in athletic preferences and the evolution of the Olympic Games' sporting landscape.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342941" y="3478411"/>
            <a:ext cx="6710988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342941" y="3584274"/>
            <a:ext cx="3908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Medal Success Rate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342941" y="4143525"/>
            <a:ext cx="67109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Examination of medal success rates provides insights into the effectiveness of training programs, national sporting policies, and the overall competitiveness of participating nations.</a:t>
            </a:r>
            <a:endParaRPr lang="en-US" dirty="0">
              <a:latin typeface="Fraunces"/>
            </a:endParaRPr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2022B964-3D6B-4113-931A-5074BF795B90}"/>
              </a:ext>
            </a:extLst>
          </p:cNvPr>
          <p:cNvSpPr/>
          <p:nvPr/>
        </p:nvSpPr>
        <p:spPr>
          <a:xfrm>
            <a:off x="4470651" y="5706784"/>
            <a:ext cx="5844208" cy="2264399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286B4C5D-A9A4-42A1-819D-F57B83A6E12F}"/>
              </a:ext>
            </a:extLst>
          </p:cNvPr>
          <p:cNvSpPr/>
          <p:nvPr/>
        </p:nvSpPr>
        <p:spPr>
          <a:xfrm>
            <a:off x="4470651" y="57521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Performance Over Time</a:t>
            </a:r>
            <a:endParaRPr lang="en-US" sz="2187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7FF8C3FE-145E-42D5-B657-5DAC15D95D43}"/>
              </a:ext>
            </a:extLst>
          </p:cNvPr>
          <p:cNvSpPr/>
          <p:nvPr/>
        </p:nvSpPr>
        <p:spPr>
          <a:xfrm>
            <a:off x="4446082" y="6148639"/>
            <a:ext cx="58442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Tracking performance trends over time unveils the ebb and flow of national athletic dominance, showcasing the dynamic nature of Olympic competition and the evolving prowess of competing nations.</a:t>
            </a:r>
            <a:endParaRPr lang="en-US" dirty="0">
              <a:latin typeface="Fraunc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468512" y="16917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0" i="0" dirty="0">
                <a:solidFill>
                  <a:srgbClr val="ECECEC"/>
                </a:solidFill>
                <a:effectLst/>
                <a:latin typeface="Söhne"/>
              </a:rPr>
              <a:t>Future Scope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2" y="118985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04466" y="194211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Predictive Modeling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57159" y="2468948"/>
            <a:ext cx="391605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Implement predictive modeling techniques to forecast future trends in athlete performance, medal distributions, and emerging sports.</a:t>
            </a:r>
            <a:endParaRPr lang="en-US" dirty="0">
              <a:latin typeface="Fraunces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71" y="118394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78245" y="187560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Enhanced Data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40029" y="2443506"/>
            <a:ext cx="391605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Develop interactive data visualization tools for user-friendly access to comprehensive Olympic Games insights.</a:t>
            </a:r>
            <a:endParaRPr lang="en-US" dirty="0">
              <a:latin typeface="Fraunces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633" y="121657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82065" y="189987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Socio-Economic Impact Assessment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60182" y="2482872"/>
            <a:ext cx="405764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Conduct a detailed assessment of the Olympic Games' socio-economic impact on national development and societal well-being.</a:t>
            </a:r>
            <a:endParaRPr lang="en-US" dirty="0">
              <a:latin typeface="Fraunces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12" y="4815109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52744" y="5436675"/>
            <a:ext cx="297471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Longitudinal Studies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468512" y="5923672"/>
            <a:ext cx="41715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Undertake longitudinal studies to assess the long-term impact of Olympic Games participation on athletes' careers and post-athletic life trajectories.</a:t>
            </a:r>
            <a:endParaRPr lang="en-US" dirty="0">
              <a:latin typeface="Fraunces"/>
            </a:endParaRP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DFD95D7E-FB97-47BD-8324-1C4F2D95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12" y="4815108"/>
            <a:ext cx="444341" cy="444341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8318AA35-3D52-457B-A2D8-C51869C31009}"/>
              </a:ext>
            </a:extLst>
          </p:cNvPr>
          <p:cNvSpPr/>
          <p:nvPr/>
        </p:nvSpPr>
        <p:spPr>
          <a:xfrm>
            <a:off x="5268212" y="543667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Global Sporting Policy Evaluation</a:t>
            </a:r>
            <a:endParaRPr lang="en-US" sz="2187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37096150-D691-445C-AA5D-45D4A5083784}"/>
              </a:ext>
            </a:extLst>
          </p:cNvPr>
          <p:cNvSpPr/>
          <p:nvPr/>
        </p:nvSpPr>
        <p:spPr>
          <a:xfrm>
            <a:off x="5268212" y="5923672"/>
            <a:ext cx="391605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Develop interactive data visualization tools for user-friendly access to comprehensive Olympic Games insights.</a:t>
            </a:r>
            <a:endParaRPr lang="en-US" dirty="0">
              <a:latin typeface="Fraunc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4232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Thank You</a:t>
            </a:r>
            <a:endParaRPr lang="en-US" sz="7000" dirty="0"/>
          </a:p>
        </p:txBody>
      </p:sp>
      <p:sp>
        <p:nvSpPr>
          <p:cNvPr id="7" name="Text 4"/>
          <p:cNvSpPr/>
          <p:nvPr/>
        </p:nvSpPr>
        <p:spPr>
          <a:xfrm>
            <a:off x="2037993" y="44509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735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Fraunces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Wajith Ali</cp:lastModifiedBy>
  <cp:revision>7</cp:revision>
  <dcterms:created xsi:type="dcterms:W3CDTF">2024-04-08T17:28:08Z</dcterms:created>
  <dcterms:modified xsi:type="dcterms:W3CDTF">2024-04-15T18:00:13Z</dcterms:modified>
</cp:coreProperties>
</file>