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66" r:id="rId4"/>
    <p:sldId id="258"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06" autoAdjust="0"/>
    <p:restoredTop sz="96529" autoAdjust="0"/>
  </p:normalViewPr>
  <p:slideViewPr>
    <p:cSldViewPr snapToGrid="0" snapToObjects="1">
      <p:cViewPr varScale="1">
        <p:scale>
          <a:sx n="100" d="100"/>
          <a:sy n="100" d="100"/>
        </p:scale>
        <p:origin x="40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227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3204547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60" y="0"/>
            <a:ext cx="14630400" cy="8229600"/>
          </a:xfrm>
          <a:prstGeom prst="rect">
            <a:avLst/>
          </a:prstGeom>
          <a:solidFill>
            <a:srgbClr val="181A24"/>
          </a:solidFill>
          <a:ln/>
        </p:spPr>
      </p:sp>
      <p:sp>
        <p:nvSpPr>
          <p:cNvPr id="4" name="Text 2"/>
          <p:cNvSpPr/>
          <p:nvPr/>
        </p:nvSpPr>
        <p:spPr>
          <a:xfrm>
            <a:off x="1303360" y="1071697"/>
            <a:ext cx="12561930" cy="2474088"/>
          </a:xfrm>
          <a:prstGeom prst="rect">
            <a:avLst/>
          </a:prstGeom>
          <a:noFill/>
          <a:ln/>
        </p:spPr>
        <p:txBody>
          <a:bodyPr wrap="square" rtlCol="0" anchor="t"/>
          <a:lstStyle/>
          <a:p>
            <a:pPr marL="0" indent="0">
              <a:lnSpc>
                <a:spcPts val="6561"/>
              </a:lnSpc>
              <a:buNone/>
            </a:pPr>
            <a:r>
              <a:rPr lang="en-US" sz="5249" dirty="0">
                <a:solidFill>
                  <a:srgbClr val="6EB9FC"/>
                </a:solidFill>
                <a:latin typeface="Lora" pitchFamily="34" charset="0"/>
              </a:rPr>
              <a:t>Analysis Of Top Companies to Understand their Ratings and Trends</a:t>
            </a:r>
            <a:endParaRPr lang="en-US" sz="5249" dirty="0"/>
          </a:p>
        </p:txBody>
      </p:sp>
      <p:sp>
        <p:nvSpPr>
          <p:cNvPr id="5" name="Text 3"/>
          <p:cNvSpPr/>
          <p:nvPr/>
        </p:nvSpPr>
        <p:spPr>
          <a:xfrm>
            <a:off x="1303360" y="3610832"/>
            <a:ext cx="9933503" cy="355402"/>
          </a:xfrm>
          <a:prstGeom prst="rect">
            <a:avLst/>
          </a:prstGeom>
          <a:noFill/>
          <a:ln/>
        </p:spPr>
        <p:txBody>
          <a:bodyPr wrap="none" rtlCol="0" anchor="t"/>
          <a:lstStyle/>
          <a:p>
            <a:pPr marL="0" indent="0">
              <a:lnSpc>
                <a:spcPts val="2799"/>
              </a:lnSpc>
              <a:buNone/>
            </a:pPr>
            <a:r>
              <a:rPr lang="en-US" sz="2800" dirty="0">
                <a:solidFill>
                  <a:schemeClr val="bg1"/>
                </a:solidFill>
              </a:rPr>
              <a:t>Problem Statement:</a:t>
            </a:r>
            <a:br>
              <a:rPr lang="en-US" sz="2800" dirty="0">
                <a:solidFill>
                  <a:schemeClr val="bg1"/>
                </a:solidFill>
              </a:rPr>
            </a:br>
            <a:r>
              <a:rPr lang="en-US" sz="2800" dirty="0">
                <a:solidFill>
                  <a:schemeClr val="bg1"/>
                </a:solidFill>
              </a:rPr>
              <a:t>To analyze factors influencing company ratings and trends</a:t>
            </a:r>
            <a:endParaRPr lang="en-US" sz="1750" dirty="0">
              <a:solidFill>
                <a:schemeClr val="bg1"/>
              </a:solidFill>
            </a:endParaRPr>
          </a:p>
        </p:txBody>
      </p:sp>
      <p:sp>
        <p:nvSpPr>
          <p:cNvPr id="8" name="Text 5"/>
          <p:cNvSpPr/>
          <p:nvPr/>
        </p:nvSpPr>
        <p:spPr>
          <a:xfrm>
            <a:off x="11123353" y="5201788"/>
            <a:ext cx="2317075" cy="388858"/>
          </a:xfrm>
          <a:prstGeom prst="rect">
            <a:avLst/>
          </a:prstGeom>
          <a:noFill/>
          <a:ln/>
        </p:spPr>
        <p:txBody>
          <a:bodyPr wrap="none" rtlCol="0" anchor="t"/>
          <a:lstStyle/>
          <a:p>
            <a:pPr>
              <a:lnSpc>
                <a:spcPts val="3062"/>
              </a:lnSpc>
            </a:pPr>
            <a:r>
              <a:rPr lang="en-US" sz="2187" b="1" dirty="0">
                <a:solidFill>
                  <a:srgbClr val="D6E5EF"/>
                </a:solidFill>
                <a:latin typeface="Source Sans Pro" pitchFamily="34" charset="0"/>
                <a:ea typeface="Source Sans Pro" pitchFamily="34" charset="-122"/>
                <a:cs typeface="Source Sans Pro" pitchFamily="34" charset="-120"/>
              </a:rPr>
              <a:t>by Brand Builders:</a:t>
            </a:r>
            <a:br>
              <a:rPr lang="en-US" sz="2187" b="1" dirty="0">
                <a:solidFill>
                  <a:srgbClr val="D6E5EF"/>
                </a:solidFill>
                <a:latin typeface="Source Sans Pro" pitchFamily="34" charset="0"/>
                <a:ea typeface="Source Sans Pro" pitchFamily="34" charset="-122"/>
                <a:cs typeface="Source Sans Pro" pitchFamily="34" charset="-120"/>
              </a:rPr>
            </a:br>
            <a:r>
              <a:rPr lang="en-US" sz="2187" b="1" dirty="0">
                <a:solidFill>
                  <a:srgbClr val="D6E5EF"/>
                </a:solidFill>
                <a:latin typeface="Source Sans Pro" pitchFamily="34" charset="0"/>
                <a:ea typeface="Source Sans Pro" pitchFamily="34" charset="-122"/>
                <a:cs typeface="Source Sans Pro" pitchFamily="34" charset="-120"/>
              </a:rPr>
              <a:t>- BLN Wajith Ali</a:t>
            </a:r>
            <a:br>
              <a:rPr lang="en-US" sz="2187" b="1" dirty="0">
                <a:solidFill>
                  <a:srgbClr val="D6E5EF"/>
                </a:solidFill>
                <a:latin typeface="Source Sans Pro" pitchFamily="34" charset="0"/>
                <a:ea typeface="Source Sans Pro" pitchFamily="34" charset="-122"/>
                <a:cs typeface="Source Sans Pro" pitchFamily="34" charset="-120"/>
              </a:rPr>
            </a:br>
            <a:r>
              <a:rPr lang="en-US" sz="2187" b="1" dirty="0">
                <a:solidFill>
                  <a:srgbClr val="D6E5EF"/>
                </a:solidFill>
                <a:latin typeface="Source Sans Pro" pitchFamily="34" charset="0"/>
                <a:ea typeface="Source Sans Pro" pitchFamily="34" charset="-122"/>
                <a:cs typeface="Source Sans Pro" pitchFamily="34" charset="-120"/>
              </a:rPr>
              <a:t>- Ashwin B</a:t>
            </a:r>
            <a:br>
              <a:rPr lang="en-US" sz="2187" b="1" dirty="0">
                <a:solidFill>
                  <a:srgbClr val="D6E5EF"/>
                </a:solidFill>
                <a:latin typeface="Source Sans Pro" pitchFamily="34" charset="0"/>
                <a:ea typeface="Source Sans Pro" pitchFamily="34" charset="-122"/>
                <a:cs typeface="Source Sans Pro" pitchFamily="34" charset="-120"/>
              </a:rPr>
            </a:br>
            <a:br>
              <a:rPr lang="en-US" sz="2187" b="1" dirty="0">
                <a:solidFill>
                  <a:srgbClr val="D6E5EF"/>
                </a:solidFill>
                <a:latin typeface="Source Sans Pro" pitchFamily="34" charset="0"/>
                <a:ea typeface="Source Sans Pro" pitchFamily="34" charset="-122"/>
                <a:cs typeface="Source Sans Pro" pitchFamily="34" charset="-120"/>
              </a:rPr>
            </a:br>
            <a:endParaRPr lang="en-US" sz="2187" b="1" dirty="0">
              <a:solidFill>
                <a:srgbClr val="D6E5EF"/>
              </a:solidFill>
              <a:latin typeface="Source Sans Pro" pitchFamily="34" charset="0"/>
              <a:ea typeface="Source Sans Pro" pitchFamily="34" charset="-122"/>
              <a:cs typeface="Source Sans Pro" pitchFamily="34" charset="-120"/>
            </a:endParaRPr>
          </a:p>
          <a:p>
            <a:pPr marL="0" indent="0" algn="l">
              <a:lnSpc>
                <a:spcPts val="3062"/>
              </a:lnSpc>
              <a:buNone/>
            </a:pPr>
            <a:endParaRPr lang="en-US" sz="2187"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7374"/>
            <a:ext cx="14630400" cy="8229600"/>
          </a:xfrm>
          <a:prstGeom prst="rect">
            <a:avLst/>
          </a:prstGeom>
          <a:solidFill>
            <a:srgbClr val="181A24"/>
          </a:solidFill>
          <a:ln/>
        </p:spPr>
      </p:sp>
      <p:sp>
        <p:nvSpPr>
          <p:cNvPr id="4" name="Text 2"/>
          <p:cNvSpPr/>
          <p:nvPr/>
        </p:nvSpPr>
        <p:spPr>
          <a:xfrm>
            <a:off x="1969795" y="798408"/>
            <a:ext cx="5554980"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Nature Of Data Set</a:t>
            </a:r>
            <a:endParaRPr lang="en-US" sz="4374" dirty="0"/>
          </a:p>
        </p:txBody>
      </p:sp>
      <p:pic>
        <p:nvPicPr>
          <p:cNvPr id="5" name="Image 0" descr="preencoded.png"/>
          <p:cNvPicPr>
            <a:picLocks noChangeAspect="1"/>
          </p:cNvPicPr>
          <p:nvPr/>
        </p:nvPicPr>
        <p:blipFill>
          <a:blip r:embed="rId3"/>
          <a:stretch>
            <a:fillRect/>
          </a:stretch>
        </p:blipFill>
        <p:spPr>
          <a:xfrm>
            <a:off x="1969795" y="1937122"/>
            <a:ext cx="444341" cy="444341"/>
          </a:xfrm>
          <a:prstGeom prst="rect">
            <a:avLst/>
          </a:prstGeom>
        </p:spPr>
      </p:pic>
      <p:sp>
        <p:nvSpPr>
          <p:cNvPr id="6" name="Text 3"/>
          <p:cNvSpPr/>
          <p:nvPr/>
        </p:nvSpPr>
        <p:spPr>
          <a:xfrm>
            <a:off x="1969795" y="2603634"/>
            <a:ext cx="2233374" cy="694373"/>
          </a:xfrm>
          <a:prstGeom prst="rect">
            <a:avLst/>
          </a:prstGeom>
          <a:noFill/>
          <a:ln/>
        </p:spPr>
        <p:txBody>
          <a:bodyPr wrap="square" rtlCol="0" anchor="t"/>
          <a:lstStyle/>
          <a:p>
            <a:pPr marL="0" indent="0" algn="l">
              <a:lnSpc>
                <a:spcPts val="2734"/>
              </a:lnSpc>
              <a:buNone/>
            </a:pPr>
            <a:r>
              <a:rPr lang="en-US" sz="2187" dirty="0">
                <a:solidFill>
                  <a:srgbClr val="6EB9FC"/>
                </a:solidFill>
                <a:latin typeface="Lora" pitchFamily="34" charset="0"/>
              </a:rPr>
              <a:t>Data Size</a:t>
            </a:r>
            <a:endParaRPr lang="en-US" sz="2187" dirty="0"/>
          </a:p>
        </p:txBody>
      </p:sp>
      <p:sp>
        <p:nvSpPr>
          <p:cNvPr id="7" name="Text 4"/>
          <p:cNvSpPr/>
          <p:nvPr/>
        </p:nvSpPr>
        <p:spPr>
          <a:xfrm>
            <a:off x="1969795" y="3431237"/>
            <a:ext cx="2233374" cy="1777008"/>
          </a:xfrm>
          <a:prstGeom prst="rect">
            <a:avLst/>
          </a:prstGeom>
          <a:noFill/>
          <a:ln/>
        </p:spPr>
        <p:txBody>
          <a:bodyPr wrap="square" rtlCol="0" anchor="t"/>
          <a:lstStyle/>
          <a:p>
            <a:pPr marL="0" indent="0" algn="l">
              <a:lnSpc>
                <a:spcPts val="2799"/>
              </a:lnSpc>
              <a:buNone/>
            </a:pPr>
            <a:r>
              <a:rPr lang="en-US" sz="2800" dirty="0">
                <a:solidFill>
                  <a:schemeClr val="bg1"/>
                </a:solidFill>
              </a:rPr>
              <a:t>Over 9000 entries</a:t>
            </a:r>
            <a:endParaRPr lang="en-US" sz="1750" dirty="0">
              <a:solidFill>
                <a:schemeClr val="bg1"/>
              </a:solidFill>
            </a:endParaRPr>
          </a:p>
        </p:txBody>
      </p:sp>
      <p:pic>
        <p:nvPicPr>
          <p:cNvPr id="8" name="Image 1" descr="preencoded.png"/>
          <p:cNvPicPr>
            <a:picLocks noChangeAspect="1"/>
          </p:cNvPicPr>
          <p:nvPr/>
        </p:nvPicPr>
        <p:blipFill>
          <a:blip r:embed="rId4"/>
          <a:stretch>
            <a:fillRect/>
          </a:stretch>
        </p:blipFill>
        <p:spPr>
          <a:xfrm>
            <a:off x="4536425" y="1937122"/>
            <a:ext cx="444341" cy="444341"/>
          </a:xfrm>
          <a:prstGeom prst="rect">
            <a:avLst/>
          </a:prstGeom>
        </p:spPr>
      </p:pic>
      <p:sp>
        <p:nvSpPr>
          <p:cNvPr id="9" name="Text 5"/>
          <p:cNvSpPr/>
          <p:nvPr/>
        </p:nvSpPr>
        <p:spPr>
          <a:xfrm>
            <a:off x="4536425" y="2603634"/>
            <a:ext cx="2233493" cy="694373"/>
          </a:xfrm>
          <a:prstGeom prst="rect">
            <a:avLst/>
          </a:prstGeom>
          <a:noFill/>
          <a:ln/>
        </p:spPr>
        <p:txBody>
          <a:bodyPr wrap="square" rtlCol="0" anchor="t"/>
          <a:lstStyle/>
          <a:p>
            <a:pPr marL="0" indent="0" algn="l">
              <a:lnSpc>
                <a:spcPts val="2734"/>
              </a:lnSpc>
              <a:buNone/>
            </a:pPr>
            <a:r>
              <a:rPr lang="en-US" sz="2187" dirty="0">
                <a:solidFill>
                  <a:srgbClr val="6EB9FC"/>
                </a:solidFill>
                <a:latin typeface="Lora" pitchFamily="34" charset="0"/>
              </a:rPr>
              <a:t>Columns/</a:t>
            </a:r>
            <a:br>
              <a:rPr lang="en-US" sz="2187" dirty="0">
                <a:solidFill>
                  <a:srgbClr val="6EB9FC"/>
                </a:solidFill>
                <a:latin typeface="Lora" pitchFamily="34" charset="0"/>
              </a:rPr>
            </a:br>
            <a:r>
              <a:rPr lang="en-US" sz="2187" dirty="0">
                <a:solidFill>
                  <a:srgbClr val="6EB9FC"/>
                </a:solidFill>
                <a:latin typeface="Lora" pitchFamily="34" charset="0"/>
              </a:rPr>
              <a:t>Features</a:t>
            </a:r>
            <a:endParaRPr lang="en-US" sz="2187" dirty="0"/>
          </a:p>
        </p:txBody>
      </p:sp>
      <p:sp>
        <p:nvSpPr>
          <p:cNvPr id="10" name="Text 6"/>
          <p:cNvSpPr/>
          <p:nvPr/>
        </p:nvSpPr>
        <p:spPr>
          <a:xfrm>
            <a:off x="4335112" y="3431237"/>
            <a:ext cx="2400181" cy="1777008"/>
          </a:xfrm>
          <a:prstGeom prst="rect">
            <a:avLst/>
          </a:prstGeom>
          <a:noFill/>
          <a:ln/>
        </p:spPr>
        <p:txBody>
          <a:bodyPr wrap="square" rtlCol="0" anchor="t"/>
          <a:lstStyle/>
          <a:p>
            <a:pPr marL="342900" indent="-342900">
              <a:lnSpc>
                <a:spcPts val="2799"/>
              </a:lnSpc>
              <a:buFont typeface="+mj-lt"/>
              <a:buAutoNum type="arabicPeriod"/>
            </a:pPr>
            <a:r>
              <a:rPr lang="en-US" dirty="0" err="1">
                <a:solidFill>
                  <a:schemeClr val="bg1"/>
                </a:solidFill>
              </a:rPr>
              <a:t>Company_name</a:t>
            </a:r>
            <a:endParaRPr lang="en-US" dirty="0">
              <a:solidFill>
                <a:schemeClr val="bg1"/>
              </a:solidFill>
            </a:endParaRPr>
          </a:p>
          <a:p>
            <a:pPr marL="342900" indent="-342900">
              <a:lnSpc>
                <a:spcPts val="2799"/>
              </a:lnSpc>
              <a:buFont typeface="+mj-lt"/>
              <a:buAutoNum type="arabicPeriod"/>
            </a:pPr>
            <a:r>
              <a:rPr lang="en-US" dirty="0">
                <a:solidFill>
                  <a:schemeClr val="bg1"/>
                </a:solidFill>
              </a:rPr>
              <a:t>Description</a:t>
            </a:r>
          </a:p>
          <a:p>
            <a:pPr marL="342900" indent="-342900">
              <a:lnSpc>
                <a:spcPts val="2799"/>
              </a:lnSpc>
              <a:buFont typeface="+mj-lt"/>
              <a:buAutoNum type="arabicPeriod"/>
            </a:pPr>
            <a:r>
              <a:rPr lang="en-US" dirty="0">
                <a:solidFill>
                  <a:schemeClr val="bg1"/>
                </a:solidFill>
              </a:rPr>
              <a:t>Ratings</a:t>
            </a:r>
          </a:p>
          <a:p>
            <a:pPr marL="342900" indent="-342900">
              <a:lnSpc>
                <a:spcPts val="2799"/>
              </a:lnSpc>
              <a:buFont typeface="+mj-lt"/>
              <a:buAutoNum type="arabicPeriod"/>
            </a:pPr>
            <a:r>
              <a:rPr lang="en-US" dirty="0" err="1">
                <a:solidFill>
                  <a:schemeClr val="bg1"/>
                </a:solidFill>
              </a:rPr>
              <a:t>Highly_rated_for</a:t>
            </a:r>
            <a:endParaRPr lang="en-US" dirty="0">
              <a:solidFill>
                <a:schemeClr val="bg1"/>
              </a:solidFill>
            </a:endParaRPr>
          </a:p>
          <a:p>
            <a:pPr marL="342900" indent="-342900">
              <a:lnSpc>
                <a:spcPts val="2799"/>
              </a:lnSpc>
              <a:buFont typeface="+mj-lt"/>
              <a:buAutoNum type="arabicPeriod"/>
            </a:pPr>
            <a:r>
              <a:rPr lang="en-US" dirty="0" err="1">
                <a:solidFill>
                  <a:schemeClr val="bg1"/>
                </a:solidFill>
              </a:rPr>
              <a:t>Critically_rated_for</a:t>
            </a:r>
            <a:endParaRPr lang="en-US" dirty="0">
              <a:solidFill>
                <a:schemeClr val="bg1"/>
              </a:solidFill>
            </a:endParaRPr>
          </a:p>
          <a:p>
            <a:pPr marL="342900" indent="-342900">
              <a:lnSpc>
                <a:spcPts val="2799"/>
              </a:lnSpc>
              <a:buFont typeface="+mj-lt"/>
              <a:buAutoNum type="arabicPeriod"/>
            </a:pPr>
            <a:r>
              <a:rPr lang="en-US" dirty="0" err="1">
                <a:solidFill>
                  <a:schemeClr val="bg1"/>
                </a:solidFill>
              </a:rPr>
              <a:t>Total_reviews</a:t>
            </a:r>
            <a:endParaRPr lang="en-US" dirty="0">
              <a:solidFill>
                <a:schemeClr val="bg1"/>
              </a:solidFill>
            </a:endParaRPr>
          </a:p>
          <a:p>
            <a:pPr marL="342900" indent="-342900">
              <a:lnSpc>
                <a:spcPts val="2799"/>
              </a:lnSpc>
              <a:buFont typeface="+mj-lt"/>
              <a:buAutoNum type="arabicPeriod"/>
            </a:pPr>
            <a:r>
              <a:rPr lang="en-US" dirty="0" err="1">
                <a:solidFill>
                  <a:schemeClr val="bg1"/>
                </a:solidFill>
              </a:rPr>
              <a:t>Avg_salary</a:t>
            </a:r>
            <a:endParaRPr lang="en-US" dirty="0">
              <a:solidFill>
                <a:schemeClr val="bg1"/>
              </a:solidFill>
            </a:endParaRPr>
          </a:p>
          <a:p>
            <a:pPr marL="342900" indent="-342900">
              <a:lnSpc>
                <a:spcPts val="2799"/>
              </a:lnSpc>
              <a:buFont typeface="+mj-lt"/>
              <a:buAutoNum type="arabicPeriod"/>
            </a:pPr>
            <a:r>
              <a:rPr lang="en-US" dirty="0" err="1">
                <a:solidFill>
                  <a:schemeClr val="bg1"/>
                </a:solidFill>
              </a:rPr>
              <a:t>Interviews_taken</a:t>
            </a:r>
            <a:endParaRPr lang="en-US" dirty="0">
              <a:solidFill>
                <a:schemeClr val="bg1"/>
              </a:solidFill>
            </a:endParaRPr>
          </a:p>
          <a:p>
            <a:pPr marL="342900" indent="-342900">
              <a:lnSpc>
                <a:spcPts val="2799"/>
              </a:lnSpc>
              <a:buFont typeface="+mj-lt"/>
              <a:buAutoNum type="arabicPeriod"/>
            </a:pPr>
            <a:r>
              <a:rPr lang="en-US" dirty="0" err="1">
                <a:solidFill>
                  <a:schemeClr val="bg1"/>
                </a:solidFill>
              </a:rPr>
              <a:t>Total_jobs_availabe</a:t>
            </a:r>
            <a:endParaRPr lang="en-US" dirty="0">
              <a:solidFill>
                <a:schemeClr val="bg1"/>
              </a:solidFill>
            </a:endParaRPr>
          </a:p>
          <a:p>
            <a:pPr marL="342900" indent="-342900">
              <a:lnSpc>
                <a:spcPts val="2799"/>
              </a:lnSpc>
              <a:buFont typeface="+mj-lt"/>
              <a:buAutoNum type="arabicPeriod"/>
            </a:pPr>
            <a:r>
              <a:rPr lang="en-US" dirty="0" err="1">
                <a:solidFill>
                  <a:schemeClr val="bg1"/>
                </a:solidFill>
              </a:rPr>
              <a:t>Total_benefits</a:t>
            </a:r>
            <a:endParaRPr lang="en-US" sz="1750" dirty="0">
              <a:solidFill>
                <a:schemeClr val="bg1"/>
              </a:solidFill>
            </a:endParaRPr>
          </a:p>
        </p:txBody>
      </p:sp>
      <p:pic>
        <p:nvPicPr>
          <p:cNvPr id="11" name="Image 2" descr="preencoded.png"/>
          <p:cNvPicPr>
            <a:picLocks noChangeAspect="1"/>
          </p:cNvPicPr>
          <p:nvPr/>
        </p:nvPicPr>
        <p:blipFill>
          <a:blip r:embed="rId5"/>
          <a:stretch>
            <a:fillRect/>
          </a:stretch>
        </p:blipFill>
        <p:spPr>
          <a:xfrm>
            <a:off x="6936606" y="1890048"/>
            <a:ext cx="444341" cy="444341"/>
          </a:xfrm>
          <a:prstGeom prst="rect">
            <a:avLst/>
          </a:prstGeom>
        </p:spPr>
      </p:pic>
      <p:sp>
        <p:nvSpPr>
          <p:cNvPr id="12" name="Text 7"/>
          <p:cNvSpPr/>
          <p:nvPr/>
        </p:nvSpPr>
        <p:spPr>
          <a:xfrm>
            <a:off x="7481768" y="3374827"/>
            <a:ext cx="2233374" cy="347186"/>
          </a:xfrm>
          <a:prstGeom prst="rect">
            <a:avLst/>
          </a:prstGeom>
          <a:noFill/>
          <a:ln/>
        </p:spPr>
        <p:txBody>
          <a:bodyPr wrap="none" rtlCol="0" anchor="t"/>
          <a:lstStyle/>
          <a:p>
            <a:pPr marL="0" indent="0" algn="l">
              <a:lnSpc>
                <a:spcPts val="2734"/>
              </a:lnSpc>
              <a:buNone/>
            </a:pPr>
            <a:endParaRPr lang="en-US" sz="2187" dirty="0"/>
          </a:p>
        </p:txBody>
      </p:sp>
      <p:sp>
        <p:nvSpPr>
          <p:cNvPr id="13" name="Text 8"/>
          <p:cNvSpPr/>
          <p:nvPr/>
        </p:nvSpPr>
        <p:spPr>
          <a:xfrm>
            <a:off x="7481768" y="3855244"/>
            <a:ext cx="2233374" cy="355402"/>
          </a:xfrm>
          <a:prstGeom prst="rect">
            <a:avLst/>
          </a:prstGeom>
          <a:noFill/>
          <a:ln/>
        </p:spPr>
        <p:txBody>
          <a:bodyPr wrap="none" rtlCol="0" anchor="t"/>
          <a:lstStyle/>
          <a:p>
            <a:pPr marL="0" indent="0" algn="l">
              <a:lnSpc>
                <a:spcPts val="2799"/>
              </a:lnSpc>
              <a:buNone/>
            </a:pPr>
            <a:endParaRPr lang="en-US" sz="1750" dirty="0"/>
          </a:p>
        </p:txBody>
      </p:sp>
      <p:pic>
        <p:nvPicPr>
          <p:cNvPr id="14" name="Image 3" descr="preencoded.png"/>
          <p:cNvPicPr>
            <a:picLocks noChangeAspect="1"/>
          </p:cNvPicPr>
          <p:nvPr/>
        </p:nvPicPr>
        <p:blipFill>
          <a:blip r:embed="rId6"/>
          <a:stretch>
            <a:fillRect/>
          </a:stretch>
        </p:blipFill>
        <p:spPr>
          <a:xfrm>
            <a:off x="9715142" y="1937122"/>
            <a:ext cx="444341" cy="444341"/>
          </a:xfrm>
          <a:prstGeom prst="rect">
            <a:avLst/>
          </a:prstGeom>
        </p:spPr>
      </p:pic>
      <p:sp>
        <p:nvSpPr>
          <p:cNvPr id="15" name="Text 9"/>
          <p:cNvSpPr/>
          <p:nvPr/>
        </p:nvSpPr>
        <p:spPr>
          <a:xfrm>
            <a:off x="10048399" y="3374827"/>
            <a:ext cx="2233493" cy="347186"/>
          </a:xfrm>
          <a:prstGeom prst="rect">
            <a:avLst/>
          </a:prstGeom>
          <a:noFill/>
          <a:ln/>
        </p:spPr>
        <p:txBody>
          <a:bodyPr wrap="none" rtlCol="0" anchor="t"/>
          <a:lstStyle/>
          <a:p>
            <a:pPr marL="0" indent="0" algn="l">
              <a:lnSpc>
                <a:spcPts val="2734"/>
              </a:lnSpc>
              <a:buNone/>
            </a:pPr>
            <a:endParaRPr lang="en-US" sz="2187" dirty="0"/>
          </a:p>
        </p:txBody>
      </p:sp>
      <p:sp>
        <p:nvSpPr>
          <p:cNvPr id="16" name="Text 10"/>
          <p:cNvSpPr/>
          <p:nvPr/>
        </p:nvSpPr>
        <p:spPr>
          <a:xfrm>
            <a:off x="10048399" y="3855244"/>
            <a:ext cx="2233493" cy="355402"/>
          </a:xfrm>
          <a:prstGeom prst="rect">
            <a:avLst/>
          </a:prstGeom>
          <a:noFill/>
          <a:ln/>
        </p:spPr>
        <p:txBody>
          <a:bodyPr wrap="none" rtlCol="0" anchor="t"/>
          <a:lstStyle/>
          <a:p>
            <a:pPr marL="0" indent="0" algn="l">
              <a:lnSpc>
                <a:spcPts val="2799"/>
              </a:lnSpc>
              <a:buNone/>
            </a:pPr>
            <a:endParaRPr lang="en-US" sz="1750" dirty="0"/>
          </a:p>
        </p:txBody>
      </p:sp>
      <p:sp>
        <p:nvSpPr>
          <p:cNvPr id="17" name="Text 11"/>
          <p:cNvSpPr/>
          <p:nvPr/>
        </p:nvSpPr>
        <p:spPr>
          <a:xfrm>
            <a:off x="2348389" y="6312694"/>
            <a:ext cx="2777490" cy="347186"/>
          </a:xfrm>
          <a:prstGeom prst="rect">
            <a:avLst/>
          </a:prstGeom>
          <a:noFill/>
          <a:ln/>
        </p:spPr>
        <p:txBody>
          <a:bodyPr wrap="none" rtlCol="0" anchor="t"/>
          <a:lstStyle/>
          <a:p>
            <a:pPr marL="0" indent="0">
              <a:lnSpc>
                <a:spcPts val="2734"/>
              </a:lnSpc>
              <a:buNone/>
            </a:pPr>
            <a:endParaRPr lang="en-US" sz="2187" dirty="0"/>
          </a:p>
        </p:txBody>
      </p:sp>
      <p:sp>
        <p:nvSpPr>
          <p:cNvPr id="18" name="Text 5">
            <a:extLst>
              <a:ext uri="{FF2B5EF4-FFF2-40B4-BE49-F238E27FC236}">
                <a16:creationId xmlns:a16="http://schemas.microsoft.com/office/drawing/2014/main" id="{55916004-88B1-4213-866F-2E00072D5554}"/>
              </a:ext>
            </a:extLst>
          </p:cNvPr>
          <p:cNvSpPr/>
          <p:nvPr/>
        </p:nvSpPr>
        <p:spPr>
          <a:xfrm>
            <a:off x="6936606" y="2567379"/>
            <a:ext cx="2233493" cy="694373"/>
          </a:xfrm>
          <a:prstGeom prst="rect">
            <a:avLst/>
          </a:prstGeom>
          <a:noFill/>
          <a:ln/>
        </p:spPr>
        <p:txBody>
          <a:bodyPr wrap="square" rtlCol="0" anchor="t"/>
          <a:lstStyle/>
          <a:p>
            <a:pPr marL="0" indent="0" algn="l">
              <a:lnSpc>
                <a:spcPts val="2734"/>
              </a:lnSpc>
              <a:buNone/>
            </a:pPr>
            <a:r>
              <a:rPr lang="en-US" sz="2187" dirty="0">
                <a:solidFill>
                  <a:srgbClr val="6EB9FC"/>
                </a:solidFill>
                <a:latin typeface="Lora" pitchFamily="34" charset="0"/>
              </a:rPr>
              <a:t>Data Structure</a:t>
            </a:r>
            <a:endParaRPr lang="en-US" sz="2187" dirty="0"/>
          </a:p>
        </p:txBody>
      </p:sp>
      <p:sp>
        <p:nvSpPr>
          <p:cNvPr id="19" name="Text 4">
            <a:extLst>
              <a:ext uri="{FF2B5EF4-FFF2-40B4-BE49-F238E27FC236}">
                <a16:creationId xmlns:a16="http://schemas.microsoft.com/office/drawing/2014/main" id="{B989FAC3-BF3E-4236-88BD-F2330E490949}"/>
              </a:ext>
            </a:extLst>
          </p:cNvPr>
          <p:cNvSpPr/>
          <p:nvPr/>
        </p:nvSpPr>
        <p:spPr>
          <a:xfrm>
            <a:off x="6931603" y="3431237"/>
            <a:ext cx="2233374" cy="1777008"/>
          </a:xfrm>
          <a:prstGeom prst="rect">
            <a:avLst/>
          </a:prstGeom>
          <a:noFill/>
          <a:ln/>
        </p:spPr>
        <p:txBody>
          <a:bodyPr wrap="square" rtlCol="0" anchor="t"/>
          <a:lstStyle/>
          <a:p>
            <a:pPr marL="0" indent="0" algn="l">
              <a:lnSpc>
                <a:spcPts val="2799"/>
              </a:lnSpc>
              <a:buNone/>
            </a:pPr>
            <a:r>
              <a:rPr lang="en-US" sz="2800" dirty="0">
                <a:solidFill>
                  <a:schemeClr val="bg1"/>
                </a:solidFill>
              </a:rPr>
              <a:t>Structured and organized for Analysis</a:t>
            </a:r>
            <a:endParaRPr lang="en-US" sz="1750" dirty="0">
              <a:solidFill>
                <a:schemeClr val="bg1"/>
              </a:solidFill>
            </a:endParaRPr>
          </a:p>
        </p:txBody>
      </p:sp>
      <p:sp>
        <p:nvSpPr>
          <p:cNvPr id="20" name="Text 4">
            <a:extLst>
              <a:ext uri="{FF2B5EF4-FFF2-40B4-BE49-F238E27FC236}">
                <a16:creationId xmlns:a16="http://schemas.microsoft.com/office/drawing/2014/main" id="{89927D65-0331-4EC6-88A9-571018720443}"/>
              </a:ext>
            </a:extLst>
          </p:cNvPr>
          <p:cNvSpPr/>
          <p:nvPr/>
        </p:nvSpPr>
        <p:spPr>
          <a:xfrm>
            <a:off x="9687589" y="3374827"/>
            <a:ext cx="2233374" cy="1777008"/>
          </a:xfrm>
          <a:prstGeom prst="rect">
            <a:avLst/>
          </a:prstGeom>
          <a:noFill/>
          <a:ln/>
        </p:spPr>
        <p:txBody>
          <a:bodyPr wrap="square" rtlCol="0" anchor="t"/>
          <a:lstStyle/>
          <a:p>
            <a:pPr marL="0" indent="0" algn="l">
              <a:lnSpc>
                <a:spcPts val="2799"/>
              </a:lnSpc>
              <a:buNone/>
            </a:pPr>
            <a:r>
              <a:rPr lang="en-US" sz="2800" dirty="0">
                <a:solidFill>
                  <a:schemeClr val="bg1"/>
                </a:solidFill>
              </a:rPr>
              <a:t>Collected from various platforms, reflecting diverse industries and locations</a:t>
            </a:r>
            <a:endParaRPr lang="en-US" sz="1750" dirty="0">
              <a:solidFill>
                <a:schemeClr val="bg1"/>
              </a:solidFill>
            </a:endParaRPr>
          </a:p>
        </p:txBody>
      </p:sp>
      <p:sp>
        <p:nvSpPr>
          <p:cNvPr id="21" name="Text 5">
            <a:extLst>
              <a:ext uri="{FF2B5EF4-FFF2-40B4-BE49-F238E27FC236}">
                <a16:creationId xmlns:a16="http://schemas.microsoft.com/office/drawing/2014/main" id="{5D973C48-10EB-4429-9A4C-28802DAD69B8}"/>
              </a:ext>
            </a:extLst>
          </p:cNvPr>
          <p:cNvSpPr/>
          <p:nvPr/>
        </p:nvSpPr>
        <p:spPr>
          <a:xfrm>
            <a:off x="9715142" y="2567379"/>
            <a:ext cx="2233493" cy="694373"/>
          </a:xfrm>
          <a:prstGeom prst="rect">
            <a:avLst/>
          </a:prstGeom>
          <a:noFill/>
          <a:ln/>
        </p:spPr>
        <p:txBody>
          <a:bodyPr wrap="square" rtlCol="0" anchor="t"/>
          <a:lstStyle/>
          <a:p>
            <a:pPr marL="0" indent="0" algn="l">
              <a:lnSpc>
                <a:spcPts val="2734"/>
              </a:lnSpc>
              <a:buNone/>
            </a:pPr>
            <a:r>
              <a:rPr lang="en-US" sz="2187" dirty="0">
                <a:solidFill>
                  <a:srgbClr val="6EB9FC"/>
                </a:solidFill>
                <a:latin typeface="Lora" pitchFamily="34" charset="0"/>
              </a:rPr>
              <a:t>Sources</a:t>
            </a:r>
            <a:endParaRPr lang="en-US" sz="2187"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9" grpId="0" animBg="1"/>
      <p:bldP spid="10" grpId="0" animBg="1"/>
      <p:bldP spid="12" grpId="0" animBg="1"/>
      <p:bldP spid="13" grpId="0" animBg="1"/>
      <p:bldP spid="15" grpId="0" animBg="1"/>
      <p:bldP spid="16" grpId="0" animBg="1"/>
      <p:bldP spid="17" grpId="0" animBg="1"/>
      <p:bldP spid="18" grpId="0" animBg="1"/>
      <p:bldP spid="19" grpId="0" animBg="1"/>
      <p:bldP spid="20" grpId="0" animBg="1"/>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pic>
        <p:nvPicPr>
          <p:cNvPr id="5" name="Image 0" descr="preencoded.png"/>
          <p:cNvPicPr>
            <a:picLocks noChangeAspect="1"/>
          </p:cNvPicPr>
          <p:nvPr/>
        </p:nvPicPr>
        <p:blipFill>
          <a:blip r:embed="rId3"/>
          <a:stretch>
            <a:fillRect/>
          </a:stretch>
        </p:blipFill>
        <p:spPr>
          <a:xfrm>
            <a:off x="3501806" y="1246684"/>
            <a:ext cx="777597" cy="1244203"/>
          </a:xfrm>
          <a:prstGeom prst="rect">
            <a:avLst/>
          </a:prstGeom>
        </p:spPr>
      </p:pic>
      <p:pic>
        <p:nvPicPr>
          <p:cNvPr id="8" name="Image 1" descr="preencoded.png"/>
          <p:cNvPicPr>
            <a:picLocks noChangeAspect="1"/>
          </p:cNvPicPr>
          <p:nvPr/>
        </p:nvPicPr>
        <p:blipFill>
          <a:blip r:embed="rId4"/>
          <a:stretch>
            <a:fillRect/>
          </a:stretch>
        </p:blipFill>
        <p:spPr>
          <a:xfrm>
            <a:off x="3490329" y="2552492"/>
            <a:ext cx="777597" cy="1244203"/>
          </a:xfrm>
          <a:prstGeom prst="rect">
            <a:avLst/>
          </a:prstGeom>
        </p:spPr>
      </p:pic>
      <p:pic>
        <p:nvPicPr>
          <p:cNvPr id="11" name="Image 2" descr="preencoded.png"/>
          <p:cNvPicPr>
            <a:picLocks noChangeAspect="1"/>
          </p:cNvPicPr>
          <p:nvPr/>
        </p:nvPicPr>
        <p:blipFill>
          <a:blip r:embed="rId5"/>
          <a:stretch>
            <a:fillRect/>
          </a:stretch>
        </p:blipFill>
        <p:spPr>
          <a:xfrm>
            <a:off x="3501806" y="3866506"/>
            <a:ext cx="777597" cy="1244203"/>
          </a:xfrm>
          <a:prstGeom prst="rect">
            <a:avLst/>
          </a:prstGeom>
        </p:spPr>
      </p:pic>
      <p:pic>
        <p:nvPicPr>
          <p:cNvPr id="14" name="Image 3" descr="preencoded.png"/>
          <p:cNvPicPr>
            <a:picLocks noChangeAspect="1"/>
          </p:cNvPicPr>
          <p:nvPr/>
        </p:nvPicPr>
        <p:blipFill>
          <a:blip r:embed="rId6"/>
          <a:stretch>
            <a:fillRect/>
          </a:stretch>
        </p:blipFill>
        <p:spPr>
          <a:xfrm>
            <a:off x="3501806" y="5172314"/>
            <a:ext cx="777597" cy="1244203"/>
          </a:xfrm>
          <a:prstGeom prst="rect">
            <a:avLst/>
          </a:prstGeom>
        </p:spPr>
      </p:pic>
      <p:pic>
        <p:nvPicPr>
          <p:cNvPr id="17" name="Image 4" descr="preencoded.png"/>
          <p:cNvPicPr>
            <a:picLocks noChangeAspect="1"/>
          </p:cNvPicPr>
          <p:nvPr/>
        </p:nvPicPr>
        <p:blipFill>
          <a:blip r:embed="rId7"/>
          <a:stretch>
            <a:fillRect/>
          </a:stretch>
        </p:blipFill>
        <p:spPr>
          <a:xfrm>
            <a:off x="3501806" y="6485744"/>
            <a:ext cx="777597" cy="1244203"/>
          </a:xfrm>
          <a:prstGeom prst="rect">
            <a:avLst/>
          </a:prstGeom>
        </p:spPr>
      </p:pic>
      <p:sp>
        <p:nvSpPr>
          <p:cNvPr id="23" name="Text 2">
            <a:extLst>
              <a:ext uri="{FF2B5EF4-FFF2-40B4-BE49-F238E27FC236}">
                <a16:creationId xmlns:a16="http://schemas.microsoft.com/office/drawing/2014/main" id="{7699489D-905C-43B6-B1A8-36B9B25CB095}"/>
              </a:ext>
            </a:extLst>
          </p:cNvPr>
          <p:cNvSpPr/>
          <p:nvPr/>
        </p:nvSpPr>
        <p:spPr>
          <a:xfrm>
            <a:off x="3461623" y="206157"/>
            <a:ext cx="5395198" cy="538758"/>
          </a:xfrm>
          <a:prstGeom prst="rect">
            <a:avLst/>
          </a:prstGeom>
          <a:noFill/>
          <a:ln/>
        </p:spPr>
        <p:txBody>
          <a:bodyPr wrap="none" rtlCol="0" anchor="t"/>
          <a:lstStyle/>
          <a:p>
            <a:pPr marL="0" indent="0">
              <a:lnSpc>
                <a:spcPts val="4242"/>
              </a:lnSpc>
              <a:buNone/>
            </a:pPr>
            <a:r>
              <a:rPr lang="en-US" sz="3394" dirty="0">
                <a:solidFill>
                  <a:srgbClr val="6EB9FC"/>
                </a:solidFill>
                <a:latin typeface="Lora" pitchFamily="34" charset="0"/>
                <a:ea typeface="Lora" pitchFamily="34" charset="-122"/>
                <a:cs typeface="Lora" pitchFamily="34" charset="-120"/>
              </a:rPr>
              <a:t>Approach for Data Analysis</a:t>
            </a:r>
            <a:endParaRPr lang="en-US" sz="3394" dirty="0"/>
          </a:p>
        </p:txBody>
      </p:sp>
      <p:sp>
        <p:nvSpPr>
          <p:cNvPr id="24" name="Text 7">
            <a:extLst>
              <a:ext uri="{FF2B5EF4-FFF2-40B4-BE49-F238E27FC236}">
                <a16:creationId xmlns:a16="http://schemas.microsoft.com/office/drawing/2014/main" id="{81BEB9DA-E9E4-4813-B437-D41BF9F4BF15}"/>
              </a:ext>
            </a:extLst>
          </p:cNvPr>
          <p:cNvSpPr/>
          <p:nvPr/>
        </p:nvSpPr>
        <p:spPr>
          <a:xfrm>
            <a:off x="4668203" y="1381295"/>
            <a:ext cx="2154912" cy="269319"/>
          </a:xfrm>
          <a:prstGeom prst="rect">
            <a:avLst/>
          </a:prstGeom>
          <a:noFill/>
          <a:ln/>
        </p:spPr>
        <p:txBody>
          <a:bodyPr wrap="none" rtlCol="0" anchor="t"/>
          <a:lstStyle/>
          <a:p>
            <a:pPr marL="0" indent="0" algn="l">
              <a:lnSpc>
                <a:spcPts val="2121"/>
              </a:lnSpc>
              <a:buNone/>
            </a:pPr>
            <a:r>
              <a:rPr lang="en-US" sz="2000" dirty="0">
                <a:solidFill>
                  <a:srgbClr val="6EB9FC"/>
                </a:solidFill>
                <a:latin typeface="Lora" pitchFamily="34" charset="0"/>
              </a:rPr>
              <a:t>Data Cleaning</a:t>
            </a:r>
            <a:endParaRPr lang="en-US" sz="2000" dirty="0"/>
          </a:p>
        </p:txBody>
      </p:sp>
      <p:sp>
        <p:nvSpPr>
          <p:cNvPr id="25" name="Text 8">
            <a:extLst>
              <a:ext uri="{FF2B5EF4-FFF2-40B4-BE49-F238E27FC236}">
                <a16:creationId xmlns:a16="http://schemas.microsoft.com/office/drawing/2014/main" id="{65447B7F-9200-4858-9126-010AAAB5A7D5}"/>
              </a:ext>
            </a:extLst>
          </p:cNvPr>
          <p:cNvSpPr/>
          <p:nvPr/>
        </p:nvSpPr>
        <p:spPr>
          <a:xfrm>
            <a:off x="4668203" y="1817727"/>
            <a:ext cx="6500455" cy="551498"/>
          </a:xfrm>
          <a:prstGeom prst="rect">
            <a:avLst/>
          </a:prstGeom>
          <a:noFill/>
          <a:ln/>
        </p:spPr>
        <p:txBody>
          <a:bodyPr wrap="square" rtlCol="0" anchor="t"/>
          <a:lstStyle/>
          <a:p>
            <a:pPr>
              <a:lnSpc>
                <a:spcPts val="2172"/>
              </a:lnSpc>
            </a:pPr>
            <a:r>
              <a:rPr lang="en-US" sz="2000" dirty="0">
                <a:solidFill>
                  <a:schemeClr val="bg1"/>
                </a:solidFill>
              </a:rPr>
              <a:t>Addressing missing values, inconsistencies, and duplicates.</a:t>
            </a:r>
            <a:endParaRPr lang="en-US" sz="1400" dirty="0">
              <a:solidFill>
                <a:schemeClr val="bg1"/>
              </a:solidFill>
            </a:endParaRPr>
          </a:p>
        </p:txBody>
      </p:sp>
      <p:sp>
        <p:nvSpPr>
          <p:cNvPr id="26" name="Text 12">
            <a:extLst>
              <a:ext uri="{FF2B5EF4-FFF2-40B4-BE49-F238E27FC236}">
                <a16:creationId xmlns:a16="http://schemas.microsoft.com/office/drawing/2014/main" id="{E49B8BF5-6EED-4D54-8BAE-97B404249B00}"/>
              </a:ext>
            </a:extLst>
          </p:cNvPr>
          <p:cNvSpPr/>
          <p:nvPr/>
        </p:nvSpPr>
        <p:spPr>
          <a:xfrm>
            <a:off x="4668203" y="2689950"/>
            <a:ext cx="2154912" cy="269319"/>
          </a:xfrm>
          <a:prstGeom prst="rect">
            <a:avLst/>
          </a:prstGeom>
          <a:noFill/>
          <a:ln/>
        </p:spPr>
        <p:txBody>
          <a:bodyPr wrap="none" rtlCol="0" anchor="t"/>
          <a:lstStyle/>
          <a:p>
            <a:pPr marL="0" indent="0" algn="l">
              <a:lnSpc>
                <a:spcPts val="2121"/>
              </a:lnSpc>
              <a:buNone/>
            </a:pPr>
            <a:r>
              <a:rPr lang="en-US" sz="2000" dirty="0">
                <a:solidFill>
                  <a:srgbClr val="6EB9FC"/>
                </a:solidFill>
                <a:latin typeface="Lora" pitchFamily="34" charset="0"/>
              </a:rPr>
              <a:t>Descriptive Analysis</a:t>
            </a:r>
            <a:endParaRPr lang="en-US" sz="2000" dirty="0"/>
          </a:p>
        </p:txBody>
      </p:sp>
      <p:sp>
        <p:nvSpPr>
          <p:cNvPr id="27" name="Text 13">
            <a:extLst>
              <a:ext uri="{FF2B5EF4-FFF2-40B4-BE49-F238E27FC236}">
                <a16:creationId xmlns:a16="http://schemas.microsoft.com/office/drawing/2014/main" id="{21337D35-3390-4A6F-860E-B238B7DB7148}"/>
              </a:ext>
            </a:extLst>
          </p:cNvPr>
          <p:cNvSpPr/>
          <p:nvPr/>
        </p:nvSpPr>
        <p:spPr>
          <a:xfrm>
            <a:off x="4668203" y="3079849"/>
            <a:ext cx="6500455" cy="551498"/>
          </a:xfrm>
          <a:prstGeom prst="rect">
            <a:avLst/>
          </a:prstGeom>
          <a:noFill/>
          <a:ln/>
        </p:spPr>
        <p:txBody>
          <a:bodyPr wrap="square" rtlCol="0" anchor="t"/>
          <a:lstStyle/>
          <a:p>
            <a:pPr>
              <a:lnSpc>
                <a:spcPts val="2172"/>
              </a:lnSpc>
            </a:pPr>
            <a:r>
              <a:rPr lang="en-US" sz="2000" dirty="0">
                <a:solidFill>
                  <a:schemeClr val="bg1"/>
                </a:solidFill>
              </a:rPr>
              <a:t>Exploring data distribution, summary statistics, and visualizations.</a:t>
            </a:r>
            <a:endParaRPr lang="en-US" sz="1400" dirty="0">
              <a:solidFill>
                <a:schemeClr val="bg1"/>
              </a:solidFill>
            </a:endParaRPr>
          </a:p>
        </p:txBody>
      </p:sp>
      <p:sp>
        <p:nvSpPr>
          <p:cNvPr id="28" name="Text 17">
            <a:extLst>
              <a:ext uri="{FF2B5EF4-FFF2-40B4-BE49-F238E27FC236}">
                <a16:creationId xmlns:a16="http://schemas.microsoft.com/office/drawing/2014/main" id="{31C492CA-BE80-4307-B84F-7543FD110941}"/>
              </a:ext>
            </a:extLst>
          </p:cNvPr>
          <p:cNvSpPr/>
          <p:nvPr/>
        </p:nvSpPr>
        <p:spPr>
          <a:xfrm>
            <a:off x="4668203" y="4057709"/>
            <a:ext cx="2154912" cy="269319"/>
          </a:xfrm>
          <a:prstGeom prst="rect">
            <a:avLst/>
          </a:prstGeom>
          <a:noFill/>
          <a:ln/>
        </p:spPr>
        <p:txBody>
          <a:bodyPr wrap="none" rtlCol="0" anchor="t"/>
          <a:lstStyle/>
          <a:p>
            <a:pPr marL="0" indent="0" algn="l">
              <a:lnSpc>
                <a:spcPts val="2121"/>
              </a:lnSpc>
              <a:buNone/>
            </a:pPr>
            <a:r>
              <a:rPr lang="en-US" sz="2000" dirty="0">
                <a:solidFill>
                  <a:srgbClr val="6EB9FC"/>
                </a:solidFill>
                <a:latin typeface="Lora" pitchFamily="34" charset="0"/>
              </a:rPr>
              <a:t>Diagnostic Analysis</a:t>
            </a:r>
            <a:endParaRPr lang="en-US" sz="2000" dirty="0"/>
          </a:p>
        </p:txBody>
      </p:sp>
      <p:sp>
        <p:nvSpPr>
          <p:cNvPr id="29" name="Text 18">
            <a:extLst>
              <a:ext uri="{FF2B5EF4-FFF2-40B4-BE49-F238E27FC236}">
                <a16:creationId xmlns:a16="http://schemas.microsoft.com/office/drawing/2014/main" id="{E498318A-AFCC-4CA4-BBFC-EA6120E26BBB}"/>
              </a:ext>
            </a:extLst>
          </p:cNvPr>
          <p:cNvSpPr/>
          <p:nvPr/>
        </p:nvSpPr>
        <p:spPr>
          <a:xfrm>
            <a:off x="4668203" y="5747448"/>
            <a:ext cx="6500455" cy="551498"/>
          </a:xfrm>
          <a:prstGeom prst="rect">
            <a:avLst/>
          </a:prstGeom>
          <a:noFill/>
          <a:ln/>
        </p:spPr>
        <p:txBody>
          <a:bodyPr wrap="square" rtlCol="0" anchor="t"/>
          <a:lstStyle/>
          <a:p>
            <a:pPr>
              <a:lnSpc>
                <a:spcPts val="2172"/>
              </a:lnSpc>
            </a:pPr>
            <a:r>
              <a:rPr lang="en-US" sz="2000" dirty="0">
                <a:solidFill>
                  <a:schemeClr val="bg1"/>
                </a:solidFill>
              </a:rPr>
              <a:t>Forecasting ratings and predicting salary trends</a:t>
            </a:r>
            <a:r>
              <a:rPr lang="en-US" sz="2400" dirty="0">
                <a:solidFill>
                  <a:schemeClr val="bg1"/>
                </a:solidFill>
              </a:rPr>
              <a:t>.</a:t>
            </a:r>
            <a:endParaRPr lang="en-US" sz="1600" dirty="0">
              <a:solidFill>
                <a:schemeClr val="bg1"/>
              </a:solidFill>
            </a:endParaRPr>
          </a:p>
        </p:txBody>
      </p:sp>
      <p:sp>
        <p:nvSpPr>
          <p:cNvPr id="30" name="Text 22">
            <a:extLst>
              <a:ext uri="{FF2B5EF4-FFF2-40B4-BE49-F238E27FC236}">
                <a16:creationId xmlns:a16="http://schemas.microsoft.com/office/drawing/2014/main" id="{53CD7689-39DE-49C4-8CA8-0B7CFD3EA854}"/>
              </a:ext>
            </a:extLst>
          </p:cNvPr>
          <p:cNvSpPr/>
          <p:nvPr/>
        </p:nvSpPr>
        <p:spPr>
          <a:xfrm>
            <a:off x="4668203" y="5347309"/>
            <a:ext cx="2154912" cy="269319"/>
          </a:xfrm>
          <a:prstGeom prst="rect">
            <a:avLst/>
          </a:prstGeom>
          <a:noFill/>
          <a:ln/>
        </p:spPr>
        <p:txBody>
          <a:bodyPr wrap="none" rtlCol="0" anchor="t"/>
          <a:lstStyle/>
          <a:p>
            <a:pPr marL="0" indent="0" algn="l">
              <a:lnSpc>
                <a:spcPts val="2121"/>
              </a:lnSpc>
              <a:buNone/>
            </a:pPr>
            <a:r>
              <a:rPr lang="en-US" sz="2000" dirty="0">
                <a:solidFill>
                  <a:srgbClr val="6EB9FC"/>
                </a:solidFill>
                <a:latin typeface="Lora" pitchFamily="34" charset="0"/>
              </a:rPr>
              <a:t>Predictive Analysis</a:t>
            </a:r>
            <a:endParaRPr lang="en-US" sz="2000" dirty="0"/>
          </a:p>
        </p:txBody>
      </p:sp>
      <p:sp>
        <p:nvSpPr>
          <p:cNvPr id="32" name="Text 27">
            <a:extLst>
              <a:ext uri="{FF2B5EF4-FFF2-40B4-BE49-F238E27FC236}">
                <a16:creationId xmlns:a16="http://schemas.microsoft.com/office/drawing/2014/main" id="{5FD768E9-55D8-4317-8D16-5B3086854924}"/>
              </a:ext>
            </a:extLst>
          </p:cNvPr>
          <p:cNvSpPr/>
          <p:nvPr/>
        </p:nvSpPr>
        <p:spPr>
          <a:xfrm>
            <a:off x="4668203" y="6559304"/>
            <a:ext cx="2154912" cy="269319"/>
          </a:xfrm>
          <a:prstGeom prst="rect">
            <a:avLst/>
          </a:prstGeom>
          <a:noFill/>
          <a:ln/>
        </p:spPr>
        <p:txBody>
          <a:bodyPr wrap="none" rtlCol="0" anchor="t"/>
          <a:lstStyle/>
          <a:p>
            <a:pPr marL="0" indent="0" algn="l">
              <a:lnSpc>
                <a:spcPts val="2121"/>
              </a:lnSpc>
              <a:buNone/>
            </a:pPr>
            <a:r>
              <a:rPr lang="en-US" sz="2000" dirty="0">
                <a:solidFill>
                  <a:srgbClr val="6EB9FC"/>
                </a:solidFill>
                <a:latin typeface="Lora" pitchFamily="34" charset="0"/>
              </a:rPr>
              <a:t>Prescriptive Analysis</a:t>
            </a:r>
            <a:endParaRPr lang="en-US" sz="2000" dirty="0"/>
          </a:p>
        </p:txBody>
      </p:sp>
      <p:sp>
        <p:nvSpPr>
          <p:cNvPr id="33" name="Text 28">
            <a:extLst>
              <a:ext uri="{FF2B5EF4-FFF2-40B4-BE49-F238E27FC236}">
                <a16:creationId xmlns:a16="http://schemas.microsoft.com/office/drawing/2014/main" id="{9BA3173B-18DD-4C86-B100-C4359E962D44}"/>
              </a:ext>
            </a:extLst>
          </p:cNvPr>
          <p:cNvSpPr/>
          <p:nvPr/>
        </p:nvSpPr>
        <p:spPr>
          <a:xfrm>
            <a:off x="4668203" y="7306032"/>
            <a:ext cx="6500455" cy="275749"/>
          </a:xfrm>
          <a:prstGeom prst="rect">
            <a:avLst/>
          </a:prstGeom>
          <a:noFill/>
          <a:ln/>
        </p:spPr>
        <p:txBody>
          <a:bodyPr wrap="none" rtlCol="0" anchor="t"/>
          <a:lstStyle/>
          <a:p>
            <a:pPr marL="0" indent="0" algn="l">
              <a:lnSpc>
                <a:spcPts val="2172"/>
              </a:lnSpc>
              <a:buNone/>
            </a:pPr>
            <a:endParaRPr lang="en-US" sz="1357" dirty="0"/>
          </a:p>
        </p:txBody>
      </p:sp>
      <p:sp>
        <p:nvSpPr>
          <p:cNvPr id="34" name="Text 18">
            <a:extLst>
              <a:ext uri="{FF2B5EF4-FFF2-40B4-BE49-F238E27FC236}">
                <a16:creationId xmlns:a16="http://schemas.microsoft.com/office/drawing/2014/main" id="{7A029FB1-9024-4115-AAD7-D3BA038A12B6}"/>
              </a:ext>
            </a:extLst>
          </p:cNvPr>
          <p:cNvSpPr/>
          <p:nvPr/>
        </p:nvSpPr>
        <p:spPr>
          <a:xfrm>
            <a:off x="4668203" y="4437423"/>
            <a:ext cx="6500455" cy="551498"/>
          </a:xfrm>
          <a:prstGeom prst="rect">
            <a:avLst/>
          </a:prstGeom>
          <a:noFill/>
          <a:ln/>
        </p:spPr>
        <p:txBody>
          <a:bodyPr wrap="square" rtlCol="0" anchor="t"/>
          <a:lstStyle/>
          <a:p>
            <a:pPr>
              <a:lnSpc>
                <a:spcPts val="2172"/>
              </a:lnSpc>
            </a:pPr>
            <a:r>
              <a:rPr lang="en-US" sz="2000" dirty="0">
                <a:solidFill>
                  <a:schemeClr val="bg1"/>
                </a:solidFill>
              </a:rPr>
              <a:t>Investigating factors influencing ratings and salary trends.</a:t>
            </a:r>
            <a:endParaRPr lang="en-US" sz="1400" dirty="0">
              <a:solidFill>
                <a:schemeClr val="bg1"/>
              </a:solidFill>
            </a:endParaRPr>
          </a:p>
        </p:txBody>
      </p:sp>
      <p:sp>
        <p:nvSpPr>
          <p:cNvPr id="35" name="Text 18">
            <a:extLst>
              <a:ext uri="{FF2B5EF4-FFF2-40B4-BE49-F238E27FC236}">
                <a16:creationId xmlns:a16="http://schemas.microsoft.com/office/drawing/2014/main" id="{495CD1C2-4E65-4DF9-BF74-DA65D1CA945F}"/>
              </a:ext>
            </a:extLst>
          </p:cNvPr>
          <p:cNvSpPr/>
          <p:nvPr/>
        </p:nvSpPr>
        <p:spPr>
          <a:xfrm>
            <a:off x="4668203" y="6892408"/>
            <a:ext cx="6500455" cy="551498"/>
          </a:xfrm>
          <a:prstGeom prst="rect">
            <a:avLst/>
          </a:prstGeom>
          <a:noFill/>
          <a:ln/>
        </p:spPr>
        <p:txBody>
          <a:bodyPr wrap="square" rtlCol="0" anchor="t"/>
          <a:lstStyle/>
          <a:p>
            <a:pPr>
              <a:lnSpc>
                <a:spcPts val="2172"/>
              </a:lnSpc>
            </a:pPr>
            <a:r>
              <a:rPr lang="en-US" sz="2000" dirty="0">
                <a:solidFill>
                  <a:schemeClr val="bg1"/>
                </a:solidFill>
              </a:rPr>
              <a:t>Formulating actionable strategies to directly address findings and predictions, guiding decision-making to achieve desired outcomes.</a:t>
            </a:r>
            <a:r>
              <a:rPr lang="en-US" sz="2800" dirty="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257833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500"/>
                                        <p:tgtEl>
                                          <p:spTgt spid="3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32" grpId="0" animBg="1"/>
      <p:bldP spid="33" grpId="0" animBg="1"/>
      <p:bldP spid="34" grpId="0" animBg="1"/>
      <p:bldP spid="3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5" name="Shape 3"/>
          <p:cNvSpPr/>
          <p:nvPr/>
        </p:nvSpPr>
        <p:spPr>
          <a:xfrm>
            <a:off x="544888" y="1224041"/>
            <a:ext cx="21431" cy="6481286"/>
          </a:xfrm>
          <a:prstGeom prst="rect">
            <a:avLst/>
          </a:prstGeom>
          <a:solidFill>
            <a:srgbClr val="6EB9FC"/>
          </a:solidFill>
          <a:ln/>
        </p:spPr>
      </p:sp>
      <p:sp>
        <p:nvSpPr>
          <p:cNvPr id="6" name="Shape 4"/>
          <p:cNvSpPr/>
          <p:nvPr/>
        </p:nvSpPr>
        <p:spPr>
          <a:xfrm>
            <a:off x="742699" y="1358513"/>
            <a:ext cx="603290" cy="21431"/>
          </a:xfrm>
          <a:prstGeom prst="rect">
            <a:avLst/>
          </a:prstGeom>
          <a:solidFill>
            <a:srgbClr val="6EB9FC"/>
          </a:solidFill>
          <a:ln/>
        </p:spPr>
      </p:sp>
      <p:sp>
        <p:nvSpPr>
          <p:cNvPr id="7" name="Shape 5"/>
          <p:cNvSpPr/>
          <p:nvPr/>
        </p:nvSpPr>
        <p:spPr>
          <a:xfrm>
            <a:off x="387755" y="1163580"/>
            <a:ext cx="387787" cy="387787"/>
          </a:xfrm>
          <a:prstGeom prst="roundRect">
            <a:avLst>
              <a:gd name="adj" fmla="val 13337"/>
            </a:avLst>
          </a:prstGeom>
          <a:solidFill>
            <a:srgbClr val="363A4A"/>
          </a:solidFill>
          <a:ln/>
        </p:spPr>
      </p:sp>
      <p:sp>
        <p:nvSpPr>
          <p:cNvPr id="8" name="Text 6"/>
          <p:cNvSpPr/>
          <p:nvPr/>
        </p:nvSpPr>
        <p:spPr>
          <a:xfrm>
            <a:off x="508515" y="1172556"/>
            <a:ext cx="94178" cy="323255"/>
          </a:xfrm>
          <a:prstGeom prst="rect">
            <a:avLst/>
          </a:prstGeom>
          <a:noFill/>
          <a:ln/>
        </p:spPr>
        <p:txBody>
          <a:bodyPr wrap="none" rtlCol="0" anchor="t"/>
          <a:lstStyle/>
          <a:p>
            <a:pPr marL="0" indent="0" algn="ctr">
              <a:lnSpc>
                <a:spcPts val="2545"/>
              </a:lnSpc>
              <a:buNone/>
            </a:pPr>
            <a:r>
              <a:rPr lang="en-US" sz="2036" dirty="0">
                <a:solidFill>
                  <a:srgbClr val="6EB9FC"/>
                </a:solidFill>
                <a:latin typeface="Lora" pitchFamily="34" charset="0"/>
                <a:ea typeface="Lora" pitchFamily="34" charset="-122"/>
                <a:cs typeface="Lora" pitchFamily="34" charset="-120"/>
              </a:rPr>
              <a:t>1</a:t>
            </a:r>
            <a:endParaRPr lang="en-US" sz="2036" dirty="0"/>
          </a:p>
        </p:txBody>
      </p:sp>
      <p:sp>
        <p:nvSpPr>
          <p:cNvPr id="11" name="Shape 9"/>
          <p:cNvSpPr/>
          <p:nvPr/>
        </p:nvSpPr>
        <p:spPr>
          <a:xfrm>
            <a:off x="749497" y="2939268"/>
            <a:ext cx="603290" cy="21431"/>
          </a:xfrm>
          <a:prstGeom prst="rect">
            <a:avLst/>
          </a:prstGeom>
          <a:solidFill>
            <a:srgbClr val="6EB9FC"/>
          </a:solidFill>
          <a:ln/>
        </p:spPr>
      </p:sp>
      <p:sp>
        <p:nvSpPr>
          <p:cNvPr id="12" name="Shape 10"/>
          <p:cNvSpPr/>
          <p:nvPr/>
        </p:nvSpPr>
        <p:spPr>
          <a:xfrm>
            <a:off x="361711" y="2756150"/>
            <a:ext cx="387787" cy="387787"/>
          </a:xfrm>
          <a:prstGeom prst="roundRect">
            <a:avLst>
              <a:gd name="adj" fmla="val 13337"/>
            </a:avLst>
          </a:prstGeom>
          <a:solidFill>
            <a:srgbClr val="363A4A"/>
          </a:solidFill>
          <a:ln/>
        </p:spPr>
      </p:sp>
      <p:sp>
        <p:nvSpPr>
          <p:cNvPr id="13" name="Text 11"/>
          <p:cNvSpPr/>
          <p:nvPr/>
        </p:nvSpPr>
        <p:spPr>
          <a:xfrm>
            <a:off x="486131" y="2788416"/>
            <a:ext cx="138827" cy="323255"/>
          </a:xfrm>
          <a:prstGeom prst="rect">
            <a:avLst/>
          </a:prstGeom>
          <a:noFill/>
          <a:ln/>
        </p:spPr>
        <p:txBody>
          <a:bodyPr wrap="none" rtlCol="0" anchor="t"/>
          <a:lstStyle/>
          <a:p>
            <a:pPr marL="0" indent="0" algn="ctr">
              <a:lnSpc>
                <a:spcPts val="2545"/>
              </a:lnSpc>
              <a:buNone/>
            </a:pPr>
            <a:r>
              <a:rPr lang="en-US" sz="2036" dirty="0">
                <a:solidFill>
                  <a:srgbClr val="6EB9FC"/>
                </a:solidFill>
                <a:latin typeface="Lora" pitchFamily="34" charset="0"/>
                <a:ea typeface="Lora" pitchFamily="34" charset="-122"/>
                <a:cs typeface="Lora" pitchFamily="34" charset="-120"/>
              </a:rPr>
              <a:t>2</a:t>
            </a:r>
            <a:endParaRPr lang="en-US" sz="2036" dirty="0"/>
          </a:p>
        </p:txBody>
      </p:sp>
      <p:sp>
        <p:nvSpPr>
          <p:cNvPr id="16" name="Shape 14"/>
          <p:cNvSpPr/>
          <p:nvPr/>
        </p:nvSpPr>
        <p:spPr>
          <a:xfrm>
            <a:off x="735787" y="4546072"/>
            <a:ext cx="603290" cy="21431"/>
          </a:xfrm>
          <a:prstGeom prst="rect">
            <a:avLst/>
          </a:prstGeom>
          <a:solidFill>
            <a:srgbClr val="6EB9FC"/>
          </a:solidFill>
          <a:ln/>
        </p:spPr>
      </p:sp>
      <p:sp>
        <p:nvSpPr>
          <p:cNvPr id="17" name="Shape 15"/>
          <p:cNvSpPr/>
          <p:nvPr/>
        </p:nvSpPr>
        <p:spPr>
          <a:xfrm>
            <a:off x="361711" y="4362895"/>
            <a:ext cx="387787" cy="387787"/>
          </a:xfrm>
          <a:prstGeom prst="roundRect">
            <a:avLst>
              <a:gd name="adj" fmla="val 13337"/>
            </a:avLst>
          </a:prstGeom>
          <a:solidFill>
            <a:srgbClr val="363A4A"/>
          </a:solidFill>
          <a:ln/>
        </p:spPr>
      </p:sp>
      <p:sp>
        <p:nvSpPr>
          <p:cNvPr id="18" name="Text 16"/>
          <p:cNvSpPr/>
          <p:nvPr/>
        </p:nvSpPr>
        <p:spPr>
          <a:xfrm>
            <a:off x="264331" y="4376717"/>
            <a:ext cx="582426" cy="323255"/>
          </a:xfrm>
          <a:prstGeom prst="rect">
            <a:avLst/>
          </a:prstGeom>
          <a:noFill/>
          <a:ln/>
        </p:spPr>
        <p:txBody>
          <a:bodyPr wrap="none" rtlCol="0" anchor="t"/>
          <a:lstStyle/>
          <a:p>
            <a:pPr marL="0" indent="0" algn="ctr">
              <a:lnSpc>
                <a:spcPts val="2545"/>
              </a:lnSpc>
              <a:buNone/>
            </a:pPr>
            <a:r>
              <a:rPr lang="en-US" sz="2036" dirty="0">
                <a:solidFill>
                  <a:srgbClr val="6EB9FC"/>
                </a:solidFill>
                <a:latin typeface="Lora" pitchFamily="34" charset="0"/>
                <a:ea typeface="Lora" pitchFamily="34" charset="-122"/>
                <a:cs typeface="Lora" pitchFamily="34" charset="-120"/>
              </a:rPr>
              <a:t>3</a:t>
            </a:r>
            <a:endParaRPr lang="en-US" sz="2036" dirty="0"/>
          </a:p>
        </p:txBody>
      </p:sp>
      <p:sp>
        <p:nvSpPr>
          <p:cNvPr id="21" name="Shape 19"/>
          <p:cNvSpPr/>
          <p:nvPr/>
        </p:nvSpPr>
        <p:spPr>
          <a:xfrm>
            <a:off x="723606" y="6151807"/>
            <a:ext cx="603290" cy="21431"/>
          </a:xfrm>
          <a:prstGeom prst="rect">
            <a:avLst/>
          </a:prstGeom>
          <a:solidFill>
            <a:srgbClr val="6EB9FC"/>
          </a:solidFill>
          <a:ln/>
        </p:spPr>
      </p:sp>
      <p:sp>
        <p:nvSpPr>
          <p:cNvPr id="22" name="Shape 20"/>
          <p:cNvSpPr/>
          <p:nvPr/>
        </p:nvSpPr>
        <p:spPr>
          <a:xfrm>
            <a:off x="343856" y="5993698"/>
            <a:ext cx="387787" cy="387787"/>
          </a:xfrm>
          <a:prstGeom prst="roundRect">
            <a:avLst>
              <a:gd name="adj" fmla="val 13337"/>
            </a:avLst>
          </a:prstGeom>
          <a:solidFill>
            <a:srgbClr val="363A4A"/>
          </a:solidFill>
          <a:ln/>
        </p:spPr>
      </p:sp>
      <p:sp>
        <p:nvSpPr>
          <p:cNvPr id="23" name="Text 21"/>
          <p:cNvSpPr/>
          <p:nvPr/>
        </p:nvSpPr>
        <p:spPr>
          <a:xfrm>
            <a:off x="467681" y="6025964"/>
            <a:ext cx="140137" cy="323255"/>
          </a:xfrm>
          <a:prstGeom prst="rect">
            <a:avLst/>
          </a:prstGeom>
          <a:noFill/>
          <a:ln/>
        </p:spPr>
        <p:txBody>
          <a:bodyPr wrap="none" rtlCol="0" anchor="t"/>
          <a:lstStyle/>
          <a:p>
            <a:pPr marL="0" indent="0" algn="ctr">
              <a:lnSpc>
                <a:spcPts val="2545"/>
              </a:lnSpc>
              <a:buNone/>
            </a:pPr>
            <a:r>
              <a:rPr lang="en-US" sz="2036" dirty="0">
                <a:solidFill>
                  <a:srgbClr val="6EB9FC"/>
                </a:solidFill>
                <a:latin typeface="Lora" pitchFamily="34" charset="0"/>
                <a:ea typeface="Lora" pitchFamily="34" charset="-122"/>
                <a:cs typeface="Lora" pitchFamily="34" charset="-120"/>
              </a:rPr>
              <a:t>4</a:t>
            </a:r>
            <a:endParaRPr lang="en-US" sz="2036" dirty="0"/>
          </a:p>
        </p:txBody>
      </p:sp>
      <p:sp>
        <p:nvSpPr>
          <p:cNvPr id="37" name="Text 2">
            <a:extLst>
              <a:ext uri="{FF2B5EF4-FFF2-40B4-BE49-F238E27FC236}">
                <a16:creationId xmlns:a16="http://schemas.microsoft.com/office/drawing/2014/main" id="{82B87098-A4D0-42BC-B686-D166C88066AE}"/>
              </a:ext>
            </a:extLst>
          </p:cNvPr>
          <p:cNvSpPr/>
          <p:nvPr/>
        </p:nvSpPr>
        <p:spPr>
          <a:xfrm>
            <a:off x="361711" y="199981"/>
            <a:ext cx="6628448" cy="486013"/>
          </a:xfrm>
          <a:prstGeom prst="rect">
            <a:avLst/>
          </a:prstGeom>
          <a:noFill/>
          <a:ln/>
        </p:spPr>
        <p:txBody>
          <a:bodyPr wrap="none" rtlCol="0" anchor="t"/>
          <a:lstStyle/>
          <a:p>
            <a:pPr marL="0" indent="0">
              <a:lnSpc>
                <a:spcPts val="3827"/>
              </a:lnSpc>
              <a:buNone/>
            </a:pPr>
            <a:r>
              <a:rPr lang="en-US" sz="3062" dirty="0">
                <a:solidFill>
                  <a:srgbClr val="6EB9FC"/>
                </a:solidFill>
                <a:latin typeface="Lora" pitchFamily="34" charset="0"/>
                <a:ea typeface="Lora" pitchFamily="34" charset="-122"/>
                <a:cs typeface="Lora" pitchFamily="34" charset="-120"/>
              </a:rPr>
              <a:t>Graph Analysis Insights and Findings</a:t>
            </a:r>
            <a:endParaRPr lang="en-US" sz="3062" dirty="0"/>
          </a:p>
        </p:txBody>
      </p:sp>
      <p:sp>
        <p:nvSpPr>
          <p:cNvPr id="38" name="Text 3">
            <a:extLst>
              <a:ext uri="{FF2B5EF4-FFF2-40B4-BE49-F238E27FC236}">
                <a16:creationId xmlns:a16="http://schemas.microsoft.com/office/drawing/2014/main" id="{415CFF52-7C37-4B50-9F73-FEC5DA59C2EB}"/>
              </a:ext>
            </a:extLst>
          </p:cNvPr>
          <p:cNvSpPr/>
          <p:nvPr/>
        </p:nvSpPr>
        <p:spPr>
          <a:xfrm>
            <a:off x="1372552" y="1091176"/>
            <a:ext cx="1965841" cy="243007"/>
          </a:xfrm>
          <a:prstGeom prst="rect">
            <a:avLst/>
          </a:prstGeom>
          <a:noFill/>
          <a:ln/>
        </p:spPr>
        <p:txBody>
          <a:bodyPr wrap="none" rtlCol="0" anchor="t"/>
          <a:lstStyle/>
          <a:p>
            <a:pPr marL="0" indent="0" algn="l">
              <a:lnSpc>
                <a:spcPts val="1914"/>
              </a:lnSpc>
              <a:buNone/>
            </a:pPr>
            <a:r>
              <a:rPr lang="en-US" dirty="0">
                <a:solidFill>
                  <a:srgbClr val="6EB9FC"/>
                </a:solidFill>
                <a:latin typeface="Lora" pitchFamily="34" charset="0"/>
              </a:rPr>
              <a:t>Boxplot</a:t>
            </a:r>
            <a:endParaRPr lang="en-US" sz="1531" dirty="0"/>
          </a:p>
        </p:txBody>
      </p:sp>
      <p:sp>
        <p:nvSpPr>
          <p:cNvPr id="40" name="Text 5">
            <a:extLst>
              <a:ext uri="{FF2B5EF4-FFF2-40B4-BE49-F238E27FC236}">
                <a16:creationId xmlns:a16="http://schemas.microsoft.com/office/drawing/2014/main" id="{AC80B2D1-BA6D-445D-ADF8-3CA2497CEEA1}"/>
              </a:ext>
            </a:extLst>
          </p:cNvPr>
          <p:cNvSpPr/>
          <p:nvPr/>
        </p:nvSpPr>
        <p:spPr>
          <a:xfrm>
            <a:off x="1372552" y="2696511"/>
            <a:ext cx="1944172" cy="243007"/>
          </a:xfrm>
          <a:prstGeom prst="rect">
            <a:avLst/>
          </a:prstGeom>
          <a:noFill/>
          <a:ln/>
        </p:spPr>
        <p:txBody>
          <a:bodyPr wrap="none" rtlCol="0" anchor="t"/>
          <a:lstStyle/>
          <a:p>
            <a:pPr marL="0" indent="0" algn="l">
              <a:lnSpc>
                <a:spcPts val="1914"/>
              </a:lnSpc>
              <a:buNone/>
            </a:pPr>
            <a:r>
              <a:rPr lang="en-US" sz="1600" dirty="0">
                <a:solidFill>
                  <a:srgbClr val="6EB9FC"/>
                </a:solidFill>
                <a:latin typeface="Lora" pitchFamily="34" charset="0"/>
              </a:rPr>
              <a:t>Bar Charts</a:t>
            </a:r>
            <a:endParaRPr lang="en-US" sz="1600" dirty="0"/>
          </a:p>
        </p:txBody>
      </p:sp>
      <p:sp>
        <p:nvSpPr>
          <p:cNvPr id="42" name="Text 7">
            <a:extLst>
              <a:ext uri="{FF2B5EF4-FFF2-40B4-BE49-F238E27FC236}">
                <a16:creationId xmlns:a16="http://schemas.microsoft.com/office/drawing/2014/main" id="{CE767787-5EF3-4E1B-A0C3-6EFA5D3A0CC6}"/>
              </a:ext>
            </a:extLst>
          </p:cNvPr>
          <p:cNvSpPr/>
          <p:nvPr/>
        </p:nvSpPr>
        <p:spPr>
          <a:xfrm>
            <a:off x="1352787" y="4327845"/>
            <a:ext cx="1944172" cy="243007"/>
          </a:xfrm>
          <a:prstGeom prst="rect">
            <a:avLst/>
          </a:prstGeom>
          <a:noFill/>
          <a:ln/>
        </p:spPr>
        <p:txBody>
          <a:bodyPr wrap="none" rtlCol="0" anchor="t"/>
          <a:lstStyle/>
          <a:p>
            <a:pPr marL="0" indent="0" algn="l">
              <a:lnSpc>
                <a:spcPts val="1914"/>
              </a:lnSpc>
              <a:buNone/>
            </a:pPr>
            <a:r>
              <a:rPr lang="en-US" sz="1531" dirty="0">
                <a:solidFill>
                  <a:srgbClr val="6EB9FC"/>
                </a:solidFill>
                <a:latin typeface="Lora" pitchFamily="34" charset="0"/>
                <a:ea typeface="Lora" pitchFamily="34" charset="-122"/>
                <a:cs typeface="Lora" pitchFamily="34" charset="-120"/>
              </a:rPr>
              <a:t>Insightful Patterns</a:t>
            </a:r>
            <a:endParaRPr lang="en-US" sz="1531" dirty="0"/>
          </a:p>
        </p:txBody>
      </p:sp>
      <p:sp>
        <p:nvSpPr>
          <p:cNvPr id="44" name="Text 9">
            <a:extLst>
              <a:ext uri="{FF2B5EF4-FFF2-40B4-BE49-F238E27FC236}">
                <a16:creationId xmlns:a16="http://schemas.microsoft.com/office/drawing/2014/main" id="{38F18CEF-E2A3-4939-8291-23579579DA81}"/>
              </a:ext>
            </a:extLst>
          </p:cNvPr>
          <p:cNvSpPr/>
          <p:nvPr/>
        </p:nvSpPr>
        <p:spPr>
          <a:xfrm>
            <a:off x="1376460" y="5988670"/>
            <a:ext cx="1944172" cy="243007"/>
          </a:xfrm>
          <a:prstGeom prst="rect">
            <a:avLst/>
          </a:prstGeom>
          <a:noFill/>
          <a:ln/>
        </p:spPr>
        <p:txBody>
          <a:bodyPr wrap="none" rtlCol="0" anchor="t"/>
          <a:lstStyle/>
          <a:p>
            <a:pPr marL="0" indent="0" algn="l">
              <a:lnSpc>
                <a:spcPts val="1914"/>
              </a:lnSpc>
              <a:buNone/>
            </a:pPr>
            <a:r>
              <a:rPr lang="en-US" sz="1531" dirty="0">
                <a:solidFill>
                  <a:srgbClr val="6EB9FC"/>
                </a:solidFill>
                <a:latin typeface="Lora" pitchFamily="34" charset="0"/>
              </a:rPr>
              <a:t>Scatter Plots</a:t>
            </a:r>
            <a:endParaRPr lang="en-US" sz="1531" dirty="0"/>
          </a:p>
        </p:txBody>
      </p:sp>
      <p:sp>
        <p:nvSpPr>
          <p:cNvPr id="45" name="Text 10">
            <a:extLst>
              <a:ext uri="{FF2B5EF4-FFF2-40B4-BE49-F238E27FC236}">
                <a16:creationId xmlns:a16="http://schemas.microsoft.com/office/drawing/2014/main" id="{E35005C6-6F3D-4E27-9EB0-E3D6273F64F7}"/>
              </a:ext>
            </a:extLst>
          </p:cNvPr>
          <p:cNvSpPr/>
          <p:nvPr/>
        </p:nvSpPr>
        <p:spPr>
          <a:xfrm>
            <a:off x="1372552" y="5401746"/>
            <a:ext cx="5942648" cy="248722"/>
          </a:xfrm>
          <a:prstGeom prst="rect">
            <a:avLst/>
          </a:prstGeom>
          <a:noFill/>
          <a:ln/>
        </p:spPr>
        <p:txBody>
          <a:bodyPr wrap="none" rtlCol="0" anchor="t"/>
          <a:lstStyle/>
          <a:p>
            <a:pPr marL="0" indent="0" algn="l">
              <a:lnSpc>
                <a:spcPts val="1960"/>
              </a:lnSpc>
              <a:buNone/>
            </a:pPr>
            <a:endParaRPr lang="en-US" sz="1225" dirty="0"/>
          </a:p>
        </p:txBody>
      </p:sp>
      <p:sp>
        <p:nvSpPr>
          <p:cNvPr id="47" name="Text 12">
            <a:extLst>
              <a:ext uri="{FF2B5EF4-FFF2-40B4-BE49-F238E27FC236}">
                <a16:creationId xmlns:a16="http://schemas.microsoft.com/office/drawing/2014/main" id="{C883FD19-71D8-4D1C-A322-C9FE4D1A559A}"/>
              </a:ext>
            </a:extLst>
          </p:cNvPr>
          <p:cNvSpPr/>
          <p:nvPr/>
        </p:nvSpPr>
        <p:spPr>
          <a:xfrm>
            <a:off x="1372552" y="6645949"/>
            <a:ext cx="5942648" cy="248722"/>
          </a:xfrm>
          <a:prstGeom prst="rect">
            <a:avLst/>
          </a:prstGeom>
          <a:noFill/>
          <a:ln/>
        </p:spPr>
        <p:txBody>
          <a:bodyPr wrap="none" rtlCol="0" anchor="t"/>
          <a:lstStyle/>
          <a:p>
            <a:pPr marL="0" indent="0" algn="l">
              <a:lnSpc>
                <a:spcPts val="1960"/>
              </a:lnSpc>
              <a:buNone/>
            </a:pPr>
            <a:endParaRPr lang="en-US" sz="1225" dirty="0"/>
          </a:p>
        </p:txBody>
      </p:sp>
      <p:sp>
        <p:nvSpPr>
          <p:cNvPr id="49" name="Text 14">
            <a:extLst>
              <a:ext uri="{FF2B5EF4-FFF2-40B4-BE49-F238E27FC236}">
                <a16:creationId xmlns:a16="http://schemas.microsoft.com/office/drawing/2014/main" id="{78847AF9-8122-4391-9236-8B86DCD324AD}"/>
              </a:ext>
            </a:extLst>
          </p:cNvPr>
          <p:cNvSpPr/>
          <p:nvPr/>
        </p:nvSpPr>
        <p:spPr>
          <a:xfrm>
            <a:off x="1372552" y="7890152"/>
            <a:ext cx="5942648" cy="248722"/>
          </a:xfrm>
          <a:prstGeom prst="rect">
            <a:avLst/>
          </a:prstGeom>
          <a:noFill/>
          <a:ln/>
        </p:spPr>
        <p:txBody>
          <a:bodyPr wrap="none" rtlCol="0" anchor="t"/>
          <a:lstStyle/>
          <a:p>
            <a:pPr marL="0" indent="0" algn="l">
              <a:lnSpc>
                <a:spcPts val="1960"/>
              </a:lnSpc>
              <a:buNone/>
            </a:pPr>
            <a:endParaRPr lang="en-US" sz="1225" dirty="0"/>
          </a:p>
        </p:txBody>
      </p:sp>
      <p:sp>
        <p:nvSpPr>
          <p:cNvPr id="3" name="TextBox 2">
            <a:extLst>
              <a:ext uri="{FF2B5EF4-FFF2-40B4-BE49-F238E27FC236}">
                <a16:creationId xmlns:a16="http://schemas.microsoft.com/office/drawing/2014/main" id="{1AEBA7FA-2603-4325-8442-29BFFCCA1885}"/>
              </a:ext>
            </a:extLst>
          </p:cNvPr>
          <p:cNvSpPr txBox="1"/>
          <p:nvPr/>
        </p:nvSpPr>
        <p:spPr>
          <a:xfrm>
            <a:off x="973815" y="1442694"/>
            <a:ext cx="6382208" cy="1077218"/>
          </a:xfrm>
          <a:prstGeom prst="rect">
            <a:avLst/>
          </a:prstGeom>
          <a:noFill/>
        </p:spPr>
        <p:txBody>
          <a:bodyPr wrap="square" rtlCol="0">
            <a:spAutoFit/>
          </a:bodyPr>
          <a:lstStyle/>
          <a:p>
            <a:r>
              <a:rPr lang="en-US" sz="1600" b="0" i="0" dirty="0">
                <a:solidFill>
                  <a:srgbClr val="ECECEC"/>
                </a:solidFill>
                <a:effectLst/>
                <a:latin typeface="Söhne"/>
              </a:rPr>
              <a:t>Provided a concise summary of the distribution of salaries, highlighting the median, quartiles, and outliers. This visualized the wage disparities within and across industries, and pointed out extremes that warrant further investigation.</a:t>
            </a:r>
            <a:endParaRPr lang="en-US" sz="1600" dirty="0"/>
          </a:p>
        </p:txBody>
      </p:sp>
      <p:sp>
        <p:nvSpPr>
          <p:cNvPr id="50" name="TextBox 49">
            <a:extLst>
              <a:ext uri="{FF2B5EF4-FFF2-40B4-BE49-F238E27FC236}">
                <a16:creationId xmlns:a16="http://schemas.microsoft.com/office/drawing/2014/main" id="{25E46246-0B37-4411-B01F-57FD55F1F8C0}"/>
              </a:ext>
            </a:extLst>
          </p:cNvPr>
          <p:cNvSpPr txBox="1"/>
          <p:nvPr/>
        </p:nvSpPr>
        <p:spPr>
          <a:xfrm>
            <a:off x="973815" y="3071582"/>
            <a:ext cx="6491597" cy="1077218"/>
          </a:xfrm>
          <a:prstGeom prst="rect">
            <a:avLst/>
          </a:prstGeom>
          <a:noFill/>
        </p:spPr>
        <p:txBody>
          <a:bodyPr wrap="square" rtlCol="0">
            <a:spAutoFit/>
          </a:bodyPr>
          <a:lstStyle/>
          <a:p>
            <a:r>
              <a:rPr lang="en-US" sz="1600" b="0" i="0" dirty="0">
                <a:solidFill>
                  <a:srgbClr val="ECECEC"/>
                </a:solidFill>
                <a:effectLst/>
                <a:latin typeface="Söhne"/>
              </a:rPr>
              <a:t>Showcased average ratings per company, highlighting standout performers and those in need of improvement. Distribution of ratings across the dataset revealed skewness towards higher ratings, suggesting a positive bias or a trend of self-selection among reviewed companies.</a:t>
            </a:r>
            <a:endParaRPr lang="en-US" sz="1600" dirty="0"/>
          </a:p>
        </p:txBody>
      </p:sp>
      <p:sp>
        <p:nvSpPr>
          <p:cNvPr id="51" name="TextBox 50">
            <a:extLst>
              <a:ext uri="{FF2B5EF4-FFF2-40B4-BE49-F238E27FC236}">
                <a16:creationId xmlns:a16="http://schemas.microsoft.com/office/drawing/2014/main" id="{5956213D-7C66-4109-96C0-87DBE4C25ED6}"/>
              </a:ext>
            </a:extLst>
          </p:cNvPr>
          <p:cNvSpPr txBox="1"/>
          <p:nvPr/>
        </p:nvSpPr>
        <p:spPr>
          <a:xfrm>
            <a:off x="973814" y="4648845"/>
            <a:ext cx="6491597" cy="1323439"/>
          </a:xfrm>
          <a:prstGeom prst="rect">
            <a:avLst/>
          </a:prstGeom>
          <a:noFill/>
        </p:spPr>
        <p:txBody>
          <a:bodyPr wrap="square" rtlCol="0">
            <a:spAutoFit/>
          </a:bodyPr>
          <a:lstStyle/>
          <a:p>
            <a:r>
              <a:rPr lang="en-US" sz="1600" b="0" i="0" dirty="0">
                <a:solidFill>
                  <a:srgbClr val="ECECEC"/>
                </a:solidFill>
                <a:effectLst/>
                <a:latin typeface="Söhne"/>
              </a:rPr>
              <a:t>Used to visualize the distribution and density of ratings and salaries, smoothing out fluctuations to reveal underlying trends. These charts highlighted areas of high concentration, helping to pinpoint common ratings and salary ranges, and revealing the broader distribution pattern beyond individual data points.</a:t>
            </a:r>
            <a:endParaRPr lang="en-US" sz="1600" dirty="0"/>
          </a:p>
        </p:txBody>
      </p:sp>
      <p:sp>
        <p:nvSpPr>
          <p:cNvPr id="52" name="TextBox 51">
            <a:extLst>
              <a:ext uri="{FF2B5EF4-FFF2-40B4-BE49-F238E27FC236}">
                <a16:creationId xmlns:a16="http://schemas.microsoft.com/office/drawing/2014/main" id="{BC36BCE6-333F-4711-ACFC-2F0DE72DA21E}"/>
              </a:ext>
            </a:extLst>
          </p:cNvPr>
          <p:cNvSpPr txBox="1"/>
          <p:nvPr/>
        </p:nvSpPr>
        <p:spPr>
          <a:xfrm>
            <a:off x="968960" y="6360073"/>
            <a:ext cx="6491597" cy="1323439"/>
          </a:xfrm>
          <a:prstGeom prst="rect">
            <a:avLst/>
          </a:prstGeom>
          <a:noFill/>
        </p:spPr>
        <p:txBody>
          <a:bodyPr wrap="square" rtlCol="0">
            <a:spAutoFit/>
          </a:bodyPr>
          <a:lstStyle/>
          <a:p>
            <a:r>
              <a:rPr lang="en-US" sz="1600" b="0" i="0" dirty="0">
                <a:solidFill>
                  <a:srgbClr val="ECECEC"/>
                </a:solidFill>
                <a:effectLst/>
                <a:latin typeface="Söhne"/>
              </a:rPr>
              <a:t>Used to visualize the distribution and density of ratings and salaries, smoothing out fluctuations to reveal underlying trends. These charts highlighted areas of high concentration, helping to pinpoint common ratings and salary ranges, and revealing the broader distribution pattern beyond individual data points.</a:t>
            </a:r>
            <a:endParaRPr lang="en-US" sz="1600" dirty="0"/>
          </a:p>
        </p:txBody>
      </p:sp>
      <p:sp>
        <p:nvSpPr>
          <p:cNvPr id="53" name="Shape 3">
            <a:extLst>
              <a:ext uri="{FF2B5EF4-FFF2-40B4-BE49-F238E27FC236}">
                <a16:creationId xmlns:a16="http://schemas.microsoft.com/office/drawing/2014/main" id="{6C7CCEEF-C6A2-4EF2-A5A6-8047470FC8EF}"/>
              </a:ext>
            </a:extLst>
          </p:cNvPr>
          <p:cNvSpPr/>
          <p:nvPr/>
        </p:nvSpPr>
        <p:spPr>
          <a:xfrm>
            <a:off x="7972021" y="158903"/>
            <a:ext cx="21431" cy="6481286"/>
          </a:xfrm>
          <a:prstGeom prst="rect">
            <a:avLst/>
          </a:prstGeom>
          <a:solidFill>
            <a:srgbClr val="6EB9FC"/>
          </a:solidFill>
          <a:ln/>
        </p:spPr>
      </p:sp>
      <p:sp>
        <p:nvSpPr>
          <p:cNvPr id="54" name="Shape 4">
            <a:extLst>
              <a:ext uri="{FF2B5EF4-FFF2-40B4-BE49-F238E27FC236}">
                <a16:creationId xmlns:a16="http://schemas.microsoft.com/office/drawing/2014/main" id="{75E13C46-5818-4400-87CE-2CEE32FF89C0}"/>
              </a:ext>
            </a:extLst>
          </p:cNvPr>
          <p:cNvSpPr/>
          <p:nvPr/>
        </p:nvSpPr>
        <p:spPr>
          <a:xfrm>
            <a:off x="8169832" y="293375"/>
            <a:ext cx="603290" cy="21431"/>
          </a:xfrm>
          <a:prstGeom prst="rect">
            <a:avLst/>
          </a:prstGeom>
          <a:solidFill>
            <a:srgbClr val="6EB9FC"/>
          </a:solidFill>
          <a:ln/>
        </p:spPr>
      </p:sp>
      <p:sp>
        <p:nvSpPr>
          <p:cNvPr id="55" name="Shape 5">
            <a:extLst>
              <a:ext uri="{FF2B5EF4-FFF2-40B4-BE49-F238E27FC236}">
                <a16:creationId xmlns:a16="http://schemas.microsoft.com/office/drawing/2014/main" id="{47B5A685-B8DB-4EA4-BF2C-FD13E7E0C2CC}"/>
              </a:ext>
            </a:extLst>
          </p:cNvPr>
          <p:cNvSpPr/>
          <p:nvPr/>
        </p:nvSpPr>
        <p:spPr>
          <a:xfrm>
            <a:off x="7814888" y="98442"/>
            <a:ext cx="387787" cy="387787"/>
          </a:xfrm>
          <a:prstGeom prst="roundRect">
            <a:avLst>
              <a:gd name="adj" fmla="val 13337"/>
            </a:avLst>
          </a:prstGeom>
          <a:solidFill>
            <a:srgbClr val="363A4A"/>
          </a:solidFill>
          <a:ln/>
        </p:spPr>
      </p:sp>
      <p:sp>
        <p:nvSpPr>
          <p:cNvPr id="56" name="Text 6">
            <a:extLst>
              <a:ext uri="{FF2B5EF4-FFF2-40B4-BE49-F238E27FC236}">
                <a16:creationId xmlns:a16="http://schemas.microsoft.com/office/drawing/2014/main" id="{89D4A256-9B7B-4002-8A5C-B37B0B1ADD33}"/>
              </a:ext>
            </a:extLst>
          </p:cNvPr>
          <p:cNvSpPr/>
          <p:nvPr/>
        </p:nvSpPr>
        <p:spPr>
          <a:xfrm>
            <a:off x="7935648" y="107418"/>
            <a:ext cx="94178" cy="323255"/>
          </a:xfrm>
          <a:prstGeom prst="rect">
            <a:avLst/>
          </a:prstGeom>
          <a:noFill/>
          <a:ln/>
        </p:spPr>
        <p:txBody>
          <a:bodyPr wrap="none" rtlCol="0" anchor="t"/>
          <a:lstStyle/>
          <a:p>
            <a:pPr marL="0" indent="0" algn="ctr">
              <a:lnSpc>
                <a:spcPts val="2545"/>
              </a:lnSpc>
              <a:buNone/>
            </a:pPr>
            <a:r>
              <a:rPr lang="en-US" sz="2036" dirty="0">
                <a:solidFill>
                  <a:srgbClr val="6EB9FC"/>
                </a:solidFill>
                <a:latin typeface="Lora" pitchFamily="34" charset="0"/>
              </a:rPr>
              <a:t>5</a:t>
            </a:r>
            <a:endParaRPr lang="en-US" sz="2036" dirty="0"/>
          </a:p>
        </p:txBody>
      </p:sp>
      <p:sp>
        <p:nvSpPr>
          <p:cNvPr id="57" name="Shape 9">
            <a:extLst>
              <a:ext uri="{FF2B5EF4-FFF2-40B4-BE49-F238E27FC236}">
                <a16:creationId xmlns:a16="http://schemas.microsoft.com/office/drawing/2014/main" id="{39867BE5-CF1E-4F2F-A9EA-936E91D61AD2}"/>
              </a:ext>
            </a:extLst>
          </p:cNvPr>
          <p:cNvSpPr/>
          <p:nvPr/>
        </p:nvSpPr>
        <p:spPr>
          <a:xfrm>
            <a:off x="8176630" y="1874130"/>
            <a:ext cx="603290" cy="21431"/>
          </a:xfrm>
          <a:prstGeom prst="rect">
            <a:avLst/>
          </a:prstGeom>
          <a:solidFill>
            <a:srgbClr val="6EB9FC"/>
          </a:solidFill>
          <a:ln/>
        </p:spPr>
      </p:sp>
      <p:sp>
        <p:nvSpPr>
          <p:cNvPr id="60" name="Shape 14">
            <a:extLst>
              <a:ext uri="{FF2B5EF4-FFF2-40B4-BE49-F238E27FC236}">
                <a16:creationId xmlns:a16="http://schemas.microsoft.com/office/drawing/2014/main" id="{C259FE0A-5320-429E-8FF0-AB606FB795CB}"/>
              </a:ext>
            </a:extLst>
          </p:cNvPr>
          <p:cNvSpPr/>
          <p:nvPr/>
        </p:nvSpPr>
        <p:spPr>
          <a:xfrm>
            <a:off x="8162920" y="3480934"/>
            <a:ext cx="603290" cy="21431"/>
          </a:xfrm>
          <a:prstGeom prst="rect">
            <a:avLst/>
          </a:prstGeom>
          <a:solidFill>
            <a:srgbClr val="6EB9FC"/>
          </a:solidFill>
          <a:ln/>
        </p:spPr>
      </p:sp>
      <p:sp>
        <p:nvSpPr>
          <p:cNvPr id="69" name="Shape 3">
            <a:extLst>
              <a:ext uri="{FF2B5EF4-FFF2-40B4-BE49-F238E27FC236}">
                <a16:creationId xmlns:a16="http://schemas.microsoft.com/office/drawing/2014/main" id="{28823491-C2FA-4087-87C7-5331F98EFA0E}"/>
              </a:ext>
            </a:extLst>
          </p:cNvPr>
          <p:cNvSpPr/>
          <p:nvPr/>
        </p:nvSpPr>
        <p:spPr>
          <a:xfrm>
            <a:off x="7982736" y="1720183"/>
            <a:ext cx="21431" cy="6481286"/>
          </a:xfrm>
          <a:prstGeom prst="rect">
            <a:avLst/>
          </a:prstGeom>
          <a:solidFill>
            <a:srgbClr val="6EB9FC"/>
          </a:solidFill>
          <a:ln/>
        </p:spPr>
      </p:sp>
      <p:sp>
        <p:nvSpPr>
          <p:cNvPr id="58" name="Shape 10">
            <a:extLst>
              <a:ext uri="{FF2B5EF4-FFF2-40B4-BE49-F238E27FC236}">
                <a16:creationId xmlns:a16="http://schemas.microsoft.com/office/drawing/2014/main" id="{C7D120AC-3F18-49EC-9B03-A4F7C5F736FE}"/>
              </a:ext>
            </a:extLst>
          </p:cNvPr>
          <p:cNvSpPr/>
          <p:nvPr/>
        </p:nvSpPr>
        <p:spPr>
          <a:xfrm>
            <a:off x="7788844" y="1691012"/>
            <a:ext cx="387787" cy="387787"/>
          </a:xfrm>
          <a:prstGeom prst="roundRect">
            <a:avLst>
              <a:gd name="adj" fmla="val 13337"/>
            </a:avLst>
          </a:prstGeom>
          <a:solidFill>
            <a:srgbClr val="363A4A"/>
          </a:solidFill>
          <a:ln/>
        </p:spPr>
      </p:sp>
      <p:sp>
        <p:nvSpPr>
          <p:cNvPr id="61" name="Shape 15">
            <a:extLst>
              <a:ext uri="{FF2B5EF4-FFF2-40B4-BE49-F238E27FC236}">
                <a16:creationId xmlns:a16="http://schemas.microsoft.com/office/drawing/2014/main" id="{CB578505-3956-4163-BB58-33155EFF869E}"/>
              </a:ext>
            </a:extLst>
          </p:cNvPr>
          <p:cNvSpPr/>
          <p:nvPr/>
        </p:nvSpPr>
        <p:spPr>
          <a:xfrm>
            <a:off x="7788844" y="3322219"/>
            <a:ext cx="387787" cy="387787"/>
          </a:xfrm>
          <a:prstGeom prst="roundRect">
            <a:avLst>
              <a:gd name="adj" fmla="val 13337"/>
            </a:avLst>
          </a:prstGeom>
          <a:solidFill>
            <a:srgbClr val="363A4A"/>
          </a:solidFill>
          <a:ln/>
        </p:spPr>
      </p:sp>
      <p:sp>
        <p:nvSpPr>
          <p:cNvPr id="59" name="Text 11">
            <a:extLst>
              <a:ext uri="{FF2B5EF4-FFF2-40B4-BE49-F238E27FC236}">
                <a16:creationId xmlns:a16="http://schemas.microsoft.com/office/drawing/2014/main" id="{87950B77-60B9-40AD-9369-0033716D61E5}"/>
              </a:ext>
            </a:extLst>
          </p:cNvPr>
          <p:cNvSpPr/>
          <p:nvPr/>
        </p:nvSpPr>
        <p:spPr>
          <a:xfrm>
            <a:off x="7913264" y="1723278"/>
            <a:ext cx="138827" cy="323255"/>
          </a:xfrm>
          <a:prstGeom prst="rect">
            <a:avLst/>
          </a:prstGeom>
          <a:noFill/>
          <a:ln/>
        </p:spPr>
        <p:txBody>
          <a:bodyPr wrap="none" rtlCol="0" anchor="t"/>
          <a:lstStyle/>
          <a:p>
            <a:pPr marL="0" indent="0" algn="ctr">
              <a:lnSpc>
                <a:spcPts val="2545"/>
              </a:lnSpc>
              <a:buNone/>
            </a:pPr>
            <a:r>
              <a:rPr lang="en-US" sz="2036" dirty="0">
                <a:solidFill>
                  <a:srgbClr val="6EB9FC"/>
                </a:solidFill>
                <a:latin typeface="Lora" pitchFamily="34" charset="0"/>
              </a:rPr>
              <a:t>6</a:t>
            </a:r>
            <a:endParaRPr lang="en-US" sz="2036" dirty="0"/>
          </a:p>
        </p:txBody>
      </p:sp>
      <p:sp>
        <p:nvSpPr>
          <p:cNvPr id="62" name="Text 16">
            <a:extLst>
              <a:ext uri="{FF2B5EF4-FFF2-40B4-BE49-F238E27FC236}">
                <a16:creationId xmlns:a16="http://schemas.microsoft.com/office/drawing/2014/main" id="{BA15867F-1B42-4F42-B8CA-114A1B6D7F46}"/>
              </a:ext>
            </a:extLst>
          </p:cNvPr>
          <p:cNvSpPr/>
          <p:nvPr/>
        </p:nvSpPr>
        <p:spPr>
          <a:xfrm>
            <a:off x="7647449" y="3329456"/>
            <a:ext cx="582426" cy="323255"/>
          </a:xfrm>
          <a:prstGeom prst="rect">
            <a:avLst/>
          </a:prstGeom>
          <a:noFill/>
          <a:ln/>
        </p:spPr>
        <p:txBody>
          <a:bodyPr wrap="none" rtlCol="0" anchor="t"/>
          <a:lstStyle/>
          <a:p>
            <a:pPr marL="0" indent="0" algn="ctr">
              <a:lnSpc>
                <a:spcPts val="2545"/>
              </a:lnSpc>
              <a:buNone/>
            </a:pPr>
            <a:r>
              <a:rPr lang="en-US" sz="2036" dirty="0">
                <a:solidFill>
                  <a:srgbClr val="6EB9FC"/>
                </a:solidFill>
                <a:latin typeface="Lora" pitchFamily="34" charset="0"/>
              </a:rPr>
              <a:t>7</a:t>
            </a:r>
            <a:endParaRPr lang="en-US" sz="2036" dirty="0"/>
          </a:p>
        </p:txBody>
      </p:sp>
      <p:sp>
        <p:nvSpPr>
          <p:cNvPr id="63" name="Shape 19">
            <a:extLst>
              <a:ext uri="{FF2B5EF4-FFF2-40B4-BE49-F238E27FC236}">
                <a16:creationId xmlns:a16="http://schemas.microsoft.com/office/drawing/2014/main" id="{CC87A8C3-9986-47EF-BB03-FB7BF7ACF608}"/>
              </a:ext>
            </a:extLst>
          </p:cNvPr>
          <p:cNvSpPr/>
          <p:nvPr/>
        </p:nvSpPr>
        <p:spPr>
          <a:xfrm>
            <a:off x="8150739" y="5086669"/>
            <a:ext cx="603290" cy="21431"/>
          </a:xfrm>
          <a:prstGeom prst="rect">
            <a:avLst/>
          </a:prstGeom>
          <a:solidFill>
            <a:srgbClr val="6EB9FC"/>
          </a:solidFill>
          <a:ln/>
        </p:spPr>
      </p:sp>
      <p:sp>
        <p:nvSpPr>
          <p:cNvPr id="64" name="Shape 20">
            <a:extLst>
              <a:ext uri="{FF2B5EF4-FFF2-40B4-BE49-F238E27FC236}">
                <a16:creationId xmlns:a16="http://schemas.microsoft.com/office/drawing/2014/main" id="{F75D9D77-6768-4232-A4F6-3D5E51F65A21}"/>
              </a:ext>
            </a:extLst>
          </p:cNvPr>
          <p:cNvSpPr/>
          <p:nvPr/>
        </p:nvSpPr>
        <p:spPr>
          <a:xfrm>
            <a:off x="7770989" y="4928560"/>
            <a:ext cx="387787" cy="387787"/>
          </a:xfrm>
          <a:prstGeom prst="roundRect">
            <a:avLst>
              <a:gd name="adj" fmla="val 13337"/>
            </a:avLst>
          </a:prstGeom>
          <a:solidFill>
            <a:srgbClr val="363A4A"/>
          </a:solidFill>
          <a:ln/>
        </p:spPr>
      </p:sp>
      <p:sp>
        <p:nvSpPr>
          <p:cNvPr id="65" name="Text 21">
            <a:extLst>
              <a:ext uri="{FF2B5EF4-FFF2-40B4-BE49-F238E27FC236}">
                <a16:creationId xmlns:a16="http://schemas.microsoft.com/office/drawing/2014/main" id="{560D0FE9-2965-4FD4-BF62-740FE2C56A2E}"/>
              </a:ext>
            </a:extLst>
          </p:cNvPr>
          <p:cNvSpPr/>
          <p:nvPr/>
        </p:nvSpPr>
        <p:spPr>
          <a:xfrm>
            <a:off x="7894814" y="4960826"/>
            <a:ext cx="140137" cy="323255"/>
          </a:xfrm>
          <a:prstGeom prst="rect">
            <a:avLst/>
          </a:prstGeom>
          <a:noFill/>
          <a:ln/>
        </p:spPr>
        <p:txBody>
          <a:bodyPr wrap="none" rtlCol="0" anchor="t"/>
          <a:lstStyle/>
          <a:p>
            <a:pPr marL="0" indent="0" algn="ctr">
              <a:lnSpc>
                <a:spcPts val="2545"/>
              </a:lnSpc>
              <a:buNone/>
            </a:pPr>
            <a:r>
              <a:rPr lang="en-US" sz="2036" dirty="0">
                <a:solidFill>
                  <a:srgbClr val="6EB9FC"/>
                </a:solidFill>
                <a:latin typeface="Lora" pitchFamily="34" charset="0"/>
              </a:rPr>
              <a:t>8</a:t>
            </a:r>
            <a:endParaRPr lang="en-US" sz="2036" dirty="0"/>
          </a:p>
        </p:txBody>
      </p:sp>
      <p:sp>
        <p:nvSpPr>
          <p:cNvPr id="66" name="Shape 24">
            <a:extLst>
              <a:ext uri="{FF2B5EF4-FFF2-40B4-BE49-F238E27FC236}">
                <a16:creationId xmlns:a16="http://schemas.microsoft.com/office/drawing/2014/main" id="{DC6D3CF3-D408-460B-A0F9-6C9315E8356C}"/>
              </a:ext>
            </a:extLst>
          </p:cNvPr>
          <p:cNvSpPr/>
          <p:nvPr/>
        </p:nvSpPr>
        <p:spPr>
          <a:xfrm>
            <a:off x="8150752" y="6761405"/>
            <a:ext cx="603290" cy="21431"/>
          </a:xfrm>
          <a:prstGeom prst="rect">
            <a:avLst/>
          </a:prstGeom>
          <a:solidFill>
            <a:srgbClr val="6EB9FC"/>
          </a:solidFill>
          <a:ln/>
        </p:spPr>
      </p:sp>
      <p:sp>
        <p:nvSpPr>
          <p:cNvPr id="67" name="Shape 25">
            <a:extLst>
              <a:ext uri="{FF2B5EF4-FFF2-40B4-BE49-F238E27FC236}">
                <a16:creationId xmlns:a16="http://schemas.microsoft.com/office/drawing/2014/main" id="{86E374F1-C6EF-4CE8-9CBB-6A65434012A0}"/>
              </a:ext>
            </a:extLst>
          </p:cNvPr>
          <p:cNvSpPr/>
          <p:nvPr/>
        </p:nvSpPr>
        <p:spPr>
          <a:xfrm>
            <a:off x="7799619" y="6587905"/>
            <a:ext cx="387787" cy="387787"/>
          </a:xfrm>
          <a:prstGeom prst="roundRect">
            <a:avLst>
              <a:gd name="adj" fmla="val 13337"/>
            </a:avLst>
          </a:prstGeom>
          <a:solidFill>
            <a:srgbClr val="363A4A"/>
          </a:solidFill>
          <a:ln/>
        </p:spPr>
      </p:sp>
      <p:sp>
        <p:nvSpPr>
          <p:cNvPr id="68" name="Text 26">
            <a:extLst>
              <a:ext uri="{FF2B5EF4-FFF2-40B4-BE49-F238E27FC236}">
                <a16:creationId xmlns:a16="http://schemas.microsoft.com/office/drawing/2014/main" id="{1172F081-DCE5-48FF-9356-9E5CF019B5EA}"/>
              </a:ext>
            </a:extLst>
          </p:cNvPr>
          <p:cNvSpPr/>
          <p:nvPr/>
        </p:nvSpPr>
        <p:spPr>
          <a:xfrm>
            <a:off x="7922967" y="6620171"/>
            <a:ext cx="140970" cy="323255"/>
          </a:xfrm>
          <a:prstGeom prst="rect">
            <a:avLst/>
          </a:prstGeom>
          <a:noFill/>
          <a:ln/>
        </p:spPr>
        <p:txBody>
          <a:bodyPr wrap="none" rtlCol="0" anchor="t"/>
          <a:lstStyle/>
          <a:p>
            <a:pPr marL="0" indent="0" algn="ctr">
              <a:lnSpc>
                <a:spcPts val="2545"/>
              </a:lnSpc>
              <a:buNone/>
            </a:pPr>
            <a:r>
              <a:rPr lang="en-US" sz="2036" dirty="0">
                <a:solidFill>
                  <a:srgbClr val="6EB9FC"/>
                </a:solidFill>
                <a:latin typeface="Lora" pitchFamily="34" charset="0"/>
              </a:rPr>
              <a:t>9</a:t>
            </a:r>
            <a:endParaRPr lang="en-US" sz="2036" dirty="0"/>
          </a:p>
        </p:txBody>
      </p:sp>
      <p:sp>
        <p:nvSpPr>
          <p:cNvPr id="70" name="Text 3">
            <a:extLst>
              <a:ext uri="{FF2B5EF4-FFF2-40B4-BE49-F238E27FC236}">
                <a16:creationId xmlns:a16="http://schemas.microsoft.com/office/drawing/2014/main" id="{DD958192-F857-43AB-BFEA-4875667B4187}"/>
              </a:ext>
            </a:extLst>
          </p:cNvPr>
          <p:cNvSpPr/>
          <p:nvPr/>
        </p:nvSpPr>
        <p:spPr>
          <a:xfrm>
            <a:off x="8779920" y="29802"/>
            <a:ext cx="1965841" cy="243007"/>
          </a:xfrm>
          <a:prstGeom prst="rect">
            <a:avLst/>
          </a:prstGeom>
          <a:noFill/>
          <a:ln/>
        </p:spPr>
        <p:txBody>
          <a:bodyPr wrap="none" rtlCol="0" anchor="t"/>
          <a:lstStyle/>
          <a:p>
            <a:pPr marL="0" indent="0" algn="l">
              <a:lnSpc>
                <a:spcPts val="1914"/>
              </a:lnSpc>
              <a:buNone/>
            </a:pPr>
            <a:r>
              <a:rPr lang="en-US" dirty="0">
                <a:solidFill>
                  <a:srgbClr val="6EB9FC"/>
                </a:solidFill>
                <a:latin typeface="Lora" pitchFamily="34" charset="0"/>
              </a:rPr>
              <a:t>Radar Charts</a:t>
            </a:r>
            <a:endParaRPr lang="en-US" sz="1531" dirty="0"/>
          </a:p>
        </p:txBody>
      </p:sp>
      <p:sp>
        <p:nvSpPr>
          <p:cNvPr id="71" name="TextBox 70">
            <a:extLst>
              <a:ext uri="{FF2B5EF4-FFF2-40B4-BE49-F238E27FC236}">
                <a16:creationId xmlns:a16="http://schemas.microsoft.com/office/drawing/2014/main" id="{9E8FEA66-B473-44A9-8CAC-2AA4448D4710}"/>
              </a:ext>
            </a:extLst>
          </p:cNvPr>
          <p:cNvSpPr txBox="1"/>
          <p:nvPr/>
        </p:nvSpPr>
        <p:spPr>
          <a:xfrm>
            <a:off x="8265054" y="472915"/>
            <a:ext cx="6382208" cy="1077218"/>
          </a:xfrm>
          <a:prstGeom prst="rect">
            <a:avLst/>
          </a:prstGeom>
          <a:noFill/>
        </p:spPr>
        <p:txBody>
          <a:bodyPr wrap="square" rtlCol="0">
            <a:spAutoFit/>
          </a:bodyPr>
          <a:lstStyle/>
          <a:p>
            <a:r>
              <a:rPr lang="en-US" sz="1600" b="0" i="0" dirty="0">
                <a:solidFill>
                  <a:srgbClr val="ECECEC"/>
                </a:solidFill>
                <a:effectLst/>
                <a:latin typeface="Söhne"/>
              </a:rPr>
              <a:t>Employed for comparative analysis of industry-specific trends, showing how different sectors score in terms of ratings, average salaries, and benefits offered. This illustrated the variation in industry standards and employee expectations.</a:t>
            </a:r>
            <a:endParaRPr lang="en-US" sz="1600" dirty="0"/>
          </a:p>
        </p:txBody>
      </p:sp>
      <p:sp>
        <p:nvSpPr>
          <p:cNvPr id="75" name="Text 3">
            <a:extLst>
              <a:ext uri="{FF2B5EF4-FFF2-40B4-BE49-F238E27FC236}">
                <a16:creationId xmlns:a16="http://schemas.microsoft.com/office/drawing/2014/main" id="{7EB4D891-4530-4B61-BA67-06D77EE31602}"/>
              </a:ext>
            </a:extLst>
          </p:cNvPr>
          <p:cNvSpPr/>
          <p:nvPr/>
        </p:nvSpPr>
        <p:spPr>
          <a:xfrm>
            <a:off x="8740551" y="1726638"/>
            <a:ext cx="1965841" cy="243007"/>
          </a:xfrm>
          <a:prstGeom prst="rect">
            <a:avLst/>
          </a:prstGeom>
          <a:noFill/>
          <a:ln/>
        </p:spPr>
        <p:txBody>
          <a:bodyPr wrap="none" rtlCol="0" anchor="t"/>
          <a:lstStyle/>
          <a:p>
            <a:pPr marL="0" indent="0" algn="l">
              <a:lnSpc>
                <a:spcPts val="1914"/>
              </a:lnSpc>
              <a:buNone/>
            </a:pPr>
            <a:r>
              <a:rPr lang="en-US" dirty="0">
                <a:solidFill>
                  <a:srgbClr val="6EB9FC"/>
                </a:solidFill>
                <a:latin typeface="Lora" pitchFamily="34" charset="0"/>
              </a:rPr>
              <a:t>Swarm Plots</a:t>
            </a:r>
            <a:endParaRPr lang="en-US" sz="1531" dirty="0"/>
          </a:p>
        </p:txBody>
      </p:sp>
      <p:sp>
        <p:nvSpPr>
          <p:cNvPr id="76" name="TextBox 75">
            <a:extLst>
              <a:ext uri="{FF2B5EF4-FFF2-40B4-BE49-F238E27FC236}">
                <a16:creationId xmlns:a16="http://schemas.microsoft.com/office/drawing/2014/main" id="{551D0071-5366-4D76-9573-D85CE6EDE373}"/>
              </a:ext>
            </a:extLst>
          </p:cNvPr>
          <p:cNvSpPr txBox="1"/>
          <p:nvPr/>
        </p:nvSpPr>
        <p:spPr>
          <a:xfrm>
            <a:off x="8225685" y="2075469"/>
            <a:ext cx="6382208" cy="1077218"/>
          </a:xfrm>
          <a:prstGeom prst="rect">
            <a:avLst/>
          </a:prstGeom>
          <a:noFill/>
        </p:spPr>
        <p:txBody>
          <a:bodyPr wrap="square" rtlCol="0">
            <a:spAutoFit/>
          </a:bodyPr>
          <a:lstStyle/>
          <a:p>
            <a:r>
              <a:rPr lang="en-US" sz="1600" b="0" i="0" dirty="0">
                <a:solidFill>
                  <a:srgbClr val="ECECEC"/>
                </a:solidFill>
                <a:effectLst/>
                <a:latin typeface="Söhne"/>
              </a:rPr>
              <a:t>Offered a detailed visualization of salary distributions while avoiding overlap, making it easier to observe clustering and outliers within specific categories or industries. This helped in identifying common salary ranges and exceptions in data distribution.</a:t>
            </a:r>
            <a:endParaRPr lang="en-US" sz="1600" dirty="0"/>
          </a:p>
        </p:txBody>
      </p:sp>
      <p:sp>
        <p:nvSpPr>
          <p:cNvPr id="77" name="Text 3">
            <a:extLst>
              <a:ext uri="{FF2B5EF4-FFF2-40B4-BE49-F238E27FC236}">
                <a16:creationId xmlns:a16="http://schemas.microsoft.com/office/drawing/2014/main" id="{A6104D68-E6E8-4C72-B2D7-3DD4DF172412}"/>
              </a:ext>
            </a:extLst>
          </p:cNvPr>
          <p:cNvSpPr/>
          <p:nvPr/>
        </p:nvSpPr>
        <p:spPr>
          <a:xfrm>
            <a:off x="8854648" y="3326965"/>
            <a:ext cx="1965841" cy="243007"/>
          </a:xfrm>
          <a:prstGeom prst="rect">
            <a:avLst/>
          </a:prstGeom>
          <a:noFill/>
          <a:ln/>
        </p:spPr>
        <p:txBody>
          <a:bodyPr wrap="none" rtlCol="0" anchor="t"/>
          <a:lstStyle/>
          <a:p>
            <a:pPr marL="0" indent="0" algn="l">
              <a:lnSpc>
                <a:spcPts val="1914"/>
              </a:lnSpc>
              <a:buNone/>
            </a:pPr>
            <a:r>
              <a:rPr lang="en-US" dirty="0">
                <a:solidFill>
                  <a:srgbClr val="6EB9FC"/>
                </a:solidFill>
                <a:latin typeface="Lora" pitchFamily="34" charset="0"/>
              </a:rPr>
              <a:t>Heat Maps</a:t>
            </a:r>
            <a:endParaRPr lang="en-US" sz="1531" dirty="0"/>
          </a:p>
        </p:txBody>
      </p:sp>
      <p:sp>
        <p:nvSpPr>
          <p:cNvPr id="78" name="TextBox 77">
            <a:extLst>
              <a:ext uri="{FF2B5EF4-FFF2-40B4-BE49-F238E27FC236}">
                <a16:creationId xmlns:a16="http://schemas.microsoft.com/office/drawing/2014/main" id="{91B1BBD4-AE3D-4F6E-81DA-40B111CEA28B}"/>
              </a:ext>
            </a:extLst>
          </p:cNvPr>
          <p:cNvSpPr txBox="1"/>
          <p:nvPr/>
        </p:nvSpPr>
        <p:spPr>
          <a:xfrm>
            <a:off x="8339782" y="3598297"/>
            <a:ext cx="6382208" cy="1323439"/>
          </a:xfrm>
          <a:prstGeom prst="rect">
            <a:avLst/>
          </a:prstGeom>
          <a:noFill/>
        </p:spPr>
        <p:txBody>
          <a:bodyPr wrap="square" rtlCol="0">
            <a:spAutoFit/>
          </a:bodyPr>
          <a:lstStyle/>
          <a:p>
            <a:r>
              <a:rPr lang="en-US" sz="1600" b="0" i="0" dirty="0">
                <a:solidFill>
                  <a:srgbClr val="ECECEC"/>
                </a:solidFill>
                <a:effectLst/>
                <a:latin typeface="Söhne"/>
              </a:rPr>
              <a:t>Illustrated correlations between various factors such as company size, industry, salary, and ratings. Highlighted areas of strong association and areas lacking in correlation, providing a foundation for deeper analysis into what factors most influence employee satisfaction and company performance.</a:t>
            </a:r>
            <a:endParaRPr lang="en-US" sz="1600" dirty="0"/>
          </a:p>
        </p:txBody>
      </p:sp>
      <p:sp>
        <p:nvSpPr>
          <p:cNvPr id="79" name="Text 3">
            <a:extLst>
              <a:ext uri="{FF2B5EF4-FFF2-40B4-BE49-F238E27FC236}">
                <a16:creationId xmlns:a16="http://schemas.microsoft.com/office/drawing/2014/main" id="{C912372F-366C-48E4-ADEB-14788ABE86BE}"/>
              </a:ext>
            </a:extLst>
          </p:cNvPr>
          <p:cNvSpPr/>
          <p:nvPr/>
        </p:nvSpPr>
        <p:spPr>
          <a:xfrm>
            <a:off x="8759054" y="4955436"/>
            <a:ext cx="1965841" cy="243007"/>
          </a:xfrm>
          <a:prstGeom prst="rect">
            <a:avLst/>
          </a:prstGeom>
          <a:noFill/>
          <a:ln/>
        </p:spPr>
        <p:txBody>
          <a:bodyPr wrap="none" rtlCol="0" anchor="t"/>
          <a:lstStyle/>
          <a:p>
            <a:pPr marL="0" indent="0" algn="l">
              <a:lnSpc>
                <a:spcPts val="1914"/>
              </a:lnSpc>
              <a:buNone/>
            </a:pPr>
            <a:r>
              <a:rPr lang="en-US" dirty="0">
                <a:solidFill>
                  <a:srgbClr val="6EB9FC"/>
                </a:solidFill>
                <a:latin typeface="Lora" pitchFamily="34" charset="0"/>
              </a:rPr>
              <a:t>Pie Charts</a:t>
            </a:r>
            <a:endParaRPr lang="en-US" sz="1531" dirty="0"/>
          </a:p>
        </p:txBody>
      </p:sp>
      <p:sp>
        <p:nvSpPr>
          <p:cNvPr id="80" name="TextBox 79">
            <a:extLst>
              <a:ext uri="{FF2B5EF4-FFF2-40B4-BE49-F238E27FC236}">
                <a16:creationId xmlns:a16="http://schemas.microsoft.com/office/drawing/2014/main" id="{6E6CB9B5-F79B-4E15-AED3-8AA71E87BFC9}"/>
              </a:ext>
            </a:extLst>
          </p:cNvPr>
          <p:cNvSpPr txBox="1"/>
          <p:nvPr/>
        </p:nvSpPr>
        <p:spPr>
          <a:xfrm>
            <a:off x="8244188" y="5304267"/>
            <a:ext cx="6382208" cy="1077218"/>
          </a:xfrm>
          <a:prstGeom prst="rect">
            <a:avLst/>
          </a:prstGeom>
          <a:noFill/>
        </p:spPr>
        <p:txBody>
          <a:bodyPr wrap="square" rtlCol="0">
            <a:spAutoFit/>
          </a:bodyPr>
          <a:lstStyle/>
          <a:p>
            <a:r>
              <a:rPr lang="en-US" sz="1600" b="0" i="0" dirty="0">
                <a:solidFill>
                  <a:srgbClr val="ECECEC"/>
                </a:solidFill>
                <a:effectLst/>
                <a:latin typeface="Söhne"/>
              </a:rPr>
              <a:t>Showed the proportion of companies or employees falling into various categories, such as industry sectors or rating brackets. This provided a quick, visual understanding of the composition of the dataset and the relative significance of each segment.</a:t>
            </a:r>
            <a:endParaRPr lang="en-US" sz="1600" dirty="0"/>
          </a:p>
        </p:txBody>
      </p:sp>
      <p:sp>
        <p:nvSpPr>
          <p:cNvPr id="81" name="Text 3">
            <a:extLst>
              <a:ext uri="{FF2B5EF4-FFF2-40B4-BE49-F238E27FC236}">
                <a16:creationId xmlns:a16="http://schemas.microsoft.com/office/drawing/2014/main" id="{C77E1F70-C810-4E2C-942E-0EC30B7775FE}"/>
              </a:ext>
            </a:extLst>
          </p:cNvPr>
          <p:cNvSpPr/>
          <p:nvPr/>
        </p:nvSpPr>
        <p:spPr>
          <a:xfrm>
            <a:off x="8799431" y="6587766"/>
            <a:ext cx="1965841" cy="243007"/>
          </a:xfrm>
          <a:prstGeom prst="rect">
            <a:avLst/>
          </a:prstGeom>
          <a:noFill/>
          <a:ln/>
        </p:spPr>
        <p:txBody>
          <a:bodyPr wrap="none" rtlCol="0" anchor="t"/>
          <a:lstStyle/>
          <a:p>
            <a:pPr marL="0" indent="0" algn="l">
              <a:lnSpc>
                <a:spcPts val="1914"/>
              </a:lnSpc>
              <a:buNone/>
            </a:pPr>
            <a:r>
              <a:rPr lang="en-US" dirty="0">
                <a:solidFill>
                  <a:srgbClr val="6EB9FC"/>
                </a:solidFill>
                <a:latin typeface="Lora" pitchFamily="34" charset="0"/>
              </a:rPr>
              <a:t>Histograms</a:t>
            </a:r>
            <a:endParaRPr lang="en-US" sz="1531" dirty="0"/>
          </a:p>
        </p:txBody>
      </p:sp>
      <p:sp>
        <p:nvSpPr>
          <p:cNvPr id="82" name="TextBox 81">
            <a:extLst>
              <a:ext uri="{FF2B5EF4-FFF2-40B4-BE49-F238E27FC236}">
                <a16:creationId xmlns:a16="http://schemas.microsoft.com/office/drawing/2014/main" id="{F70AEE8E-A142-482D-A448-83B2D61AD30D}"/>
              </a:ext>
            </a:extLst>
          </p:cNvPr>
          <p:cNvSpPr txBox="1"/>
          <p:nvPr/>
        </p:nvSpPr>
        <p:spPr>
          <a:xfrm>
            <a:off x="8225685" y="6937295"/>
            <a:ext cx="6382208" cy="1077218"/>
          </a:xfrm>
          <a:prstGeom prst="rect">
            <a:avLst/>
          </a:prstGeom>
          <a:noFill/>
        </p:spPr>
        <p:txBody>
          <a:bodyPr wrap="square" rtlCol="0">
            <a:spAutoFit/>
          </a:bodyPr>
          <a:lstStyle/>
          <a:p>
            <a:r>
              <a:rPr lang="en-US" sz="1600" b="0" i="0" dirty="0">
                <a:solidFill>
                  <a:srgbClr val="ECECEC"/>
                </a:solidFill>
                <a:effectLst/>
                <a:latin typeface="Söhne"/>
              </a:rPr>
              <a:t>Offered insights into the distribution patterns of ratings and salaries across industries, highlighting prevalent salary ranges and commonality in rating scores. This helped identify industries with higher employee satisfaction and those with competitive salary offerings.</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par>
                                <p:cTn id="38" presetID="10" presetClass="entr" presetSubtype="0"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500"/>
                                        <p:tgtEl>
                                          <p:spTgt spid="3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fade">
                                      <p:cBhvr>
                                        <p:cTn id="52" dur="500"/>
                                        <p:tgtEl>
                                          <p:spTgt spid="4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fade">
                                      <p:cBhvr>
                                        <p:cTn id="55" dur="500"/>
                                        <p:tgtEl>
                                          <p:spTgt spid="4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500"/>
                                        <p:tgtEl>
                                          <p:spTgt spid="4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fade">
                                      <p:cBhvr>
                                        <p:cTn id="61" dur="500"/>
                                        <p:tgtEl>
                                          <p:spTgt spid="4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fade">
                                      <p:cBhvr>
                                        <p:cTn id="64" dur="500"/>
                                        <p:tgtEl>
                                          <p:spTgt spid="4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fade">
                                      <p:cBhvr>
                                        <p:cTn id="67" dur="500"/>
                                        <p:tgtEl>
                                          <p:spTgt spid="49"/>
                                        </p:tgtEl>
                                      </p:cBhvr>
                                    </p:animEffect>
                                  </p:childTnLst>
                                </p:cTn>
                              </p:par>
                              <p:par>
                                <p:cTn id="68" presetID="10" presetClass="entr" presetSubtype="0" fill="hold" nodeType="with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fade">
                                      <p:cBhvr>
                                        <p:cTn id="70" dur="500"/>
                                        <p:tgtEl>
                                          <p:spTgt spid="53"/>
                                        </p:tgtEl>
                                      </p:cBhvr>
                                    </p:animEffect>
                                  </p:childTnLst>
                                </p:cTn>
                              </p:par>
                              <p:par>
                                <p:cTn id="71" presetID="10" presetClass="entr" presetSubtype="0" fill="hold" nodeType="withEffect">
                                  <p:stCondLst>
                                    <p:cond delay="0"/>
                                  </p:stCondLst>
                                  <p:childTnLst>
                                    <p:set>
                                      <p:cBhvr>
                                        <p:cTn id="72" dur="1" fill="hold">
                                          <p:stCondLst>
                                            <p:cond delay="0"/>
                                          </p:stCondLst>
                                        </p:cTn>
                                        <p:tgtEl>
                                          <p:spTgt spid="54"/>
                                        </p:tgtEl>
                                        <p:attrNameLst>
                                          <p:attrName>style.visibility</p:attrName>
                                        </p:attrNameLst>
                                      </p:cBhvr>
                                      <p:to>
                                        <p:strVal val="visible"/>
                                      </p:to>
                                    </p:set>
                                    <p:animEffect transition="in" filter="fade">
                                      <p:cBhvr>
                                        <p:cTn id="73" dur="500"/>
                                        <p:tgtEl>
                                          <p:spTgt spid="54"/>
                                        </p:tgtEl>
                                      </p:cBhvr>
                                    </p:animEffect>
                                  </p:childTnLst>
                                </p:cTn>
                              </p:par>
                              <p:par>
                                <p:cTn id="74" presetID="10" presetClass="entr" presetSubtype="0" fill="hold" nodeType="with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fade">
                                      <p:cBhvr>
                                        <p:cTn id="76" dur="500"/>
                                        <p:tgtEl>
                                          <p:spTgt spid="5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56"/>
                                        </p:tgtEl>
                                        <p:attrNameLst>
                                          <p:attrName>style.visibility</p:attrName>
                                        </p:attrNameLst>
                                      </p:cBhvr>
                                      <p:to>
                                        <p:strVal val="visible"/>
                                      </p:to>
                                    </p:set>
                                    <p:animEffect transition="in" filter="fade">
                                      <p:cBhvr>
                                        <p:cTn id="79" dur="500"/>
                                        <p:tgtEl>
                                          <p:spTgt spid="56"/>
                                        </p:tgtEl>
                                      </p:cBhvr>
                                    </p:animEffect>
                                  </p:childTnLst>
                                </p:cTn>
                              </p:par>
                              <p:par>
                                <p:cTn id="80" presetID="10" presetClass="entr" presetSubtype="0" fill="hold" nodeType="withEffect">
                                  <p:stCondLst>
                                    <p:cond delay="0"/>
                                  </p:stCondLst>
                                  <p:childTnLst>
                                    <p:set>
                                      <p:cBhvr>
                                        <p:cTn id="81" dur="1" fill="hold">
                                          <p:stCondLst>
                                            <p:cond delay="0"/>
                                          </p:stCondLst>
                                        </p:cTn>
                                        <p:tgtEl>
                                          <p:spTgt spid="57"/>
                                        </p:tgtEl>
                                        <p:attrNameLst>
                                          <p:attrName>style.visibility</p:attrName>
                                        </p:attrNameLst>
                                      </p:cBhvr>
                                      <p:to>
                                        <p:strVal val="visible"/>
                                      </p:to>
                                    </p:set>
                                    <p:animEffect transition="in" filter="fade">
                                      <p:cBhvr>
                                        <p:cTn id="82" dur="500"/>
                                        <p:tgtEl>
                                          <p:spTgt spid="57"/>
                                        </p:tgtEl>
                                      </p:cBhvr>
                                    </p:animEffect>
                                  </p:childTnLst>
                                </p:cTn>
                              </p:par>
                              <p:par>
                                <p:cTn id="83" presetID="10" presetClass="entr" presetSubtype="0" fill="hold" nodeType="withEffect">
                                  <p:stCondLst>
                                    <p:cond delay="0"/>
                                  </p:stCondLst>
                                  <p:childTnLst>
                                    <p:set>
                                      <p:cBhvr>
                                        <p:cTn id="84" dur="1" fill="hold">
                                          <p:stCondLst>
                                            <p:cond delay="0"/>
                                          </p:stCondLst>
                                        </p:cTn>
                                        <p:tgtEl>
                                          <p:spTgt spid="58"/>
                                        </p:tgtEl>
                                        <p:attrNameLst>
                                          <p:attrName>style.visibility</p:attrName>
                                        </p:attrNameLst>
                                      </p:cBhvr>
                                      <p:to>
                                        <p:strVal val="visible"/>
                                      </p:to>
                                    </p:set>
                                    <p:animEffect transition="in" filter="fade">
                                      <p:cBhvr>
                                        <p:cTn id="85" dur="500"/>
                                        <p:tgtEl>
                                          <p:spTgt spid="58"/>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59"/>
                                        </p:tgtEl>
                                        <p:attrNameLst>
                                          <p:attrName>style.visibility</p:attrName>
                                        </p:attrNameLst>
                                      </p:cBhvr>
                                      <p:to>
                                        <p:strVal val="visible"/>
                                      </p:to>
                                    </p:set>
                                    <p:animEffect transition="in" filter="fade">
                                      <p:cBhvr>
                                        <p:cTn id="88" dur="500"/>
                                        <p:tgtEl>
                                          <p:spTgt spid="59"/>
                                        </p:tgtEl>
                                      </p:cBhvr>
                                    </p:animEffect>
                                  </p:childTnLst>
                                </p:cTn>
                              </p:par>
                              <p:par>
                                <p:cTn id="89" presetID="10" presetClass="entr" presetSubtype="0" fill="hold" nodeType="withEffect">
                                  <p:stCondLst>
                                    <p:cond delay="0"/>
                                  </p:stCondLst>
                                  <p:childTnLst>
                                    <p:set>
                                      <p:cBhvr>
                                        <p:cTn id="90" dur="1" fill="hold">
                                          <p:stCondLst>
                                            <p:cond delay="0"/>
                                          </p:stCondLst>
                                        </p:cTn>
                                        <p:tgtEl>
                                          <p:spTgt spid="60"/>
                                        </p:tgtEl>
                                        <p:attrNameLst>
                                          <p:attrName>style.visibility</p:attrName>
                                        </p:attrNameLst>
                                      </p:cBhvr>
                                      <p:to>
                                        <p:strVal val="visible"/>
                                      </p:to>
                                    </p:set>
                                    <p:animEffect transition="in" filter="fade">
                                      <p:cBhvr>
                                        <p:cTn id="91" dur="500"/>
                                        <p:tgtEl>
                                          <p:spTgt spid="60"/>
                                        </p:tgtEl>
                                      </p:cBhvr>
                                    </p:animEffect>
                                  </p:childTnLst>
                                </p:cTn>
                              </p:par>
                              <p:par>
                                <p:cTn id="92" presetID="10" presetClass="entr" presetSubtype="0" fill="hold" nodeType="withEffect">
                                  <p:stCondLst>
                                    <p:cond delay="0"/>
                                  </p:stCondLst>
                                  <p:childTnLst>
                                    <p:set>
                                      <p:cBhvr>
                                        <p:cTn id="93" dur="1" fill="hold">
                                          <p:stCondLst>
                                            <p:cond delay="0"/>
                                          </p:stCondLst>
                                        </p:cTn>
                                        <p:tgtEl>
                                          <p:spTgt spid="61"/>
                                        </p:tgtEl>
                                        <p:attrNameLst>
                                          <p:attrName>style.visibility</p:attrName>
                                        </p:attrNameLst>
                                      </p:cBhvr>
                                      <p:to>
                                        <p:strVal val="visible"/>
                                      </p:to>
                                    </p:set>
                                    <p:animEffect transition="in" filter="fade">
                                      <p:cBhvr>
                                        <p:cTn id="94" dur="500"/>
                                        <p:tgtEl>
                                          <p:spTgt spid="61"/>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2"/>
                                        </p:tgtEl>
                                        <p:attrNameLst>
                                          <p:attrName>style.visibility</p:attrName>
                                        </p:attrNameLst>
                                      </p:cBhvr>
                                      <p:to>
                                        <p:strVal val="visible"/>
                                      </p:to>
                                    </p:set>
                                    <p:animEffect transition="in" filter="fade">
                                      <p:cBhvr>
                                        <p:cTn id="97" dur="500"/>
                                        <p:tgtEl>
                                          <p:spTgt spid="62"/>
                                        </p:tgtEl>
                                      </p:cBhvr>
                                    </p:animEffect>
                                  </p:childTnLst>
                                </p:cTn>
                              </p:par>
                              <p:par>
                                <p:cTn id="98" presetID="10" presetClass="entr" presetSubtype="0" fill="hold" nodeType="withEffect">
                                  <p:stCondLst>
                                    <p:cond delay="0"/>
                                  </p:stCondLst>
                                  <p:childTnLst>
                                    <p:set>
                                      <p:cBhvr>
                                        <p:cTn id="99" dur="1" fill="hold">
                                          <p:stCondLst>
                                            <p:cond delay="0"/>
                                          </p:stCondLst>
                                        </p:cTn>
                                        <p:tgtEl>
                                          <p:spTgt spid="63"/>
                                        </p:tgtEl>
                                        <p:attrNameLst>
                                          <p:attrName>style.visibility</p:attrName>
                                        </p:attrNameLst>
                                      </p:cBhvr>
                                      <p:to>
                                        <p:strVal val="visible"/>
                                      </p:to>
                                    </p:set>
                                    <p:animEffect transition="in" filter="fade">
                                      <p:cBhvr>
                                        <p:cTn id="100" dur="500"/>
                                        <p:tgtEl>
                                          <p:spTgt spid="63"/>
                                        </p:tgtEl>
                                      </p:cBhvr>
                                    </p:animEffect>
                                  </p:childTnLst>
                                </p:cTn>
                              </p:par>
                              <p:par>
                                <p:cTn id="101" presetID="10" presetClass="entr" presetSubtype="0" fill="hold" nodeType="withEffect">
                                  <p:stCondLst>
                                    <p:cond delay="0"/>
                                  </p:stCondLst>
                                  <p:childTnLst>
                                    <p:set>
                                      <p:cBhvr>
                                        <p:cTn id="102" dur="1" fill="hold">
                                          <p:stCondLst>
                                            <p:cond delay="0"/>
                                          </p:stCondLst>
                                        </p:cTn>
                                        <p:tgtEl>
                                          <p:spTgt spid="64"/>
                                        </p:tgtEl>
                                        <p:attrNameLst>
                                          <p:attrName>style.visibility</p:attrName>
                                        </p:attrNameLst>
                                      </p:cBhvr>
                                      <p:to>
                                        <p:strVal val="visible"/>
                                      </p:to>
                                    </p:set>
                                    <p:animEffect transition="in" filter="fade">
                                      <p:cBhvr>
                                        <p:cTn id="103" dur="500"/>
                                        <p:tgtEl>
                                          <p:spTgt spid="64"/>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65"/>
                                        </p:tgtEl>
                                        <p:attrNameLst>
                                          <p:attrName>style.visibility</p:attrName>
                                        </p:attrNameLst>
                                      </p:cBhvr>
                                      <p:to>
                                        <p:strVal val="visible"/>
                                      </p:to>
                                    </p:set>
                                    <p:animEffect transition="in" filter="fade">
                                      <p:cBhvr>
                                        <p:cTn id="106" dur="500"/>
                                        <p:tgtEl>
                                          <p:spTgt spid="65"/>
                                        </p:tgtEl>
                                      </p:cBhvr>
                                    </p:animEffect>
                                  </p:childTnLst>
                                </p:cTn>
                              </p:par>
                              <p:par>
                                <p:cTn id="107" presetID="10" presetClass="entr" presetSubtype="0" fill="hold" nodeType="withEffect">
                                  <p:stCondLst>
                                    <p:cond delay="0"/>
                                  </p:stCondLst>
                                  <p:childTnLst>
                                    <p:set>
                                      <p:cBhvr>
                                        <p:cTn id="108" dur="1" fill="hold">
                                          <p:stCondLst>
                                            <p:cond delay="0"/>
                                          </p:stCondLst>
                                        </p:cTn>
                                        <p:tgtEl>
                                          <p:spTgt spid="66"/>
                                        </p:tgtEl>
                                        <p:attrNameLst>
                                          <p:attrName>style.visibility</p:attrName>
                                        </p:attrNameLst>
                                      </p:cBhvr>
                                      <p:to>
                                        <p:strVal val="visible"/>
                                      </p:to>
                                    </p:set>
                                    <p:animEffect transition="in" filter="fade">
                                      <p:cBhvr>
                                        <p:cTn id="109" dur="500"/>
                                        <p:tgtEl>
                                          <p:spTgt spid="66"/>
                                        </p:tgtEl>
                                      </p:cBhvr>
                                    </p:animEffect>
                                  </p:childTnLst>
                                </p:cTn>
                              </p:par>
                              <p:par>
                                <p:cTn id="110" presetID="10" presetClass="entr" presetSubtype="0" fill="hold" nodeType="withEffect">
                                  <p:stCondLst>
                                    <p:cond delay="0"/>
                                  </p:stCondLst>
                                  <p:childTnLst>
                                    <p:set>
                                      <p:cBhvr>
                                        <p:cTn id="111" dur="1" fill="hold">
                                          <p:stCondLst>
                                            <p:cond delay="0"/>
                                          </p:stCondLst>
                                        </p:cTn>
                                        <p:tgtEl>
                                          <p:spTgt spid="67"/>
                                        </p:tgtEl>
                                        <p:attrNameLst>
                                          <p:attrName>style.visibility</p:attrName>
                                        </p:attrNameLst>
                                      </p:cBhvr>
                                      <p:to>
                                        <p:strVal val="visible"/>
                                      </p:to>
                                    </p:set>
                                    <p:animEffect transition="in" filter="fade">
                                      <p:cBhvr>
                                        <p:cTn id="112" dur="500"/>
                                        <p:tgtEl>
                                          <p:spTgt spid="67"/>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68"/>
                                        </p:tgtEl>
                                        <p:attrNameLst>
                                          <p:attrName>style.visibility</p:attrName>
                                        </p:attrNameLst>
                                      </p:cBhvr>
                                      <p:to>
                                        <p:strVal val="visible"/>
                                      </p:to>
                                    </p:set>
                                    <p:animEffect transition="in" filter="fade">
                                      <p:cBhvr>
                                        <p:cTn id="115" dur="500"/>
                                        <p:tgtEl>
                                          <p:spTgt spid="68"/>
                                        </p:tgtEl>
                                      </p:cBhvr>
                                    </p:animEffect>
                                  </p:childTnLst>
                                </p:cTn>
                              </p:par>
                              <p:par>
                                <p:cTn id="116" presetID="10" presetClass="entr" presetSubtype="0" fill="hold" nodeType="withEffect">
                                  <p:stCondLst>
                                    <p:cond delay="0"/>
                                  </p:stCondLst>
                                  <p:childTnLst>
                                    <p:set>
                                      <p:cBhvr>
                                        <p:cTn id="117" dur="1" fill="hold">
                                          <p:stCondLst>
                                            <p:cond delay="0"/>
                                          </p:stCondLst>
                                        </p:cTn>
                                        <p:tgtEl>
                                          <p:spTgt spid="69"/>
                                        </p:tgtEl>
                                        <p:attrNameLst>
                                          <p:attrName>style.visibility</p:attrName>
                                        </p:attrNameLst>
                                      </p:cBhvr>
                                      <p:to>
                                        <p:strVal val="visible"/>
                                      </p:to>
                                    </p:set>
                                    <p:animEffect transition="in" filter="fade">
                                      <p:cBhvr>
                                        <p:cTn id="118" dur="500"/>
                                        <p:tgtEl>
                                          <p:spTgt spid="69"/>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70"/>
                                        </p:tgtEl>
                                        <p:attrNameLst>
                                          <p:attrName>style.visibility</p:attrName>
                                        </p:attrNameLst>
                                      </p:cBhvr>
                                      <p:to>
                                        <p:strVal val="visible"/>
                                      </p:to>
                                    </p:set>
                                    <p:animEffect transition="in" filter="fade">
                                      <p:cBhvr>
                                        <p:cTn id="121" dur="500"/>
                                        <p:tgtEl>
                                          <p:spTgt spid="70"/>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75"/>
                                        </p:tgtEl>
                                        <p:attrNameLst>
                                          <p:attrName>style.visibility</p:attrName>
                                        </p:attrNameLst>
                                      </p:cBhvr>
                                      <p:to>
                                        <p:strVal val="visible"/>
                                      </p:to>
                                    </p:set>
                                    <p:animEffect transition="in" filter="fade">
                                      <p:cBhvr>
                                        <p:cTn id="124" dur="500"/>
                                        <p:tgtEl>
                                          <p:spTgt spid="75"/>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77"/>
                                        </p:tgtEl>
                                        <p:attrNameLst>
                                          <p:attrName>style.visibility</p:attrName>
                                        </p:attrNameLst>
                                      </p:cBhvr>
                                      <p:to>
                                        <p:strVal val="visible"/>
                                      </p:to>
                                    </p:set>
                                    <p:animEffect transition="in" filter="fade">
                                      <p:cBhvr>
                                        <p:cTn id="127" dur="500"/>
                                        <p:tgtEl>
                                          <p:spTgt spid="77"/>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79"/>
                                        </p:tgtEl>
                                        <p:attrNameLst>
                                          <p:attrName>style.visibility</p:attrName>
                                        </p:attrNameLst>
                                      </p:cBhvr>
                                      <p:to>
                                        <p:strVal val="visible"/>
                                      </p:to>
                                    </p:set>
                                    <p:animEffect transition="in" filter="fade">
                                      <p:cBhvr>
                                        <p:cTn id="130" dur="500"/>
                                        <p:tgtEl>
                                          <p:spTgt spid="79"/>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81"/>
                                        </p:tgtEl>
                                        <p:attrNameLst>
                                          <p:attrName>style.visibility</p:attrName>
                                        </p:attrNameLst>
                                      </p:cBhvr>
                                      <p:to>
                                        <p:strVal val="visible"/>
                                      </p:to>
                                    </p:set>
                                    <p:animEffect transition="in" filter="fade">
                                      <p:cBhvr>
                                        <p:cTn id="133"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8" grpId="0" animBg="1"/>
      <p:bldP spid="23" grpId="0" animBg="1"/>
      <p:bldP spid="37" grpId="0" animBg="1"/>
      <p:bldP spid="38" grpId="0" animBg="1"/>
      <p:bldP spid="40" grpId="0" animBg="1"/>
      <p:bldP spid="42" grpId="0" animBg="1"/>
      <p:bldP spid="44" grpId="0" animBg="1"/>
      <p:bldP spid="45" grpId="0" animBg="1"/>
      <p:bldP spid="47" grpId="0" animBg="1"/>
      <p:bldP spid="49" grpId="0" animBg="1"/>
      <p:bldP spid="56" grpId="0" animBg="1"/>
      <p:bldP spid="59" grpId="0" animBg="1"/>
      <p:bldP spid="62" grpId="0" animBg="1"/>
      <p:bldP spid="65" grpId="0" animBg="1"/>
      <p:bldP spid="68" grpId="0" animBg="1"/>
      <p:bldP spid="70" grpId="0" animBg="1"/>
      <p:bldP spid="75" grpId="0" animBg="1"/>
      <p:bldP spid="77" grpId="0" animBg="1"/>
      <p:bldP spid="79" grpId="0" animBg="1"/>
      <p:bldP spid="8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4" name="Text 2"/>
          <p:cNvSpPr/>
          <p:nvPr/>
        </p:nvSpPr>
        <p:spPr>
          <a:xfrm>
            <a:off x="2176939" y="1051321"/>
            <a:ext cx="9486186"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Key Observations from Data Analysis</a:t>
            </a:r>
            <a:endParaRPr lang="en-US" sz="4374" dirty="0"/>
          </a:p>
        </p:txBody>
      </p:sp>
      <p:sp>
        <p:nvSpPr>
          <p:cNvPr id="5" name="Shape 3"/>
          <p:cNvSpPr/>
          <p:nvPr/>
        </p:nvSpPr>
        <p:spPr>
          <a:xfrm>
            <a:off x="422256" y="3184684"/>
            <a:ext cx="499943" cy="499943"/>
          </a:xfrm>
          <a:prstGeom prst="roundRect">
            <a:avLst>
              <a:gd name="adj" fmla="val 13333"/>
            </a:avLst>
          </a:prstGeom>
          <a:solidFill>
            <a:srgbClr val="363A4A"/>
          </a:solidFill>
          <a:ln/>
        </p:spPr>
      </p:sp>
      <p:sp>
        <p:nvSpPr>
          <p:cNvPr id="6" name="Text 4"/>
          <p:cNvSpPr/>
          <p:nvPr/>
        </p:nvSpPr>
        <p:spPr>
          <a:xfrm>
            <a:off x="595134" y="3226356"/>
            <a:ext cx="121325" cy="416481"/>
          </a:xfrm>
          <a:prstGeom prst="rect">
            <a:avLst/>
          </a:prstGeom>
          <a:noFill/>
          <a:ln/>
        </p:spPr>
        <p:txBody>
          <a:bodyPr wrap="none" rtlCol="0" anchor="t"/>
          <a:lstStyle/>
          <a:p>
            <a:pPr marL="0" indent="0" algn="ctr">
              <a:lnSpc>
                <a:spcPts val="3281"/>
              </a:lnSpc>
              <a:buNone/>
            </a:pPr>
            <a:r>
              <a:rPr lang="en-US" sz="2624" dirty="0">
                <a:solidFill>
                  <a:srgbClr val="6EB9FC"/>
                </a:solidFill>
                <a:latin typeface="Lora" pitchFamily="34" charset="0"/>
                <a:ea typeface="Lora" pitchFamily="34" charset="-122"/>
                <a:cs typeface="Lora" pitchFamily="34" charset="-120"/>
              </a:rPr>
              <a:t>1</a:t>
            </a:r>
            <a:endParaRPr lang="en-US" sz="2624" dirty="0"/>
          </a:p>
        </p:txBody>
      </p:sp>
      <p:sp>
        <p:nvSpPr>
          <p:cNvPr id="7" name="Text 5"/>
          <p:cNvSpPr/>
          <p:nvPr/>
        </p:nvSpPr>
        <p:spPr>
          <a:xfrm>
            <a:off x="1127939" y="3261003"/>
            <a:ext cx="2440900"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rPr>
              <a:t>Positive Trends</a:t>
            </a:r>
            <a:endParaRPr lang="en-US" sz="2187" dirty="0"/>
          </a:p>
        </p:txBody>
      </p:sp>
      <p:sp>
        <p:nvSpPr>
          <p:cNvPr id="8" name="Text 6"/>
          <p:cNvSpPr/>
          <p:nvPr/>
        </p:nvSpPr>
        <p:spPr>
          <a:xfrm>
            <a:off x="1127939" y="4114800"/>
            <a:ext cx="2440900" cy="1421606"/>
          </a:xfrm>
          <a:prstGeom prst="rect">
            <a:avLst/>
          </a:prstGeom>
          <a:noFill/>
          <a:ln/>
        </p:spPr>
        <p:txBody>
          <a:bodyPr wrap="square" rtlCol="0" anchor="t"/>
          <a:lstStyle/>
          <a:p>
            <a:pPr>
              <a:lnSpc>
                <a:spcPts val="2799"/>
              </a:lnSpc>
            </a:pPr>
            <a:r>
              <a:rPr lang="en-US" sz="2400" dirty="0">
                <a:solidFill>
                  <a:schemeClr val="bg1"/>
                </a:solidFill>
              </a:rPr>
              <a:t>Companies with higher salaries tend to have better ratings.</a:t>
            </a:r>
            <a:endParaRPr lang="en-US" sz="2000" dirty="0">
              <a:solidFill>
                <a:schemeClr val="bg1"/>
              </a:solidFill>
            </a:endParaRPr>
          </a:p>
        </p:txBody>
      </p:sp>
      <p:sp>
        <p:nvSpPr>
          <p:cNvPr id="9" name="Shape 7"/>
          <p:cNvSpPr/>
          <p:nvPr/>
        </p:nvSpPr>
        <p:spPr>
          <a:xfrm>
            <a:off x="3791010" y="3184684"/>
            <a:ext cx="499943" cy="499943"/>
          </a:xfrm>
          <a:prstGeom prst="roundRect">
            <a:avLst>
              <a:gd name="adj" fmla="val 13333"/>
            </a:avLst>
          </a:prstGeom>
          <a:solidFill>
            <a:srgbClr val="363A4A"/>
          </a:solidFill>
          <a:ln/>
        </p:spPr>
      </p:sp>
      <p:sp>
        <p:nvSpPr>
          <p:cNvPr id="10" name="Text 8"/>
          <p:cNvSpPr/>
          <p:nvPr/>
        </p:nvSpPr>
        <p:spPr>
          <a:xfrm>
            <a:off x="3951387" y="3226356"/>
            <a:ext cx="179070" cy="416481"/>
          </a:xfrm>
          <a:prstGeom prst="rect">
            <a:avLst/>
          </a:prstGeom>
          <a:noFill/>
          <a:ln/>
        </p:spPr>
        <p:txBody>
          <a:bodyPr wrap="none" rtlCol="0" anchor="t"/>
          <a:lstStyle/>
          <a:p>
            <a:pPr marL="0" indent="0" algn="ctr">
              <a:lnSpc>
                <a:spcPts val="3281"/>
              </a:lnSpc>
              <a:buNone/>
            </a:pPr>
            <a:r>
              <a:rPr lang="en-US" sz="2624" dirty="0">
                <a:solidFill>
                  <a:srgbClr val="6EB9FC"/>
                </a:solidFill>
                <a:latin typeface="Lora" pitchFamily="34" charset="0"/>
                <a:ea typeface="Lora" pitchFamily="34" charset="-122"/>
                <a:cs typeface="Lora" pitchFamily="34" charset="-120"/>
              </a:rPr>
              <a:t>2</a:t>
            </a:r>
            <a:endParaRPr lang="en-US" sz="2624" dirty="0"/>
          </a:p>
        </p:txBody>
      </p:sp>
      <p:sp>
        <p:nvSpPr>
          <p:cNvPr id="11" name="Text 9"/>
          <p:cNvSpPr/>
          <p:nvPr/>
        </p:nvSpPr>
        <p:spPr>
          <a:xfrm>
            <a:off x="4513124" y="3261003"/>
            <a:ext cx="2440900" cy="694373"/>
          </a:xfrm>
          <a:prstGeom prst="rect">
            <a:avLst/>
          </a:prstGeom>
          <a:noFill/>
          <a:ln/>
        </p:spPr>
        <p:txBody>
          <a:bodyPr wrap="square" rtlCol="0" anchor="t"/>
          <a:lstStyle/>
          <a:p>
            <a:pPr marL="0" indent="0">
              <a:lnSpc>
                <a:spcPts val="2734"/>
              </a:lnSpc>
              <a:buNone/>
            </a:pPr>
            <a:r>
              <a:rPr lang="en-US" sz="2187" dirty="0">
                <a:solidFill>
                  <a:srgbClr val="6EB9FC"/>
                </a:solidFill>
                <a:latin typeface="Lora" pitchFamily="34" charset="0"/>
              </a:rPr>
              <a:t>Industry Variations</a:t>
            </a:r>
            <a:endParaRPr lang="en-US" sz="2187" dirty="0"/>
          </a:p>
        </p:txBody>
      </p:sp>
      <p:sp>
        <p:nvSpPr>
          <p:cNvPr id="12" name="Text 10"/>
          <p:cNvSpPr/>
          <p:nvPr/>
        </p:nvSpPr>
        <p:spPr>
          <a:xfrm>
            <a:off x="4513124" y="4088607"/>
            <a:ext cx="2440900" cy="1421606"/>
          </a:xfrm>
          <a:prstGeom prst="rect">
            <a:avLst/>
          </a:prstGeom>
          <a:noFill/>
          <a:ln/>
        </p:spPr>
        <p:txBody>
          <a:bodyPr wrap="square" rtlCol="0" anchor="t"/>
          <a:lstStyle/>
          <a:p>
            <a:pPr>
              <a:lnSpc>
                <a:spcPts val="2799"/>
              </a:lnSpc>
            </a:pPr>
            <a:r>
              <a:rPr lang="en-US" sz="2400" dirty="0">
                <a:solidFill>
                  <a:schemeClr val="bg1"/>
                </a:solidFill>
              </a:rPr>
              <a:t>Variations in ratings and salary trends across different industries.</a:t>
            </a:r>
            <a:endParaRPr lang="en-US" sz="2000" dirty="0">
              <a:solidFill>
                <a:schemeClr val="bg1"/>
              </a:solidFill>
            </a:endParaRPr>
          </a:p>
        </p:txBody>
      </p:sp>
      <p:sp>
        <p:nvSpPr>
          <p:cNvPr id="13" name="Shape 11"/>
          <p:cNvSpPr/>
          <p:nvPr/>
        </p:nvSpPr>
        <p:spPr>
          <a:xfrm>
            <a:off x="7176195" y="3184684"/>
            <a:ext cx="499943" cy="499943"/>
          </a:xfrm>
          <a:prstGeom prst="roundRect">
            <a:avLst>
              <a:gd name="adj" fmla="val 13333"/>
            </a:avLst>
          </a:prstGeom>
          <a:solidFill>
            <a:srgbClr val="363A4A"/>
          </a:solidFill>
          <a:ln/>
        </p:spPr>
      </p:sp>
      <p:sp>
        <p:nvSpPr>
          <p:cNvPr id="14" name="Text 12"/>
          <p:cNvSpPr/>
          <p:nvPr/>
        </p:nvSpPr>
        <p:spPr>
          <a:xfrm>
            <a:off x="7333238" y="3226356"/>
            <a:ext cx="185738" cy="416481"/>
          </a:xfrm>
          <a:prstGeom prst="rect">
            <a:avLst/>
          </a:prstGeom>
          <a:noFill/>
          <a:ln/>
        </p:spPr>
        <p:txBody>
          <a:bodyPr wrap="none" rtlCol="0" anchor="t"/>
          <a:lstStyle/>
          <a:p>
            <a:pPr marL="0" indent="0" algn="ctr">
              <a:lnSpc>
                <a:spcPts val="3281"/>
              </a:lnSpc>
              <a:buNone/>
            </a:pPr>
            <a:r>
              <a:rPr lang="en-US" sz="2624" dirty="0">
                <a:solidFill>
                  <a:srgbClr val="6EB9FC"/>
                </a:solidFill>
                <a:latin typeface="Lora" pitchFamily="34" charset="0"/>
                <a:ea typeface="Lora" pitchFamily="34" charset="-122"/>
                <a:cs typeface="Lora" pitchFamily="34" charset="-120"/>
              </a:rPr>
              <a:t>3</a:t>
            </a:r>
            <a:endParaRPr lang="en-US" sz="2624" dirty="0"/>
          </a:p>
        </p:txBody>
      </p:sp>
      <p:sp>
        <p:nvSpPr>
          <p:cNvPr id="15" name="Text 13"/>
          <p:cNvSpPr/>
          <p:nvPr/>
        </p:nvSpPr>
        <p:spPr>
          <a:xfrm>
            <a:off x="7898309" y="3261003"/>
            <a:ext cx="2440900" cy="694373"/>
          </a:xfrm>
          <a:prstGeom prst="rect">
            <a:avLst/>
          </a:prstGeom>
          <a:noFill/>
          <a:ln/>
        </p:spPr>
        <p:txBody>
          <a:bodyPr wrap="square" rtlCol="0" anchor="t"/>
          <a:lstStyle/>
          <a:p>
            <a:pPr marL="0" indent="0">
              <a:lnSpc>
                <a:spcPts val="2734"/>
              </a:lnSpc>
              <a:buNone/>
            </a:pPr>
            <a:r>
              <a:rPr lang="en-US" sz="2187" dirty="0">
                <a:solidFill>
                  <a:srgbClr val="6EB9FC"/>
                </a:solidFill>
                <a:latin typeface="Lora" pitchFamily="34" charset="0"/>
              </a:rPr>
              <a:t>Employee Satisfaction</a:t>
            </a:r>
            <a:endParaRPr lang="en-US" sz="2187" dirty="0"/>
          </a:p>
        </p:txBody>
      </p:sp>
      <p:sp>
        <p:nvSpPr>
          <p:cNvPr id="16" name="Text 14"/>
          <p:cNvSpPr/>
          <p:nvPr/>
        </p:nvSpPr>
        <p:spPr>
          <a:xfrm>
            <a:off x="7898309" y="4088607"/>
            <a:ext cx="2440900" cy="1421606"/>
          </a:xfrm>
          <a:prstGeom prst="rect">
            <a:avLst/>
          </a:prstGeom>
          <a:noFill/>
          <a:ln/>
        </p:spPr>
        <p:txBody>
          <a:bodyPr wrap="square" rtlCol="0" anchor="t"/>
          <a:lstStyle/>
          <a:p>
            <a:pPr>
              <a:lnSpc>
                <a:spcPts val="2799"/>
              </a:lnSpc>
            </a:pPr>
            <a:r>
              <a:rPr lang="en-US" sz="2400" dirty="0">
                <a:solidFill>
                  <a:schemeClr val="bg1"/>
                </a:solidFill>
              </a:rPr>
              <a:t>Positive correlation between benefits, ratings, and employee satisfaction.</a:t>
            </a:r>
            <a:endParaRPr lang="en-US" sz="2000" dirty="0">
              <a:solidFill>
                <a:schemeClr val="bg1"/>
              </a:solidFill>
            </a:endParaRPr>
          </a:p>
        </p:txBody>
      </p:sp>
      <p:sp>
        <p:nvSpPr>
          <p:cNvPr id="17" name="Shape 3">
            <a:extLst>
              <a:ext uri="{FF2B5EF4-FFF2-40B4-BE49-F238E27FC236}">
                <a16:creationId xmlns:a16="http://schemas.microsoft.com/office/drawing/2014/main" id="{B968A53C-5EB5-4B0D-A71E-6D82D3EC93D2}"/>
              </a:ext>
            </a:extLst>
          </p:cNvPr>
          <p:cNvSpPr/>
          <p:nvPr/>
        </p:nvSpPr>
        <p:spPr>
          <a:xfrm>
            <a:off x="10558582" y="3184684"/>
            <a:ext cx="499943" cy="499943"/>
          </a:xfrm>
          <a:prstGeom prst="roundRect">
            <a:avLst>
              <a:gd name="adj" fmla="val 13333"/>
            </a:avLst>
          </a:prstGeom>
          <a:solidFill>
            <a:srgbClr val="363A4A"/>
          </a:solidFill>
          <a:ln/>
        </p:spPr>
      </p:sp>
      <p:sp>
        <p:nvSpPr>
          <p:cNvPr id="18" name="Text 4">
            <a:extLst>
              <a:ext uri="{FF2B5EF4-FFF2-40B4-BE49-F238E27FC236}">
                <a16:creationId xmlns:a16="http://schemas.microsoft.com/office/drawing/2014/main" id="{F158167D-9697-458E-8E36-A2BFFA2854F1}"/>
              </a:ext>
            </a:extLst>
          </p:cNvPr>
          <p:cNvSpPr/>
          <p:nvPr/>
        </p:nvSpPr>
        <p:spPr>
          <a:xfrm>
            <a:off x="10747891" y="3226356"/>
            <a:ext cx="121325" cy="416481"/>
          </a:xfrm>
          <a:prstGeom prst="rect">
            <a:avLst/>
          </a:prstGeom>
          <a:noFill/>
          <a:ln/>
        </p:spPr>
        <p:txBody>
          <a:bodyPr wrap="none" rtlCol="0" anchor="t"/>
          <a:lstStyle/>
          <a:p>
            <a:pPr marL="0" indent="0" algn="ctr">
              <a:lnSpc>
                <a:spcPts val="3281"/>
              </a:lnSpc>
              <a:buNone/>
            </a:pPr>
            <a:r>
              <a:rPr lang="en-US" sz="2624" dirty="0">
                <a:solidFill>
                  <a:srgbClr val="6EB9FC"/>
                </a:solidFill>
                <a:latin typeface="Lora" pitchFamily="34" charset="0"/>
              </a:rPr>
              <a:t>4</a:t>
            </a:r>
            <a:endParaRPr lang="en-US" sz="2624" dirty="0"/>
          </a:p>
        </p:txBody>
      </p:sp>
      <p:sp>
        <p:nvSpPr>
          <p:cNvPr id="19" name="Text 5">
            <a:extLst>
              <a:ext uri="{FF2B5EF4-FFF2-40B4-BE49-F238E27FC236}">
                <a16:creationId xmlns:a16="http://schemas.microsoft.com/office/drawing/2014/main" id="{3812CDD4-FAAF-447C-8480-63821D90390A}"/>
              </a:ext>
            </a:extLst>
          </p:cNvPr>
          <p:cNvSpPr/>
          <p:nvPr/>
        </p:nvSpPr>
        <p:spPr>
          <a:xfrm>
            <a:off x="11280696" y="3261003"/>
            <a:ext cx="2440900"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Market Dynamics</a:t>
            </a:r>
            <a:endParaRPr lang="en-US" sz="2187" dirty="0"/>
          </a:p>
        </p:txBody>
      </p:sp>
      <p:sp>
        <p:nvSpPr>
          <p:cNvPr id="20" name="Text 6">
            <a:extLst>
              <a:ext uri="{FF2B5EF4-FFF2-40B4-BE49-F238E27FC236}">
                <a16:creationId xmlns:a16="http://schemas.microsoft.com/office/drawing/2014/main" id="{1B6CD863-0522-4FA7-8174-31EABD0BDA4C}"/>
              </a:ext>
            </a:extLst>
          </p:cNvPr>
          <p:cNvSpPr/>
          <p:nvPr/>
        </p:nvSpPr>
        <p:spPr>
          <a:xfrm>
            <a:off x="11280696" y="4088607"/>
            <a:ext cx="2440900" cy="1421606"/>
          </a:xfrm>
          <a:prstGeom prst="rect">
            <a:avLst/>
          </a:prstGeom>
          <a:noFill/>
          <a:ln/>
        </p:spPr>
        <p:txBody>
          <a:bodyPr wrap="square" rtlCol="0" anchor="t"/>
          <a:lstStyle/>
          <a:p>
            <a:pPr>
              <a:lnSpc>
                <a:spcPts val="2799"/>
              </a:lnSpc>
            </a:pPr>
            <a:r>
              <a:rPr lang="en-US" sz="2400" dirty="0">
                <a:solidFill>
                  <a:schemeClr val="bg1"/>
                </a:solidFill>
              </a:rPr>
              <a:t>Insights into market competitiveness and employer branding.</a:t>
            </a:r>
            <a:endParaRPr lang="en-US" sz="20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0" grpId="0" animBg="1"/>
      <p:bldP spid="11" grpId="0" animBg="1"/>
      <p:bldP spid="12" grpId="0" animBg="1"/>
      <p:bldP spid="14" grpId="0" animBg="1"/>
      <p:bldP spid="15" grpId="0" animBg="1"/>
      <p:bldP spid="16" grpId="0" animBg="1"/>
      <p:bldP spid="18" grpId="0" animBg="1"/>
      <p:bldP spid="19"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1" y="0"/>
            <a:ext cx="14630400" cy="8229600"/>
          </a:xfrm>
          <a:prstGeom prst="rect">
            <a:avLst/>
          </a:prstGeom>
          <a:solidFill>
            <a:srgbClr val="181A24"/>
          </a:solidFill>
          <a:ln/>
        </p:spPr>
      </p:sp>
      <p:sp>
        <p:nvSpPr>
          <p:cNvPr id="4" name="Text 2"/>
          <p:cNvSpPr/>
          <p:nvPr/>
        </p:nvSpPr>
        <p:spPr>
          <a:xfrm>
            <a:off x="1507569" y="1248430"/>
            <a:ext cx="11615261" cy="1388745"/>
          </a:xfrm>
          <a:prstGeom prst="rect">
            <a:avLst/>
          </a:prstGeom>
          <a:noFill/>
          <a:ln/>
        </p:spPr>
        <p:txBody>
          <a:bodyPr wrap="squar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Business Approach Based on the Analysis</a:t>
            </a:r>
            <a:endParaRPr lang="en-US" sz="4374" dirty="0"/>
          </a:p>
        </p:txBody>
      </p:sp>
      <p:sp>
        <p:nvSpPr>
          <p:cNvPr id="5" name="Text 3"/>
          <p:cNvSpPr/>
          <p:nvPr/>
        </p:nvSpPr>
        <p:spPr>
          <a:xfrm>
            <a:off x="564477" y="3140037"/>
            <a:ext cx="2777490" cy="347186"/>
          </a:xfrm>
          <a:prstGeom prst="rect">
            <a:avLst/>
          </a:prstGeom>
          <a:noFill/>
          <a:ln/>
        </p:spPr>
        <p:txBody>
          <a:bodyPr wrap="none" rtlCol="0" anchor="t"/>
          <a:lstStyle/>
          <a:p>
            <a:pPr marL="0" indent="0">
              <a:lnSpc>
                <a:spcPts val="2734"/>
              </a:lnSpc>
              <a:buNone/>
            </a:pPr>
            <a:r>
              <a:rPr lang="en-US" sz="2400" dirty="0">
                <a:solidFill>
                  <a:srgbClr val="6EB9FC"/>
                </a:solidFill>
                <a:latin typeface="Lora" pitchFamily="34" charset="0"/>
                <a:ea typeface="Lora" pitchFamily="34" charset="-122"/>
                <a:cs typeface="Lora" pitchFamily="34" charset="-120"/>
              </a:rPr>
              <a:t>Strategic Decisions</a:t>
            </a:r>
            <a:endParaRPr lang="en-US" sz="2400" dirty="0"/>
          </a:p>
        </p:txBody>
      </p:sp>
      <p:sp>
        <p:nvSpPr>
          <p:cNvPr id="6" name="Text 4"/>
          <p:cNvSpPr/>
          <p:nvPr/>
        </p:nvSpPr>
        <p:spPr>
          <a:xfrm>
            <a:off x="564477" y="3709394"/>
            <a:ext cx="2950488" cy="1066205"/>
          </a:xfrm>
          <a:prstGeom prst="rect">
            <a:avLst/>
          </a:prstGeom>
          <a:noFill/>
          <a:ln/>
        </p:spPr>
        <p:txBody>
          <a:bodyPr wrap="square" rtlCol="0" anchor="t"/>
          <a:lstStyle/>
          <a:p>
            <a:pPr>
              <a:lnSpc>
                <a:spcPts val="2799"/>
              </a:lnSpc>
            </a:pPr>
            <a:r>
              <a:rPr lang="en-US" sz="2400" dirty="0">
                <a:solidFill>
                  <a:schemeClr val="bg1"/>
                </a:solidFill>
              </a:rPr>
              <a:t>Use insights to formulate HR policies, competitive strategies, and market positioning.</a:t>
            </a:r>
            <a:endParaRPr lang="en-US" sz="2000" dirty="0">
              <a:solidFill>
                <a:schemeClr val="bg1"/>
              </a:solidFill>
            </a:endParaRPr>
          </a:p>
        </p:txBody>
      </p:sp>
      <p:sp>
        <p:nvSpPr>
          <p:cNvPr id="7" name="Text 5"/>
          <p:cNvSpPr/>
          <p:nvPr/>
        </p:nvSpPr>
        <p:spPr>
          <a:xfrm>
            <a:off x="4064557" y="3140037"/>
            <a:ext cx="2777490" cy="347186"/>
          </a:xfrm>
          <a:prstGeom prst="rect">
            <a:avLst/>
          </a:prstGeom>
          <a:noFill/>
          <a:ln/>
        </p:spPr>
        <p:txBody>
          <a:bodyPr wrap="none" rtlCol="0" anchor="t"/>
          <a:lstStyle/>
          <a:p>
            <a:pPr marL="0" indent="0">
              <a:lnSpc>
                <a:spcPts val="2734"/>
              </a:lnSpc>
              <a:buNone/>
            </a:pPr>
            <a:r>
              <a:rPr lang="en-US" sz="2400" dirty="0">
                <a:solidFill>
                  <a:srgbClr val="6EB9FC"/>
                </a:solidFill>
                <a:latin typeface="Lora" pitchFamily="34" charset="0"/>
              </a:rPr>
              <a:t>Talent Acquisition</a:t>
            </a:r>
            <a:endParaRPr lang="en-US" sz="2187" dirty="0"/>
          </a:p>
        </p:txBody>
      </p:sp>
      <p:sp>
        <p:nvSpPr>
          <p:cNvPr id="8" name="Text 6"/>
          <p:cNvSpPr/>
          <p:nvPr/>
        </p:nvSpPr>
        <p:spPr>
          <a:xfrm>
            <a:off x="4064557" y="3709394"/>
            <a:ext cx="2949416" cy="1421606"/>
          </a:xfrm>
          <a:prstGeom prst="rect">
            <a:avLst/>
          </a:prstGeom>
          <a:noFill/>
          <a:ln/>
        </p:spPr>
        <p:txBody>
          <a:bodyPr wrap="square" rtlCol="0" anchor="t"/>
          <a:lstStyle/>
          <a:p>
            <a:pPr>
              <a:lnSpc>
                <a:spcPts val="2799"/>
              </a:lnSpc>
            </a:pPr>
            <a:r>
              <a:rPr lang="en-US" sz="2400" dirty="0">
                <a:solidFill>
                  <a:schemeClr val="bg1"/>
                </a:solidFill>
              </a:rPr>
              <a:t>Attract top talent by offering competitive salaries and benefits.</a:t>
            </a:r>
            <a:endParaRPr lang="en-US" sz="2000" dirty="0">
              <a:solidFill>
                <a:schemeClr val="bg1"/>
              </a:solidFill>
            </a:endParaRPr>
          </a:p>
        </p:txBody>
      </p:sp>
      <p:sp>
        <p:nvSpPr>
          <p:cNvPr id="9" name="Text 7"/>
          <p:cNvSpPr/>
          <p:nvPr/>
        </p:nvSpPr>
        <p:spPr>
          <a:xfrm>
            <a:off x="9347478" y="3570805"/>
            <a:ext cx="2949416" cy="355402"/>
          </a:xfrm>
          <a:prstGeom prst="rect">
            <a:avLst/>
          </a:prstGeom>
          <a:noFill/>
          <a:ln/>
        </p:spPr>
        <p:txBody>
          <a:bodyPr wrap="none" rtlCol="0" anchor="t"/>
          <a:lstStyle/>
          <a:p>
            <a:pPr marL="0" indent="0">
              <a:lnSpc>
                <a:spcPts val="2799"/>
              </a:lnSpc>
              <a:buNone/>
            </a:pPr>
            <a:endParaRPr lang="en-US" sz="1750" dirty="0"/>
          </a:p>
        </p:txBody>
      </p:sp>
      <p:sp>
        <p:nvSpPr>
          <p:cNvPr id="10" name="Text 3">
            <a:extLst>
              <a:ext uri="{FF2B5EF4-FFF2-40B4-BE49-F238E27FC236}">
                <a16:creationId xmlns:a16="http://schemas.microsoft.com/office/drawing/2014/main" id="{334DFECE-781C-42C3-8D9A-B38EB7558759}"/>
              </a:ext>
            </a:extLst>
          </p:cNvPr>
          <p:cNvSpPr/>
          <p:nvPr/>
        </p:nvSpPr>
        <p:spPr>
          <a:xfrm>
            <a:off x="7733826" y="3140037"/>
            <a:ext cx="2777490" cy="347186"/>
          </a:xfrm>
          <a:prstGeom prst="rect">
            <a:avLst/>
          </a:prstGeom>
          <a:noFill/>
          <a:ln/>
        </p:spPr>
        <p:txBody>
          <a:bodyPr wrap="none" rtlCol="0" anchor="t"/>
          <a:lstStyle/>
          <a:p>
            <a:pPr marL="0" indent="0">
              <a:lnSpc>
                <a:spcPts val="2734"/>
              </a:lnSpc>
              <a:buNone/>
            </a:pPr>
            <a:r>
              <a:rPr lang="en-US" sz="2400" dirty="0">
                <a:solidFill>
                  <a:srgbClr val="6EB9FC"/>
                </a:solidFill>
                <a:latin typeface="Lora" pitchFamily="34" charset="0"/>
              </a:rPr>
              <a:t>Brand Management</a:t>
            </a:r>
            <a:endParaRPr lang="en-US" sz="2400" dirty="0"/>
          </a:p>
        </p:txBody>
      </p:sp>
      <p:sp>
        <p:nvSpPr>
          <p:cNvPr id="11" name="Text 4">
            <a:extLst>
              <a:ext uri="{FF2B5EF4-FFF2-40B4-BE49-F238E27FC236}">
                <a16:creationId xmlns:a16="http://schemas.microsoft.com/office/drawing/2014/main" id="{F84AF6AD-B290-4AFF-B493-3A939446F05D}"/>
              </a:ext>
            </a:extLst>
          </p:cNvPr>
          <p:cNvSpPr/>
          <p:nvPr/>
        </p:nvSpPr>
        <p:spPr>
          <a:xfrm>
            <a:off x="7733826" y="3709394"/>
            <a:ext cx="2950488" cy="1066205"/>
          </a:xfrm>
          <a:prstGeom prst="rect">
            <a:avLst/>
          </a:prstGeom>
          <a:noFill/>
          <a:ln/>
        </p:spPr>
        <p:txBody>
          <a:bodyPr wrap="square" rtlCol="0" anchor="t"/>
          <a:lstStyle/>
          <a:p>
            <a:pPr>
              <a:lnSpc>
                <a:spcPts val="2799"/>
              </a:lnSpc>
            </a:pPr>
            <a:r>
              <a:rPr lang="en-US" sz="2400" dirty="0">
                <a:solidFill>
                  <a:schemeClr val="bg1"/>
                </a:solidFill>
              </a:rPr>
              <a:t>Enhance company reputation by addressing areas for improvement highlighted in the analysis.</a:t>
            </a:r>
            <a:endParaRPr lang="en-US" sz="2000" dirty="0">
              <a:solidFill>
                <a:schemeClr val="bg1"/>
              </a:solidFill>
            </a:endParaRPr>
          </a:p>
        </p:txBody>
      </p:sp>
      <p:sp>
        <p:nvSpPr>
          <p:cNvPr id="12" name="Text 5">
            <a:extLst>
              <a:ext uri="{FF2B5EF4-FFF2-40B4-BE49-F238E27FC236}">
                <a16:creationId xmlns:a16="http://schemas.microsoft.com/office/drawing/2014/main" id="{B2FF406B-F8AC-47A9-848C-D58B00A39F2A}"/>
              </a:ext>
            </a:extLst>
          </p:cNvPr>
          <p:cNvSpPr/>
          <p:nvPr/>
        </p:nvSpPr>
        <p:spPr>
          <a:xfrm>
            <a:off x="11233906" y="3140037"/>
            <a:ext cx="2777490" cy="347186"/>
          </a:xfrm>
          <a:prstGeom prst="rect">
            <a:avLst/>
          </a:prstGeom>
          <a:noFill/>
          <a:ln/>
        </p:spPr>
        <p:txBody>
          <a:bodyPr wrap="none" rtlCol="0" anchor="t"/>
          <a:lstStyle/>
          <a:p>
            <a:pPr marL="0" indent="0">
              <a:lnSpc>
                <a:spcPts val="2734"/>
              </a:lnSpc>
              <a:buNone/>
            </a:pPr>
            <a:r>
              <a:rPr lang="en-US" sz="2400" dirty="0">
                <a:solidFill>
                  <a:srgbClr val="6EB9FC"/>
                </a:solidFill>
                <a:latin typeface="Lora" pitchFamily="34" charset="0"/>
              </a:rPr>
              <a:t>Market Expansion</a:t>
            </a:r>
            <a:endParaRPr lang="en-US" sz="2400" dirty="0"/>
          </a:p>
        </p:txBody>
      </p:sp>
      <p:sp>
        <p:nvSpPr>
          <p:cNvPr id="13" name="Text 6">
            <a:extLst>
              <a:ext uri="{FF2B5EF4-FFF2-40B4-BE49-F238E27FC236}">
                <a16:creationId xmlns:a16="http://schemas.microsoft.com/office/drawing/2014/main" id="{C5C393BE-D28D-4103-86CF-5B965DF3A70C}"/>
              </a:ext>
            </a:extLst>
          </p:cNvPr>
          <p:cNvSpPr/>
          <p:nvPr/>
        </p:nvSpPr>
        <p:spPr>
          <a:xfrm>
            <a:off x="11233906" y="3709394"/>
            <a:ext cx="2949416" cy="1421606"/>
          </a:xfrm>
          <a:prstGeom prst="rect">
            <a:avLst/>
          </a:prstGeom>
          <a:noFill/>
          <a:ln/>
        </p:spPr>
        <p:txBody>
          <a:bodyPr wrap="square" rtlCol="0" anchor="t"/>
          <a:lstStyle/>
          <a:p>
            <a:pPr>
              <a:lnSpc>
                <a:spcPts val="2799"/>
              </a:lnSpc>
            </a:pPr>
            <a:r>
              <a:rPr lang="en-US" sz="2400" dirty="0">
                <a:solidFill>
                  <a:schemeClr val="bg1"/>
                </a:solidFill>
              </a:rPr>
              <a:t>Identify opportunities for expansion into new markets based on trends and competitor analysis.</a:t>
            </a:r>
            <a:endParaRPr lang="en-US" sz="20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4" name="Text 2"/>
          <p:cNvSpPr/>
          <p:nvPr/>
        </p:nvSpPr>
        <p:spPr>
          <a:xfrm>
            <a:off x="452208" y="641501"/>
            <a:ext cx="5554980"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Challenges Faced</a:t>
            </a:r>
            <a:endParaRPr lang="en-US" sz="4374" dirty="0"/>
          </a:p>
        </p:txBody>
      </p:sp>
      <p:sp>
        <p:nvSpPr>
          <p:cNvPr id="5" name="Shape 3"/>
          <p:cNvSpPr/>
          <p:nvPr/>
        </p:nvSpPr>
        <p:spPr>
          <a:xfrm>
            <a:off x="444103" y="2331633"/>
            <a:ext cx="3163014" cy="3510525"/>
          </a:xfrm>
          <a:prstGeom prst="roundRect">
            <a:avLst>
              <a:gd name="adj" fmla="val 2841"/>
            </a:avLst>
          </a:prstGeom>
          <a:solidFill>
            <a:srgbClr val="363A4A"/>
          </a:solidFill>
          <a:ln/>
        </p:spPr>
      </p:sp>
      <p:sp>
        <p:nvSpPr>
          <p:cNvPr id="6" name="Text 4"/>
          <p:cNvSpPr/>
          <p:nvPr/>
        </p:nvSpPr>
        <p:spPr>
          <a:xfrm>
            <a:off x="666274" y="2553804"/>
            <a:ext cx="2718673" cy="347186"/>
          </a:xfrm>
          <a:prstGeom prst="rect">
            <a:avLst/>
          </a:prstGeom>
          <a:noFill/>
          <a:ln/>
        </p:spPr>
        <p:txBody>
          <a:bodyPr wrap="none" rtlCol="0" anchor="t"/>
          <a:lstStyle/>
          <a:p>
            <a:pPr marL="0" indent="0">
              <a:lnSpc>
                <a:spcPts val="2734"/>
              </a:lnSpc>
              <a:buNone/>
            </a:pPr>
            <a:r>
              <a:rPr lang="en-US" sz="2800" dirty="0">
                <a:solidFill>
                  <a:srgbClr val="6EB9FC"/>
                </a:solidFill>
                <a:latin typeface="Lora" pitchFamily="34" charset="0"/>
              </a:rPr>
              <a:t>Data Volume</a:t>
            </a:r>
            <a:endParaRPr lang="en-US" sz="2800" dirty="0"/>
          </a:p>
        </p:txBody>
      </p:sp>
      <p:sp>
        <p:nvSpPr>
          <p:cNvPr id="7" name="Text 5"/>
          <p:cNvSpPr/>
          <p:nvPr/>
        </p:nvSpPr>
        <p:spPr>
          <a:xfrm>
            <a:off x="666274" y="3034220"/>
            <a:ext cx="2718673" cy="2460751"/>
          </a:xfrm>
          <a:prstGeom prst="rect">
            <a:avLst/>
          </a:prstGeom>
          <a:noFill/>
          <a:ln/>
        </p:spPr>
        <p:txBody>
          <a:bodyPr wrap="square" rtlCol="0" anchor="t"/>
          <a:lstStyle/>
          <a:p>
            <a:pPr>
              <a:lnSpc>
                <a:spcPts val="2799"/>
              </a:lnSpc>
            </a:pPr>
            <a:r>
              <a:rPr lang="en-US" sz="2400" dirty="0">
                <a:solidFill>
                  <a:schemeClr val="bg1"/>
                </a:solidFill>
              </a:rPr>
              <a:t>Handling a large dataset with diverse information.</a:t>
            </a:r>
            <a:endParaRPr lang="en-US" sz="2000" dirty="0">
              <a:solidFill>
                <a:schemeClr val="bg1"/>
              </a:solidFill>
            </a:endParaRPr>
          </a:p>
        </p:txBody>
      </p:sp>
      <p:sp>
        <p:nvSpPr>
          <p:cNvPr id="8" name="Shape 6"/>
          <p:cNvSpPr/>
          <p:nvPr/>
        </p:nvSpPr>
        <p:spPr>
          <a:xfrm>
            <a:off x="3838958" y="2331633"/>
            <a:ext cx="3163014" cy="3510525"/>
          </a:xfrm>
          <a:prstGeom prst="roundRect">
            <a:avLst>
              <a:gd name="adj" fmla="val 2841"/>
            </a:avLst>
          </a:prstGeom>
          <a:solidFill>
            <a:srgbClr val="363A4A"/>
          </a:solidFill>
          <a:ln/>
        </p:spPr>
      </p:sp>
      <p:sp>
        <p:nvSpPr>
          <p:cNvPr id="9" name="Text 7"/>
          <p:cNvSpPr/>
          <p:nvPr/>
        </p:nvSpPr>
        <p:spPr>
          <a:xfrm>
            <a:off x="4061128" y="2553803"/>
            <a:ext cx="2718673" cy="347186"/>
          </a:xfrm>
          <a:prstGeom prst="rect">
            <a:avLst/>
          </a:prstGeom>
          <a:noFill/>
          <a:ln/>
        </p:spPr>
        <p:txBody>
          <a:bodyPr wrap="none" rtlCol="0" anchor="t"/>
          <a:lstStyle/>
          <a:p>
            <a:pPr marL="0" indent="0">
              <a:lnSpc>
                <a:spcPts val="2734"/>
              </a:lnSpc>
              <a:buNone/>
            </a:pPr>
            <a:r>
              <a:rPr lang="en-US" sz="2800" dirty="0">
                <a:solidFill>
                  <a:srgbClr val="6EB9FC"/>
                </a:solidFill>
                <a:latin typeface="Lora" pitchFamily="34" charset="0"/>
              </a:rPr>
              <a:t>Data Quality</a:t>
            </a:r>
            <a:endParaRPr lang="en-US" sz="2800" dirty="0"/>
          </a:p>
        </p:txBody>
      </p:sp>
      <p:sp>
        <p:nvSpPr>
          <p:cNvPr id="10" name="Text 8"/>
          <p:cNvSpPr/>
          <p:nvPr/>
        </p:nvSpPr>
        <p:spPr>
          <a:xfrm>
            <a:off x="4061128" y="3034220"/>
            <a:ext cx="2718673" cy="1066205"/>
          </a:xfrm>
          <a:prstGeom prst="rect">
            <a:avLst/>
          </a:prstGeom>
          <a:noFill/>
          <a:ln/>
        </p:spPr>
        <p:txBody>
          <a:bodyPr wrap="square" rtlCol="0" anchor="t"/>
          <a:lstStyle/>
          <a:p>
            <a:pPr>
              <a:lnSpc>
                <a:spcPts val="2799"/>
              </a:lnSpc>
            </a:pPr>
            <a:r>
              <a:rPr lang="en-US" sz="2400" dirty="0">
                <a:solidFill>
                  <a:schemeClr val="bg1"/>
                </a:solidFill>
              </a:rPr>
              <a:t>Addressing inconsistencies, missing values, and data errors.</a:t>
            </a:r>
            <a:endParaRPr lang="en-US" sz="2000" dirty="0">
              <a:solidFill>
                <a:schemeClr val="bg1"/>
              </a:solidFill>
            </a:endParaRPr>
          </a:p>
        </p:txBody>
      </p:sp>
      <p:sp>
        <p:nvSpPr>
          <p:cNvPr id="11" name="Shape 9"/>
          <p:cNvSpPr/>
          <p:nvPr/>
        </p:nvSpPr>
        <p:spPr>
          <a:xfrm>
            <a:off x="7233813" y="2326165"/>
            <a:ext cx="3163014" cy="3510525"/>
          </a:xfrm>
          <a:prstGeom prst="roundRect">
            <a:avLst>
              <a:gd name="adj" fmla="val 2841"/>
            </a:avLst>
          </a:prstGeom>
          <a:solidFill>
            <a:srgbClr val="363A4A"/>
          </a:solidFill>
          <a:ln/>
        </p:spPr>
      </p:sp>
      <p:sp>
        <p:nvSpPr>
          <p:cNvPr id="13" name="Text 11"/>
          <p:cNvSpPr/>
          <p:nvPr/>
        </p:nvSpPr>
        <p:spPr>
          <a:xfrm>
            <a:off x="9340929" y="3406854"/>
            <a:ext cx="2718673" cy="355402"/>
          </a:xfrm>
          <a:prstGeom prst="rect">
            <a:avLst/>
          </a:prstGeom>
          <a:noFill/>
          <a:ln/>
        </p:spPr>
        <p:txBody>
          <a:bodyPr wrap="none" rtlCol="0" anchor="t"/>
          <a:lstStyle/>
          <a:p>
            <a:pPr marL="0" indent="0">
              <a:lnSpc>
                <a:spcPts val="2799"/>
              </a:lnSpc>
              <a:buNone/>
            </a:pPr>
            <a:endParaRPr lang="en-US" sz="1750" dirty="0"/>
          </a:p>
        </p:txBody>
      </p:sp>
      <p:sp>
        <p:nvSpPr>
          <p:cNvPr id="14" name="Shape 12"/>
          <p:cNvSpPr/>
          <p:nvPr/>
        </p:nvSpPr>
        <p:spPr>
          <a:xfrm>
            <a:off x="10618760" y="2338697"/>
            <a:ext cx="3345366" cy="3497993"/>
          </a:xfrm>
          <a:prstGeom prst="roundRect">
            <a:avLst>
              <a:gd name="adj" fmla="val 5207"/>
            </a:avLst>
          </a:prstGeom>
          <a:solidFill>
            <a:srgbClr val="363A4A"/>
          </a:solidFill>
          <a:ln/>
        </p:spPr>
      </p:sp>
      <p:sp>
        <p:nvSpPr>
          <p:cNvPr id="15" name="Text 13"/>
          <p:cNvSpPr/>
          <p:nvPr/>
        </p:nvSpPr>
        <p:spPr>
          <a:xfrm>
            <a:off x="2570559" y="5494972"/>
            <a:ext cx="2718673" cy="347186"/>
          </a:xfrm>
          <a:prstGeom prst="rect">
            <a:avLst/>
          </a:prstGeom>
          <a:noFill/>
          <a:ln/>
        </p:spPr>
        <p:txBody>
          <a:bodyPr wrap="none" rtlCol="0" anchor="t"/>
          <a:lstStyle/>
          <a:p>
            <a:pPr marL="0" indent="0">
              <a:lnSpc>
                <a:spcPts val="2734"/>
              </a:lnSpc>
              <a:buNone/>
            </a:pPr>
            <a:endParaRPr lang="en-US" sz="2187" dirty="0"/>
          </a:p>
        </p:txBody>
      </p:sp>
      <p:sp>
        <p:nvSpPr>
          <p:cNvPr id="16" name="Text 14"/>
          <p:cNvSpPr/>
          <p:nvPr/>
        </p:nvSpPr>
        <p:spPr>
          <a:xfrm>
            <a:off x="2570559" y="5975390"/>
            <a:ext cx="2718673" cy="355402"/>
          </a:xfrm>
          <a:prstGeom prst="rect">
            <a:avLst/>
          </a:prstGeom>
          <a:noFill/>
          <a:ln/>
        </p:spPr>
        <p:txBody>
          <a:bodyPr wrap="none" rtlCol="0" anchor="t"/>
          <a:lstStyle/>
          <a:p>
            <a:pPr marL="0" indent="0">
              <a:lnSpc>
                <a:spcPts val="2799"/>
              </a:lnSpc>
              <a:buNone/>
            </a:pPr>
            <a:endParaRPr lang="en-US" sz="1750" dirty="0"/>
          </a:p>
        </p:txBody>
      </p:sp>
      <p:sp>
        <p:nvSpPr>
          <p:cNvPr id="18" name="Text 16"/>
          <p:cNvSpPr/>
          <p:nvPr/>
        </p:nvSpPr>
        <p:spPr>
          <a:xfrm>
            <a:off x="5955744" y="5494972"/>
            <a:ext cx="2718673" cy="347186"/>
          </a:xfrm>
          <a:prstGeom prst="rect">
            <a:avLst/>
          </a:prstGeom>
          <a:noFill/>
          <a:ln/>
        </p:spPr>
        <p:txBody>
          <a:bodyPr wrap="none" rtlCol="0" anchor="t"/>
          <a:lstStyle/>
          <a:p>
            <a:pPr marL="0" indent="0">
              <a:lnSpc>
                <a:spcPts val="2734"/>
              </a:lnSpc>
              <a:buNone/>
            </a:pPr>
            <a:endParaRPr lang="en-US" sz="2187" dirty="0"/>
          </a:p>
        </p:txBody>
      </p:sp>
      <p:sp>
        <p:nvSpPr>
          <p:cNvPr id="19" name="Text 17"/>
          <p:cNvSpPr/>
          <p:nvPr/>
        </p:nvSpPr>
        <p:spPr>
          <a:xfrm>
            <a:off x="5955744" y="5975390"/>
            <a:ext cx="2718673" cy="355402"/>
          </a:xfrm>
          <a:prstGeom prst="rect">
            <a:avLst/>
          </a:prstGeom>
          <a:noFill/>
          <a:ln/>
        </p:spPr>
        <p:txBody>
          <a:bodyPr wrap="none" rtlCol="0" anchor="t"/>
          <a:lstStyle/>
          <a:p>
            <a:pPr marL="0" indent="0">
              <a:lnSpc>
                <a:spcPts val="2799"/>
              </a:lnSpc>
              <a:buNone/>
            </a:pPr>
            <a:endParaRPr lang="en-US" sz="1750" dirty="0"/>
          </a:p>
        </p:txBody>
      </p:sp>
      <p:sp>
        <p:nvSpPr>
          <p:cNvPr id="21" name="Text 19"/>
          <p:cNvSpPr/>
          <p:nvPr/>
        </p:nvSpPr>
        <p:spPr>
          <a:xfrm>
            <a:off x="9340929" y="5494972"/>
            <a:ext cx="2718673" cy="347186"/>
          </a:xfrm>
          <a:prstGeom prst="rect">
            <a:avLst/>
          </a:prstGeom>
          <a:noFill/>
          <a:ln/>
        </p:spPr>
        <p:txBody>
          <a:bodyPr wrap="none" rtlCol="0" anchor="t"/>
          <a:lstStyle/>
          <a:p>
            <a:pPr marL="0" indent="0">
              <a:lnSpc>
                <a:spcPts val="2734"/>
              </a:lnSpc>
              <a:buNone/>
            </a:pPr>
            <a:endParaRPr lang="en-US" sz="2187" dirty="0"/>
          </a:p>
        </p:txBody>
      </p:sp>
      <p:sp>
        <p:nvSpPr>
          <p:cNvPr id="22" name="Text 20"/>
          <p:cNvSpPr/>
          <p:nvPr/>
        </p:nvSpPr>
        <p:spPr>
          <a:xfrm>
            <a:off x="9340929" y="5975390"/>
            <a:ext cx="2718673" cy="355402"/>
          </a:xfrm>
          <a:prstGeom prst="rect">
            <a:avLst/>
          </a:prstGeom>
          <a:noFill/>
          <a:ln/>
        </p:spPr>
        <p:txBody>
          <a:bodyPr wrap="none" rtlCol="0" anchor="t"/>
          <a:lstStyle/>
          <a:p>
            <a:pPr marL="0" indent="0">
              <a:lnSpc>
                <a:spcPts val="2799"/>
              </a:lnSpc>
              <a:buNone/>
            </a:pPr>
            <a:endParaRPr lang="en-US" sz="1750" dirty="0"/>
          </a:p>
        </p:txBody>
      </p:sp>
      <p:sp>
        <p:nvSpPr>
          <p:cNvPr id="23" name="Text 7">
            <a:extLst>
              <a:ext uri="{FF2B5EF4-FFF2-40B4-BE49-F238E27FC236}">
                <a16:creationId xmlns:a16="http://schemas.microsoft.com/office/drawing/2014/main" id="{2C970A70-EF77-428B-957A-3DE8F394506F}"/>
              </a:ext>
            </a:extLst>
          </p:cNvPr>
          <p:cNvSpPr/>
          <p:nvPr/>
        </p:nvSpPr>
        <p:spPr>
          <a:xfrm>
            <a:off x="7315080" y="2553804"/>
            <a:ext cx="2718673" cy="347186"/>
          </a:xfrm>
          <a:prstGeom prst="rect">
            <a:avLst/>
          </a:prstGeom>
          <a:noFill/>
          <a:ln/>
        </p:spPr>
        <p:txBody>
          <a:bodyPr wrap="none" rtlCol="0" anchor="t"/>
          <a:lstStyle/>
          <a:p>
            <a:pPr marL="0" indent="0">
              <a:lnSpc>
                <a:spcPts val="2734"/>
              </a:lnSpc>
              <a:buNone/>
            </a:pPr>
            <a:r>
              <a:rPr lang="en-US" sz="2800" dirty="0">
                <a:solidFill>
                  <a:srgbClr val="6EB9FC"/>
                </a:solidFill>
                <a:latin typeface="Lora" pitchFamily="34" charset="0"/>
              </a:rPr>
              <a:t>Interpretation</a:t>
            </a:r>
            <a:endParaRPr lang="en-US" sz="2800" dirty="0"/>
          </a:p>
        </p:txBody>
      </p:sp>
      <p:sp>
        <p:nvSpPr>
          <p:cNvPr id="24" name="Text 7">
            <a:extLst>
              <a:ext uri="{FF2B5EF4-FFF2-40B4-BE49-F238E27FC236}">
                <a16:creationId xmlns:a16="http://schemas.microsoft.com/office/drawing/2014/main" id="{8510DD3B-0EB6-435C-924E-44F7C38EE4A9}"/>
              </a:ext>
            </a:extLst>
          </p:cNvPr>
          <p:cNvSpPr/>
          <p:nvPr/>
        </p:nvSpPr>
        <p:spPr>
          <a:xfrm>
            <a:off x="10733928" y="2556661"/>
            <a:ext cx="2718673" cy="347186"/>
          </a:xfrm>
          <a:prstGeom prst="rect">
            <a:avLst/>
          </a:prstGeom>
          <a:noFill/>
          <a:ln/>
        </p:spPr>
        <p:txBody>
          <a:bodyPr wrap="none" rtlCol="0" anchor="t"/>
          <a:lstStyle/>
          <a:p>
            <a:pPr marL="0" indent="0">
              <a:lnSpc>
                <a:spcPts val="2734"/>
              </a:lnSpc>
              <a:buNone/>
            </a:pPr>
            <a:r>
              <a:rPr lang="en-US" sz="2800" dirty="0">
                <a:solidFill>
                  <a:srgbClr val="6EB9FC"/>
                </a:solidFill>
                <a:latin typeface="Lora" pitchFamily="34" charset="0"/>
              </a:rPr>
              <a:t>Implementation</a:t>
            </a:r>
            <a:endParaRPr lang="en-US" sz="2800" dirty="0"/>
          </a:p>
        </p:txBody>
      </p:sp>
      <p:sp>
        <p:nvSpPr>
          <p:cNvPr id="26" name="Text 8">
            <a:extLst>
              <a:ext uri="{FF2B5EF4-FFF2-40B4-BE49-F238E27FC236}">
                <a16:creationId xmlns:a16="http://schemas.microsoft.com/office/drawing/2014/main" id="{599194B5-5A06-4847-98F8-0BF0CDCBB21A}"/>
              </a:ext>
            </a:extLst>
          </p:cNvPr>
          <p:cNvSpPr/>
          <p:nvPr/>
        </p:nvSpPr>
        <p:spPr>
          <a:xfrm>
            <a:off x="7315079" y="3058650"/>
            <a:ext cx="2718673" cy="1066205"/>
          </a:xfrm>
          <a:prstGeom prst="rect">
            <a:avLst/>
          </a:prstGeom>
          <a:noFill/>
          <a:ln/>
        </p:spPr>
        <p:txBody>
          <a:bodyPr wrap="square" rtlCol="0" anchor="t"/>
          <a:lstStyle/>
          <a:p>
            <a:pPr>
              <a:lnSpc>
                <a:spcPts val="2799"/>
              </a:lnSpc>
            </a:pPr>
            <a:r>
              <a:rPr lang="en-US" sz="2400" dirty="0">
                <a:solidFill>
                  <a:schemeClr val="bg1"/>
                </a:solidFill>
              </a:rPr>
              <a:t>Ensuring accurate interpretation of insights and avoiding misinterpretation.</a:t>
            </a:r>
            <a:endParaRPr lang="en-US" sz="2000" dirty="0">
              <a:solidFill>
                <a:schemeClr val="bg1"/>
              </a:solidFill>
            </a:endParaRPr>
          </a:p>
        </p:txBody>
      </p:sp>
      <p:sp>
        <p:nvSpPr>
          <p:cNvPr id="27" name="Text 8">
            <a:extLst>
              <a:ext uri="{FF2B5EF4-FFF2-40B4-BE49-F238E27FC236}">
                <a16:creationId xmlns:a16="http://schemas.microsoft.com/office/drawing/2014/main" id="{3F97B89A-DB42-4CB1-A359-B2DE4E49AD11}"/>
              </a:ext>
            </a:extLst>
          </p:cNvPr>
          <p:cNvSpPr/>
          <p:nvPr/>
        </p:nvSpPr>
        <p:spPr>
          <a:xfrm>
            <a:off x="10733927" y="3043692"/>
            <a:ext cx="2718673" cy="1066205"/>
          </a:xfrm>
          <a:prstGeom prst="rect">
            <a:avLst/>
          </a:prstGeom>
          <a:noFill/>
          <a:ln/>
        </p:spPr>
        <p:txBody>
          <a:bodyPr wrap="square" rtlCol="0" anchor="t"/>
          <a:lstStyle/>
          <a:p>
            <a:pPr>
              <a:lnSpc>
                <a:spcPts val="2799"/>
              </a:lnSpc>
            </a:pPr>
            <a:r>
              <a:rPr lang="en-US" sz="2400" dirty="0">
                <a:solidFill>
                  <a:schemeClr val="bg1"/>
                </a:solidFill>
              </a:rPr>
              <a:t>Translating insights into actionable strategies and policies.</a:t>
            </a:r>
            <a:endParaRPr lang="en-US" sz="20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9" grpId="0" animBg="1"/>
      <p:bldP spid="10" grpId="0" animBg="1"/>
      <p:bldP spid="13" grpId="0" animBg="1"/>
      <p:bldP spid="15" grpId="0" animBg="1"/>
      <p:bldP spid="16" grpId="0" animBg="1"/>
      <p:bldP spid="18" grpId="0" animBg="1"/>
      <p:bldP spid="19" grpId="0" animBg="1"/>
      <p:bldP spid="21" grpId="0" animBg="1"/>
      <p:bldP spid="22" grpId="0" animBg="1"/>
      <p:bldP spid="23" grpId="0" animBg="1"/>
      <p:bldP spid="24" grpId="0" animBg="1"/>
      <p:bldP spid="26"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102393" y="-775"/>
            <a:ext cx="14630400" cy="8229600"/>
          </a:xfrm>
          <a:prstGeom prst="rect">
            <a:avLst/>
          </a:prstGeom>
          <a:solidFill>
            <a:srgbClr val="181A24"/>
          </a:solidFill>
          <a:ln/>
        </p:spPr>
      </p:sp>
      <p:sp>
        <p:nvSpPr>
          <p:cNvPr id="4" name="Text 2"/>
          <p:cNvSpPr/>
          <p:nvPr/>
        </p:nvSpPr>
        <p:spPr>
          <a:xfrm>
            <a:off x="3030736" y="527923"/>
            <a:ext cx="4791789" cy="599003"/>
          </a:xfrm>
          <a:prstGeom prst="rect">
            <a:avLst/>
          </a:prstGeom>
          <a:noFill/>
          <a:ln/>
        </p:spPr>
        <p:txBody>
          <a:bodyPr wrap="none" rtlCol="0" anchor="t"/>
          <a:lstStyle/>
          <a:p>
            <a:pPr marL="0" indent="0">
              <a:lnSpc>
                <a:spcPts val="4716"/>
              </a:lnSpc>
              <a:buNone/>
            </a:pPr>
            <a:r>
              <a:rPr lang="en-US" sz="3773" dirty="0">
                <a:solidFill>
                  <a:srgbClr val="6EB9FC"/>
                </a:solidFill>
                <a:latin typeface="Lora" pitchFamily="34" charset="0"/>
                <a:ea typeface="Lora" pitchFamily="34" charset="-122"/>
                <a:cs typeface="Lora" pitchFamily="34" charset="-120"/>
              </a:rPr>
              <a:t>Innovative Approach</a:t>
            </a:r>
            <a:endParaRPr lang="en-US" sz="3773" dirty="0"/>
          </a:p>
        </p:txBody>
      </p:sp>
      <p:sp>
        <p:nvSpPr>
          <p:cNvPr id="5" name="Shape 3"/>
          <p:cNvSpPr/>
          <p:nvPr/>
        </p:nvSpPr>
        <p:spPr>
          <a:xfrm>
            <a:off x="3306247" y="1414343"/>
            <a:ext cx="23932" cy="6287214"/>
          </a:xfrm>
          <a:prstGeom prst="rect">
            <a:avLst/>
          </a:prstGeom>
          <a:solidFill>
            <a:srgbClr val="6EB9FC"/>
          </a:solidFill>
          <a:ln/>
        </p:spPr>
      </p:sp>
      <p:sp>
        <p:nvSpPr>
          <p:cNvPr id="6" name="Shape 4"/>
          <p:cNvSpPr/>
          <p:nvPr/>
        </p:nvSpPr>
        <p:spPr>
          <a:xfrm>
            <a:off x="3533775" y="1767661"/>
            <a:ext cx="670798" cy="23932"/>
          </a:xfrm>
          <a:prstGeom prst="rect">
            <a:avLst/>
          </a:prstGeom>
          <a:solidFill>
            <a:srgbClr val="6EB9FC"/>
          </a:solidFill>
          <a:ln/>
        </p:spPr>
      </p:sp>
      <p:sp>
        <p:nvSpPr>
          <p:cNvPr id="7" name="Shape 5"/>
          <p:cNvSpPr/>
          <p:nvPr/>
        </p:nvSpPr>
        <p:spPr>
          <a:xfrm>
            <a:off x="3102531" y="1564124"/>
            <a:ext cx="431244" cy="431244"/>
          </a:xfrm>
          <a:prstGeom prst="roundRect">
            <a:avLst>
              <a:gd name="adj" fmla="val 13334"/>
            </a:avLst>
          </a:prstGeom>
          <a:solidFill>
            <a:srgbClr val="363A4A"/>
          </a:solidFill>
          <a:ln/>
        </p:spPr>
      </p:sp>
      <p:sp>
        <p:nvSpPr>
          <p:cNvPr id="8" name="Text 6"/>
          <p:cNvSpPr/>
          <p:nvPr/>
        </p:nvSpPr>
        <p:spPr>
          <a:xfrm>
            <a:off x="3265765" y="1600081"/>
            <a:ext cx="104656" cy="359331"/>
          </a:xfrm>
          <a:prstGeom prst="rect">
            <a:avLst/>
          </a:prstGeom>
          <a:noFill/>
          <a:ln/>
        </p:spPr>
        <p:txBody>
          <a:bodyPr wrap="none" rtlCol="0" anchor="t"/>
          <a:lstStyle/>
          <a:p>
            <a:pPr marL="0" indent="0" algn="ctr">
              <a:lnSpc>
                <a:spcPts val="2830"/>
              </a:lnSpc>
              <a:buNone/>
            </a:pPr>
            <a:r>
              <a:rPr lang="en-US" sz="2264" dirty="0">
                <a:solidFill>
                  <a:srgbClr val="6EB9FC"/>
                </a:solidFill>
                <a:latin typeface="Lora" pitchFamily="34" charset="0"/>
                <a:ea typeface="Lora" pitchFamily="34" charset="-122"/>
                <a:cs typeface="Lora" pitchFamily="34" charset="-120"/>
              </a:rPr>
              <a:t>1</a:t>
            </a:r>
            <a:endParaRPr lang="en-US" sz="2264" dirty="0"/>
          </a:p>
        </p:txBody>
      </p:sp>
      <p:sp>
        <p:nvSpPr>
          <p:cNvPr id="9" name="Text 7"/>
          <p:cNvSpPr/>
          <p:nvPr/>
        </p:nvSpPr>
        <p:spPr>
          <a:xfrm>
            <a:off x="4163259" y="1468219"/>
            <a:ext cx="2604968" cy="299442"/>
          </a:xfrm>
          <a:prstGeom prst="rect">
            <a:avLst/>
          </a:prstGeom>
          <a:noFill/>
          <a:ln/>
        </p:spPr>
        <p:txBody>
          <a:bodyPr wrap="none" rtlCol="0" anchor="t"/>
          <a:lstStyle/>
          <a:p>
            <a:pPr marL="0" indent="0" algn="l">
              <a:lnSpc>
                <a:spcPts val="2358"/>
              </a:lnSpc>
              <a:buNone/>
            </a:pPr>
            <a:r>
              <a:rPr lang="en-US" sz="2000" dirty="0">
                <a:solidFill>
                  <a:srgbClr val="6EB9FC"/>
                </a:solidFill>
                <a:latin typeface="Lora" pitchFamily="34" charset="0"/>
              </a:rPr>
              <a:t>Advanced Analytics</a:t>
            </a:r>
            <a:endParaRPr lang="en-US" sz="2000" dirty="0"/>
          </a:p>
        </p:txBody>
      </p:sp>
      <p:sp>
        <p:nvSpPr>
          <p:cNvPr id="10" name="Text 8"/>
          <p:cNvSpPr/>
          <p:nvPr/>
        </p:nvSpPr>
        <p:spPr>
          <a:xfrm>
            <a:off x="3599141" y="1916360"/>
            <a:ext cx="7227332" cy="306705"/>
          </a:xfrm>
          <a:prstGeom prst="rect">
            <a:avLst/>
          </a:prstGeom>
          <a:noFill/>
          <a:ln/>
        </p:spPr>
        <p:txBody>
          <a:bodyPr wrap="none" rtlCol="0" anchor="t"/>
          <a:lstStyle/>
          <a:p>
            <a:pPr>
              <a:lnSpc>
                <a:spcPts val="2415"/>
              </a:lnSpc>
            </a:pPr>
            <a:r>
              <a:rPr lang="en-US" sz="2000" dirty="0">
                <a:solidFill>
                  <a:schemeClr val="bg1"/>
                </a:solidFill>
              </a:rPr>
              <a:t>Implementing machine learning models for predictive analysis and recommendation systems.</a:t>
            </a:r>
            <a:endParaRPr lang="en-US" sz="1600" dirty="0">
              <a:solidFill>
                <a:schemeClr val="bg1"/>
              </a:solidFill>
            </a:endParaRPr>
          </a:p>
        </p:txBody>
      </p:sp>
      <p:sp>
        <p:nvSpPr>
          <p:cNvPr id="11" name="Shape 9"/>
          <p:cNvSpPr/>
          <p:nvPr/>
        </p:nvSpPr>
        <p:spPr>
          <a:xfrm>
            <a:off x="3533775" y="3063419"/>
            <a:ext cx="670798" cy="23932"/>
          </a:xfrm>
          <a:prstGeom prst="rect">
            <a:avLst/>
          </a:prstGeom>
          <a:solidFill>
            <a:srgbClr val="6EB9FC"/>
          </a:solidFill>
          <a:ln/>
        </p:spPr>
      </p:sp>
      <p:sp>
        <p:nvSpPr>
          <p:cNvPr id="12" name="Shape 10"/>
          <p:cNvSpPr/>
          <p:nvPr/>
        </p:nvSpPr>
        <p:spPr>
          <a:xfrm>
            <a:off x="3102531" y="2859881"/>
            <a:ext cx="431244" cy="431244"/>
          </a:xfrm>
          <a:prstGeom prst="roundRect">
            <a:avLst>
              <a:gd name="adj" fmla="val 13334"/>
            </a:avLst>
          </a:prstGeom>
          <a:solidFill>
            <a:srgbClr val="363A4A"/>
          </a:solidFill>
          <a:ln/>
        </p:spPr>
      </p:sp>
      <p:sp>
        <p:nvSpPr>
          <p:cNvPr id="13" name="Text 11"/>
          <p:cNvSpPr/>
          <p:nvPr/>
        </p:nvSpPr>
        <p:spPr>
          <a:xfrm>
            <a:off x="3240881" y="2895838"/>
            <a:ext cx="154424" cy="359331"/>
          </a:xfrm>
          <a:prstGeom prst="rect">
            <a:avLst/>
          </a:prstGeom>
          <a:noFill/>
          <a:ln/>
        </p:spPr>
        <p:txBody>
          <a:bodyPr wrap="none" rtlCol="0" anchor="t"/>
          <a:lstStyle/>
          <a:p>
            <a:pPr marL="0" indent="0" algn="ctr">
              <a:lnSpc>
                <a:spcPts val="2830"/>
              </a:lnSpc>
              <a:buNone/>
            </a:pPr>
            <a:r>
              <a:rPr lang="en-US" sz="2264" dirty="0">
                <a:solidFill>
                  <a:srgbClr val="6EB9FC"/>
                </a:solidFill>
                <a:latin typeface="Lora" pitchFamily="34" charset="0"/>
                <a:ea typeface="Lora" pitchFamily="34" charset="-122"/>
                <a:cs typeface="Lora" pitchFamily="34" charset="-120"/>
              </a:rPr>
              <a:t>2</a:t>
            </a:r>
            <a:endParaRPr lang="en-US" sz="2264" dirty="0"/>
          </a:p>
        </p:txBody>
      </p:sp>
      <p:sp>
        <p:nvSpPr>
          <p:cNvPr id="14" name="Text 12"/>
          <p:cNvSpPr/>
          <p:nvPr/>
        </p:nvSpPr>
        <p:spPr>
          <a:xfrm>
            <a:off x="4163259" y="2761084"/>
            <a:ext cx="2413278" cy="299442"/>
          </a:xfrm>
          <a:prstGeom prst="rect">
            <a:avLst/>
          </a:prstGeom>
          <a:noFill/>
          <a:ln/>
        </p:spPr>
        <p:txBody>
          <a:bodyPr wrap="none" rtlCol="0" anchor="t"/>
          <a:lstStyle/>
          <a:p>
            <a:pPr marL="0" indent="0" algn="l">
              <a:lnSpc>
                <a:spcPts val="2358"/>
              </a:lnSpc>
              <a:buNone/>
            </a:pPr>
            <a:r>
              <a:rPr lang="en-US" sz="2000" dirty="0">
                <a:solidFill>
                  <a:srgbClr val="6EB9FC"/>
                </a:solidFill>
                <a:latin typeface="Lora" pitchFamily="34" charset="0"/>
              </a:rPr>
              <a:t>Interactive Dashboards</a:t>
            </a:r>
            <a:endParaRPr lang="en-US" sz="2000" dirty="0"/>
          </a:p>
        </p:txBody>
      </p:sp>
      <p:sp>
        <p:nvSpPr>
          <p:cNvPr id="15" name="Text 13"/>
          <p:cNvSpPr/>
          <p:nvPr/>
        </p:nvSpPr>
        <p:spPr>
          <a:xfrm>
            <a:off x="3533775" y="3355361"/>
            <a:ext cx="7227332" cy="306705"/>
          </a:xfrm>
          <a:prstGeom prst="rect">
            <a:avLst/>
          </a:prstGeom>
          <a:noFill/>
          <a:ln/>
        </p:spPr>
        <p:txBody>
          <a:bodyPr wrap="none" rtlCol="0" anchor="t"/>
          <a:lstStyle/>
          <a:p>
            <a:pPr>
              <a:lnSpc>
                <a:spcPts val="2415"/>
              </a:lnSpc>
            </a:pPr>
            <a:r>
              <a:rPr lang="en-US" sz="2000" dirty="0">
                <a:solidFill>
                  <a:schemeClr val="bg1"/>
                </a:solidFill>
              </a:rPr>
              <a:t>Developing user-friendly dashboards for real-time data monitoring and decision support.</a:t>
            </a:r>
            <a:endParaRPr lang="en-US" sz="1600" dirty="0">
              <a:solidFill>
                <a:schemeClr val="bg1"/>
              </a:solidFill>
            </a:endParaRPr>
          </a:p>
        </p:txBody>
      </p:sp>
      <p:sp>
        <p:nvSpPr>
          <p:cNvPr id="16" name="Shape 14"/>
          <p:cNvSpPr/>
          <p:nvPr/>
        </p:nvSpPr>
        <p:spPr>
          <a:xfrm>
            <a:off x="3533775" y="4359176"/>
            <a:ext cx="670798" cy="23932"/>
          </a:xfrm>
          <a:prstGeom prst="rect">
            <a:avLst/>
          </a:prstGeom>
          <a:solidFill>
            <a:srgbClr val="6EB9FC"/>
          </a:solidFill>
          <a:ln/>
        </p:spPr>
      </p:sp>
      <p:sp>
        <p:nvSpPr>
          <p:cNvPr id="17" name="Shape 15"/>
          <p:cNvSpPr/>
          <p:nvPr/>
        </p:nvSpPr>
        <p:spPr>
          <a:xfrm>
            <a:off x="3102531" y="4155638"/>
            <a:ext cx="431244" cy="431244"/>
          </a:xfrm>
          <a:prstGeom prst="roundRect">
            <a:avLst>
              <a:gd name="adj" fmla="val 13334"/>
            </a:avLst>
          </a:prstGeom>
          <a:solidFill>
            <a:srgbClr val="363A4A"/>
          </a:solidFill>
          <a:ln/>
        </p:spPr>
      </p:sp>
      <p:sp>
        <p:nvSpPr>
          <p:cNvPr id="18" name="Text 16"/>
          <p:cNvSpPr/>
          <p:nvPr/>
        </p:nvSpPr>
        <p:spPr>
          <a:xfrm>
            <a:off x="3238024" y="4191595"/>
            <a:ext cx="160139" cy="359331"/>
          </a:xfrm>
          <a:prstGeom prst="rect">
            <a:avLst/>
          </a:prstGeom>
          <a:noFill/>
          <a:ln/>
        </p:spPr>
        <p:txBody>
          <a:bodyPr wrap="none" rtlCol="0" anchor="t"/>
          <a:lstStyle/>
          <a:p>
            <a:pPr marL="0" indent="0" algn="ctr">
              <a:lnSpc>
                <a:spcPts val="2830"/>
              </a:lnSpc>
              <a:buNone/>
            </a:pPr>
            <a:r>
              <a:rPr lang="en-US" sz="2264" dirty="0">
                <a:solidFill>
                  <a:srgbClr val="6EB9FC"/>
                </a:solidFill>
                <a:latin typeface="Lora" pitchFamily="34" charset="0"/>
                <a:ea typeface="Lora" pitchFamily="34" charset="-122"/>
                <a:cs typeface="Lora" pitchFamily="34" charset="-120"/>
              </a:rPr>
              <a:t>3</a:t>
            </a:r>
            <a:endParaRPr lang="en-US" sz="2264" dirty="0"/>
          </a:p>
        </p:txBody>
      </p:sp>
      <p:sp>
        <p:nvSpPr>
          <p:cNvPr id="19" name="Text 17"/>
          <p:cNvSpPr/>
          <p:nvPr/>
        </p:nvSpPr>
        <p:spPr>
          <a:xfrm>
            <a:off x="4180642" y="4069926"/>
            <a:ext cx="2395895" cy="299442"/>
          </a:xfrm>
          <a:prstGeom prst="rect">
            <a:avLst/>
          </a:prstGeom>
          <a:noFill/>
          <a:ln/>
        </p:spPr>
        <p:txBody>
          <a:bodyPr wrap="none" rtlCol="0" anchor="t"/>
          <a:lstStyle/>
          <a:p>
            <a:pPr marL="0" indent="0" algn="l">
              <a:lnSpc>
                <a:spcPts val="2358"/>
              </a:lnSpc>
              <a:buNone/>
            </a:pPr>
            <a:r>
              <a:rPr lang="en-US" sz="2000" dirty="0">
                <a:solidFill>
                  <a:srgbClr val="6EB9FC"/>
                </a:solidFill>
                <a:latin typeface="Lora" pitchFamily="34" charset="0"/>
              </a:rPr>
              <a:t>Data Integration</a:t>
            </a:r>
            <a:endParaRPr lang="en-US" sz="2000" dirty="0"/>
          </a:p>
        </p:txBody>
      </p:sp>
      <p:sp>
        <p:nvSpPr>
          <p:cNvPr id="20" name="Text 18"/>
          <p:cNvSpPr/>
          <p:nvPr/>
        </p:nvSpPr>
        <p:spPr>
          <a:xfrm>
            <a:off x="3599141" y="4586645"/>
            <a:ext cx="7227332" cy="306705"/>
          </a:xfrm>
          <a:prstGeom prst="rect">
            <a:avLst/>
          </a:prstGeom>
          <a:noFill/>
          <a:ln/>
        </p:spPr>
        <p:txBody>
          <a:bodyPr wrap="none" rtlCol="0" anchor="t"/>
          <a:lstStyle/>
          <a:p>
            <a:pPr>
              <a:lnSpc>
                <a:spcPts val="2415"/>
              </a:lnSpc>
            </a:pPr>
            <a:r>
              <a:rPr lang="en-US" sz="2000" dirty="0">
                <a:solidFill>
                  <a:schemeClr val="bg1"/>
                </a:solidFill>
              </a:rPr>
              <a:t>Integrating external data sources for enriched analysis and deeper insights.</a:t>
            </a:r>
            <a:endParaRPr lang="en-US" sz="1600" dirty="0">
              <a:solidFill>
                <a:schemeClr val="bg1"/>
              </a:solidFill>
            </a:endParaRPr>
          </a:p>
        </p:txBody>
      </p:sp>
      <p:sp>
        <p:nvSpPr>
          <p:cNvPr id="21" name="Shape 19"/>
          <p:cNvSpPr/>
          <p:nvPr/>
        </p:nvSpPr>
        <p:spPr>
          <a:xfrm>
            <a:off x="3533775" y="5654933"/>
            <a:ext cx="670798" cy="23932"/>
          </a:xfrm>
          <a:prstGeom prst="rect">
            <a:avLst/>
          </a:prstGeom>
          <a:solidFill>
            <a:srgbClr val="6EB9FC"/>
          </a:solidFill>
          <a:ln/>
        </p:spPr>
      </p:sp>
      <p:sp>
        <p:nvSpPr>
          <p:cNvPr id="22" name="Shape 20"/>
          <p:cNvSpPr/>
          <p:nvPr/>
        </p:nvSpPr>
        <p:spPr>
          <a:xfrm>
            <a:off x="3102531" y="5451396"/>
            <a:ext cx="431244" cy="431244"/>
          </a:xfrm>
          <a:prstGeom prst="roundRect">
            <a:avLst>
              <a:gd name="adj" fmla="val 13334"/>
            </a:avLst>
          </a:prstGeom>
          <a:solidFill>
            <a:srgbClr val="363A4A"/>
          </a:solidFill>
          <a:ln/>
        </p:spPr>
      </p:sp>
      <p:sp>
        <p:nvSpPr>
          <p:cNvPr id="23" name="Text 21"/>
          <p:cNvSpPr/>
          <p:nvPr/>
        </p:nvSpPr>
        <p:spPr>
          <a:xfrm>
            <a:off x="3240167" y="5487353"/>
            <a:ext cx="155853" cy="359331"/>
          </a:xfrm>
          <a:prstGeom prst="rect">
            <a:avLst/>
          </a:prstGeom>
          <a:noFill/>
          <a:ln/>
        </p:spPr>
        <p:txBody>
          <a:bodyPr wrap="none" rtlCol="0" anchor="t"/>
          <a:lstStyle/>
          <a:p>
            <a:pPr marL="0" indent="0" algn="ctr">
              <a:lnSpc>
                <a:spcPts val="2830"/>
              </a:lnSpc>
              <a:buNone/>
            </a:pPr>
            <a:r>
              <a:rPr lang="en-US" sz="2264" dirty="0">
                <a:solidFill>
                  <a:srgbClr val="6EB9FC"/>
                </a:solidFill>
                <a:latin typeface="Lora" pitchFamily="34" charset="0"/>
                <a:ea typeface="Lora" pitchFamily="34" charset="-122"/>
                <a:cs typeface="Lora" pitchFamily="34" charset="-120"/>
              </a:rPr>
              <a:t>4</a:t>
            </a:r>
            <a:endParaRPr lang="en-US" sz="2264" dirty="0"/>
          </a:p>
        </p:txBody>
      </p:sp>
      <p:sp>
        <p:nvSpPr>
          <p:cNvPr id="24" name="Text 22"/>
          <p:cNvSpPr/>
          <p:nvPr/>
        </p:nvSpPr>
        <p:spPr>
          <a:xfrm>
            <a:off x="4372332" y="5493187"/>
            <a:ext cx="2395895" cy="299442"/>
          </a:xfrm>
          <a:prstGeom prst="rect">
            <a:avLst/>
          </a:prstGeom>
          <a:noFill/>
          <a:ln/>
        </p:spPr>
        <p:txBody>
          <a:bodyPr wrap="none" rtlCol="0" anchor="t"/>
          <a:lstStyle/>
          <a:p>
            <a:pPr marL="0" indent="0" algn="l">
              <a:lnSpc>
                <a:spcPts val="2358"/>
              </a:lnSpc>
              <a:buNone/>
            </a:pPr>
            <a:r>
              <a:rPr lang="en-US" sz="1887" dirty="0">
                <a:solidFill>
                  <a:srgbClr val="6EB9FC"/>
                </a:solidFill>
                <a:latin typeface="Lora" pitchFamily="34" charset="0"/>
              </a:rPr>
              <a:t>Continuous Improvement</a:t>
            </a:r>
            <a:endParaRPr lang="en-US" sz="1887" dirty="0"/>
          </a:p>
        </p:txBody>
      </p:sp>
      <p:sp>
        <p:nvSpPr>
          <p:cNvPr id="25" name="Text 23"/>
          <p:cNvSpPr/>
          <p:nvPr/>
        </p:nvSpPr>
        <p:spPr>
          <a:xfrm>
            <a:off x="4372332" y="5907524"/>
            <a:ext cx="7227332" cy="306705"/>
          </a:xfrm>
          <a:prstGeom prst="rect">
            <a:avLst/>
          </a:prstGeom>
          <a:noFill/>
          <a:ln/>
        </p:spPr>
        <p:txBody>
          <a:bodyPr wrap="none" rtlCol="0" anchor="t"/>
          <a:lstStyle/>
          <a:p>
            <a:pPr marL="0" indent="0" algn="l">
              <a:lnSpc>
                <a:spcPts val="2415"/>
              </a:lnSpc>
              <a:buNone/>
            </a:pPr>
            <a:endParaRPr lang="en-US" sz="1509" dirty="0"/>
          </a:p>
        </p:txBody>
      </p:sp>
      <p:sp>
        <p:nvSpPr>
          <p:cNvPr id="30" name="Text 28"/>
          <p:cNvSpPr/>
          <p:nvPr/>
        </p:nvSpPr>
        <p:spPr>
          <a:xfrm>
            <a:off x="4372332" y="7203281"/>
            <a:ext cx="7227332" cy="306705"/>
          </a:xfrm>
          <a:prstGeom prst="rect">
            <a:avLst/>
          </a:prstGeom>
          <a:noFill/>
          <a:ln/>
        </p:spPr>
        <p:txBody>
          <a:bodyPr wrap="none" rtlCol="0" anchor="t"/>
          <a:lstStyle/>
          <a:p>
            <a:pPr marL="0" indent="0" algn="l">
              <a:lnSpc>
                <a:spcPts val="2415"/>
              </a:lnSpc>
              <a:buNone/>
            </a:pPr>
            <a:endParaRPr lang="en-US" sz="1509" dirty="0"/>
          </a:p>
        </p:txBody>
      </p:sp>
      <p:sp>
        <p:nvSpPr>
          <p:cNvPr id="31" name="Text 18">
            <a:extLst>
              <a:ext uri="{FF2B5EF4-FFF2-40B4-BE49-F238E27FC236}">
                <a16:creationId xmlns:a16="http://schemas.microsoft.com/office/drawing/2014/main" id="{C4A84F34-9ACE-4301-A146-D470A41E0FFC}"/>
              </a:ext>
            </a:extLst>
          </p:cNvPr>
          <p:cNvSpPr/>
          <p:nvPr/>
        </p:nvSpPr>
        <p:spPr>
          <a:xfrm>
            <a:off x="3599141" y="5996166"/>
            <a:ext cx="7227332" cy="306705"/>
          </a:xfrm>
          <a:prstGeom prst="rect">
            <a:avLst/>
          </a:prstGeom>
          <a:noFill/>
          <a:ln/>
        </p:spPr>
        <p:txBody>
          <a:bodyPr wrap="none" rtlCol="0" anchor="t"/>
          <a:lstStyle/>
          <a:p>
            <a:pPr>
              <a:lnSpc>
                <a:spcPts val="2415"/>
              </a:lnSpc>
            </a:pPr>
            <a:r>
              <a:rPr lang="en-US" sz="2000" dirty="0">
                <a:solidFill>
                  <a:schemeClr val="bg1"/>
                </a:solidFill>
              </a:rPr>
              <a:t>Adopting agile methodologies for ongoing analysis and adaptation to market changes.</a:t>
            </a: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fade">
                                      <p:cBhvr>
                                        <p:cTn id="73" dur="500"/>
                                        <p:tgtEl>
                                          <p:spTgt spid="3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fade">
                                      <p:cBhvr>
                                        <p:cTn id="7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P spid="13" grpId="0" animBg="1"/>
      <p:bldP spid="14" grpId="0" animBg="1"/>
      <p:bldP spid="15" grpId="0" animBg="1"/>
      <p:bldP spid="18" grpId="0" animBg="1"/>
      <p:bldP spid="19" grpId="0" animBg="1"/>
      <p:bldP spid="20" grpId="0" animBg="1"/>
      <p:bldP spid="23" grpId="0" animBg="1"/>
      <p:bldP spid="24" grpId="0" animBg="1"/>
      <p:bldP spid="25" grpId="0" animBg="1"/>
      <p:bldP spid="30" grpId="0" animBg="1"/>
      <p:bldP spid="3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4" name="Text 2"/>
          <p:cNvSpPr/>
          <p:nvPr/>
        </p:nvSpPr>
        <p:spPr>
          <a:xfrm>
            <a:off x="2348389" y="3067883"/>
            <a:ext cx="6877883"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Conclusion and Thank You</a:t>
            </a:r>
            <a:endParaRPr lang="en-US" sz="4374" dirty="0"/>
          </a:p>
        </p:txBody>
      </p:sp>
      <p:sp>
        <p:nvSpPr>
          <p:cNvPr id="5" name="Text 3"/>
          <p:cNvSpPr/>
          <p:nvPr/>
        </p:nvSpPr>
        <p:spPr>
          <a:xfrm>
            <a:off x="2348389" y="4095512"/>
            <a:ext cx="9933503" cy="1066205"/>
          </a:xfrm>
          <a:prstGeom prst="rect">
            <a:avLst/>
          </a:prstGeom>
          <a:noFill/>
          <a:ln/>
        </p:spPr>
        <p:txBody>
          <a:bodyPr wrap="square" rtlCol="0" anchor="t"/>
          <a:lstStyle/>
          <a:p>
            <a:pPr marL="0" indent="0">
              <a:lnSpc>
                <a:spcPts val="2799"/>
              </a:lnSpc>
              <a:buNone/>
            </a:pPr>
            <a:endParaRPr lang="en-US" sz="17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804</Words>
  <Application>Microsoft Office PowerPoint</Application>
  <PresentationFormat>Custom</PresentationFormat>
  <Paragraphs>114</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Lora</vt:lpstr>
      <vt:lpstr>Söhne</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Wajith Ali</cp:lastModifiedBy>
  <cp:revision>4</cp:revision>
  <dcterms:created xsi:type="dcterms:W3CDTF">2024-03-25T06:05:18Z</dcterms:created>
  <dcterms:modified xsi:type="dcterms:W3CDTF">2024-03-25T17:52:22Z</dcterms:modified>
</cp:coreProperties>
</file>