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9" d="100"/>
          <a:sy n="99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9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67915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Advanced SQL: Views, Joins, and Subqueries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4617601"/>
            <a:ext cx="563284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kern="0" spc="-10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Insights and Industry Applications</a:t>
            </a:r>
            <a:endParaRPr lang="en-US" sz="3499" dirty="0"/>
          </a:p>
        </p:txBody>
      </p:sp>
      <p:sp>
        <p:nvSpPr>
          <p:cNvPr id="6" name="Text 4"/>
          <p:cNvSpPr/>
          <p:nvPr/>
        </p:nvSpPr>
        <p:spPr>
          <a:xfrm>
            <a:off x="2037993" y="55062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kern="0" spc="-9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Industry Examples</a:t>
            </a:r>
            <a:endParaRPr lang="en-US" sz="3062" dirty="0"/>
          </a:p>
        </p:txBody>
      </p:sp>
      <p:sp>
        <p:nvSpPr>
          <p:cNvPr id="15" name="Text 13"/>
          <p:cNvSpPr/>
          <p:nvPr/>
        </p:nvSpPr>
        <p:spPr>
          <a:xfrm>
            <a:off x="3628906" y="1594774"/>
            <a:ext cx="31107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kern="0" spc="-73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Subqueries:</a:t>
            </a:r>
            <a:endParaRPr lang="en-US" sz="2449" dirty="0"/>
          </a:p>
        </p:txBody>
      </p:sp>
      <p:sp>
        <p:nvSpPr>
          <p:cNvPr id="16" name="Text 14"/>
          <p:cNvSpPr/>
          <p:nvPr/>
        </p:nvSpPr>
        <p:spPr>
          <a:xfrm>
            <a:off x="3628906" y="2216876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Filtering data based on complex criteria:</a:t>
            </a:r>
            <a:endParaRPr lang="en-US" sz="1225" dirty="0"/>
          </a:p>
        </p:txBody>
      </p:sp>
      <p:sp>
        <p:nvSpPr>
          <p:cNvPr id="17" name="Shape 15"/>
          <p:cNvSpPr/>
          <p:nvPr/>
        </p:nvSpPr>
        <p:spPr>
          <a:xfrm>
            <a:off x="3628906" y="2640500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18" name="Shape 16"/>
          <p:cNvSpPr/>
          <p:nvPr/>
        </p:nvSpPr>
        <p:spPr>
          <a:xfrm>
            <a:off x="3621167" y="2640500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19" name="Text 17"/>
          <p:cNvSpPr/>
          <p:nvPr/>
        </p:nvSpPr>
        <p:spPr>
          <a:xfrm>
            <a:off x="3776662" y="2757063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employee_id, employee_name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employees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salary &gt; (SELECT AVG(salary) FROM employees);</a:t>
            </a:r>
            <a:endParaRPr lang="en-US" sz="1225" dirty="0"/>
          </a:p>
        </p:txBody>
      </p:sp>
      <p:sp>
        <p:nvSpPr>
          <p:cNvPr id="20" name="Text 18"/>
          <p:cNvSpPr/>
          <p:nvPr/>
        </p:nvSpPr>
        <p:spPr>
          <a:xfrm>
            <a:off x="3628906" y="3887918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are just a few examples of how SQL is used in industry.</a:t>
            </a:r>
            <a:endParaRPr lang="en-US" sz="1225" dirty="0"/>
          </a:p>
        </p:txBody>
      </p:sp>
    </p:spTree>
    <p:extLst>
      <p:ext uri="{BB962C8B-B14F-4D97-AF65-F5344CB8AC3E}">
        <p14:creationId xmlns:p14="http://schemas.microsoft.com/office/powerpoint/2010/main" val="12222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2070"/>
            <a:ext cx="60133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to Advanced SQL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96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Importance of SQL: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SQL (Structured Query Language) is essential for managing and manipulating relational databases.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26041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Advanced SQL Overview: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Enhances basic SQL capabilities, allowing for complex queries and efficient data processing.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22112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Relevance in Industry: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Crucial for data analysis, business intelligence, ETL processes, and data warehousing.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1936393" y="13795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Views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36393" y="240720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Definition: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 View is a virtual table representing the result of a stored query.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936393" y="301251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Example: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936393" y="3617832"/>
            <a:ext cx="10554414" cy="1932384"/>
          </a:xfrm>
          <a:prstGeom prst="roundRect">
            <a:avLst>
              <a:gd name="adj" fmla="val 6899"/>
            </a:avLst>
          </a:prstGeom>
          <a:solidFill>
            <a:srgbClr val="490315"/>
          </a:solidFill>
          <a:ln/>
        </p:spPr>
      </p:sp>
      <p:sp>
        <p:nvSpPr>
          <p:cNvPr id="8" name="Shape 6"/>
          <p:cNvSpPr/>
          <p:nvPr/>
        </p:nvSpPr>
        <p:spPr>
          <a:xfrm>
            <a:off x="1925320" y="3617832"/>
            <a:ext cx="10576560" cy="1932384"/>
          </a:xfrm>
          <a:prstGeom prst="roundRect">
            <a:avLst>
              <a:gd name="adj" fmla="val 1725"/>
            </a:avLst>
          </a:prstGeom>
          <a:solidFill>
            <a:srgbClr val="490315"/>
          </a:solidFill>
          <a:ln/>
        </p:spPr>
      </p:sp>
      <p:sp>
        <p:nvSpPr>
          <p:cNvPr id="9" name="Text 7"/>
          <p:cNvSpPr/>
          <p:nvPr/>
        </p:nvSpPr>
        <p:spPr>
          <a:xfrm>
            <a:off x="2147491" y="3784401"/>
            <a:ext cx="10132219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VIEW ViewName AS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column1, column2, ...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TableName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condition;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36393" y="580012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Industry Use: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Simplifies data access for reporting and analysis.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3448526" y="449342"/>
            <a:ext cx="4070033" cy="508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6"/>
              </a:lnSpc>
              <a:buNone/>
            </a:pPr>
            <a:r>
              <a:rPr lang="en-US" sz="3205" kern="0" spc="-9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Types of Views</a:t>
            </a:r>
            <a:endParaRPr lang="en-US" sz="3205" dirty="0"/>
          </a:p>
        </p:txBody>
      </p:sp>
      <p:sp>
        <p:nvSpPr>
          <p:cNvPr id="5" name="Text 3"/>
          <p:cNvSpPr/>
          <p:nvPr/>
        </p:nvSpPr>
        <p:spPr>
          <a:xfrm>
            <a:off x="3448526" y="1202174"/>
            <a:ext cx="7733228" cy="2603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1"/>
              </a:lnSpc>
              <a:buNone/>
            </a:pPr>
            <a:r>
              <a:rPr lang="en-US" sz="1282" b="1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 View:</a:t>
            </a:r>
            <a:endParaRPr lang="en-US" sz="1282" dirty="0"/>
          </a:p>
        </p:txBody>
      </p:sp>
      <p:sp>
        <p:nvSpPr>
          <p:cNvPr id="6" name="Text 4"/>
          <p:cNvSpPr/>
          <p:nvPr/>
        </p:nvSpPr>
        <p:spPr>
          <a:xfrm>
            <a:off x="3708797" y="1645682"/>
            <a:ext cx="7472958" cy="292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07"/>
              </a:lnSpc>
              <a:buSzPct val="100000"/>
              <a:buChar char="•"/>
            </a:pPr>
            <a:r>
              <a:rPr lang="en-US" sz="1282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Based on a single table.</a:t>
            </a:r>
            <a:endParaRPr lang="en-US" sz="1282" dirty="0"/>
          </a:p>
        </p:txBody>
      </p:sp>
      <p:sp>
        <p:nvSpPr>
          <p:cNvPr id="7" name="Text 5"/>
          <p:cNvSpPr/>
          <p:nvPr/>
        </p:nvSpPr>
        <p:spPr>
          <a:xfrm>
            <a:off x="3708797" y="2003584"/>
            <a:ext cx="7472958" cy="292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07"/>
              </a:lnSpc>
              <a:buSzPct val="100000"/>
              <a:buChar char="•"/>
            </a:pPr>
            <a:r>
              <a:rPr lang="en-US" sz="1282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Does not use functions or joins.</a:t>
            </a:r>
            <a:endParaRPr lang="en-US" sz="1282" dirty="0"/>
          </a:p>
        </p:txBody>
      </p:sp>
      <p:sp>
        <p:nvSpPr>
          <p:cNvPr id="8" name="Text 6"/>
          <p:cNvSpPr/>
          <p:nvPr/>
        </p:nvSpPr>
        <p:spPr>
          <a:xfrm>
            <a:off x="3708797" y="2361486"/>
            <a:ext cx="7472958" cy="292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07"/>
              </a:lnSpc>
              <a:buSzPct val="100000"/>
              <a:buChar char="•"/>
            </a:pPr>
            <a:r>
              <a:rPr lang="en-US" sz="1282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Example:</a:t>
            </a:r>
            <a:endParaRPr lang="en-US" sz="1282" dirty="0"/>
          </a:p>
        </p:txBody>
      </p:sp>
      <p:sp>
        <p:nvSpPr>
          <p:cNvPr id="9" name="Shape 7"/>
          <p:cNvSpPr/>
          <p:nvPr/>
        </p:nvSpPr>
        <p:spPr>
          <a:xfrm>
            <a:off x="3448526" y="2837498"/>
            <a:ext cx="7733228" cy="1415653"/>
          </a:xfrm>
          <a:prstGeom prst="roundRect">
            <a:avLst>
              <a:gd name="adj" fmla="val 6900"/>
            </a:avLst>
          </a:prstGeom>
          <a:solidFill>
            <a:srgbClr val="490315"/>
          </a:solidFill>
          <a:ln/>
        </p:spPr>
      </p:sp>
      <p:sp>
        <p:nvSpPr>
          <p:cNvPr id="10" name="Shape 8"/>
          <p:cNvSpPr/>
          <p:nvPr/>
        </p:nvSpPr>
        <p:spPr>
          <a:xfrm>
            <a:off x="3440430" y="2837498"/>
            <a:ext cx="7749421" cy="1415653"/>
          </a:xfrm>
          <a:prstGeom prst="roundRect">
            <a:avLst>
              <a:gd name="adj" fmla="val 1725"/>
            </a:avLst>
          </a:prstGeom>
          <a:solidFill>
            <a:srgbClr val="490315"/>
          </a:solidFill>
          <a:ln/>
        </p:spPr>
      </p:sp>
      <p:sp>
        <p:nvSpPr>
          <p:cNvPr id="11" name="Text 9"/>
          <p:cNvSpPr/>
          <p:nvPr/>
        </p:nvSpPr>
        <p:spPr>
          <a:xfrm>
            <a:off x="3603188" y="2959537"/>
            <a:ext cx="7423904" cy="1171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VIEW SimpleView AS</a:t>
            </a:r>
            <a:endParaRPr lang="en-US" sz="1282" dirty="0"/>
          </a:p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column1, column2</a:t>
            </a:r>
            <a:endParaRPr lang="en-US" sz="1282" dirty="0"/>
          </a:p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TableName</a:t>
            </a:r>
            <a:endParaRPr lang="en-US" sz="1282" dirty="0"/>
          </a:p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condition;</a:t>
            </a:r>
            <a:endParaRPr lang="en-US" sz="1282" dirty="0"/>
          </a:p>
        </p:txBody>
      </p:sp>
      <p:sp>
        <p:nvSpPr>
          <p:cNvPr id="12" name="Text 10"/>
          <p:cNvSpPr/>
          <p:nvPr/>
        </p:nvSpPr>
        <p:spPr>
          <a:xfrm>
            <a:off x="3448526" y="4436269"/>
            <a:ext cx="7733228" cy="2603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1"/>
              </a:lnSpc>
              <a:buNone/>
            </a:pPr>
            <a:r>
              <a:rPr lang="en-US" sz="1282" b="1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Complex View:</a:t>
            </a:r>
            <a:endParaRPr lang="en-US" sz="1282" dirty="0"/>
          </a:p>
        </p:txBody>
      </p:sp>
      <p:sp>
        <p:nvSpPr>
          <p:cNvPr id="13" name="Text 11"/>
          <p:cNvSpPr/>
          <p:nvPr/>
        </p:nvSpPr>
        <p:spPr>
          <a:xfrm>
            <a:off x="3708797" y="4879777"/>
            <a:ext cx="7472958" cy="292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07"/>
              </a:lnSpc>
              <a:buSzPct val="100000"/>
              <a:buChar char="•"/>
            </a:pPr>
            <a:r>
              <a:rPr lang="en-US" sz="1282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Based on multiple tables.</a:t>
            </a:r>
            <a:endParaRPr lang="en-US" sz="1282" dirty="0"/>
          </a:p>
        </p:txBody>
      </p:sp>
      <p:sp>
        <p:nvSpPr>
          <p:cNvPr id="14" name="Text 12"/>
          <p:cNvSpPr/>
          <p:nvPr/>
        </p:nvSpPr>
        <p:spPr>
          <a:xfrm>
            <a:off x="3708797" y="5237678"/>
            <a:ext cx="7472958" cy="292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07"/>
              </a:lnSpc>
              <a:buSzPct val="100000"/>
              <a:buChar char="•"/>
            </a:pPr>
            <a:r>
              <a:rPr lang="en-US" sz="1282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joins, functions, and groupings.</a:t>
            </a:r>
            <a:endParaRPr lang="en-US" sz="1282" dirty="0"/>
          </a:p>
        </p:txBody>
      </p:sp>
      <p:sp>
        <p:nvSpPr>
          <p:cNvPr id="15" name="Text 13"/>
          <p:cNvSpPr/>
          <p:nvPr/>
        </p:nvSpPr>
        <p:spPr>
          <a:xfrm>
            <a:off x="3708797" y="5595580"/>
            <a:ext cx="7472958" cy="292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07"/>
              </a:lnSpc>
              <a:buSzPct val="100000"/>
              <a:buChar char="•"/>
            </a:pPr>
            <a:r>
              <a:rPr lang="en-US" sz="1282" kern="0" spc="-2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Example:</a:t>
            </a:r>
            <a:endParaRPr lang="en-US" sz="1282" dirty="0"/>
          </a:p>
        </p:txBody>
      </p:sp>
      <p:sp>
        <p:nvSpPr>
          <p:cNvPr id="16" name="Shape 14"/>
          <p:cNvSpPr/>
          <p:nvPr/>
        </p:nvSpPr>
        <p:spPr>
          <a:xfrm>
            <a:off x="3448526" y="6071592"/>
            <a:ext cx="7733228" cy="1708547"/>
          </a:xfrm>
          <a:prstGeom prst="roundRect">
            <a:avLst>
              <a:gd name="adj" fmla="val 5717"/>
            </a:avLst>
          </a:prstGeom>
          <a:solidFill>
            <a:srgbClr val="490315"/>
          </a:solidFill>
          <a:ln/>
        </p:spPr>
      </p:sp>
      <p:sp>
        <p:nvSpPr>
          <p:cNvPr id="17" name="Shape 15"/>
          <p:cNvSpPr/>
          <p:nvPr/>
        </p:nvSpPr>
        <p:spPr>
          <a:xfrm>
            <a:off x="3440430" y="6071592"/>
            <a:ext cx="7749421" cy="1708547"/>
          </a:xfrm>
          <a:prstGeom prst="roundRect">
            <a:avLst>
              <a:gd name="adj" fmla="val 1429"/>
            </a:avLst>
          </a:prstGeom>
          <a:solidFill>
            <a:srgbClr val="490315"/>
          </a:solidFill>
          <a:ln/>
        </p:spPr>
      </p:sp>
      <p:sp>
        <p:nvSpPr>
          <p:cNvPr id="18" name="Text 16"/>
          <p:cNvSpPr/>
          <p:nvPr/>
        </p:nvSpPr>
        <p:spPr>
          <a:xfrm>
            <a:off x="3603188" y="6203256"/>
            <a:ext cx="7423904" cy="1464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VIEW ComplexView AS</a:t>
            </a:r>
            <a:endParaRPr lang="en-US" sz="1282" dirty="0"/>
          </a:p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t1.column1, t2.column2</a:t>
            </a:r>
            <a:endParaRPr lang="en-US" sz="1282" dirty="0"/>
          </a:p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 t1</a:t>
            </a:r>
            <a:endParaRPr lang="en-US" sz="1282" dirty="0"/>
          </a:p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Table2 t2 ON t1.id = t2.id</a:t>
            </a:r>
            <a:endParaRPr lang="en-US" sz="1282" dirty="0"/>
          </a:p>
          <a:p>
            <a:pPr marL="0" indent="0">
              <a:lnSpc>
                <a:spcPts val="2307"/>
              </a:lnSpc>
              <a:buNone/>
            </a:pPr>
            <a:r>
              <a:rPr lang="en-US" sz="1282" kern="0" spc="-26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condition;</a:t>
            </a:r>
            <a:endParaRPr lang="en-US" sz="1282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63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Joins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7400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Definition: Joins are used to combine rows from two or more tables based on a related column.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07931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Purpose: Allows retrieval of data from multiple tables in a single query.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68462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Example: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037993" y="4289941"/>
            <a:ext cx="10554414" cy="1532573"/>
          </a:xfrm>
          <a:prstGeom prst="roundRect">
            <a:avLst>
              <a:gd name="adj" fmla="val 8699"/>
            </a:avLst>
          </a:prstGeom>
          <a:solidFill>
            <a:srgbClr val="490315"/>
          </a:solidFill>
          <a:ln/>
        </p:spPr>
      </p:sp>
      <p:sp>
        <p:nvSpPr>
          <p:cNvPr id="9" name="Shape 7"/>
          <p:cNvSpPr/>
          <p:nvPr/>
        </p:nvSpPr>
        <p:spPr>
          <a:xfrm>
            <a:off x="2026920" y="4289941"/>
            <a:ext cx="10576560" cy="1532573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10" name="Text 8"/>
          <p:cNvSpPr/>
          <p:nvPr/>
        </p:nvSpPr>
        <p:spPr>
          <a:xfrm>
            <a:off x="2249091" y="4456509"/>
            <a:ext cx="10132219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t1.column1, t2.column2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 t1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Table2 t2 ON t1.id = t2.id;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607242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Industry Use: Commonly used in complex data retrieval scenarios. Let me know if there's anything else I can help you with!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" y="1786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3613428" y="172562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kern="0" spc="-9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Types of JOINS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13428" y="969566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INNER JOIN:</a:t>
            </a: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Returns only matching rows from both tables. Example:</a:t>
            </a:r>
            <a:endParaRPr lang="en-US" sz="1225" dirty="0"/>
          </a:p>
        </p:txBody>
      </p:sp>
      <p:sp>
        <p:nvSpPr>
          <p:cNvPr id="6" name="Shape 4"/>
          <p:cNvSpPr/>
          <p:nvPr/>
        </p:nvSpPr>
        <p:spPr>
          <a:xfrm>
            <a:off x="3613428" y="1393190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7" name="Shape 5"/>
          <p:cNvSpPr/>
          <p:nvPr/>
        </p:nvSpPr>
        <p:spPr>
          <a:xfrm>
            <a:off x="3605689" y="1393190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8" name="Text 6"/>
          <p:cNvSpPr/>
          <p:nvPr/>
        </p:nvSpPr>
        <p:spPr>
          <a:xfrm>
            <a:off x="3761184" y="1509752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t1.column1, t2.column2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 t1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INNER JOIN Table2 t2 ON t1.id = t2.id;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3613428" y="2640608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LEFT JOIN (or LEFT OUTER JOIN):</a:t>
            </a: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Returns all rows from the left table and matched rows from the right table. Example:</a:t>
            </a:r>
            <a:endParaRPr lang="en-US" sz="1225" dirty="0"/>
          </a:p>
        </p:txBody>
      </p:sp>
      <p:sp>
        <p:nvSpPr>
          <p:cNvPr id="10" name="Shape 8"/>
          <p:cNvSpPr/>
          <p:nvPr/>
        </p:nvSpPr>
        <p:spPr>
          <a:xfrm>
            <a:off x="3613428" y="3312954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11" name="Shape 9"/>
          <p:cNvSpPr/>
          <p:nvPr/>
        </p:nvSpPr>
        <p:spPr>
          <a:xfrm>
            <a:off x="3605689" y="3312954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12" name="Text 10"/>
          <p:cNvSpPr/>
          <p:nvPr/>
        </p:nvSpPr>
        <p:spPr>
          <a:xfrm>
            <a:off x="3761184" y="3429516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t1.column1, t2.column2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 t1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LEFT JOIN Table2 t2 ON t1.id = t2.id;</a:t>
            </a:r>
            <a:endParaRPr lang="en-US" sz="1225" dirty="0"/>
          </a:p>
        </p:txBody>
      </p:sp>
      <p:sp>
        <p:nvSpPr>
          <p:cNvPr id="13" name="Text 11"/>
          <p:cNvSpPr/>
          <p:nvPr/>
        </p:nvSpPr>
        <p:spPr>
          <a:xfrm>
            <a:off x="3613428" y="4560372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RIGHT JOIN (or RIGHT OUTER JOIN):</a:t>
            </a: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Returns all rows from the right table and matched rows from the left table. Example:</a:t>
            </a:r>
            <a:endParaRPr lang="en-US" sz="1225" dirty="0"/>
          </a:p>
        </p:txBody>
      </p:sp>
      <p:sp>
        <p:nvSpPr>
          <p:cNvPr id="14" name="Shape 12"/>
          <p:cNvSpPr/>
          <p:nvPr/>
        </p:nvSpPr>
        <p:spPr>
          <a:xfrm>
            <a:off x="3613428" y="5232718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15" name="Shape 13"/>
          <p:cNvSpPr/>
          <p:nvPr/>
        </p:nvSpPr>
        <p:spPr>
          <a:xfrm>
            <a:off x="3605689" y="5232718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16" name="Text 14"/>
          <p:cNvSpPr/>
          <p:nvPr/>
        </p:nvSpPr>
        <p:spPr>
          <a:xfrm>
            <a:off x="3761184" y="5349280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t1.column1, t2.column2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 t1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RIGHT JOIN Table2 t2 ON t1.id = t2.id;</a:t>
            </a:r>
            <a:endParaRPr lang="en-US" sz="1225" dirty="0"/>
          </a:p>
        </p:txBody>
      </p:sp>
      <p:sp>
        <p:nvSpPr>
          <p:cNvPr id="17" name="Text 15"/>
          <p:cNvSpPr/>
          <p:nvPr/>
        </p:nvSpPr>
        <p:spPr>
          <a:xfrm>
            <a:off x="3613428" y="6480136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 JOIN (or FULL OUTER JOIN):</a:t>
            </a: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Returns rows when there is a match in either left or right table. Example:</a:t>
            </a:r>
            <a:endParaRPr lang="en-US" sz="1225" dirty="0"/>
          </a:p>
        </p:txBody>
      </p:sp>
      <p:sp>
        <p:nvSpPr>
          <p:cNvPr id="18" name="Shape 16"/>
          <p:cNvSpPr/>
          <p:nvPr/>
        </p:nvSpPr>
        <p:spPr>
          <a:xfrm>
            <a:off x="3613428" y="6903760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19" name="Shape 17"/>
          <p:cNvSpPr/>
          <p:nvPr/>
        </p:nvSpPr>
        <p:spPr>
          <a:xfrm>
            <a:off x="3605689" y="6903760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20" name="Text 18"/>
          <p:cNvSpPr/>
          <p:nvPr/>
        </p:nvSpPr>
        <p:spPr>
          <a:xfrm>
            <a:off x="3761184" y="7020322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t1.column1, t2.column2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 t1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FULL JOIN Table2 t2 ON t1.id = t2.id;</a:t>
            </a:r>
            <a:endParaRPr lang="en-US" sz="1225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2109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Subqueries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59812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Definition: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 subquery is a query nested inside another query. 
</a:t>
            </a:r>
            <a:r>
              <a:rPr lang="en-US" sz="1750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Purpose:</a:t>
            </a: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Used to perform operations in steps and simplify complex queries. 
Example: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575929"/>
            <a:ext cx="10554414" cy="1532573"/>
          </a:xfrm>
          <a:prstGeom prst="roundRect">
            <a:avLst>
              <a:gd name="adj" fmla="val 8699"/>
            </a:avLst>
          </a:prstGeom>
          <a:solidFill>
            <a:srgbClr val="490315"/>
          </a:solidFill>
          <a:ln/>
        </p:spPr>
      </p:sp>
      <p:sp>
        <p:nvSpPr>
          <p:cNvPr id="7" name="Shape 5"/>
          <p:cNvSpPr/>
          <p:nvPr/>
        </p:nvSpPr>
        <p:spPr>
          <a:xfrm>
            <a:off x="2026920" y="4575929"/>
            <a:ext cx="10576560" cy="1532573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8" name="Text 6"/>
          <p:cNvSpPr/>
          <p:nvPr/>
        </p:nvSpPr>
        <p:spPr>
          <a:xfrm>
            <a:off x="2249091" y="4742498"/>
            <a:ext cx="10132219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column1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column2 = (SELECT column2 FROM Table2 WHERE condition);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3613428" y="300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kern="0" spc="-9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Types of Subqueries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13428" y="1097677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Single-row Subquery: Returns a single row.</a:t>
            </a: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3613428" y="152130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Example:</a:t>
            </a:r>
            <a:endParaRPr lang="en-US" sz="1225" dirty="0"/>
          </a:p>
        </p:txBody>
      </p:sp>
      <p:sp>
        <p:nvSpPr>
          <p:cNvPr id="7" name="Shape 5"/>
          <p:cNvSpPr/>
          <p:nvPr/>
        </p:nvSpPr>
        <p:spPr>
          <a:xfrm>
            <a:off x="3613428" y="1944926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8" name="Shape 6"/>
          <p:cNvSpPr/>
          <p:nvPr/>
        </p:nvSpPr>
        <p:spPr>
          <a:xfrm>
            <a:off x="3605689" y="1944926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9" name="Text 7"/>
          <p:cNvSpPr/>
          <p:nvPr/>
        </p:nvSpPr>
        <p:spPr>
          <a:xfrm>
            <a:off x="3761184" y="2012643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column1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column2 = (SELECT column2 FROM Table2 WHERE condition);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3613428" y="3192343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Multiple-row Subquery: Returns multiple rows.</a:t>
            </a:r>
            <a:endParaRPr lang="en-US" sz="1225" dirty="0"/>
          </a:p>
        </p:txBody>
      </p:sp>
      <p:sp>
        <p:nvSpPr>
          <p:cNvPr id="11" name="Text 9"/>
          <p:cNvSpPr/>
          <p:nvPr/>
        </p:nvSpPr>
        <p:spPr>
          <a:xfrm>
            <a:off x="3613428" y="3615968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Example:</a:t>
            </a:r>
            <a:endParaRPr lang="en-US" sz="1225" dirty="0"/>
          </a:p>
        </p:txBody>
      </p:sp>
      <p:sp>
        <p:nvSpPr>
          <p:cNvPr id="12" name="Shape 10"/>
          <p:cNvSpPr/>
          <p:nvPr/>
        </p:nvSpPr>
        <p:spPr>
          <a:xfrm>
            <a:off x="3613428" y="4039592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13" name="Shape 11"/>
          <p:cNvSpPr/>
          <p:nvPr/>
        </p:nvSpPr>
        <p:spPr>
          <a:xfrm>
            <a:off x="3605689" y="4039592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14" name="Text 12"/>
          <p:cNvSpPr/>
          <p:nvPr/>
        </p:nvSpPr>
        <p:spPr>
          <a:xfrm>
            <a:off x="3684984" y="4086771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column1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column2 IN (SELECT column2 FROM Table2 WHERE condition);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3613428" y="5287010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Correlated Subquery: References columns from the outer query.</a:t>
            </a:r>
            <a:endParaRPr lang="en-US" sz="1225" dirty="0"/>
          </a:p>
        </p:txBody>
      </p:sp>
      <p:sp>
        <p:nvSpPr>
          <p:cNvPr id="16" name="Text 14"/>
          <p:cNvSpPr/>
          <p:nvPr/>
        </p:nvSpPr>
        <p:spPr>
          <a:xfrm>
            <a:off x="3613428" y="5710634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Example:</a:t>
            </a:r>
            <a:endParaRPr lang="en-US" sz="1225" dirty="0"/>
          </a:p>
        </p:txBody>
      </p:sp>
      <p:sp>
        <p:nvSpPr>
          <p:cNvPr id="17" name="Shape 15"/>
          <p:cNvSpPr/>
          <p:nvPr/>
        </p:nvSpPr>
        <p:spPr>
          <a:xfrm>
            <a:off x="3613428" y="6134259"/>
            <a:ext cx="7388066" cy="1072515"/>
          </a:xfrm>
          <a:prstGeom prst="roundRect">
            <a:avLst>
              <a:gd name="adj" fmla="val 8701"/>
            </a:avLst>
          </a:prstGeom>
          <a:solidFill>
            <a:srgbClr val="490315"/>
          </a:solidFill>
          <a:ln/>
        </p:spPr>
      </p:sp>
      <p:sp>
        <p:nvSpPr>
          <p:cNvPr id="18" name="Shape 16"/>
          <p:cNvSpPr/>
          <p:nvPr/>
        </p:nvSpPr>
        <p:spPr>
          <a:xfrm>
            <a:off x="3605689" y="6134259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490315"/>
          </a:solidFill>
          <a:ln/>
        </p:spPr>
      </p:sp>
      <p:sp>
        <p:nvSpPr>
          <p:cNvPr id="19" name="Text 17"/>
          <p:cNvSpPr/>
          <p:nvPr/>
        </p:nvSpPr>
        <p:spPr>
          <a:xfrm>
            <a:off x="3605689" y="6161941"/>
            <a:ext cx="7765852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t1.column1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Table1 t1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t1.column2 &gt; (SELECT AVG(t2.column2) FROM Table2 t2 WHERE t2.column3 = t1.column3)</a:t>
            </a:r>
            <a:endParaRPr lang="en-US" sz="1225" dirty="0"/>
          </a:p>
        </p:txBody>
      </p:sp>
      <p:sp>
        <p:nvSpPr>
          <p:cNvPr id="20" name="Text 18"/>
          <p:cNvSpPr/>
          <p:nvPr/>
        </p:nvSpPr>
        <p:spPr>
          <a:xfrm>
            <a:off x="3613428" y="7381677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Industry Use: Simplifies complex queries, especially for filtering, calculating, and transforming data in nested layers.</a:t>
            </a:r>
            <a:endParaRPr lang="en-US" sz="1225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kern="0" spc="-9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Industry Examples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146929"/>
            <a:ext cx="31107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kern="0" spc="-73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Views:</a:t>
            </a:r>
            <a:endParaRPr lang="en-US" sz="2449" dirty="0"/>
          </a:p>
        </p:txBody>
      </p:sp>
      <p:sp>
        <p:nvSpPr>
          <p:cNvPr id="6" name="Text 4"/>
          <p:cNvSpPr/>
          <p:nvPr/>
        </p:nvSpPr>
        <p:spPr>
          <a:xfrm>
            <a:off x="3621167" y="176903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Simplifying data access for reporting:</a:t>
            </a:r>
            <a:endParaRPr lang="en-US" sz="1225" dirty="0"/>
          </a:p>
        </p:txBody>
      </p:sp>
      <p:sp>
        <p:nvSpPr>
          <p:cNvPr id="7" name="Shape 5"/>
          <p:cNvSpPr/>
          <p:nvPr/>
        </p:nvSpPr>
        <p:spPr>
          <a:xfrm>
            <a:off x="3621167" y="2192655"/>
            <a:ext cx="7388066" cy="1352312"/>
          </a:xfrm>
          <a:prstGeom prst="roundRect">
            <a:avLst>
              <a:gd name="adj" fmla="val 6901"/>
            </a:avLst>
          </a:prstGeom>
          <a:solidFill>
            <a:srgbClr val="490315"/>
          </a:solidFill>
          <a:ln/>
        </p:spPr>
      </p:sp>
      <p:sp>
        <p:nvSpPr>
          <p:cNvPr id="8" name="Shape 6"/>
          <p:cNvSpPr/>
          <p:nvPr/>
        </p:nvSpPr>
        <p:spPr>
          <a:xfrm>
            <a:off x="3613428" y="2192655"/>
            <a:ext cx="7403544" cy="1352312"/>
          </a:xfrm>
          <a:prstGeom prst="roundRect">
            <a:avLst>
              <a:gd name="adj" fmla="val 1725"/>
            </a:avLst>
          </a:prstGeom>
          <a:solidFill>
            <a:srgbClr val="490315"/>
          </a:solidFill>
          <a:ln/>
        </p:spPr>
      </p:sp>
      <p:sp>
        <p:nvSpPr>
          <p:cNvPr id="9" name="Text 7"/>
          <p:cNvSpPr/>
          <p:nvPr/>
        </p:nvSpPr>
        <p:spPr>
          <a:xfrm>
            <a:off x="3768923" y="2309217"/>
            <a:ext cx="7092553" cy="111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VIEW SalesReport AS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s.sales_id, s.amount, c.customer_name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sales s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customers c ON s.customer_id = c.customer_id;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3621167" y="3778210"/>
            <a:ext cx="31107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kern="0" spc="-73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Joins:</a:t>
            </a:r>
            <a:endParaRPr lang="en-US" sz="2449" dirty="0"/>
          </a:p>
        </p:txBody>
      </p:sp>
      <p:sp>
        <p:nvSpPr>
          <p:cNvPr id="11" name="Text 9"/>
          <p:cNvSpPr/>
          <p:nvPr/>
        </p:nvSpPr>
        <p:spPr>
          <a:xfrm>
            <a:off x="3621167" y="4400312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Combining data from multiple tables for comprehensive analysis:</a:t>
            </a:r>
            <a:endParaRPr lang="en-US" sz="1225" dirty="0"/>
          </a:p>
        </p:txBody>
      </p:sp>
      <p:sp>
        <p:nvSpPr>
          <p:cNvPr id="12" name="Shape 10"/>
          <p:cNvSpPr/>
          <p:nvPr/>
        </p:nvSpPr>
        <p:spPr>
          <a:xfrm>
            <a:off x="3621167" y="4823936"/>
            <a:ext cx="7388066" cy="1632109"/>
          </a:xfrm>
          <a:prstGeom prst="roundRect">
            <a:avLst>
              <a:gd name="adj" fmla="val 5718"/>
            </a:avLst>
          </a:prstGeom>
          <a:solidFill>
            <a:srgbClr val="490315"/>
          </a:solidFill>
          <a:ln/>
        </p:spPr>
      </p:sp>
      <p:sp>
        <p:nvSpPr>
          <p:cNvPr id="13" name="Shape 11"/>
          <p:cNvSpPr/>
          <p:nvPr/>
        </p:nvSpPr>
        <p:spPr>
          <a:xfrm>
            <a:off x="3613428" y="4823936"/>
            <a:ext cx="7403544" cy="1632109"/>
          </a:xfrm>
          <a:prstGeom prst="roundRect">
            <a:avLst>
              <a:gd name="adj" fmla="val 1429"/>
            </a:avLst>
          </a:prstGeom>
          <a:solidFill>
            <a:srgbClr val="490315"/>
          </a:solidFill>
          <a:ln/>
        </p:spPr>
      </p:sp>
      <p:sp>
        <p:nvSpPr>
          <p:cNvPr id="14" name="Text 12"/>
          <p:cNvSpPr/>
          <p:nvPr/>
        </p:nvSpPr>
        <p:spPr>
          <a:xfrm>
            <a:off x="3768923" y="4940498"/>
            <a:ext cx="7092553" cy="1398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o.order_id, o.order_date, c.customer_name, p.product_name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orders o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customers c ON o.customer_id = c.customer_id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order_details od ON o.order_id = od.order_id</a:t>
            </a:r>
            <a:endParaRPr lang="en-US" sz="1225" dirty="0"/>
          </a:p>
          <a:p>
            <a:pPr marL="0" indent="0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products p ON od.product_id = p.product_id;</a:t>
            </a:r>
            <a:endParaRPr lang="en-US" sz="1225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824</Words>
  <Application>Microsoft Office PowerPoint</Application>
  <PresentationFormat>Custom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Anton</vt:lpstr>
      <vt:lpstr>Arial</vt:lpstr>
      <vt:lpstr>Calibri</vt:lpstr>
      <vt:lpstr>Consolas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Wajith Ali</cp:lastModifiedBy>
  <cp:revision>4</cp:revision>
  <dcterms:created xsi:type="dcterms:W3CDTF">2024-05-28T06:36:59Z</dcterms:created>
  <dcterms:modified xsi:type="dcterms:W3CDTF">2024-05-30T06:42:58Z</dcterms:modified>
</cp:coreProperties>
</file>