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8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D158E-F7EA-41F4-9E1D-0D76F53AC7CC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153-57FC-4D62-A556-6E674D4C1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Assistant" pitchFamily="2" charset="-79"/>
                <a:ea typeface="MS Mincho" panose="02020609040205080304" pitchFamily="49" charset="-128"/>
                <a:cs typeface="Assistant" pitchFamily="2" charset="-79"/>
              </a:rPr>
              <a:t>Responsable Support Process -&gt; </a:t>
            </a:r>
            <a:r>
              <a:rPr lang="fr-FR" sz="1800" kern="100" dirty="0">
                <a:effectLst/>
                <a:latin typeface="Assistant" pitchFamily="2" charset="-79"/>
                <a:ea typeface="MS Mincho" panose="02020609040205080304" pitchFamily="49" charset="-128"/>
                <a:cs typeface="Assistant" pitchFamily="2" charset="-79"/>
              </a:rPr>
              <a:t>Responsable de la supervision et de la validation finale de la migration de l'application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effectLst/>
              <a:latin typeface="Assistant" pitchFamily="2" charset="-79"/>
              <a:ea typeface="MS Mincho" panose="02020609040205080304" pitchFamily="49" charset="-128"/>
              <a:cs typeface="Assistant" pitchFamily="2" charset="-79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Assistant" pitchFamily="2" charset="-79"/>
                <a:ea typeface="MS Mincho" panose="02020609040205080304" pitchFamily="49" charset="-128"/>
                <a:cs typeface="Assistant" pitchFamily="2" charset="-79"/>
              </a:rPr>
              <a:t>Testeuse QA (</a:t>
            </a:r>
            <a:r>
              <a:rPr lang="fr-FR" sz="1800" b="1" kern="100" dirty="0" err="1">
                <a:effectLst/>
                <a:latin typeface="Assistant" pitchFamily="2" charset="-79"/>
                <a:ea typeface="MS Mincho" panose="02020609040205080304" pitchFamily="49" charset="-128"/>
                <a:cs typeface="Assistant" pitchFamily="2" charset="-79"/>
              </a:rPr>
              <a:t>Quality</a:t>
            </a:r>
            <a:r>
              <a:rPr lang="fr-FR" sz="1800" b="1" kern="100" dirty="0">
                <a:effectLst/>
                <a:latin typeface="Assistant" pitchFamily="2" charset="-79"/>
                <a:ea typeface="MS Mincho" panose="02020609040205080304" pitchFamily="49" charset="-128"/>
                <a:cs typeface="Assistant" pitchFamily="2" charset="-79"/>
              </a:rPr>
              <a:t> Assurance) -&gt; </a:t>
            </a:r>
            <a:r>
              <a:rPr lang="fr-FR" sz="1800" kern="100" dirty="0">
                <a:effectLst/>
                <a:latin typeface="Assistant" pitchFamily="2" charset="-79"/>
                <a:ea typeface="MS Mincho" panose="02020609040205080304" pitchFamily="49" charset="-128"/>
                <a:cs typeface="Assistant" pitchFamily="2" charset="-79"/>
              </a:rPr>
              <a:t>Teste et valide les fonctionnalités de l’applications pour s'assurer qu'elles fonctionnent conformément aux exigences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effectLst/>
              <a:latin typeface="Assistant" pitchFamily="2" charset="-79"/>
              <a:ea typeface="MS Mincho" panose="02020609040205080304" pitchFamily="49" charset="-128"/>
              <a:cs typeface="Assistant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b="1" kern="100" dirty="0">
                <a:effectLst/>
                <a:latin typeface="Assistant" pitchFamily="2" charset="-79"/>
                <a:ea typeface="MS Mincho" panose="02020609040205080304" pitchFamily="49" charset="-128"/>
                <a:cs typeface="Assistant" pitchFamily="2" charset="-79"/>
              </a:rPr>
              <a:t>Co-fondateur de </a:t>
            </a:r>
            <a:r>
              <a:rPr lang="fr-FR" sz="1800" b="1" kern="100" dirty="0" err="1">
                <a:effectLst/>
                <a:latin typeface="Assistant" pitchFamily="2" charset="-79"/>
                <a:ea typeface="MS Mincho" panose="02020609040205080304" pitchFamily="49" charset="-128"/>
                <a:cs typeface="Assistant" pitchFamily="2" charset="-79"/>
              </a:rPr>
              <a:t>Softyflow</a:t>
            </a:r>
            <a:r>
              <a:rPr lang="fr-FR" sz="1800" b="1" kern="100" dirty="0">
                <a:effectLst/>
                <a:latin typeface="Assistant" pitchFamily="2" charset="-79"/>
                <a:ea typeface="MS Mincho" panose="02020609040205080304" pitchFamily="49" charset="-128"/>
                <a:cs typeface="Assistant" pitchFamily="2" charset="-79"/>
              </a:rPr>
              <a:t> -&gt;</a:t>
            </a:r>
            <a:r>
              <a:rPr lang="fr-FR" sz="1800" kern="100" dirty="0">
                <a:effectLst/>
                <a:latin typeface="Assistant" pitchFamily="2" charset="-79"/>
                <a:ea typeface="MS Mincho" panose="02020609040205080304" pitchFamily="49" charset="-128"/>
                <a:cs typeface="Assistant" pitchFamily="2" charset="-79"/>
              </a:rPr>
              <a:t>Accompagne l’équipe de développeurs polyvalents tout au long de la migration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effectLst/>
              <a:latin typeface="Assistant" pitchFamily="2" charset="-79"/>
              <a:ea typeface="MS Mincho" panose="02020609040205080304" pitchFamily="49" charset="-128"/>
              <a:cs typeface="Assistant" pitchFamily="2" charset="-79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Assistant" pitchFamily="2" charset="-79"/>
                <a:ea typeface="MS Mincho" panose="02020609040205080304" pitchFamily="49" charset="-128"/>
                <a:cs typeface="Assistant" pitchFamily="2" charset="-79"/>
              </a:rPr>
              <a:t>Consultante -&gt; </a:t>
            </a:r>
            <a:r>
              <a:rPr lang="fr-FR" sz="1800" kern="100" dirty="0">
                <a:effectLst/>
                <a:latin typeface="Assistant" pitchFamily="2" charset="-79"/>
                <a:ea typeface="MS Mincho" panose="02020609040205080304" pitchFamily="49" charset="-128"/>
                <a:cs typeface="Assistant" pitchFamily="2" charset="-79"/>
              </a:rPr>
              <a:t>Contribue à la migration en prenant en charge certaines fonctionnalités de l'application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fr-FR" sz="1800" b="1" kern="100" dirty="0">
              <a:effectLst/>
              <a:latin typeface="Assistant" pitchFamily="2" charset="-79"/>
              <a:ea typeface="MS Mincho" panose="02020609040205080304" pitchFamily="49" charset="-128"/>
              <a:cs typeface="Assistant" pitchFamily="2" charset="-79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Assistant" pitchFamily="2" charset="-79"/>
                <a:ea typeface="MS Mincho" panose="02020609040205080304" pitchFamily="49" charset="-128"/>
                <a:cs typeface="Assistant" pitchFamily="2" charset="-79"/>
              </a:rPr>
              <a:t>Développeurs Juniors -&gt;</a:t>
            </a:r>
            <a:r>
              <a:rPr lang="fr-FR" sz="1800" kern="100" dirty="0">
                <a:effectLst/>
                <a:latin typeface="Assistant" pitchFamily="2" charset="-79"/>
                <a:ea typeface="MS Mincho" panose="02020609040205080304" pitchFamily="49" charset="-128"/>
                <a:cs typeface="Assistant" pitchFamily="2" charset="-79"/>
              </a:rPr>
              <a:t>Chargé de migrer l’appli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effectLst/>
              <a:latin typeface="Assistant" pitchFamily="2" charset="-79"/>
              <a:ea typeface="MS Mincho" panose="02020609040205080304" pitchFamily="49" charset="-128"/>
              <a:cs typeface="Assistant" pitchFamily="2" charset="-79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effectLst/>
              <a:latin typeface="Assistant" pitchFamily="2" charset="-79"/>
              <a:ea typeface="MS Mincho" panose="02020609040205080304" pitchFamily="49" charset="-128"/>
              <a:cs typeface="Assistant" pitchFamily="2" charset="-79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ssistant" pitchFamily="2" charset="-79"/>
                <a:ea typeface="MS Mincho" panose="02020609040205080304" pitchFamily="49" charset="-128"/>
                <a:cs typeface="Assistant" pitchFamily="2" charset="-79"/>
              </a:rPr>
              <a:t>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7C46-C465-4B0D-91A4-A1835DF3BB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7EE2E-266E-29A8-7038-557A596BC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5FF14C-16F2-933E-A732-1349883D1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1D6BF3-6BF4-E353-22F0-453374EF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BE6F2E-128B-A74D-7027-BD1CD172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E05119-84B9-76B6-2FAC-83F80262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46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A3DA1-A1CF-573A-B3E5-59F7AE82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2621AE-AF14-D94A-F4D3-D47612055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DAF69-844F-49B3-E052-442835CF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2FB6B-4F30-C0D9-056D-17D472A5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DCB5E3-4399-236D-4DFE-4C5FAD1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86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E162D9-ED78-9CA4-51FF-71BDE2A82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0B7549-206C-006B-2AE7-BB5B4C2C2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8724F3-1281-67FD-6030-9EB3FF0F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826B50-6AC8-3089-BB33-F7549BBE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DB366B-0151-0B20-EBD7-7C0D0095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37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‹N°›</a:t>
            </a:fld>
            <a:endParaRPr lang="en-CA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55650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F76D7-C6B4-03D8-4F12-9CEF9A6B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B4D4D0-1BCC-2AE8-652B-1D4A5793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EDF9A-33CB-B4BF-5028-63039C80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2568F-85AC-064B-9A2C-F70E1B75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DD0FED-0E18-DAAA-6546-7C1ADF9A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04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DFF4F-4C7C-7DF1-E3D6-271C3DCB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9CF2A-0276-27C9-1C9F-E3B235CA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3F159C-5CCC-D2E8-774A-AB454C8A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4A87C6-F4A1-2F35-69FF-E1D01A3C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C8D875-8586-86C3-F33B-C4F89673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A28B3-CC8D-2824-6C19-4151A665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63003-464B-716A-0C8C-B235F54D6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878A17-0958-EDB8-31C8-A27773772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C3C25C-80D0-B1C2-BC54-A33D1276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F2B218-DA0C-B048-2821-B7238433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64CF98-CAC8-AE02-433F-6671F545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51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090F3-D3C3-6D06-4ECD-CCC0837F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99AE91-BB5C-71E4-E004-B8D2BE056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1AE8DB-774E-2C1D-6B4F-E078ED82C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2D2FF4-D3CF-4DC7-4BDA-7C41B8E91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F14ABA-7ABC-DF83-D12B-6925404EC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A8A9AE-62C6-0F61-FD29-707D36B0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251778-E4F0-39C6-1188-7D07FBB5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5CECA3-127F-3415-5EB7-5AD7770C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91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CCEC7-F12E-3EEA-A107-6D566AC7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5DCC3E-B865-298E-5E7D-EAB7BDEA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E16832-36B1-33EC-970B-679E281F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0E6053-E485-CEF4-D5E1-344D4717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81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85D40E-3888-D751-065A-D6E5FDDD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7F3B6-469D-C5E4-3704-47371E44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19534-2543-848F-8B57-56A00AE7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33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D0556-338B-A1E2-CC39-6C193BDE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FC7CD-83B8-A19A-B619-B4B3D1C9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507439-5924-B763-1C67-BD7B4C447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ABA108-F64E-557E-E8DC-76FAC1B7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AAF0C7-0EDB-7DBB-6B49-F5E7CE9B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90FAFA-B750-E877-7331-60F9AB47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4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62B87-CFAF-C16E-17E1-E66C4632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B0AB99-B4F9-1CFC-BE43-1A7458D22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E3CF8D-A24B-8C0A-0B1B-D16C4BB3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35C0D5-7726-5FBB-A644-1AC424EF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A76B0A-4E64-98C9-78E4-D2FC91CD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F61EFB-32BF-E439-5323-261C12F1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5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1B5522-26A7-894B-C757-98D876D2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2730E1-3DF2-F34A-BA5B-BC103E337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9534E-B71A-021A-89A8-ECD349F48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3CA7C-BDF9-4817-9F64-BE88E2FC825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CAC08D-B602-258C-D8C4-86667F4E1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22EFFA-4D7D-4192-2D85-2DF6A19E8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83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3F202721-25E8-50D0-EF77-3FA918D38A37}"/>
              </a:ext>
            </a:extLst>
          </p:cNvPr>
          <p:cNvSpPr/>
          <p:nvPr/>
        </p:nvSpPr>
        <p:spPr>
          <a:xfrm>
            <a:off x="528005" y="908314"/>
            <a:ext cx="1869548" cy="14416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Cadrage initial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6AC1548-302A-622A-385A-523CF2E0FF80}"/>
              </a:ext>
            </a:extLst>
          </p:cNvPr>
          <p:cNvSpPr txBox="1"/>
          <p:nvPr/>
        </p:nvSpPr>
        <p:spPr>
          <a:xfrm>
            <a:off x="600300" y="271272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>
                    <a:lumMod val="50000"/>
                  </a:schemeClr>
                </a:solidFill>
              </a:rPr>
              <a:t>Semaine 1 à 3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E7A07608-E9AB-0E9A-FB80-2A6683529AFD}"/>
              </a:ext>
            </a:extLst>
          </p:cNvPr>
          <p:cNvSpPr txBox="1"/>
          <p:nvPr/>
        </p:nvSpPr>
        <p:spPr>
          <a:xfrm>
            <a:off x="3673436" y="2749802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>
                    <a:lumMod val="50000"/>
                  </a:schemeClr>
                </a:solidFill>
              </a:rPr>
              <a:t>Semaine 4 à 6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46F5DC7-C4E2-0B44-E88A-2F27BB1D754F}"/>
              </a:ext>
            </a:extLst>
          </p:cNvPr>
          <p:cNvSpPr txBox="1"/>
          <p:nvPr/>
        </p:nvSpPr>
        <p:spPr>
          <a:xfrm>
            <a:off x="6517532" y="2712721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>
                    <a:lumMod val="50000"/>
                  </a:schemeClr>
                </a:solidFill>
              </a:rPr>
              <a:t>Semaine 7 à 41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CCF185-CE7C-6728-6D92-05139F3DF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32" y="3383078"/>
            <a:ext cx="31760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nalyse et recueil des besoins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fr-FR" altLang="fr-FR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Définition de notre périmètre d’action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FDA5606-A34D-BF49-971E-A97879848D58}"/>
              </a:ext>
            </a:extLst>
          </p:cNvPr>
          <p:cNvCxnSpPr>
            <a:cxnSpLocks/>
          </p:cNvCxnSpPr>
          <p:nvPr/>
        </p:nvCxnSpPr>
        <p:spPr>
          <a:xfrm>
            <a:off x="3142685" y="583660"/>
            <a:ext cx="0" cy="228686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C99F9BE-307D-5131-6937-77FFC19FFD86}"/>
              </a:ext>
            </a:extLst>
          </p:cNvPr>
          <p:cNvCxnSpPr>
            <a:cxnSpLocks/>
          </p:cNvCxnSpPr>
          <p:nvPr/>
        </p:nvCxnSpPr>
        <p:spPr>
          <a:xfrm>
            <a:off x="6300709" y="557320"/>
            <a:ext cx="0" cy="228686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F0BDDB3-364B-BF30-72FD-974517DA6B46}"/>
              </a:ext>
            </a:extLst>
          </p:cNvPr>
          <p:cNvSpPr txBox="1"/>
          <p:nvPr/>
        </p:nvSpPr>
        <p:spPr>
          <a:xfrm>
            <a:off x="1978584" y="287359"/>
            <a:ext cx="232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6">
                    <a:lumMod val="50000"/>
                  </a:schemeClr>
                </a:solidFill>
              </a:rPr>
              <a:t>Soutenance orale de 20 minutes</a:t>
            </a:r>
            <a:endParaRPr lang="fr-FR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720ED7E-575C-6DA2-8554-23B8063C76E3}"/>
              </a:ext>
            </a:extLst>
          </p:cNvPr>
          <p:cNvSpPr txBox="1"/>
          <p:nvPr/>
        </p:nvSpPr>
        <p:spPr>
          <a:xfrm>
            <a:off x="5136608" y="281329"/>
            <a:ext cx="232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6">
                    <a:lumMod val="50000"/>
                  </a:schemeClr>
                </a:solidFill>
              </a:rPr>
              <a:t>Soutenance orale de 20 minutes</a:t>
            </a:r>
            <a:endParaRPr lang="fr-FR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Graphique 19" descr="Boîte contour">
            <a:extLst>
              <a:ext uri="{FF2B5EF4-FFF2-40B4-BE49-F238E27FC236}">
                <a16:creationId xmlns:a16="http://schemas.microsoft.com/office/drawing/2014/main" id="{99084B47-3A29-6E8A-AD1F-9E9341FC7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64" y="5195487"/>
            <a:ext cx="646331" cy="64633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CA75873-4F81-E07B-A0A4-6B1EDECF280D}"/>
              </a:ext>
            </a:extLst>
          </p:cNvPr>
          <p:cNvSpPr txBox="1"/>
          <p:nvPr/>
        </p:nvSpPr>
        <p:spPr>
          <a:xfrm>
            <a:off x="744409" y="5156004"/>
            <a:ext cx="1746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6">
                    <a:lumMod val="50000"/>
                  </a:schemeClr>
                </a:solidFill>
              </a:rPr>
              <a:t>Livrable :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Cahier des charges</a:t>
            </a:r>
          </a:p>
        </p:txBody>
      </p:sp>
      <p:pic>
        <p:nvPicPr>
          <p:cNvPr id="22" name="Graphique 21" descr="Boîte contour">
            <a:extLst>
              <a:ext uri="{FF2B5EF4-FFF2-40B4-BE49-F238E27FC236}">
                <a16:creationId xmlns:a16="http://schemas.microsoft.com/office/drawing/2014/main" id="{B9A2C682-32C7-D312-CA12-8AE408ECB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0309" y="5149307"/>
            <a:ext cx="646331" cy="64633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41F3F4DA-9C88-2B48-740B-B16719128B2D}"/>
              </a:ext>
            </a:extLst>
          </p:cNvPr>
          <p:cNvSpPr txBox="1"/>
          <p:nvPr/>
        </p:nvSpPr>
        <p:spPr>
          <a:xfrm>
            <a:off x="3927890" y="5135684"/>
            <a:ext cx="22616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6">
                    <a:lumMod val="50000"/>
                  </a:schemeClr>
                </a:solidFill>
              </a:rPr>
              <a:t>Livrable :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Diagrammes UML et MCD</a:t>
            </a:r>
          </a:p>
          <a:p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Graphique 23" descr="Boîte contour">
            <a:extLst>
              <a:ext uri="{FF2B5EF4-FFF2-40B4-BE49-F238E27FC236}">
                <a16:creationId xmlns:a16="http://schemas.microsoft.com/office/drawing/2014/main" id="{DB7BF4C3-1C21-F443-C505-7B93B7F4C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5805" y="5084438"/>
            <a:ext cx="646331" cy="646331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6BF0368E-4B42-3E53-3C91-7131180BE10C}"/>
              </a:ext>
            </a:extLst>
          </p:cNvPr>
          <p:cNvSpPr txBox="1"/>
          <p:nvPr/>
        </p:nvSpPr>
        <p:spPr>
          <a:xfrm>
            <a:off x="6822136" y="5084438"/>
            <a:ext cx="2182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6">
                    <a:lumMod val="50000"/>
                  </a:schemeClr>
                </a:solidFill>
              </a:rPr>
              <a:t>Livrables :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Application (Re)Sources 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Relationnelles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Cahier de recette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0CE3E58D-FA95-69FB-D320-7F1C4888E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613" y="3477320"/>
            <a:ext cx="29756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Rédaction des spécifications fonctionnelles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fr-FR" altLang="fr-FR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Modélisation UML et base de données 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9B27C06-D5EC-3501-A563-53A98E8BBCCE}"/>
              </a:ext>
            </a:extLst>
          </p:cNvPr>
          <p:cNvCxnSpPr>
            <a:cxnSpLocks/>
          </p:cNvCxnSpPr>
          <p:nvPr/>
        </p:nvCxnSpPr>
        <p:spPr>
          <a:xfrm>
            <a:off x="9105936" y="538531"/>
            <a:ext cx="0" cy="228686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BA859F69-2154-7843-30B3-B94553BD2062}"/>
              </a:ext>
            </a:extLst>
          </p:cNvPr>
          <p:cNvSpPr txBox="1"/>
          <p:nvPr/>
        </p:nvSpPr>
        <p:spPr>
          <a:xfrm>
            <a:off x="7941835" y="262540"/>
            <a:ext cx="232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6">
                    <a:lumMod val="50000"/>
                  </a:schemeClr>
                </a:solidFill>
              </a:rPr>
              <a:t>Soutenance orale de 20 minutes</a:t>
            </a:r>
            <a:endParaRPr lang="fr-FR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C18D6897-442D-1E27-E37B-E6C407F3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05" y="3296474"/>
            <a:ext cx="20898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Développement des modules : </a:t>
            </a:r>
            <a:r>
              <a:rPr lang="fr-FR" alt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Utilisateur, Ressource,  Progression, etc.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fr-FR" altLang="fr-FR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Recette de l’application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4BC5E67B-000E-FEC0-C5A8-3B527D849C80}"/>
              </a:ext>
            </a:extLst>
          </p:cNvPr>
          <p:cNvSpPr/>
          <p:nvPr/>
        </p:nvSpPr>
        <p:spPr>
          <a:xfrm>
            <a:off x="3800142" y="905302"/>
            <a:ext cx="1869548" cy="14416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Conception</a:t>
            </a:r>
            <a:endParaRPr lang="fr-FR" sz="2000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C0F5EDEA-446A-8040-447D-E8DE97395CEF}"/>
              </a:ext>
            </a:extLst>
          </p:cNvPr>
          <p:cNvSpPr/>
          <p:nvPr/>
        </p:nvSpPr>
        <p:spPr>
          <a:xfrm>
            <a:off x="6704362" y="905302"/>
            <a:ext cx="1869548" cy="14416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Développement et Recette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9F5AF0-CF8E-2BCD-2914-BC8E67781967}"/>
              </a:ext>
            </a:extLst>
          </p:cNvPr>
          <p:cNvSpPr txBox="1"/>
          <p:nvPr/>
        </p:nvSpPr>
        <p:spPr>
          <a:xfrm>
            <a:off x="9148432" y="2712721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>
                    <a:lumMod val="50000"/>
                  </a:schemeClr>
                </a:solidFill>
              </a:rPr>
              <a:t>Semaine 42 à 47….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7721A52-47AB-A8F5-4781-AB91DDF03B45}"/>
              </a:ext>
            </a:extLst>
          </p:cNvPr>
          <p:cNvSpPr/>
          <p:nvPr/>
        </p:nvSpPr>
        <p:spPr>
          <a:xfrm>
            <a:off x="9335262" y="905302"/>
            <a:ext cx="1869548" cy="14416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Déploiement et maintenance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FFB7825-10E3-8191-E19B-88241B51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227" y="3296474"/>
            <a:ext cx="208982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Déploiement de la solution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fr-FR" altLang="fr-FR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Correction et évolutions (mineures) après retour de la recette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fr-FR" altLang="fr-FR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Maintenance en Condition Opérationnelle</a:t>
            </a:r>
          </a:p>
        </p:txBody>
      </p:sp>
      <p:pic>
        <p:nvPicPr>
          <p:cNvPr id="11" name="Graphique 10" descr="Boîte contour">
            <a:extLst>
              <a:ext uri="{FF2B5EF4-FFF2-40B4-BE49-F238E27FC236}">
                <a16:creationId xmlns:a16="http://schemas.microsoft.com/office/drawing/2014/main" id="{9FF94E21-CBD8-E61F-7BDF-B2E0B013B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9165" y="5104004"/>
            <a:ext cx="646331" cy="64633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10B323B-006B-26F0-D74D-322C40654DB2}"/>
              </a:ext>
            </a:extLst>
          </p:cNvPr>
          <p:cNvSpPr txBox="1"/>
          <p:nvPr/>
        </p:nvSpPr>
        <p:spPr>
          <a:xfrm>
            <a:off x="9575496" y="5104004"/>
            <a:ext cx="194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6">
                    <a:lumMod val="50000"/>
                  </a:schemeClr>
                </a:solidFill>
              </a:rPr>
              <a:t>Livrable :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Application déployée </a:t>
            </a:r>
          </a:p>
        </p:txBody>
      </p:sp>
      <p:pic>
        <p:nvPicPr>
          <p:cNvPr id="17" name="Graphique 16" descr="Coche avec un remplissage uni">
            <a:extLst>
              <a:ext uri="{FF2B5EF4-FFF2-40B4-BE49-F238E27FC236}">
                <a16:creationId xmlns:a16="http://schemas.microsoft.com/office/drawing/2014/main" id="{54D60D08-3632-A340-730A-A80C53BB8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27339" y="5147991"/>
            <a:ext cx="358730" cy="3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/>
      <p:bldP spid="68" grpId="0"/>
      <p:bldP spid="69" grpId="0"/>
      <p:bldP spid="13" grpId="0"/>
      <p:bldP spid="15" grpId="0"/>
      <p:bldP spid="21" grpId="0"/>
      <p:bldP spid="23" grpId="0"/>
      <p:bldP spid="25" grpId="0"/>
      <p:bldP spid="29" grpId="0"/>
      <p:bldP spid="2" grpId="0" animBg="1"/>
      <p:bldP spid="3" grpId="0" animBg="1"/>
      <p:bldP spid="5" grpId="0"/>
      <p:bldP spid="6" grpId="0" animBg="1"/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198</Words>
  <Application>Microsoft Office PowerPoint</Application>
  <PresentationFormat>Grand écran</PresentationFormat>
  <Paragraphs>48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Assistant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LACLEF DAVID</dc:creator>
  <cp:lastModifiedBy>LACLEF DAVID</cp:lastModifiedBy>
  <cp:revision>2</cp:revision>
  <dcterms:created xsi:type="dcterms:W3CDTF">2025-01-06T23:19:31Z</dcterms:created>
  <dcterms:modified xsi:type="dcterms:W3CDTF">2025-01-13T15:59:22Z</dcterms:modified>
</cp:coreProperties>
</file>