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324" r:id="rId4"/>
    <p:sldId id="306" r:id="rId5"/>
    <p:sldId id="331" r:id="rId6"/>
    <p:sldId id="271" r:id="rId7"/>
    <p:sldId id="287" r:id="rId8"/>
    <p:sldId id="332" r:id="rId9"/>
    <p:sldId id="333" r:id="rId10"/>
    <p:sldId id="288" r:id="rId11"/>
    <p:sldId id="293" r:id="rId12"/>
    <p:sldId id="327" r:id="rId13"/>
    <p:sldId id="335" r:id="rId14"/>
    <p:sldId id="334" r:id="rId15"/>
    <p:sldId id="278" r:id="rId16"/>
    <p:sldId id="283" r:id="rId17"/>
    <p:sldId id="336" r:id="rId18"/>
    <p:sldId id="337" r:id="rId19"/>
    <p:sldId id="298" r:id="rId20"/>
    <p:sldId id="33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94F80-B4AA-4D14-83FE-54CB7918A8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030857-B451-4041-B318-B1F25F200E39}">
      <dgm:prSet phldrT="[Текст]"/>
      <dgm:spPr>
        <a:solidFill>
          <a:srgbClr val="B73501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ru-RU" b="0" dirty="0"/>
            <a:t>Изучение потребностей пользователей</a:t>
          </a:r>
        </a:p>
      </dgm:t>
    </dgm:pt>
    <dgm:pt modelId="{6B2FCFD3-17AD-41AE-A94E-93113D30C92F}" type="parTrans" cxnId="{EDE36C28-8FE0-4263-AD9F-04FCBA80EC74}">
      <dgm:prSet/>
      <dgm:spPr/>
      <dgm:t>
        <a:bodyPr/>
        <a:lstStyle/>
        <a:p>
          <a:endParaRPr lang="ru-RU"/>
        </a:p>
      </dgm:t>
    </dgm:pt>
    <dgm:pt modelId="{8D1902D6-BE90-49D8-B49F-2280C1C72601}" type="sibTrans" cxnId="{EDE36C28-8FE0-4263-AD9F-04FCBA80EC74}">
      <dgm:prSet/>
      <dgm:spPr/>
      <dgm:t>
        <a:bodyPr/>
        <a:lstStyle/>
        <a:p>
          <a:endParaRPr lang="ru-RU"/>
        </a:p>
      </dgm:t>
    </dgm:pt>
    <dgm:pt modelId="{6F94588D-999C-4441-9233-3E3A1FC1DF5F}">
      <dgm:prSet phldrT="[Текст]"/>
      <dgm:spPr>
        <a:solidFill>
          <a:srgbClr val="B73501"/>
        </a:solidFill>
      </dgm:spPr>
      <dgm:t>
        <a:bodyPr/>
        <a:lstStyle/>
        <a:p>
          <a:r>
            <a:rPr lang="ru-RU" b="0" dirty="0"/>
            <a:t>Создание концептуальной модели</a:t>
          </a:r>
        </a:p>
      </dgm:t>
    </dgm:pt>
    <dgm:pt modelId="{BAC1A516-11EA-4A82-A5C0-DF12464BEF20}" type="parTrans" cxnId="{F10662AF-0315-48DA-9471-0B407FD20293}">
      <dgm:prSet/>
      <dgm:spPr/>
      <dgm:t>
        <a:bodyPr/>
        <a:lstStyle/>
        <a:p>
          <a:endParaRPr lang="ru-RU"/>
        </a:p>
      </dgm:t>
    </dgm:pt>
    <dgm:pt modelId="{800FDF7B-0A43-485A-91D3-7A8B282287DC}" type="sibTrans" cxnId="{F10662AF-0315-48DA-9471-0B407FD20293}">
      <dgm:prSet/>
      <dgm:spPr/>
      <dgm:t>
        <a:bodyPr/>
        <a:lstStyle/>
        <a:p>
          <a:endParaRPr lang="ru-RU"/>
        </a:p>
      </dgm:t>
    </dgm:pt>
    <dgm:pt modelId="{2427964B-687F-49CB-BB66-32C04941CE83}">
      <dgm:prSet phldrT="[Текст]"/>
      <dgm:spPr>
        <a:solidFill>
          <a:srgbClr val="B73501"/>
        </a:solidFill>
      </dgm:spPr>
      <dgm:t>
        <a:bodyPr/>
        <a:lstStyle/>
        <a:p>
          <a:r>
            <a:rPr lang="ru-RU" b="0" dirty="0"/>
            <a:t>Определение структуры данных</a:t>
          </a:r>
        </a:p>
      </dgm:t>
    </dgm:pt>
    <dgm:pt modelId="{087D6FC7-270B-4ADA-B687-9EDECE8F0AAB}" type="parTrans" cxnId="{E74A935E-D498-4AC9-86EE-7EC310197681}">
      <dgm:prSet/>
      <dgm:spPr/>
      <dgm:t>
        <a:bodyPr/>
        <a:lstStyle/>
        <a:p>
          <a:endParaRPr lang="ru-RU"/>
        </a:p>
      </dgm:t>
    </dgm:pt>
    <dgm:pt modelId="{2BBE8822-492B-454F-941F-28464C188BB5}" type="sibTrans" cxnId="{E74A935E-D498-4AC9-86EE-7EC310197681}">
      <dgm:prSet/>
      <dgm:spPr/>
      <dgm:t>
        <a:bodyPr/>
        <a:lstStyle/>
        <a:p>
          <a:endParaRPr lang="ru-RU"/>
        </a:p>
      </dgm:t>
    </dgm:pt>
    <dgm:pt modelId="{020D4851-8904-4153-A344-5C66E7469C70}" type="pres">
      <dgm:prSet presAssocID="{A8E94F80-B4AA-4D14-83FE-54CB7918A82C}" presName="linear" presStyleCnt="0">
        <dgm:presLayoutVars>
          <dgm:animLvl val="lvl"/>
          <dgm:resizeHandles val="exact"/>
        </dgm:presLayoutVars>
      </dgm:prSet>
      <dgm:spPr/>
    </dgm:pt>
    <dgm:pt modelId="{8E1700D7-4BC5-4B43-9587-F141FDA9229C}" type="pres">
      <dgm:prSet presAssocID="{C6030857-B451-4041-B318-B1F25F200E39}" presName="parentText" presStyleLbl="node1" presStyleIdx="0" presStyleCnt="3" custLinFactNeighborX="-282" custLinFactNeighborY="23992">
        <dgm:presLayoutVars>
          <dgm:chMax val="0"/>
          <dgm:bulletEnabled val="1"/>
        </dgm:presLayoutVars>
      </dgm:prSet>
      <dgm:spPr/>
    </dgm:pt>
    <dgm:pt modelId="{DD3C5AB3-64E3-4706-B287-591551FDD25A}" type="pres">
      <dgm:prSet presAssocID="{8D1902D6-BE90-49D8-B49F-2280C1C72601}" presName="spacer" presStyleCnt="0"/>
      <dgm:spPr/>
    </dgm:pt>
    <dgm:pt modelId="{816A4536-4B08-4B64-9B43-0B1EE27B1139}" type="pres">
      <dgm:prSet presAssocID="{2427964B-687F-49CB-BB66-32C04941CE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ACBF6E-B48C-4C2E-A19D-C7E491654039}" type="pres">
      <dgm:prSet presAssocID="{2BBE8822-492B-454F-941F-28464C188BB5}" presName="spacer" presStyleCnt="0"/>
      <dgm:spPr/>
    </dgm:pt>
    <dgm:pt modelId="{44A0C7F8-FEAE-476C-9253-49FBB9B9EB02}" type="pres">
      <dgm:prSet presAssocID="{6F94588D-999C-4441-9233-3E3A1FC1DF5F}" presName="parentText" presStyleLbl="node1" presStyleIdx="2" presStyleCnt="3" custLinFactNeighborX="423" custLinFactNeighborY="12600">
        <dgm:presLayoutVars>
          <dgm:chMax val="0"/>
          <dgm:bulletEnabled val="1"/>
        </dgm:presLayoutVars>
      </dgm:prSet>
      <dgm:spPr/>
    </dgm:pt>
  </dgm:ptLst>
  <dgm:cxnLst>
    <dgm:cxn modelId="{EDE36C28-8FE0-4263-AD9F-04FCBA80EC74}" srcId="{A8E94F80-B4AA-4D14-83FE-54CB7918A82C}" destId="{C6030857-B451-4041-B318-B1F25F200E39}" srcOrd="0" destOrd="0" parTransId="{6B2FCFD3-17AD-41AE-A94E-93113D30C92F}" sibTransId="{8D1902D6-BE90-49D8-B49F-2280C1C72601}"/>
    <dgm:cxn modelId="{E74A935E-D498-4AC9-86EE-7EC310197681}" srcId="{A8E94F80-B4AA-4D14-83FE-54CB7918A82C}" destId="{2427964B-687F-49CB-BB66-32C04941CE83}" srcOrd="1" destOrd="0" parTransId="{087D6FC7-270B-4ADA-B687-9EDECE8F0AAB}" sibTransId="{2BBE8822-492B-454F-941F-28464C188BB5}"/>
    <dgm:cxn modelId="{C62BFB56-DA0B-4721-BF91-20942291F81C}" type="presOf" srcId="{A8E94F80-B4AA-4D14-83FE-54CB7918A82C}" destId="{020D4851-8904-4153-A344-5C66E7469C70}" srcOrd="0" destOrd="0" presId="urn:microsoft.com/office/officeart/2005/8/layout/vList2"/>
    <dgm:cxn modelId="{8DD8CD7E-8A7D-4EDD-9D9B-464923B46C7D}" type="presOf" srcId="{2427964B-687F-49CB-BB66-32C04941CE83}" destId="{816A4536-4B08-4B64-9B43-0B1EE27B1139}" srcOrd="0" destOrd="0" presId="urn:microsoft.com/office/officeart/2005/8/layout/vList2"/>
    <dgm:cxn modelId="{64F6F08E-4311-4014-869C-2FBFB4640AD7}" type="presOf" srcId="{6F94588D-999C-4441-9233-3E3A1FC1DF5F}" destId="{44A0C7F8-FEAE-476C-9253-49FBB9B9EB02}" srcOrd="0" destOrd="0" presId="urn:microsoft.com/office/officeart/2005/8/layout/vList2"/>
    <dgm:cxn modelId="{8FFDF3AE-80DB-49F7-BDCD-38FF85A755B9}" type="presOf" srcId="{C6030857-B451-4041-B318-B1F25F200E39}" destId="{8E1700D7-4BC5-4B43-9587-F141FDA9229C}" srcOrd="0" destOrd="0" presId="urn:microsoft.com/office/officeart/2005/8/layout/vList2"/>
    <dgm:cxn modelId="{F10662AF-0315-48DA-9471-0B407FD20293}" srcId="{A8E94F80-B4AA-4D14-83FE-54CB7918A82C}" destId="{6F94588D-999C-4441-9233-3E3A1FC1DF5F}" srcOrd="2" destOrd="0" parTransId="{BAC1A516-11EA-4A82-A5C0-DF12464BEF20}" sibTransId="{800FDF7B-0A43-485A-91D3-7A8B282287DC}"/>
    <dgm:cxn modelId="{62EBA228-2822-40F7-9488-C1DB3B00FBAE}" type="presParOf" srcId="{020D4851-8904-4153-A344-5C66E7469C70}" destId="{8E1700D7-4BC5-4B43-9587-F141FDA9229C}" srcOrd="0" destOrd="0" presId="urn:microsoft.com/office/officeart/2005/8/layout/vList2"/>
    <dgm:cxn modelId="{55E48CFD-AEE6-4447-8B82-493F4B3E4C27}" type="presParOf" srcId="{020D4851-8904-4153-A344-5C66E7469C70}" destId="{DD3C5AB3-64E3-4706-B287-591551FDD25A}" srcOrd="1" destOrd="0" presId="urn:microsoft.com/office/officeart/2005/8/layout/vList2"/>
    <dgm:cxn modelId="{C6EFF5D8-5646-4DD1-9CAD-0A450D76F612}" type="presParOf" srcId="{020D4851-8904-4153-A344-5C66E7469C70}" destId="{816A4536-4B08-4B64-9B43-0B1EE27B1139}" srcOrd="2" destOrd="0" presId="urn:microsoft.com/office/officeart/2005/8/layout/vList2"/>
    <dgm:cxn modelId="{3BC0FAAD-41EC-4A3A-B1A6-D99CD7EFA835}" type="presParOf" srcId="{020D4851-8904-4153-A344-5C66E7469C70}" destId="{06ACBF6E-B48C-4C2E-A19D-C7E491654039}" srcOrd="3" destOrd="0" presId="urn:microsoft.com/office/officeart/2005/8/layout/vList2"/>
    <dgm:cxn modelId="{8723750C-0536-44F6-8C9E-1398BC4F2DA8}" type="presParOf" srcId="{020D4851-8904-4153-A344-5C66E7469C70}" destId="{44A0C7F8-FEAE-476C-9253-49FBB9B9EB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94F80-B4AA-4D14-83FE-54CB7918A8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6030857-B451-4041-B318-B1F25F200E39}">
      <dgm:prSet phldrT="[Текст]"/>
      <dgm:spPr>
        <a:solidFill>
          <a:srgbClr val="B73501"/>
        </a:solidFill>
      </dgm:spPr>
      <dgm:t>
        <a:bodyPr/>
        <a:lstStyle/>
        <a:p>
          <a:r>
            <a:rPr lang="ru-RU" dirty="0"/>
            <a:t>Общие сведения</a:t>
          </a:r>
        </a:p>
      </dgm:t>
    </dgm:pt>
    <dgm:pt modelId="{6B2FCFD3-17AD-41AE-A94E-93113D30C92F}" type="parTrans" cxnId="{EDE36C28-8FE0-4263-AD9F-04FCBA80EC74}">
      <dgm:prSet/>
      <dgm:spPr/>
      <dgm:t>
        <a:bodyPr/>
        <a:lstStyle/>
        <a:p>
          <a:endParaRPr lang="ru-RU"/>
        </a:p>
      </dgm:t>
    </dgm:pt>
    <dgm:pt modelId="{8D1902D6-BE90-49D8-B49F-2280C1C72601}" type="sibTrans" cxnId="{EDE36C28-8FE0-4263-AD9F-04FCBA80EC74}">
      <dgm:prSet/>
      <dgm:spPr/>
      <dgm:t>
        <a:bodyPr/>
        <a:lstStyle/>
        <a:p>
          <a:endParaRPr lang="ru-RU"/>
        </a:p>
      </dgm:t>
    </dgm:pt>
    <dgm:pt modelId="{6F94588D-999C-4441-9233-3E3A1FC1DF5F}">
      <dgm:prSet phldrT="[Текст]"/>
      <dgm:spPr>
        <a:solidFill>
          <a:srgbClr val="B73501"/>
        </a:solidFill>
      </dgm:spPr>
      <dgm:t>
        <a:bodyPr/>
        <a:lstStyle/>
        <a:p>
          <a:r>
            <a:rPr lang="ru-RU" dirty="0"/>
            <a:t>Назначение и цели</a:t>
          </a:r>
        </a:p>
      </dgm:t>
    </dgm:pt>
    <dgm:pt modelId="{BAC1A516-11EA-4A82-A5C0-DF12464BEF20}" type="parTrans" cxnId="{F10662AF-0315-48DA-9471-0B407FD20293}">
      <dgm:prSet/>
      <dgm:spPr/>
      <dgm:t>
        <a:bodyPr/>
        <a:lstStyle/>
        <a:p>
          <a:endParaRPr lang="ru-RU"/>
        </a:p>
      </dgm:t>
    </dgm:pt>
    <dgm:pt modelId="{800FDF7B-0A43-485A-91D3-7A8B282287DC}" type="sibTrans" cxnId="{F10662AF-0315-48DA-9471-0B407FD20293}">
      <dgm:prSet/>
      <dgm:spPr/>
      <dgm:t>
        <a:bodyPr/>
        <a:lstStyle/>
        <a:p>
          <a:endParaRPr lang="ru-RU"/>
        </a:p>
      </dgm:t>
    </dgm:pt>
    <dgm:pt modelId="{E292087B-5C1C-450D-8ACD-874A5F718D9A}">
      <dgm:prSet phldrT="[Текст]"/>
      <dgm:spPr>
        <a:solidFill>
          <a:srgbClr val="B73501"/>
        </a:solidFill>
      </dgm:spPr>
      <dgm:t>
        <a:bodyPr/>
        <a:lstStyle/>
        <a:p>
          <a:r>
            <a:rPr lang="ru-RU" dirty="0"/>
            <a:t>Требования к системе</a:t>
          </a:r>
        </a:p>
      </dgm:t>
    </dgm:pt>
    <dgm:pt modelId="{EA3005C2-3ECF-49D0-B51E-DE55668B2B7B}" type="parTrans" cxnId="{1E1B1ED4-3E4F-4F3F-AB63-C23F63486445}">
      <dgm:prSet/>
      <dgm:spPr/>
      <dgm:t>
        <a:bodyPr/>
        <a:lstStyle/>
        <a:p>
          <a:endParaRPr lang="ru-RU"/>
        </a:p>
      </dgm:t>
    </dgm:pt>
    <dgm:pt modelId="{C675637A-ED68-4683-AC73-FEC80EEDEFEE}" type="sibTrans" cxnId="{1E1B1ED4-3E4F-4F3F-AB63-C23F63486445}">
      <dgm:prSet/>
      <dgm:spPr/>
      <dgm:t>
        <a:bodyPr/>
        <a:lstStyle/>
        <a:p>
          <a:endParaRPr lang="ru-RU"/>
        </a:p>
      </dgm:t>
    </dgm:pt>
    <dgm:pt modelId="{343E45A2-EAA2-411D-901C-6BFC70D21796}">
      <dgm:prSet phldrT="[Текст]"/>
      <dgm:spPr>
        <a:solidFill>
          <a:srgbClr val="B73501"/>
        </a:solidFill>
      </dgm:spPr>
      <dgm:t>
        <a:bodyPr/>
        <a:lstStyle/>
        <a:p>
          <a:r>
            <a:rPr lang="ru-RU" dirty="0"/>
            <a:t>Характеристика объектов</a:t>
          </a:r>
        </a:p>
      </dgm:t>
    </dgm:pt>
    <dgm:pt modelId="{D6553D38-60FF-418F-9FD3-1F2A6F879C9D}" type="parTrans" cxnId="{E3F47716-6942-4301-90A1-4C94DA11B56F}">
      <dgm:prSet/>
      <dgm:spPr/>
      <dgm:t>
        <a:bodyPr/>
        <a:lstStyle/>
        <a:p>
          <a:endParaRPr lang="ru-RU"/>
        </a:p>
      </dgm:t>
    </dgm:pt>
    <dgm:pt modelId="{6704F74F-9E7B-4DA1-9848-6C02EFEAB3AE}" type="sibTrans" cxnId="{E3F47716-6942-4301-90A1-4C94DA11B56F}">
      <dgm:prSet/>
      <dgm:spPr/>
      <dgm:t>
        <a:bodyPr/>
        <a:lstStyle/>
        <a:p>
          <a:endParaRPr lang="ru-RU"/>
        </a:p>
      </dgm:t>
    </dgm:pt>
    <dgm:pt modelId="{D509BB2C-3934-4BA6-B105-9E08B6258D35}">
      <dgm:prSet phldrT="[Текст]"/>
      <dgm:spPr>
        <a:solidFill>
          <a:srgbClr val="B73501"/>
        </a:solidFill>
      </dgm:spPr>
      <dgm:t>
        <a:bodyPr/>
        <a:lstStyle/>
        <a:p>
          <a:r>
            <a:rPr lang="ru-RU" dirty="0"/>
            <a:t>Состав работ</a:t>
          </a:r>
        </a:p>
      </dgm:t>
    </dgm:pt>
    <dgm:pt modelId="{B63856CA-E42C-4A55-9A8A-71FDA63E6ADA}" type="parTrans" cxnId="{DC4D84D8-903A-4444-AD96-6F6FD75A6285}">
      <dgm:prSet/>
      <dgm:spPr/>
      <dgm:t>
        <a:bodyPr/>
        <a:lstStyle/>
        <a:p>
          <a:endParaRPr lang="ru-RU"/>
        </a:p>
      </dgm:t>
    </dgm:pt>
    <dgm:pt modelId="{17774454-DDD8-4721-904E-E0EECD256707}" type="sibTrans" cxnId="{DC4D84D8-903A-4444-AD96-6F6FD75A6285}">
      <dgm:prSet/>
      <dgm:spPr/>
      <dgm:t>
        <a:bodyPr/>
        <a:lstStyle/>
        <a:p>
          <a:endParaRPr lang="ru-RU"/>
        </a:p>
      </dgm:t>
    </dgm:pt>
    <dgm:pt modelId="{7DFF0B01-1E9C-4663-8C6D-D8F29956D0C7}">
      <dgm:prSet phldrT="[Текст]"/>
      <dgm:spPr>
        <a:solidFill>
          <a:srgbClr val="B73501"/>
        </a:solidFill>
      </dgm:spPr>
      <dgm:t>
        <a:bodyPr/>
        <a:lstStyle/>
        <a:p>
          <a:r>
            <a:rPr lang="ru-RU" dirty="0"/>
            <a:t>Порядок контроля</a:t>
          </a:r>
        </a:p>
      </dgm:t>
    </dgm:pt>
    <dgm:pt modelId="{423F9E95-68F8-49A1-9A58-1FC23AEE2625}" type="parTrans" cxnId="{E3DB7008-9D38-4EFA-BD97-59BE2312DC36}">
      <dgm:prSet/>
      <dgm:spPr/>
      <dgm:t>
        <a:bodyPr/>
        <a:lstStyle/>
        <a:p>
          <a:endParaRPr lang="ru-RU"/>
        </a:p>
      </dgm:t>
    </dgm:pt>
    <dgm:pt modelId="{9E0CB09F-E432-431B-9456-C4565C629B18}" type="sibTrans" cxnId="{E3DB7008-9D38-4EFA-BD97-59BE2312DC36}">
      <dgm:prSet/>
      <dgm:spPr/>
      <dgm:t>
        <a:bodyPr/>
        <a:lstStyle/>
        <a:p>
          <a:endParaRPr lang="ru-RU"/>
        </a:p>
      </dgm:t>
    </dgm:pt>
    <dgm:pt modelId="{A3D01136-A578-449E-A00A-E93089E4EE13}">
      <dgm:prSet phldrT="[Текст]"/>
      <dgm:spPr>
        <a:solidFill>
          <a:srgbClr val="B73501"/>
        </a:solidFill>
      </dgm:spPr>
      <dgm:t>
        <a:bodyPr/>
        <a:lstStyle/>
        <a:p>
          <a:r>
            <a:rPr lang="ru-RU" dirty="0"/>
            <a:t>Требования к вводу </a:t>
          </a:r>
        </a:p>
      </dgm:t>
    </dgm:pt>
    <dgm:pt modelId="{83286FE3-093B-4D7A-89CB-9ADAB9570E8C}" type="parTrans" cxnId="{84C8BA9F-9894-40F2-BE88-5476F3F808EC}">
      <dgm:prSet/>
      <dgm:spPr/>
      <dgm:t>
        <a:bodyPr/>
        <a:lstStyle/>
        <a:p>
          <a:endParaRPr lang="ru-RU"/>
        </a:p>
      </dgm:t>
    </dgm:pt>
    <dgm:pt modelId="{934F1721-0678-4876-BDAA-7FAEF5CFDE5E}" type="sibTrans" cxnId="{84C8BA9F-9894-40F2-BE88-5476F3F808EC}">
      <dgm:prSet/>
      <dgm:spPr/>
      <dgm:t>
        <a:bodyPr/>
        <a:lstStyle/>
        <a:p>
          <a:endParaRPr lang="ru-RU"/>
        </a:p>
      </dgm:t>
    </dgm:pt>
    <dgm:pt modelId="{0E67033F-61DE-40A7-BCE4-8EB4F3BD8492}">
      <dgm:prSet phldrT="[Текст]"/>
      <dgm:spPr>
        <a:solidFill>
          <a:srgbClr val="B73501"/>
        </a:solidFill>
      </dgm:spPr>
      <dgm:t>
        <a:bodyPr/>
        <a:lstStyle/>
        <a:p>
          <a:r>
            <a:rPr lang="ru-RU" dirty="0"/>
            <a:t>Документирование</a:t>
          </a:r>
        </a:p>
      </dgm:t>
    </dgm:pt>
    <dgm:pt modelId="{56FAE3E5-45E7-4F16-AA99-4EB6FC0742ED}" type="parTrans" cxnId="{1CB6F2A7-47D7-4D80-9EAD-A566BC6A5EBA}">
      <dgm:prSet/>
      <dgm:spPr/>
      <dgm:t>
        <a:bodyPr/>
        <a:lstStyle/>
        <a:p>
          <a:endParaRPr lang="ru-RU"/>
        </a:p>
      </dgm:t>
    </dgm:pt>
    <dgm:pt modelId="{CF954BAB-0E9A-4BE8-B937-8AD0CEE03613}" type="sibTrans" cxnId="{1CB6F2A7-47D7-4D80-9EAD-A566BC6A5EBA}">
      <dgm:prSet/>
      <dgm:spPr/>
      <dgm:t>
        <a:bodyPr/>
        <a:lstStyle/>
        <a:p>
          <a:endParaRPr lang="ru-RU"/>
        </a:p>
      </dgm:t>
    </dgm:pt>
    <dgm:pt modelId="{020D4851-8904-4153-A344-5C66E7469C70}" type="pres">
      <dgm:prSet presAssocID="{A8E94F80-B4AA-4D14-83FE-54CB7918A82C}" presName="linear" presStyleCnt="0">
        <dgm:presLayoutVars>
          <dgm:animLvl val="lvl"/>
          <dgm:resizeHandles val="exact"/>
        </dgm:presLayoutVars>
      </dgm:prSet>
      <dgm:spPr/>
    </dgm:pt>
    <dgm:pt modelId="{8E1700D7-4BC5-4B43-9587-F141FDA9229C}" type="pres">
      <dgm:prSet presAssocID="{C6030857-B451-4041-B318-B1F25F200E3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D3C5AB3-64E3-4706-B287-591551FDD25A}" type="pres">
      <dgm:prSet presAssocID="{8D1902D6-BE90-49D8-B49F-2280C1C72601}" presName="spacer" presStyleCnt="0"/>
      <dgm:spPr/>
    </dgm:pt>
    <dgm:pt modelId="{44A0C7F8-FEAE-476C-9253-49FBB9B9EB02}" type="pres">
      <dgm:prSet presAssocID="{6F94588D-999C-4441-9233-3E3A1FC1DF5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B6E5A27-38D5-4019-8409-B8D95140E15F}" type="pres">
      <dgm:prSet presAssocID="{800FDF7B-0A43-485A-91D3-7A8B282287DC}" presName="spacer" presStyleCnt="0"/>
      <dgm:spPr/>
    </dgm:pt>
    <dgm:pt modelId="{F72F036A-11F1-4B48-896B-F7DB3189C5AB}" type="pres">
      <dgm:prSet presAssocID="{343E45A2-EAA2-411D-901C-6BFC70D2179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694D9CC-0255-4012-A863-0582B7FDCE19}" type="pres">
      <dgm:prSet presAssocID="{6704F74F-9E7B-4DA1-9848-6C02EFEAB3AE}" presName="spacer" presStyleCnt="0"/>
      <dgm:spPr/>
    </dgm:pt>
    <dgm:pt modelId="{2615CDD1-DA82-405F-BE53-028D4F37A9D3}" type="pres">
      <dgm:prSet presAssocID="{E292087B-5C1C-450D-8ACD-874A5F718D9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D9EF088-544C-4E65-9B93-C2FC28C41F19}" type="pres">
      <dgm:prSet presAssocID="{C675637A-ED68-4683-AC73-FEC80EEDEFEE}" presName="spacer" presStyleCnt="0"/>
      <dgm:spPr/>
    </dgm:pt>
    <dgm:pt modelId="{117ABFAF-2683-4F03-B052-5AC94D0CDBD6}" type="pres">
      <dgm:prSet presAssocID="{D509BB2C-3934-4BA6-B105-9E08B6258D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E3E7EAE-456D-414B-B0C3-AF433246EF8D}" type="pres">
      <dgm:prSet presAssocID="{17774454-DDD8-4721-904E-E0EECD256707}" presName="spacer" presStyleCnt="0"/>
      <dgm:spPr/>
    </dgm:pt>
    <dgm:pt modelId="{BE532F89-E846-4A32-B8B0-86E721D54C98}" type="pres">
      <dgm:prSet presAssocID="{7DFF0B01-1E9C-4663-8C6D-D8F29956D0C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ED7F301-CF5A-4DC3-BCC0-830FFFA7E016}" type="pres">
      <dgm:prSet presAssocID="{9E0CB09F-E432-431B-9456-C4565C629B18}" presName="spacer" presStyleCnt="0"/>
      <dgm:spPr/>
    </dgm:pt>
    <dgm:pt modelId="{2EAD3A64-77EF-4A1F-A6E5-6A0D2534A588}" type="pres">
      <dgm:prSet presAssocID="{A3D01136-A578-449E-A00A-E93089E4EE1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7B450DE-967F-4862-BD42-9F2849452FAC}" type="pres">
      <dgm:prSet presAssocID="{934F1721-0678-4876-BDAA-7FAEF5CFDE5E}" presName="spacer" presStyleCnt="0"/>
      <dgm:spPr/>
    </dgm:pt>
    <dgm:pt modelId="{EEB876DD-C16C-4FE8-A8D3-43B87F0A5BAF}" type="pres">
      <dgm:prSet presAssocID="{0E67033F-61DE-40A7-BCE4-8EB4F3BD8492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0B22202-A0D9-45F8-ACC1-DBBB5BC02A5B}" type="presOf" srcId="{343E45A2-EAA2-411D-901C-6BFC70D21796}" destId="{F72F036A-11F1-4B48-896B-F7DB3189C5AB}" srcOrd="0" destOrd="0" presId="urn:microsoft.com/office/officeart/2005/8/layout/vList2"/>
    <dgm:cxn modelId="{E3DB7008-9D38-4EFA-BD97-59BE2312DC36}" srcId="{A8E94F80-B4AA-4D14-83FE-54CB7918A82C}" destId="{7DFF0B01-1E9C-4663-8C6D-D8F29956D0C7}" srcOrd="5" destOrd="0" parTransId="{423F9E95-68F8-49A1-9A58-1FC23AEE2625}" sibTransId="{9E0CB09F-E432-431B-9456-C4565C629B18}"/>
    <dgm:cxn modelId="{E3F47716-6942-4301-90A1-4C94DA11B56F}" srcId="{A8E94F80-B4AA-4D14-83FE-54CB7918A82C}" destId="{343E45A2-EAA2-411D-901C-6BFC70D21796}" srcOrd="2" destOrd="0" parTransId="{D6553D38-60FF-418F-9FD3-1F2A6F879C9D}" sibTransId="{6704F74F-9E7B-4DA1-9848-6C02EFEAB3AE}"/>
    <dgm:cxn modelId="{71B9A616-95E7-4B22-8209-85965D1E7021}" type="presOf" srcId="{A3D01136-A578-449E-A00A-E93089E4EE13}" destId="{2EAD3A64-77EF-4A1F-A6E5-6A0D2534A588}" srcOrd="0" destOrd="0" presId="urn:microsoft.com/office/officeart/2005/8/layout/vList2"/>
    <dgm:cxn modelId="{EDE36C28-8FE0-4263-AD9F-04FCBA80EC74}" srcId="{A8E94F80-B4AA-4D14-83FE-54CB7918A82C}" destId="{C6030857-B451-4041-B318-B1F25F200E39}" srcOrd="0" destOrd="0" parTransId="{6B2FCFD3-17AD-41AE-A94E-93113D30C92F}" sibTransId="{8D1902D6-BE90-49D8-B49F-2280C1C72601}"/>
    <dgm:cxn modelId="{C62BFB56-DA0B-4721-BF91-20942291F81C}" type="presOf" srcId="{A8E94F80-B4AA-4D14-83FE-54CB7918A82C}" destId="{020D4851-8904-4153-A344-5C66E7469C70}" srcOrd="0" destOrd="0" presId="urn:microsoft.com/office/officeart/2005/8/layout/vList2"/>
    <dgm:cxn modelId="{64F6F08E-4311-4014-869C-2FBFB4640AD7}" type="presOf" srcId="{6F94588D-999C-4441-9233-3E3A1FC1DF5F}" destId="{44A0C7F8-FEAE-476C-9253-49FBB9B9EB02}" srcOrd="0" destOrd="0" presId="urn:microsoft.com/office/officeart/2005/8/layout/vList2"/>
    <dgm:cxn modelId="{84C8BA9F-9894-40F2-BE88-5476F3F808EC}" srcId="{A8E94F80-B4AA-4D14-83FE-54CB7918A82C}" destId="{A3D01136-A578-449E-A00A-E93089E4EE13}" srcOrd="6" destOrd="0" parTransId="{83286FE3-093B-4D7A-89CB-9ADAB9570E8C}" sibTransId="{934F1721-0678-4876-BDAA-7FAEF5CFDE5E}"/>
    <dgm:cxn modelId="{1CB6F2A7-47D7-4D80-9EAD-A566BC6A5EBA}" srcId="{A8E94F80-B4AA-4D14-83FE-54CB7918A82C}" destId="{0E67033F-61DE-40A7-BCE4-8EB4F3BD8492}" srcOrd="7" destOrd="0" parTransId="{56FAE3E5-45E7-4F16-AA99-4EB6FC0742ED}" sibTransId="{CF954BAB-0E9A-4BE8-B937-8AD0CEE03613}"/>
    <dgm:cxn modelId="{CAF3C3AE-EBF6-4A15-88E7-49BF891F8EF9}" type="presOf" srcId="{E292087B-5C1C-450D-8ACD-874A5F718D9A}" destId="{2615CDD1-DA82-405F-BE53-028D4F37A9D3}" srcOrd="0" destOrd="0" presId="urn:microsoft.com/office/officeart/2005/8/layout/vList2"/>
    <dgm:cxn modelId="{8FFDF3AE-80DB-49F7-BDCD-38FF85A755B9}" type="presOf" srcId="{C6030857-B451-4041-B318-B1F25F200E39}" destId="{8E1700D7-4BC5-4B43-9587-F141FDA9229C}" srcOrd="0" destOrd="0" presId="urn:microsoft.com/office/officeart/2005/8/layout/vList2"/>
    <dgm:cxn modelId="{F10662AF-0315-48DA-9471-0B407FD20293}" srcId="{A8E94F80-B4AA-4D14-83FE-54CB7918A82C}" destId="{6F94588D-999C-4441-9233-3E3A1FC1DF5F}" srcOrd="1" destOrd="0" parTransId="{BAC1A516-11EA-4A82-A5C0-DF12464BEF20}" sibTransId="{800FDF7B-0A43-485A-91D3-7A8B282287DC}"/>
    <dgm:cxn modelId="{113663BE-14F6-4B61-8FE7-04A06509EF7F}" type="presOf" srcId="{0E67033F-61DE-40A7-BCE4-8EB4F3BD8492}" destId="{EEB876DD-C16C-4FE8-A8D3-43B87F0A5BAF}" srcOrd="0" destOrd="0" presId="urn:microsoft.com/office/officeart/2005/8/layout/vList2"/>
    <dgm:cxn modelId="{1E1B1ED4-3E4F-4F3F-AB63-C23F63486445}" srcId="{A8E94F80-B4AA-4D14-83FE-54CB7918A82C}" destId="{E292087B-5C1C-450D-8ACD-874A5F718D9A}" srcOrd="3" destOrd="0" parTransId="{EA3005C2-3ECF-49D0-B51E-DE55668B2B7B}" sibTransId="{C675637A-ED68-4683-AC73-FEC80EEDEFEE}"/>
    <dgm:cxn modelId="{DC4D84D8-903A-4444-AD96-6F6FD75A6285}" srcId="{A8E94F80-B4AA-4D14-83FE-54CB7918A82C}" destId="{D509BB2C-3934-4BA6-B105-9E08B6258D35}" srcOrd="4" destOrd="0" parTransId="{B63856CA-E42C-4A55-9A8A-71FDA63E6ADA}" sibTransId="{17774454-DDD8-4721-904E-E0EECD256707}"/>
    <dgm:cxn modelId="{46A3FDEB-9F6D-465F-9C68-BAC797277332}" type="presOf" srcId="{D509BB2C-3934-4BA6-B105-9E08B6258D35}" destId="{117ABFAF-2683-4F03-B052-5AC94D0CDBD6}" srcOrd="0" destOrd="0" presId="urn:microsoft.com/office/officeart/2005/8/layout/vList2"/>
    <dgm:cxn modelId="{C4E334F5-068A-4DA6-916F-88CA45EDC740}" type="presOf" srcId="{7DFF0B01-1E9C-4663-8C6D-D8F29956D0C7}" destId="{BE532F89-E846-4A32-B8B0-86E721D54C98}" srcOrd="0" destOrd="0" presId="urn:microsoft.com/office/officeart/2005/8/layout/vList2"/>
    <dgm:cxn modelId="{62EBA228-2822-40F7-9488-C1DB3B00FBAE}" type="presParOf" srcId="{020D4851-8904-4153-A344-5C66E7469C70}" destId="{8E1700D7-4BC5-4B43-9587-F141FDA9229C}" srcOrd="0" destOrd="0" presId="urn:microsoft.com/office/officeart/2005/8/layout/vList2"/>
    <dgm:cxn modelId="{55E48CFD-AEE6-4447-8B82-493F4B3E4C27}" type="presParOf" srcId="{020D4851-8904-4153-A344-5C66E7469C70}" destId="{DD3C5AB3-64E3-4706-B287-591551FDD25A}" srcOrd="1" destOrd="0" presId="urn:microsoft.com/office/officeart/2005/8/layout/vList2"/>
    <dgm:cxn modelId="{8723750C-0536-44F6-8C9E-1398BC4F2DA8}" type="presParOf" srcId="{020D4851-8904-4153-A344-5C66E7469C70}" destId="{44A0C7F8-FEAE-476C-9253-49FBB9B9EB02}" srcOrd="2" destOrd="0" presId="urn:microsoft.com/office/officeart/2005/8/layout/vList2"/>
    <dgm:cxn modelId="{F6FF11D1-3554-485F-9BAC-B61621B07BFF}" type="presParOf" srcId="{020D4851-8904-4153-A344-5C66E7469C70}" destId="{AB6E5A27-38D5-4019-8409-B8D95140E15F}" srcOrd="3" destOrd="0" presId="urn:microsoft.com/office/officeart/2005/8/layout/vList2"/>
    <dgm:cxn modelId="{1ECAC567-5E55-44B7-9F0F-21DE4E899CD7}" type="presParOf" srcId="{020D4851-8904-4153-A344-5C66E7469C70}" destId="{F72F036A-11F1-4B48-896B-F7DB3189C5AB}" srcOrd="4" destOrd="0" presId="urn:microsoft.com/office/officeart/2005/8/layout/vList2"/>
    <dgm:cxn modelId="{FDDAECD7-53D8-42D8-B4FB-9AA2CC72E310}" type="presParOf" srcId="{020D4851-8904-4153-A344-5C66E7469C70}" destId="{4694D9CC-0255-4012-A863-0582B7FDCE19}" srcOrd="5" destOrd="0" presId="urn:microsoft.com/office/officeart/2005/8/layout/vList2"/>
    <dgm:cxn modelId="{041F17CE-1591-4D03-9B0A-D9D2BAD4BC63}" type="presParOf" srcId="{020D4851-8904-4153-A344-5C66E7469C70}" destId="{2615CDD1-DA82-405F-BE53-028D4F37A9D3}" srcOrd="6" destOrd="0" presId="urn:microsoft.com/office/officeart/2005/8/layout/vList2"/>
    <dgm:cxn modelId="{431FAFAC-2BC3-4628-8B08-56C2398D8A01}" type="presParOf" srcId="{020D4851-8904-4153-A344-5C66E7469C70}" destId="{DD9EF088-544C-4E65-9B93-C2FC28C41F19}" srcOrd="7" destOrd="0" presId="urn:microsoft.com/office/officeart/2005/8/layout/vList2"/>
    <dgm:cxn modelId="{EF347D20-17F1-4DF8-8A6D-B9E1D01616A1}" type="presParOf" srcId="{020D4851-8904-4153-A344-5C66E7469C70}" destId="{117ABFAF-2683-4F03-B052-5AC94D0CDBD6}" srcOrd="8" destOrd="0" presId="urn:microsoft.com/office/officeart/2005/8/layout/vList2"/>
    <dgm:cxn modelId="{6CA2A7D3-2C3B-4A80-90A8-CDB6A25BAAA5}" type="presParOf" srcId="{020D4851-8904-4153-A344-5C66E7469C70}" destId="{CE3E7EAE-456D-414B-B0C3-AF433246EF8D}" srcOrd="9" destOrd="0" presId="urn:microsoft.com/office/officeart/2005/8/layout/vList2"/>
    <dgm:cxn modelId="{70FD4F39-AB45-4426-854E-BCED4F1E9C47}" type="presParOf" srcId="{020D4851-8904-4153-A344-5C66E7469C70}" destId="{BE532F89-E846-4A32-B8B0-86E721D54C98}" srcOrd="10" destOrd="0" presId="urn:microsoft.com/office/officeart/2005/8/layout/vList2"/>
    <dgm:cxn modelId="{689E8B29-6BCA-451F-9F6D-36555628A4A1}" type="presParOf" srcId="{020D4851-8904-4153-A344-5C66E7469C70}" destId="{3ED7F301-CF5A-4DC3-BCC0-830FFFA7E016}" srcOrd="11" destOrd="0" presId="urn:microsoft.com/office/officeart/2005/8/layout/vList2"/>
    <dgm:cxn modelId="{99AF7DD7-2DDB-45D9-9484-B6E7D71872C0}" type="presParOf" srcId="{020D4851-8904-4153-A344-5C66E7469C70}" destId="{2EAD3A64-77EF-4A1F-A6E5-6A0D2534A588}" srcOrd="12" destOrd="0" presId="urn:microsoft.com/office/officeart/2005/8/layout/vList2"/>
    <dgm:cxn modelId="{289F6694-8310-4745-BFB0-FE3612AF5B61}" type="presParOf" srcId="{020D4851-8904-4153-A344-5C66E7469C70}" destId="{47B450DE-967F-4862-BD42-9F2849452FAC}" srcOrd="13" destOrd="0" presId="urn:microsoft.com/office/officeart/2005/8/layout/vList2"/>
    <dgm:cxn modelId="{DDE39022-C663-46B7-B2E0-201EEE4B77F6}" type="presParOf" srcId="{020D4851-8904-4153-A344-5C66E7469C70}" destId="{EEB876DD-C16C-4FE8-A8D3-43B87F0A5B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700D7-4BC5-4B43-9587-F141FDA9229C}">
      <dsp:nvSpPr>
        <dsp:cNvPr id="0" name=""/>
        <dsp:cNvSpPr/>
      </dsp:nvSpPr>
      <dsp:spPr>
        <a:xfrm>
          <a:off x="0" y="228791"/>
          <a:ext cx="8762121" cy="935415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3900" b="0" kern="1200" dirty="0"/>
            <a:t>Изучение потребностей пользователей</a:t>
          </a:r>
        </a:p>
      </dsp:txBody>
      <dsp:txXfrm>
        <a:off x="45663" y="274454"/>
        <a:ext cx="8670795" cy="844089"/>
      </dsp:txXfrm>
    </dsp:sp>
    <dsp:sp modelId="{816A4536-4B08-4B64-9B43-0B1EE27B1139}">
      <dsp:nvSpPr>
        <dsp:cNvPr id="0" name=""/>
        <dsp:cNvSpPr/>
      </dsp:nvSpPr>
      <dsp:spPr>
        <a:xfrm>
          <a:off x="0" y="1249578"/>
          <a:ext cx="8762121" cy="935415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b="0" kern="1200" dirty="0"/>
            <a:t>Определение структуры данных</a:t>
          </a:r>
        </a:p>
      </dsp:txBody>
      <dsp:txXfrm>
        <a:off x="45663" y="1295241"/>
        <a:ext cx="8670795" cy="844089"/>
      </dsp:txXfrm>
    </dsp:sp>
    <dsp:sp modelId="{44A0C7F8-FEAE-476C-9253-49FBB9B9EB02}">
      <dsp:nvSpPr>
        <dsp:cNvPr id="0" name=""/>
        <dsp:cNvSpPr/>
      </dsp:nvSpPr>
      <dsp:spPr>
        <a:xfrm>
          <a:off x="0" y="2311465"/>
          <a:ext cx="8762121" cy="935415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b="0" kern="1200" dirty="0"/>
            <a:t>Создание концептуальной модели</a:t>
          </a:r>
        </a:p>
      </dsp:txBody>
      <dsp:txXfrm>
        <a:off x="45663" y="2357128"/>
        <a:ext cx="8670795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700D7-4BC5-4B43-9587-F141FDA9229C}">
      <dsp:nvSpPr>
        <dsp:cNvPr id="0" name=""/>
        <dsp:cNvSpPr/>
      </dsp:nvSpPr>
      <dsp:spPr>
        <a:xfrm>
          <a:off x="0" y="61612"/>
          <a:ext cx="7182158" cy="527670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Общие сведения</a:t>
          </a:r>
        </a:p>
      </dsp:txBody>
      <dsp:txXfrm>
        <a:off x="25759" y="87371"/>
        <a:ext cx="7130640" cy="476152"/>
      </dsp:txXfrm>
    </dsp:sp>
    <dsp:sp modelId="{44A0C7F8-FEAE-476C-9253-49FBB9B9EB02}">
      <dsp:nvSpPr>
        <dsp:cNvPr id="0" name=""/>
        <dsp:cNvSpPr/>
      </dsp:nvSpPr>
      <dsp:spPr>
        <a:xfrm>
          <a:off x="0" y="652642"/>
          <a:ext cx="7182158" cy="527670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Назначение и цели</a:t>
          </a:r>
        </a:p>
      </dsp:txBody>
      <dsp:txXfrm>
        <a:off x="25759" y="678401"/>
        <a:ext cx="7130640" cy="476152"/>
      </dsp:txXfrm>
    </dsp:sp>
    <dsp:sp modelId="{F72F036A-11F1-4B48-896B-F7DB3189C5AB}">
      <dsp:nvSpPr>
        <dsp:cNvPr id="0" name=""/>
        <dsp:cNvSpPr/>
      </dsp:nvSpPr>
      <dsp:spPr>
        <a:xfrm>
          <a:off x="0" y="1243672"/>
          <a:ext cx="7182158" cy="527670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Характеристика объектов</a:t>
          </a:r>
        </a:p>
      </dsp:txBody>
      <dsp:txXfrm>
        <a:off x="25759" y="1269431"/>
        <a:ext cx="7130640" cy="476152"/>
      </dsp:txXfrm>
    </dsp:sp>
    <dsp:sp modelId="{2615CDD1-DA82-405F-BE53-028D4F37A9D3}">
      <dsp:nvSpPr>
        <dsp:cNvPr id="0" name=""/>
        <dsp:cNvSpPr/>
      </dsp:nvSpPr>
      <dsp:spPr>
        <a:xfrm>
          <a:off x="0" y="1834702"/>
          <a:ext cx="7182158" cy="527670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Требования к системе</a:t>
          </a:r>
        </a:p>
      </dsp:txBody>
      <dsp:txXfrm>
        <a:off x="25759" y="1860461"/>
        <a:ext cx="7130640" cy="476152"/>
      </dsp:txXfrm>
    </dsp:sp>
    <dsp:sp modelId="{117ABFAF-2683-4F03-B052-5AC94D0CDBD6}">
      <dsp:nvSpPr>
        <dsp:cNvPr id="0" name=""/>
        <dsp:cNvSpPr/>
      </dsp:nvSpPr>
      <dsp:spPr>
        <a:xfrm>
          <a:off x="0" y="2425732"/>
          <a:ext cx="7182158" cy="527670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Состав работ</a:t>
          </a:r>
        </a:p>
      </dsp:txBody>
      <dsp:txXfrm>
        <a:off x="25759" y="2451491"/>
        <a:ext cx="7130640" cy="476152"/>
      </dsp:txXfrm>
    </dsp:sp>
    <dsp:sp modelId="{BE532F89-E846-4A32-B8B0-86E721D54C98}">
      <dsp:nvSpPr>
        <dsp:cNvPr id="0" name=""/>
        <dsp:cNvSpPr/>
      </dsp:nvSpPr>
      <dsp:spPr>
        <a:xfrm>
          <a:off x="0" y="3016762"/>
          <a:ext cx="7182158" cy="527670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Порядок контроля</a:t>
          </a:r>
        </a:p>
      </dsp:txBody>
      <dsp:txXfrm>
        <a:off x="25759" y="3042521"/>
        <a:ext cx="7130640" cy="476152"/>
      </dsp:txXfrm>
    </dsp:sp>
    <dsp:sp modelId="{2EAD3A64-77EF-4A1F-A6E5-6A0D2534A588}">
      <dsp:nvSpPr>
        <dsp:cNvPr id="0" name=""/>
        <dsp:cNvSpPr/>
      </dsp:nvSpPr>
      <dsp:spPr>
        <a:xfrm>
          <a:off x="0" y="3607792"/>
          <a:ext cx="7182158" cy="527670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Требования к вводу </a:t>
          </a:r>
        </a:p>
      </dsp:txBody>
      <dsp:txXfrm>
        <a:off x="25759" y="3633551"/>
        <a:ext cx="7130640" cy="476152"/>
      </dsp:txXfrm>
    </dsp:sp>
    <dsp:sp modelId="{EEB876DD-C16C-4FE8-A8D3-43B87F0A5BAF}">
      <dsp:nvSpPr>
        <dsp:cNvPr id="0" name=""/>
        <dsp:cNvSpPr/>
      </dsp:nvSpPr>
      <dsp:spPr>
        <a:xfrm>
          <a:off x="0" y="4198822"/>
          <a:ext cx="7182158" cy="527670"/>
        </a:xfrm>
        <a:prstGeom prst="roundRect">
          <a:avLst/>
        </a:prstGeom>
        <a:solidFill>
          <a:srgbClr val="B735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Документирование</a:t>
          </a:r>
        </a:p>
      </dsp:txBody>
      <dsp:txXfrm>
        <a:off x="25759" y="4224581"/>
        <a:ext cx="7130640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FF22D-2CC4-8291-1106-1CFD6A70B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8F8679-8768-5171-67B0-E0C74903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05D2C1-83F7-82B1-F65F-54A3C0B3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7DEEE1-980B-B1D1-50AA-DD0BFC4C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1BDDA-2A1C-53D8-69AE-7FB368A8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1404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51DE4-72E4-9B7F-82F0-461653DD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BE3950-4522-87D0-06B2-7371F1226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06639-1A8B-C4D5-191C-0AD74AEB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4AEB2F-1EC3-C6C4-9110-B55C6C98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844D49-E9CD-2E8D-798F-F1D98093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325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DECBF8-AC55-7D01-8FF1-E238E84CE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2C265E-FAC1-6092-7DBB-2719D818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4A78F-ED4E-0181-CB00-D9608226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62005A-622F-AEBE-3D61-2936E959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C30CD-CECB-F774-8C9E-C2B9ABA6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1898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90A3-F85D-CE2C-9C8D-929362B3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99D2FE-0219-471F-A0D3-034D9DF2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19CD0-0481-486B-09A0-90C75073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A1C277-9E60-A35D-CCF3-F143058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2A7F9-6229-EAC2-B8BF-23F1CB20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3859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DCFBA-A1E2-0306-BA13-F0A8D395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3622AF-7F36-0F76-CC41-8AC0992C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236748-0691-F22D-2EFC-4BF09CA8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60654-BFC1-8632-4B3A-F6EB9E86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3646AE-7C06-3091-48D6-E58AC41E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919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3A556-AD4C-2B2F-1BC9-ADA41773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CB5F0-38DA-9921-D0F7-2ECC76438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4EA8ED-C3EC-E9B4-7FA4-407DB61C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ED3F1-AE01-AA0C-61BB-8ECE8A5B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8859B9-8B4A-F26F-6949-95A593A4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038136-5083-0890-5D58-C31D502A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5267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32D8D-23E3-2117-8E81-0E191046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079CC2-8A22-3FD3-D341-9AF039D51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21AA0C-D1CD-4948-158E-25DBA602C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F999E0-47F4-C6A1-0A74-38F71E5A5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7585B0-7B9B-F125-8FF3-0E11E76AE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A27571-54A6-669D-4B4F-4BE39862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6C8024-25B6-9A73-6A9B-8674F4B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33F20E-2AEE-1F68-C6B3-3044D2C2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57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67DE0-391F-825D-44C5-C019FA56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496AFB-9B15-AAE5-4124-F13B7C2D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184283-CEC8-208A-0685-7D0CFCA6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4EA5CA-B1B1-1C60-36F2-CB5F8D2C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889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803560-DA26-9F49-D136-4B3D09A7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106A354-DDDA-D695-25D5-D534DE26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9C71D2-18C5-4A78-2512-A019D33B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8454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1B3B3-556E-C3F2-D7D8-591C1957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B0D1F-71A2-C292-CE83-908E8F91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516DF-5CEF-8248-1F34-C15DFF1D9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652EC1-D254-2F0A-082A-22F548C4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8DD5DF-3E81-20C6-9982-1FA00180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B441B1-A309-432A-E269-91E24250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9193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43762-16D8-BCC7-A6DC-DC364133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1EBCFE-964F-5577-4206-0E783672D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773379-7A1A-A5B9-669F-6042B3EEF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7E63B-A6BF-0E39-13EC-09BAAFD5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6416CE-59C3-A837-D69E-BDA4C100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1697B-DA33-5E89-CF88-A6E3B24B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500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540C7-7255-B7C2-7BBC-3E30D461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58DFF9-9D08-0E2E-BB2D-F1165ED6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891CC4-488F-6785-B693-25CA19A5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DE65-B0B1-4A59-BADD-CFE40589FC66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659AAC-03C4-07B8-2897-399C6E57D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14C0E-4F1B-3DF9-56A8-DEB869F6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F001-0868-489A-B59D-42542B09D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7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2209800" y="2276874"/>
            <a:ext cx="7772400" cy="936103"/>
          </a:xfrm>
        </p:spPr>
        <p:txBody>
          <a:bodyPr>
            <a:normAutofit fontScale="90000"/>
          </a:bodyPr>
          <a:lstStyle/>
          <a:p>
            <a:r>
              <a:rPr lang="ru-RU" sz="2800" b="1" dirty="0"/>
              <a:t>ОТЧЕТ</a:t>
            </a:r>
            <a:br>
              <a:rPr lang="ru-RU" sz="2800" b="1" dirty="0"/>
            </a:br>
            <a:r>
              <a:rPr lang="ru-RU" sz="2800" b="1" dirty="0"/>
              <a:t>ПМ.02 ОСУЩЕСТВЛЕНИЕ ИНТЕГРАЦИИ ПРОГРАММНЫХ МОДУЛЕЙ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814385" y="3356992"/>
            <a:ext cx="8466749" cy="792396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B73501"/>
                </a:solidFill>
              </a:rPr>
              <a:t>ПРОИЗВОДСТЕННАЯ ПРАКТИКА</a:t>
            </a:r>
          </a:p>
          <a:p>
            <a:r>
              <a:rPr lang="ru-RU" sz="1800" b="1" dirty="0">
                <a:solidFill>
                  <a:srgbClr val="B73501"/>
                </a:solidFill>
              </a:rPr>
              <a:t>Специальность 09.02.07 Информационные системы и программирование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840559" y="10433"/>
            <a:ext cx="8466749" cy="1462956"/>
            <a:chOff x="323528" y="108069"/>
            <a:chExt cx="8466749" cy="14629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08069"/>
              <a:ext cx="1872208" cy="146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76672"/>
              <a:ext cx="6234501" cy="72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8245642" y="4598015"/>
            <a:ext cx="3272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Выполнил: Руфкин М.Н.</a:t>
            </a:r>
          </a:p>
          <a:p>
            <a:r>
              <a:rPr lang="ru-RU" dirty="0"/>
              <a:t>группа 33П</a:t>
            </a:r>
          </a:p>
          <a:p>
            <a:endParaRPr lang="ru-RU" dirty="0"/>
          </a:p>
          <a:p>
            <a:r>
              <a:rPr lang="ru-RU" dirty="0"/>
              <a:t>Руководитель: Мамшева Ю.С.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4911" y="6093297"/>
            <a:ext cx="199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Нижний Новгород</a:t>
            </a:r>
          </a:p>
          <a:p>
            <a:pPr algn="ctr"/>
            <a:r>
              <a:rPr lang="ru-RU" dirty="0"/>
              <a:t>2025 г.</a:t>
            </a:r>
          </a:p>
        </p:txBody>
      </p:sp>
    </p:spTree>
    <p:extLst>
      <p:ext uri="{BB962C8B-B14F-4D97-AF65-F5344CB8AC3E}">
        <p14:creationId xmlns:p14="http://schemas.microsoft.com/office/powerpoint/2010/main" val="17832201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349352" y="506177"/>
            <a:ext cx="7938408" cy="6340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Разработка программного модуля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50D735C-C0F5-46DA-AC6A-3D26EAB956EE}"/>
              </a:ext>
            </a:extLst>
          </p:cNvPr>
          <p:cNvSpPr/>
          <p:nvPr/>
        </p:nvSpPr>
        <p:spPr>
          <a:xfrm>
            <a:off x="148943" y="1774597"/>
            <a:ext cx="67892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/>
              <a:t>Презентационный слой:</a:t>
            </a:r>
            <a:r>
              <a:rPr lang="ru-RU" sz="2800" dirty="0"/>
              <a:t> React.js + TypeScript</a:t>
            </a:r>
          </a:p>
          <a:p>
            <a:pPr lvl="0"/>
            <a:r>
              <a:rPr lang="ru-RU" sz="2800" b="1" dirty="0"/>
              <a:t>Бизнес-логика:</a:t>
            </a:r>
            <a:r>
              <a:rPr lang="ru-RU" sz="2800" dirty="0"/>
              <a:t> </a:t>
            </a:r>
            <a:r>
              <a:rPr lang="en-US" sz="2800" dirty="0"/>
              <a:t>Flask</a:t>
            </a:r>
            <a:r>
              <a:rPr lang="ru-RU" sz="2800" dirty="0"/>
              <a:t> (Python)</a:t>
            </a:r>
          </a:p>
          <a:p>
            <a:pPr lvl="0"/>
            <a:r>
              <a:rPr lang="ru-RU" sz="2800" b="1" dirty="0"/>
              <a:t>Слой данных:</a:t>
            </a:r>
            <a:r>
              <a:rPr lang="ru-RU" sz="2800" dirty="0"/>
              <a:t> PostgreSQL</a:t>
            </a:r>
          </a:p>
        </p:txBody>
      </p:sp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B18F6831-1AE2-47C5-8943-ED8E944FD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025" y="2450118"/>
            <a:ext cx="2280722" cy="22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E79AB623-6ACC-0842-37F1-7F607AE36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838" y="1596045"/>
            <a:ext cx="1829990" cy="182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821F72CC-DD69-F1A7-757C-9617E127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55" y="4080096"/>
            <a:ext cx="3436616" cy="21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462A8-ECE5-4A74-A3A1-1B4B0C2DDE0F}"/>
              </a:ext>
            </a:extLst>
          </p:cNvPr>
          <p:cNvSpPr txBox="1"/>
          <p:nvPr/>
        </p:nvSpPr>
        <p:spPr>
          <a:xfrm>
            <a:off x="281627" y="3876767"/>
            <a:ext cx="60932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Авторизация и управление пользователями (</a:t>
            </a:r>
            <a:r>
              <a:rPr lang="ru-RU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auth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Обучение и статьи (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materials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(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tests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Аналитика и отчеты (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6968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349351" y="506177"/>
            <a:ext cx="7831995" cy="6340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Разработка программных модулей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77DEA8-899A-4ED0-A5DB-68659B2BAFA9}"/>
              </a:ext>
            </a:extLst>
          </p:cNvPr>
          <p:cNvSpPr/>
          <p:nvPr/>
        </p:nvSpPr>
        <p:spPr>
          <a:xfrm>
            <a:off x="144379" y="1188827"/>
            <a:ext cx="580724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App.py</a:t>
            </a:r>
            <a:endParaRPr lang="ru-RU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app = </a:t>
            </a:r>
            <a:r>
              <a:rPr lang="en-US" dirty="0" err="1"/>
              <a:t>create_app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CORS(app, resources={</a:t>
            </a:r>
            <a:endParaRPr lang="ru-RU" dirty="0"/>
          </a:p>
          <a:p>
            <a:r>
              <a:rPr lang="en-US" dirty="0"/>
              <a:t>    r"/</a:t>
            </a:r>
            <a:r>
              <a:rPr lang="en-US" dirty="0" err="1"/>
              <a:t>api</a:t>
            </a:r>
            <a:r>
              <a:rPr lang="en-US" dirty="0"/>
              <a:t>/*": {</a:t>
            </a:r>
            <a:endParaRPr lang="ru-RU" dirty="0"/>
          </a:p>
          <a:p>
            <a:r>
              <a:rPr lang="en-US" dirty="0"/>
              <a:t>        "origins": ["http://127.0.0.1:5500", "http://localhost:5500", "http://127.0.0.1:5000", "http://localhost:5000"],</a:t>
            </a:r>
            <a:endParaRPr lang="ru-RU" dirty="0"/>
          </a:p>
          <a:p>
            <a:r>
              <a:rPr lang="en-US" dirty="0"/>
              <a:t>        "methods": ["GET", "POST", "PUT", "DELETE", "OPTIONS"],</a:t>
            </a:r>
            <a:endParaRPr lang="ru-RU" dirty="0"/>
          </a:p>
          <a:p>
            <a:r>
              <a:rPr lang="en-US" dirty="0"/>
              <a:t>        "</a:t>
            </a:r>
            <a:r>
              <a:rPr lang="en-US" dirty="0" err="1"/>
              <a:t>allow_headers</a:t>
            </a:r>
            <a:r>
              <a:rPr lang="en-US" dirty="0"/>
              <a:t>": ["Content-Type", "Authorization"],</a:t>
            </a:r>
            <a:endParaRPr lang="ru-RU" dirty="0"/>
          </a:p>
          <a:p>
            <a:r>
              <a:rPr lang="en-US" dirty="0"/>
              <a:t>        "</a:t>
            </a:r>
            <a:r>
              <a:rPr lang="en-US" dirty="0" err="1"/>
              <a:t>supports_credentials</a:t>
            </a:r>
            <a:r>
              <a:rPr lang="en-US" dirty="0"/>
              <a:t>": True</a:t>
            </a:r>
            <a:endParaRPr lang="ru-RU" dirty="0"/>
          </a:p>
          <a:p>
            <a:r>
              <a:rPr lang="en-US" dirty="0"/>
              <a:t>    }</a:t>
            </a:r>
            <a:endParaRPr lang="ru-RU" dirty="0"/>
          </a:p>
          <a:p>
            <a:r>
              <a:rPr lang="en-US" dirty="0"/>
              <a:t>})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Регистрация</a:t>
            </a:r>
            <a:r>
              <a:rPr lang="en-US" dirty="0"/>
              <a:t> blueprint'</a:t>
            </a:r>
            <a:r>
              <a:rPr lang="ru-RU" dirty="0" err="1"/>
              <a:t>ов</a:t>
            </a:r>
            <a:endParaRPr lang="ru-RU" dirty="0"/>
          </a:p>
          <a:p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auth_bp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</a:t>
            </a:r>
            <a:r>
              <a:rPr lang="en-US" dirty="0" err="1"/>
              <a:t>api</a:t>
            </a:r>
            <a:r>
              <a:rPr lang="en-US" dirty="0"/>
              <a:t>')</a:t>
            </a:r>
            <a:endParaRPr lang="ru-RU" dirty="0"/>
          </a:p>
          <a:p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materials_bp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</a:t>
            </a:r>
            <a:r>
              <a:rPr lang="en-US" dirty="0" err="1"/>
              <a:t>api</a:t>
            </a:r>
            <a:r>
              <a:rPr lang="en-US" dirty="0"/>
              <a:t>')</a:t>
            </a:r>
            <a:endParaRPr lang="ru-RU" dirty="0"/>
          </a:p>
          <a:p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progress_bp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</a:t>
            </a:r>
            <a:r>
              <a:rPr lang="en-US" dirty="0" err="1"/>
              <a:t>api</a:t>
            </a:r>
            <a:r>
              <a:rPr lang="en-US" dirty="0"/>
              <a:t>')</a:t>
            </a:r>
            <a:endParaRPr lang="ru-RU" dirty="0"/>
          </a:p>
          <a:p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tests_bp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</a:t>
            </a:r>
            <a:r>
              <a:rPr lang="en-US" dirty="0" err="1"/>
              <a:t>api</a:t>
            </a:r>
            <a:r>
              <a:rPr lang="en-US" dirty="0"/>
              <a:t>')</a:t>
            </a:r>
            <a:endParaRPr lang="ru-RU" dirty="0"/>
          </a:p>
          <a:p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users_bp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</a:t>
            </a:r>
            <a:r>
              <a:rPr lang="en-US" dirty="0" err="1"/>
              <a:t>api</a:t>
            </a:r>
            <a:r>
              <a:rPr lang="en-US" dirty="0"/>
              <a:t>')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3C49D0C-BCDD-49E5-9109-E07FD0086D3B}"/>
              </a:ext>
            </a:extLst>
          </p:cNvPr>
          <p:cNvSpPr/>
          <p:nvPr/>
        </p:nvSpPr>
        <p:spPr>
          <a:xfrm>
            <a:off x="5951621" y="1188827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utils.py</a:t>
            </a:r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def </a:t>
            </a:r>
            <a:r>
              <a:rPr lang="en-US" dirty="0" err="1"/>
              <a:t>admin_required</a:t>
            </a:r>
            <a:r>
              <a:rPr lang="en-US" dirty="0"/>
              <a:t>(f):</a:t>
            </a:r>
            <a:endParaRPr lang="ru-RU" dirty="0"/>
          </a:p>
          <a:p>
            <a:r>
              <a:rPr lang="en-US" dirty="0"/>
              <a:t>    @wraps(f)</a:t>
            </a:r>
            <a:endParaRPr lang="ru-RU" dirty="0"/>
          </a:p>
          <a:p>
            <a:r>
              <a:rPr lang="en-US" dirty="0"/>
              <a:t>    def decorated(</a:t>
            </a:r>
            <a:r>
              <a:rPr lang="en-US" dirty="0" err="1"/>
              <a:t>current_user</a:t>
            </a:r>
            <a:r>
              <a:rPr lang="en-US" dirty="0"/>
              <a:t>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):</a:t>
            </a:r>
            <a:endParaRPr lang="ru-RU" dirty="0"/>
          </a:p>
          <a:p>
            <a:r>
              <a:rPr lang="en-US" dirty="0"/>
              <a:t>        if </a:t>
            </a:r>
            <a:r>
              <a:rPr lang="en-US" dirty="0" err="1"/>
              <a:t>current_user.role</a:t>
            </a:r>
            <a:r>
              <a:rPr lang="en-US" dirty="0"/>
              <a:t> != 'admin':</a:t>
            </a:r>
            <a:endParaRPr lang="ru-RU" dirty="0"/>
          </a:p>
          <a:p>
            <a:r>
              <a:rPr lang="en-US" dirty="0"/>
              <a:t>            return </a:t>
            </a:r>
            <a:r>
              <a:rPr lang="en-US" dirty="0" err="1"/>
              <a:t>jsonify</a:t>
            </a:r>
            <a:r>
              <a:rPr lang="en-US" dirty="0"/>
              <a:t>({'message': 'Admin access required!'}), 403</a:t>
            </a:r>
            <a:endParaRPr lang="ru-RU" dirty="0"/>
          </a:p>
          <a:p>
            <a:r>
              <a:rPr lang="en-US" dirty="0"/>
              <a:t>        return f(</a:t>
            </a:r>
            <a:r>
              <a:rPr lang="en-US" dirty="0" err="1"/>
              <a:t>current_user</a:t>
            </a:r>
            <a:r>
              <a:rPr lang="en-US" dirty="0"/>
              <a:t>, 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   return decorated</a:t>
            </a:r>
            <a:endParaRPr lang="ru-RU" dirty="0"/>
          </a:p>
          <a:p>
            <a:endParaRPr lang="ru-RU" dirty="0"/>
          </a:p>
          <a:p>
            <a:r>
              <a:rPr lang="en-US" dirty="0"/>
              <a:t>def </a:t>
            </a:r>
            <a:r>
              <a:rPr lang="en-US" dirty="0" err="1"/>
              <a:t>generate_password_hash</a:t>
            </a:r>
            <a:r>
              <a:rPr lang="en-US" dirty="0"/>
              <a:t>(password):</a:t>
            </a:r>
            <a:endParaRPr lang="ru-RU" dirty="0"/>
          </a:p>
          <a:p>
            <a:r>
              <a:rPr lang="en-US" dirty="0"/>
              <a:t>    from </a:t>
            </a:r>
            <a:r>
              <a:rPr lang="en-US" dirty="0" err="1"/>
              <a:t>werkzeug.security</a:t>
            </a:r>
            <a:r>
              <a:rPr lang="en-US" dirty="0"/>
              <a:t> import </a:t>
            </a:r>
            <a:r>
              <a:rPr lang="en-US" dirty="0" err="1"/>
              <a:t>generate_password_hash</a:t>
            </a:r>
            <a:r>
              <a:rPr lang="en-US" dirty="0"/>
              <a:t> as _</a:t>
            </a:r>
            <a:r>
              <a:rPr lang="en-US" dirty="0" err="1"/>
              <a:t>generate_password_hash</a:t>
            </a:r>
            <a:endParaRPr lang="ru-RU" dirty="0"/>
          </a:p>
          <a:p>
            <a:r>
              <a:rPr lang="en-US" dirty="0"/>
              <a:t>    return _</a:t>
            </a:r>
            <a:r>
              <a:rPr lang="en-US" dirty="0" err="1"/>
              <a:t>generate_password_hash</a:t>
            </a:r>
            <a:r>
              <a:rPr lang="en-US" dirty="0"/>
              <a:t>(password)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def </a:t>
            </a:r>
            <a:r>
              <a:rPr lang="en-US" dirty="0" err="1"/>
              <a:t>check_password_hash</a:t>
            </a:r>
            <a:r>
              <a:rPr lang="en-US" dirty="0"/>
              <a:t>(</a:t>
            </a:r>
            <a:r>
              <a:rPr lang="en-US" dirty="0" err="1"/>
              <a:t>hashed_password</a:t>
            </a:r>
            <a:r>
              <a:rPr lang="en-US" dirty="0"/>
              <a:t>, password):</a:t>
            </a:r>
            <a:endParaRPr lang="ru-RU" dirty="0"/>
          </a:p>
          <a:p>
            <a:r>
              <a:rPr lang="en-US" dirty="0"/>
              <a:t>    from </a:t>
            </a:r>
            <a:r>
              <a:rPr lang="en-US" dirty="0" err="1"/>
              <a:t>werkzeug.security</a:t>
            </a:r>
            <a:r>
              <a:rPr lang="en-US" dirty="0"/>
              <a:t> import </a:t>
            </a:r>
            <a:r>
              <a:rPr lang="en-US" dirty="0" err="1"/>
              <a:t>check_password_hash</a:t>
            </a:r>
            <a:r>
              <a:rPr lang="en-US" dirty="0"/>
              <a:t> as _</a:t>
            </a:r>
            <a:r>
              <a:rPr lang="en-US" dirty="0" err="1"/>
              <a:t>check_password_hash</a:t>
            </a:r>
            <a:endParaRPr lang="ru-RU" dirty="0"/>
          </a:p>
          <a:p>
            <a:r>
              <a:rPr lang="en-US" dirty="0"/>
              <a:t>    return _</a:t>
            </a:r>
            <a:r>
              <a:rPr lang="en-US" dirty="0" err="1"/>
              <a:t>check_password_hash</a:t>
            </a:r>
            <a:r>
              <a:rPr lang="en-US" dirty="0"/>
              <a:t>(</a:t>
            </a:r>
            <a:r>
              <a:rPr lang="en-US" dirty="0" err="1"/>
              <a:t>hashed_password</a:t>
            </a:r>
            <a:r>
              <a:rPr lang="en-US" dirty="0"/>
              <a:t>, password)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6829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3637D-24CA-8C1D-21E0-7345DFC3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28596AC8-A781-6BE6-A88B-0BE33D86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356D79C-4DD1-D6E6-F0B1-C1157755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351" y="506177"/>
            <a:ext cx="7831995" cy="6340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Разработка программных модулей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B42FE3-1649-8108-1813-D71E090E499A}"/>
              </a:ext>
            </a:extLst>
          </p:cNvPr>
          <p:cNvSpPr/>
          <p:nvPr/>
        </p:nvSpPr>
        <p:spPr>
          <a:xfrm>
            <a:off x="144379" y="1188827"/>
            <a:ext cx="467700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progress.py</a:t>
            </a:r>
            <a:endParaRPr lang="ru-RU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@progress_bp.route('/progress', methods=['GET'])</a:t>
            </a:r>
            <a:endParaRPr lang="ru-RU" dirty="0"/>
          </a:p>
          <a:p>
            <a:r>
              <a:rPr lang="en-US" dirty="0"/>
              <a:t>@token_required</a:t>
            </a:r>
            <a:endParaRPr lang="ru-RU" dirty="0"/>
          </a:p>
          <a:p>
            <a:r>
              <a:rPr lang="en-US" dirty="0"/>
              <a:t>def </a:t>
            </a:r>
            <a:r>
              <a:rPr lang="en-US" dirty="0" err="1"/>
              <a:t>get_user_progress</a:t>
            </a:r>
            <a:r>
              <a:rPr lang="en-US" dirty="0"/>
              <a:t>(</a:t>
            </a:r>
            <a:r>
              <a:rPr lang="en-US" dirty="0" err="1"/>
              <a:t>current_user</a:t>
            </a:r>
            <a:r>
              <a:rPr lang="en-US" dirty="0"/>
              <a:t>):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progress_records</a:t>
            </a:r>
            <a:r>
              <a:rPr lang="en-US" dirty="0"/>
              <a:t> = </a:t>
            </a:r>
            <a:r>
              <a:rPr lang="en-US" dirty="0" err="1"/>
              <a:t>Progress.query.filter_by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=</a:t>
            </a:r>
            <a:r>
              <a:rPr lang="en-US" dirty="0" err="1"/>
              <a:t>current_user.user_id</a:t>
            </a:r>
            <a:r>
              <a:rPr lang="en-US" dirty="0"/>
              <a:t>).all()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output = []</a:t>
            </a:r>
            <a:endParaRPr lang="ru-RU" dirty="0"/>
          </a:p>
          <a:p>
            <a:r>
              <a:rPr lang="en-US" dirty="0"/>
              <a:t>    for record in </a:t>
            </a:r>
            <a:r>
              <a:rPr lang="en-US" dirty="0" err="1"/>
              <a:t>progress_records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        </a:t>
            </a:r>
            <a:r>
              <a:rPr lang="en-US" dirty="0" err="1"/>
              <a:t>progress_data</a:t>
            </a:r>
            <a:r>
              <a:rPr lang="en-US" dirty="0"/>
              <a:t> = {</a:t>
            </a:r>
            <a:endParaRPr lang="ru-RU" dirty="0"/>
          </a:p>
          <a:p>
            <a:r>
              <a:rPr lang="en-US" dirty="0"/>
              <a:t>            '</a:t>
            </a:r>
            <a:r>
              <a:rPr lang="en-US" dirty="0" err="1"/>
              <a:t>progress_id</a:t>
            </a:r>
            <a:r>
              <a:rPr lang="en-US" dirty="0"/>
              <a:t>': </a:t>
            </a:r>
            <a:r>
              <a:rPr lang="en-US" dirty="0" err="1"/>
              <a:t>record.progress_id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            '</a:t>
            </a:r>
            <a:r>
              <a:rPr lang="en-US" dirty="0" err="1"/>
              <a:t>test_id</a:t>
            </a:r>
            <a:r>
              <a:rPr lang="en-US" dirty="0"/>
              <a:t>': </a:t>
            </a:r>
            <a:r>
              <a:rPr lang="en-US" dirty="0" err="1"/>
              <a:t>record.test_id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            '</a:t>
            </a:r>
            <a:r>
              <a:rPr lang="en-US" dirty="0" err="1"/>
              <a:t>material_id</a:t>
            </a:r>
            <a:r>
              <a:rPr lang="en-US" dirty="0"/>
              <a:t>': </a:t>
            </a:r>
            <a:r>
              <a:rPr lang="en-US" dirty="0" err="1"/>
              <a:t>record.material_id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            '</a:t>
            </a:r>
            <a:r>
              <a:rPr lang="en-US" dirty="0" err="1"/>
              <a:t>completion_date</a:t>
            </a:r>
            <a:r>
              <a:rPr lang="en-US" dirty="0"/>
              <a:t>': </a:t>
            </a:r>
            <a:r>
              <a:rPr lang="en-US" dirty="0" err="1"/>
              <a:t>record.completion_date.strftime</a:t>
            </a:r>
            <a:r>
              <a:rPr lang="en-US" dirty="0"/>
              <a:t>('%Y-%m-%d'),</a:t>
            </a:r>
            <a:endParaRPr lang="ru-RU" dirty="0"/>
          </a:p>
          <a:p>
            <a:r>
              <a:rPr lang="en-US" dirty="0"/>
              <a:t>            'score': </a:t>
            </a:r>
            <a:r>
              <a:rPr lang="en-US" dirty="0" err="1"/>
              <a:t>record.score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            'status': </a:t>
            </a:r>
            <a:r>
              <a:rPr lang="en-US" dirty="0" err="1"/>
              <a:t>record.status</a:t>
            </a:r>
            <a:endParaRPr lang="ru-RU" dirty="0"/>
          </a:p>
          <a:p>
            <a:r>
              <a:rPr lang="en-US" dirty="0"/>
              <a:t>        }</a:t>
            </a:r>
            <a:endParaRPr lang="ru-RU" dirty="0"/>
          </a:p>
          <a:p>
            <a:r>
              <a:rPr lang="en-US" dirty="0"/>
              <a:t>        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4330F9-3E82-68D9-653C-2DA5950BE7E9}"/>
              </a:ext>
            </a:extLst>
          </p:cNvPr>
          <p:cNvSpPr/>
          <p:nvPr/>
        </p:nvSpPr>
        <p:spPr>
          <a:xfrm>
            <a:off x="5020596" y="1140259"/>
            <a:ext cx="30926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users.py</a:t>
            </a:r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@users_bp.route('/users/&lt;int:user_id&gt;', methods=['DELETE'])</a:t>
            </a:r>
            <a:endParaRPr lang="ru-RU" dirty="0"/>
          </a:p>
          <a:p>
            <a:r>
              <a:rPr lang="en-US" dirty="0"/>
              <a:t>@token_required</a:t>
            </a:r>
            <a:endParaRPr lang="ru-RU" dirty="0"/>
          </a:p>
          <a:p>
            <a:r>
              <a:rPr lang="en-US" dirty="0"/>
              <a:t>@admin_required</a:t>
            </a:r>
            <a:endParaRPr lang="ru-RU" dirty="0"/>
          </a:p>
          <a:p>
            <a:r>
              <a:rPr lang="en-US" dirty="0"/>
              <a:t>def </a:t>
            </a:r>
            <a:r>
              <a:rPr lang="en-US" dirty="0" err="1"/>
              <a:t>delete_user</a:t>
            </a:r>
            <a:r>
              <a:rPr lang="en-US" dirty="0"/>
              <a:t>(</a:t>
            </a:r>
            <a:r>
              <a:rPr lang="en-US" dirty="0" err="1"/>
              <a:t>current_user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):</a:t>
            </a:r>
            <a:endParaRPr lang="ru-RU" dirty="0"/>
          </a:p>
          <a:p>
            <a:r>
              <a:rPr lang="en-US" dirty="0"/>
              <a:t>    user = User.query.get_or_404(</a:t>
            </a:r>
            <a:r>
              <a:rPr lang="en-US" dirty="0" err="1"/>
              <a:t>user_id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if </a:t>
            </a:r>
            <a:r>
              <a:rPr lang="en-US" dirty="0" err="1"/>
              <a:t>user.role</a:t>
            </a:r>
            <a:r>
              <a:rPr lang="en-US" dirty="0"/>
              <a:t> == 'admin':</a:t>
            </a:r>
            <a:endParaRPr lang="ru-RU" dirty="0"/>
          </a:p>
          <a:p>
            <a:r>
              <a:rPr lang="en-US" dirty="0"/>
              <a:t>        return </a:t>
            </a:r>
            <a:r>
              <a:rPr lang="en-US" dirty="0" err="1"/>
              <a:t>jsonify</a:t>
            </a:r>
            <a:r>
              <a:rPr lang="en-US" dirty="0"/>
              <a:t>({'message': 'Cannot delete admin user!'}), 403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db.session.delete</a:t>
            </a:r>
            <a:r>
              <a:rPr lang="en-US" dirty="0"/>
              <a:t>(user)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db.session.commit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    return </a:t>
            </a:r>
            <a:r>
              <a:rPr lang="en-US" dirty="0" err="1"/>
              <a:t>jsonify</a:t>
            </a:r>
            <a:r>
              <a:rPr lang="en-US" dirty="0"/>
              <a:t>({'message': 'User deleted!'}), 200</a:t>
            </a:r>
            <a:endParaRPr lang="ru-RU" dirty="0"/>
          </a:p>
          <a:p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E13D608-8694-87BA-6A6F-C1DD94EE45C2}"/>
              </a:ext>
            </a:extLst>
          </p:cNvPr>
          <p:cNvSpPr/>
          <p:nvPr/>
        </p:nvSpPr>
        <p:spPr>
          <a:xfrm>
            <a:off x="8462356" y="1215181"/>
            <a:ext cx="34394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auth.py</a:t>
            </a:r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@auth_bp.route('/login', methods=['POST', 'OPTIONS'])</a:t>
            </a:r>
            <a:endParaRPr lang="ru-RU" dirty="0"/>
          </a:p>
          <a:p>
            <a:r>
              <a:rPr lang="en-US" dirty="0"/>
              <a:t>def login():</a:t>
            </a:r>
            <a:endParaRPr lang="ru-RU" dirty="0"/>
          </a:p>
          <a:p>
            <a:r>
              <a:rPr lang="en-US" dirty="0"/>
              <a:t>    if </a:t>
            </a:r>
            <a:r>
              <a:rPr lang="en-US" dirty="0" err="1"/>
              <a:t>request.method</a:t>
            </a:r>
            <a:r>
              <a:rPr lang="en-US" dirty="0"/>
              <a:t> == 'OPTIONS':</a:t>
            </a:r>
            <a:endParaRPr lang="ru-RU" dirty="0"/>
          </a:p>
          <a:p>
            <a:r>
              <a:rPr lang="en-US" dirty="0"/>
              <a:t>        return </a:t>
            </a:r>
            <a:r>
              <a:rPr lang="en-US" dirty="0" err="1"/>
              <a:t>jsonify</a:t>
            </a:r>
            <a:r>
              <a:rPr lang="en-US" dirty="0"/>
              <a:t>({}), 200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data = </a:t>
            </a:r>
            <a:r>
              <a:rPr lang="en-US" dirty="0" err="1"/>
              <a:t>request.get_json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if not data or not </a:t>
            </a:r>
            <a:r>
              <a:rPr lang="en-US" dirty="0" err="1"/>
              <a:t>data.get</a:t>
            </a:r>
            <a:r>
              <a:rPr lang="en-US" dirty="0"/>
              <a:t>('login') or not </a:t>
            </a:r>
            <a:r>
              <a:rPr lang="en-US" dirty="0" err="1"/>
              <a:t>data.get</a:t>
            </a:r>
            <a:r>
              <a:rPr lang="en-US" dirty="0"/>
              <a:t>('password'):</a:t>
            </a:r>
            <a:endParaRPr lang="ru-RU" dirty="0"/>
          </a:p>
          <a:p>
            <a:r>
              <a:rPr lang="en-US" dirty="0"/>
              <a:t>        return </a:t>
            </a:r>
            <a:r>
              <a:rPr lang="en-US" dirty="0" err="1"/>
              <a:t>jsonify</a:t>
            </a:r>
            <a:r>
              <a:rPr lang="en-US" dirty="0"/>
              <a:t>({'message': 'Login and password required'}), 400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user = </a:t>
            </a:r>
            <a:r>
              <a:rPr lang="en-US" dirty="0" err="1"/>
              <a:t>User.query.filter_by</a:t>
            </a:r>
            <a:r>
              <a:rPr lang="en-US" dirty="0"/>
              <a:t>(login=data['login']).first()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84529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24431-7B19-B5A4-2611-6DE13530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FFB6483B-7DDB-BED4-E227-E43DBDD1D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DD9828-99AB-10AE-6FEA-7CA7649F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351" y="506177"/>
            <a:ext cx="7831995" cy="6340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Разработка программных модулей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DA1C8F-66BB-FED2-F120-AD0507BBF21A}"/>
              </a:ext>
            </a:extLst>
          </p:cNvPr>
          <p:cNvSpPr/>
          <p:nvPr/>
        </p:nvSpPr>
        <p:spPr>
          <a:xfrm>
            <a:off x="144379" y="1188827"/>
            <a:ext cx="467700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progress.py</a:t>
            </a:r>
            <a:endParaRPr lang="ru-RU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@progress_bp.route('/progress', methods=['GET'])</a:t>
            </a:r>
            <a:endParaRPr lang="ru-RU" dirty="0"/>
          </a:p>
          <a:p>
            <a:r>
              <a:rPr lang="en-US" dirty="0"/>
              <a:t>@token_required</a:t>
            </a:r>
            <a:endParaRPr lang="ru-RU" dirty="0"/>
          </a:p>
          <a:p>
            <a:r>
              <a:rPr lang="en-US" dirty="0"/>
              <a:t>def </a:t>
            </a:r>
            <a:r>
              <a:rPr lang="en-US" dirty="0" err="1"/>
              <a:t>get_user_progress</a:t>
            </a:r>
            <a:r>
              <a:rPr lang="en-US" dirty="0"/>
              <a:t>(</a:t>
            </a:r>
            <a:r>
              <a:rPr lang="en-US" dirty="0" err="1"/>
              <a:t>current_user</a:t>
            </a:r>
            <a:r>
              <a:rPr lang="en-US" dirty="0"/>
              <a:t>):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progress_records</a:t>
            </a:r>
            <a:r>
              <a:rPr lang="en-US" dirty="0"/>
              <a:t> = </a:t>
            </a:r>
            <a:r>
              <a:rPr lang="en-US" dirty="0" err="1"/>
              <a:t>Progress.query.filter_by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=</a:t>
            </a:r>
            <a:r>
              <a:rPr lang="en-US" dirty="0" err="1"/>
              <a:t>current_user.user_id</a:t>
            </a:r>
            <a:r>
              <a:rPr lang="en-US" dirty="0"/>
              <a:t>).all()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output = []</a:t>
            </a:r>
            <a:endParaRPr lang="ru-RU" dirty="0"/>
          </a:p>
          <a:p>
            <a:r>
              <a:rPr lang="en-US" dirty="0"/>
              <a:t>    for record in </a:t>
            </a:r>
            <a:r>
              <a:rPr lang="en-US" dirty="0" err="1"/>
              <a:t>progress_records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        </a:t>
            </a:r>
            <a:r>
              <a:rPr lang="en-US" dirty="0" err="1"/>
              <a:t>progress_data</a:t>
            </a:r>
            <a:r>
              <a:rPr lang="en-US" dirty="0"/>
              <a:t> = {</a:t>
            </a:r>
            <a:endParaRPr lang="ru-RU" dirty="0"/>
          </a:p>
          <a:p>
            <a:r>
              <a:rPr lang="en-US" dirty="0"/>
              <a:t>            '</a:t>
            </a:r>
            <a:r>
              <a:rPr lang="en-US" dirty="0" err="1"/>
              <a:t>progress_id</a:t>
            </a:r>
            <a:r>
              <a:rPr lang="en-US" dirty="0"/>
              <a:t>': </a:t>
            </a:r>
            <a:r>
              <a:rPr lang="en-US" dirty="0" err="1"/>
              <a:t>record.progress_id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            '</a:t>
            </a:r>
            <a:r>
              <a:rPr lang="en-US" dirty="0" err="1"/>
              <a:t>test_id</a:t>
            </a:r>
            <a:r>
              <a:rPr lang="en-US" dirty="0"/>
              <a:t>': </a:t>
            </a:r>
            <a:r>
              <a:rPr lang="en-US" dirty="0" err="1"/>
              <a:t>record.test_id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            '</a:t>
            </a:r>
            <a:r>
              <a:rPr lang="en-US" dirty="0" err="1"/>
              <a:t>material_id</a:t>
            </a:r>
            <a:r>
              <a:rPr lang="en-US" dirty="0"/>
              <a:t>': </a:t>
            </a:r>
            <a:r>
              <a:rPr lang="en-US" dirty="0" err="1"/>
              <a:t>record.material_id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            '</a:t>
            </a:r>
            <a:r>
              <a:rPr lang="en-US" dirty="0" err="1"/>
              <a:t>completion_date</a:t>
            </a:r>
            <a:r>
              <a:rPr lang="en-US" dirty="0"/>
              <a:t>': </a:t>
            </a:r>
            <a:r>
              <a:rPr lang="en-US" dirty="0" err="1"/>
              <a:t>record.completion_date.strftime</a:t>
            </a:r>
            <a:r>
              <a:rPr lang="en-US" dirty="0"/>
              <a:t>('%Y-%m-%d'),</a:t>
            </a:r>
            <a:endParaRPr lang="ru-RU" dirty="0"/>
          </a:p>
          <a:p>
            <a:r>
              <a:rPr lang="en-US" dirty="0"/>
              <a:t>            'score': </a:t>
            </a:r>
            <a:r>
              <a:rPr lang="en-US" dirty="0" err="1"/>
              <a:t>record.score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            'status': </a:t>
            </a:r>
            <a:r>
              <a:rPr lang="en-US" dirty="0" err="1"/>
              <a:t>record.status</a:t>
            </a:r>
            <a:endParaRPr lang="ru-RU" dirty="0"/>
          </a:p>
          <a:p>
            <a:r>
              <a:rPr lang="en-US" dirty="0"/>
              <a:t>        }</a:t>
            </a:r>
            <a:endParaRPr lang="ru-RU" dirty="0"/>
          </a:p>
          <a:p>
            <a:r>
              <a:rPr lang="en-US" dirty="0"/>
              <a:t>        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4708D8F-6D01-26E6-04C6-7874BBD46C43}"/>
              </a:ext>
            </a:extLst>
          </p:cNvPr>
          <p:cNvSpPr/>
          <p:nvPr/>
        </p:nvSpPr>
        <p:spPr>
          <a:xfrm>
            <a:off x="5020596" y="1140259"/>
            <a:ext cx="309262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users.py</a:t>
            </a:r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@users_bp.route('/users/&lt;int:user_id&gt;', methods=['DELETE'])</a:t>
            </a:r>
            <a:endParaRPr lang="ru-RU" dirty="0"/>
          </a:p>
          <a:p>
            <a:r>
              <a:rPr lang="en-US" dirty="0"/>
              <a:t>@token_required</a:t>
            </a:r>
            <a:endParaRPr lang="ru-RU" dirty="0"/>
          </a:p>
          <a:p>
            <a:r>
              <a:rPr lang="en-US" dirty="0"/>
              <a:t>@admin_required</a:t>
            </a:r>
            <a:endParaRPr lang="ru-RU" dirty="0"/>
          </a:p>
          <a:p>
            <a:r>
              <a:rPr lang="en-US" dirty="0"/>
              <a:t>def </a:t>
            </a:r>
            <a:r>
              <a:rPr lang="en-US" dirty="0" err="1"/>
              <a:t>delete_user</a:t>
            </a:r>
            <a:r>
              <a:rPr lang="en-US" dirty="0"/>
              <a:t>(</a:t>
            </a:r>
            <a:r>
              <a:rPr lang="en-US" dirty="0" err="1"/>
              <a:t>current_user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):</a:t>
            </a:r>
            <a:endParaRPr lang="ru-RU" dirty="0"/>
          </a:p>
          <a:p>
            <a:r>
              <a:rPr lang="en-US" dirty="0"/>
              <a:t>    user = User.query.get_or_404(</a:t>
            </a:r>
            <a:r>
              <a:rPr lang="en-US" dirty="0" err="1"/>
              <a:t>user_id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if </a:t>
            </a:r>
            <a:r>
              <a:rPr lang="en-US" dirty="0" err="1"/>
              <a:t>user.role</a:t>
            </a:r>
            <a:r>
              <a:rPr lang="en-US" dirty="0"/>
              <a:t> == 'admin':</a:t>
            </a:r>
            <a:endParaRPr lang="ru-RU" dirty="0"/>
          </a:p>
          <a:p>
            <a:r>
              <a:rPr lang="en-US" dirty="0"/>
              <a:t>        return </a:t>
            </a:r>
            <a:r>
              <a:rPr lang="en-US" dirty="0" err="1"/>
              <a:t>jsonify</a:t>
            </a:r>
            <a:r>
              <a:rPr lang="en-US" dirty="0"/>
              <a:t>({'message': 'Cannot delete admin user!'}), 403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db.session.delete</a:t>
            </a:r>
            <a:r>
              <a:rPr lang="en-US" dirty="0"/>
              <a:t>(user)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db.session.commit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    return </a:t>
            </a:r>
            <a:r>
              <a:rPr lang="en-US" dirty="0" err="1"/>
              <a:t>jsonify</a:t>
            </a:r>
            <a:r>
              <a:rPr lang="en-US" dirty="0"/>
              <a:t>({'message': 'User deleted!'}), 200</a:t>
            </a:r>
            <a:endParaRPr lang="ru-RU" dirty="0"/>
          </a:p>
          <a:p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757EA1-4D57-1189-69CD-DA47882F4DE2}"/>
              </a:ext>
            </a:extLst>
          </p:cNvPr>
          <p:cNvSpPr/>
          <p:nvPr/>
        </p:nvSpPr>
        <p:spPr>
          <a:xfrm>
            <a:off x="8462356" y="1215181"/>
            <a:ext cx="34394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auth.py</a:t>
            </a:r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@auth_bp.route('/login', methods=['POST', 'OPTIONS'])</a:t>
            </a:r>
            <a:endParaRPr lang="ru-RU" dirty="0"/>
          </a:p>
          <a:p>
            <a:r>
              <a:rPr lang="en-US" dirty="0"/>
              <a:t>def login():</a:t>
            </a:r>
            <a:endParaRPr lang="ru-RU" dirty="0"/>
          </a:p>
          <a:p>
            <a:r>
              <a:rPr lang="en-US" dirty="0"/>
              <a:t>    if </a:t>
            </a:r>
            <a:r>
              <a:rPr lang="en-US" dirty="0" err="1"/>
              <a:t>request.method</a:t>
            </a:r>
            <a:r>
              <a:rPr lang="en-US" dirty="0"/>
              <a:t> == 'OPTIONS':</a:t>
            </a:r>
            <a:endParaRPr lang="ru-RU" dirty="0"/>
          </a:p>
          <a:p>
            <a:r>
              <a:rPr lang="en-US" dirty="0"/>
              <a:t>        return </a:t>
            </a:r>
            <a:r>
              <a:rPr lang="en-US" dirty="0" err="1"/>
              <a:t>jsonify</a:t>
            </a:r>
            <a:r>
              <a:rPr lang="en-US" dirty="0"/>
              <a:t>({}), 200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data = </a:t>
            </a:r>
            <a:r>
              <a:rPr lang="en-US" dirty="0" err="1"/>
              <a:t>request.get_json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if not data or not </a:t>
            </a:r>
            <a:r>
              <a:rPr lang="en-US" dirty="0" err="1"/>
              <a:t>data.get</a:t>
            </a:r>
            <a:r>
              <a:rPr lang="en-US" dirty="0"/>
              <a:t>('login') or not </a:t>
            </a:r>
            <a:r>
              <a:rPr lang="en-US" dirty="0" err="1"/>
              <a:t>data.get</a:t>
            </a:r>
            <a:r>
              <a:rPr lang="en-US" dirty="0"/>
              <a:t>('password'):</a:t>
            </a:r>
            <a:endParaRPr lang="ru-RU" dirty="0"/>
          </a:p>
          <a:p>
            <a:r>
              <a:rPr lang="en-US" dirty="0"/>
              <a:t>        return </a:t>
            </a:r>
            <a:r>
              <a:rPr lang="en-US" dirty="0" err="1"/>
              <a:t>jsonify</a:t>
            </a:r>
            <a:r>
              <a:rPr lang="en-US" dirty="0"/>
              <a:t>({'message': 'Login and password required'}), 400</a:t>
            </a:r>
            <a:endParaRPr lang="ru-RU" dirty="0"/>
          </a:p>
          <a:p>
            <a:r>
              <a:rPr lang="en-US" dirty="0"/>
              <a:t>    </a:t>
            </a:r>
            <a:endParaRPr lang="ru-RU" dirty="0"/>
          </a:p>
          <a:p>
            <a:r>
              <a:rPr lang="en-US" dirty="0"/>
              <a:t>    user = </a:t>
            </a:r>
            <a:r>
              <a:rPr lang="en-US" dirty="0" err="1"/>
              <a:t>User.query.filter_by</a:t>
            </a:r>
            <a:r>
              <a:rPr lang="en-US" dirty="0"/>
              <a:t>(login=data['login']).first()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4855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1EB49-826F-919F-8D43-FC1C18A9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10A70FC8-407E-F652-779A-BEE1B1BB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5687204-E806-76E7-BE43-2B16F136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351" y="506177"/>
            <a:ext cx="7831995" cy="6340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Разработка программных модулей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528A7C-EEBC-DD94-F423-1CD1AC3EE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4" y="1392382"/>
            <a:ext cx="2781751" cy="30318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20AA29-84C5-BC44-FBFE-5F0830FA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358" y="3345874"/>
            <a:ext cx="2807847" cy="31149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156F12-2EB0-563E-552B-7995DF867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988" y="1392381"/>
            <a:ext cx="2810370" cy="303183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3530CE-28A7-A15D-E3A6-8B8720D61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618" y="3345874"/>
            <a:ext cx="3065047" cy="33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514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349352" y="506177"/>
            <a:ext cx="7938408" cy="6340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Тестирование</a:t>
            </a:r>
            <a:r>
              <a:rPr lang="en-US" sz="2800" b="1" cap="all" dirty="0">
                <a:solidFill>
                  <a:srgbClr val="B73501"/>
                </a:solidFill>
                <a:latin typeface="+mn-lt"/>
              </a:rPr>
              <a:t> </a:t>
            </a:r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программного продукта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983C5-4BF3-4DD8-7CF0-A1E162996383}"/>
              </a:ext>
            </a:extLst>
          </p:cNvPr>
          <p:cNvSpPr txBox="1"/>
          <p:nvPr/>
        </p:nvSpPr>
        <p:spPr>
          <a:xfrm>
            <a:off x="669174" y="1444115"/>
            <a:ext cx="103202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</a:pPr>
            <a:r>
              <a:rPr lang="ru-RU" sz="2800" dirty="0">
                <a:cs typeface="Times New Roman" panose="02020603050405020304" pitchFamily="18" charset="0"/>
              </a:rPr>
              <a:t>Для проверки функциональности сайта были созданы тест-кейсы</a:t>
            </a:r>
            <a:endParaRPr lang="ru-RU" sz="28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4C109D2-D782-6E45-1C55-C682F1741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34693"/>
              </p:ext>
            </p:extLst>
          </p:nvPr>
        </p:nvGraphicFramePr>
        <p:xfrm>
          <a:off x="299188" y="2032151"/>
          <a:ext cx="3857176" cy="26333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928381">
                  <a:extLst>
                    <a:ext uri="{9D8B030D-6E8A-4147-A177-3AD203B41FA5}">
                      <a16:colId xmlns:a16="http://schemas.microsoft.com/office/drawing/2014/main" val="171152130"/>
                    </a:ext>
                  </a:extLst>
                </a:gridCol>
                <a:gridCol w="1928795">
                  <a:extLst>
                    <a:ext uri="{9D8B030D-6E8A-4147-A177-3AD203B41FA5}">
                      <a16:colId xmlns:a16="http://schemas.microsoft.com/office/drawing/2014/main" val="2215331253"/>
                    </a:ext>
                  </a:extLst>
                </a:gridCol>
              </a:tblGrid>
              <a:tr h="21563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 dirty="0">
                          <a:effectLst/>
                        </a:rPr>
                        <a:t>Тестовый сценарий №1</a:t>
                      </a:r>
                      <a:endParaRPr lang="ru-RU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129" marR="81129" marT="40564" marB="40564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60064"/>
                  </a:ext>
                </a:extLst>
              </a:tr>
              <a:tr h="14863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Приоритет тестирования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Высокий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extLst>
                  <a:ext uri="{0D108BD9-81ED-4DB2-BD59-A6C34878D82A}">
                    <a16:rowId xmlns:a16="http://schemas.microsoft.com/office/drawing/2014/main" val="1036812972"/>
                  </a:ext>
                </a:extLst>
              </a:tr>
              <a:tr h="14863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Название теста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Авторизация пользователя  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extLst>
                  <a:ext uri="{0D108BD9-81ED-4DB2-BD59-A6C34878D82A}">
                    <a16:rowId xmlns:a16="http://schemas.microsoft.com/office/drawing/2014/main" val="3456792720"/>
                  </a:ext>
                </a:extLst>
              </a:tr>
              <a:tr h="30535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Краткое изложение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Проверка входа в систему с корректными данными.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extLst>
                  <a:ext uri="{0D108BD9-81ED-4DB2-BD59-A6C34878D82A}">
                    <a16:rowId xmlns:a16="http://schemas.microsoft.com/office/drawing/2014/main" val="3169621739"/>
                  </a:ext>
                </a:extLst>
              </a:tr>
              <a:tr h="54863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Этапы теста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 dirty="0">
                          <a:effectLst/>
                        </a:rPr>
                        <a:t>1. Открыть страницу авторизации.  </a:t>
                      </a: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 dirty="0">
                          <a:effectLst/>
                        </a:rPr>
                        <a:t>2. Ввести логин и пароль.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 dirty="0">
                          <a:effectLst/>
                        </a:rPr>
                        <a:t>3. Нажать «Войти».  </a:t>
                      </a:r>
                      <a:endParaRPr lang="ru-RU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extLst>
                  <a:ext uri="{0D108BD9-81ED-4DB2-BD59-A6C34878D82A}">
                    <a16:rowId xmlns:a16="http://schemas.microsoft.com/office/drawing/2014/main" val="238307985"/>
                  </a:ext>
                </a:extLst>
              </a:tr>
              <a:tr h="30535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Тестовые данные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Логин: «</a:t>
                      </a:r>
                      <a:r>
                        <a:rPr lang="en-US" sz="900" kern="100">
                          <a:effectLst/>
                        </a:rPr>
                        <a:t>user</a:t>
                      </a:r>
                      <a:r>
                        <a:rPr lang="ru-RU" sz="900" kern="100">
                          <a:effectLst/>
                        </a:rPr>
                        <a:t>1@</a:t>
                      </a:r>
                      <a:r>
                        <a:rPr lang="en-US" sz="900" kern="100">
                          <a:effectLst/>
                        </a:rPr>
                        <a:t>gmail</a:t>
                      </a:r>
                      <a:r>
                        <a:rPr lang="ru-RU" sz="900" kern="100">
                          <a:effectLst/>
                        </a:rPr>
                        <a:t>.</a:t>
                      </a:r>
                      <a:r>
                        <a:rPr lang="en-US" sz="900" kern="100">
                          <a:effectLst/>
                        </a:rPr>
                        <a:t>com</a:t>
                      </a:r>
                      <a:r>
                        <a:rPr lang="ru-RU" sz="900" kern="100">
                          <a:effectLst/>
                        </a:rPr>
                        <a:t>», Пароль: «pass123»  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extLst>
                  <a:ext uri="{0D108BD9-81ED-4DB2-BD59-A6C34878D82A}">
                    <a16:rowId xmlns:a16="http://schemas.microsoft.com/office/drawing/2014/main" val="3023298978"/>
                  </a:ext>
                </a:extLst>
              </a:tr>
              <a:tr h="14863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Ожидаемый результат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Успешный вход 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extLst>
                  <a:ext uri="{0D108BD9-81ED-4DB2-BD59-A6C34878D82A}">
                    <a16:rowId xmlns:a16="http://schemas.microsoft.com/office/drawing/2014/main" val="2021820292"/>
                  </a:ext>
                </a:extLst>
              </a:tr>
              <a:tr h="30535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Фактический результат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[Заполняется в процессе тестирования]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extLst>
                  <a:ext uri="{0D108BD9-81ED-4DB2-BD59-A6C34878D82A}">
                    <a16:rowId xmlns:a16="http://schemas.microsoft.com/office/drawing/2014/main" val="3408324134"/>
                  </a:ext>
                </a:extLst>
              </a:tr>
              <a:tr h="148631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Статус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 dirty="0">
                          <a:effectLst/>
                        </a:rPr>
                        <a:t>[Успешно пройден/Провален]</a:t>
                      </a:r>
                      <a:endParaRPr lang="ru-RU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05" marR="51105" marT="0" marB="0"/>
                </a:tc>
                <a:extLst>
                  <a:ext uri="{0D108BD9-81ED-4DB2-BD59-A6C34878D82A}">
                    <a16:rowId xmlns:a16="http://schemas.microsoft.com/office/drawing/2014/main" val="249391068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A87FD3F-F142-5D4E-9157-7FEAE8D85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62535"/>
              </p:ext>
            </p:extLst>
          </p:nvPr>
        </p:nvGraphicFramePr>
        <p:xfrm>
          <a:off x="4269375" y="2032151"/>
          <a:ext cx="3427226" cy="424193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13430">
                  <a:extLst>
                    <a:ext uri="{9D8B030D-6E8A-4147-A177-3AD203B41FA5}">
                      <a16:colId xmlns:a16="http://schemas.microsoft.com/office/drawing/2014/main" val="1030348368"/>
                    </a:ext>
                  </a:extLst>
                </a:gridCol>
                <a:gridCol w="1713796">
                  <a:extLst>
                    <a:ext uri="{9D8B030D-6E8A-4147-A177-3AD203B41FA5}">
                      <a16:colId xmlns:a16="http://schemas.microsoft.com/office/drawing/2014/main" val="2692404570"/>
                    </a:ext>
                  </a:extLst>
                </a:gridCol>
              </a:tblGrid>
              <a:tr h="17084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 dirty="0">
                          <a:effectLst/>
                        </a:rPr>
                        <a:t>Тестовый сценарий №2</a:t>
                      </a:r>
                      <a:endParaRPr lang="ru-RU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938" marR="66938" marT="33469" marB="33469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24574"/>
                  </a:ext>
                </a:extLst>
              </a:tr>
              <a:tr h="11803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 dirty="0">
                          <a:effectLst/>
                        </a:rPr>
                        <a:t>Приоритет тестирования</a:t>
                      </a:r>
                      <a:endParaRPr lang="ru-RU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Высокий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extLst>
                  <a:ext uri="{0D108BD9-81ED-4DB2-BD59-A6C34878D82A}">
                    <a16:rowId xmlns:a16="http://schemas.microsoft.com/office/drawing/2014/main" val="1992019220"/>
                  </a:ext>
                </a:extLst>
              </a:tr>
              <a:tr h="11803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Название теста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Прохождение теста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extLst>
                  <a:ext uri="{0D108BD9-81ED-4DB2-BD59-A6C34878D82A}">
                    <a16:rowId xmlns:a16="http://schemas.microsoft.com/office/drawing/2014/main" val="1836595103"/>
                  </a:ext>
                </a:extLst>
              </a:tr>
              <a:tr h="36692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Краткое изложение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 dirty="0">
                          <a:effectLst/>
                        </a:rPr>
                        <a:t>Проверка возможности пользователем (стажером) пройти тест</a:t>
                      </a:r>
                      <a:endParaRPr lang="ru-RU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extLst>
                  <a:ext uri="{0D108BD9-81ED-4DB2-BD59-A6C34878D82A}">
                    <a16:rowId xmlns:a16="http://schemas.microsoft.com/office/drawing/2014/main" val="2469597328"/>
                  </a:ext>
                </a:extLst>
              </a:tr>
              <a:tr h="73184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Этапы теста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1. Авторизоваться как стажер.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2. Выбрать один из доступных тестов.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3. Ввести ответы на все вопросы.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4. Отправить результат.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extLst>
                  <a:ext uri="{0D108BD9-81ED-4DB2-BD59-A6C34878D82A}">
                    <a16:rowId xmlns:a16="http://schemas.microsoft.com/office/drawing/2014/main" val="1959409333"/>
                  </a:ext>
                </a:extLst>
              </a:tr>
              <a:tr h="24247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Тестовые данные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Логин: «</a:t>
                      </a:r>
                      <a:r>
                        <a:rPr lang="en-US" sz="900" kern="100">
                          <a:effectLst/>
                        </a:rPr>
                        <a:t>user</a:t>
                      </a:r>
                      <a:r>
                        <a:rPr lang="ru-RU" sz="900" kern="100">
                          <a:effectLst/>
                        </a:rPr>
                        <a:t>1@</a:t>
                      </a:r>
                      <a:r>
                        <a:rPr lang="en-US" sz="900" kern="100">
                          <a:effectLst/>
                        </a:rPr>
                        <a:t>gmail</a:t>
                      </a:r>
                      <a:r>
                        <a:rPr lang="ru-RU" sz="900" kern="100">
                          <a:effectLst/>
                        </a:rPr>
                        <a:t>.</a:t>
                      </a:r>
                      <a:r>
                        <a:rPr lang="en-US" sz="900" kern="100">
                          <a:effectLst/>
                        </a:rPr>
                        <a:t>com</a:t>
                      </a:r>
                      <a:r>
                        <a:rPr lang="ru-RU" sz="900" kern="100">
                          <a:effectLst/>
                        </a:rPr>
                        <a:t>», Пароль: «pass123»  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extLst>
                  <a:ext uri="{0D108BD9-81ED-4DB2-BD59-A6C34878D82A}">
                    <a16:rowId xmlns:a16="http://schemas.microsoft.com/office/drawing/2014/main" val="3976397208"/>
                  </a:ext>
                </a:extLst>
              </a:tr>
              <a:tr h="36692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Ожидаемый результат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Тест успешно пройден, отправляются результаты, подсчитываются баллы.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extLst>
                  <a:ext uri="{0D108BD9-81ED-4DB2-BD59-A6C34878D82A}">
                    <a16:rowId xmlns:a16="http://schemas.microsoft.com/office/drawing/2014/main" val="1173806177"/>
                  </a:ext>
                </a:extLst>
              </a:tr>
              <a:tr h="24247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Фактический результат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>
                          <a:effectLst/>
                        </a:rPr>
                        <a:t>[Заполняется в процессе тестирования]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extLst>
                  <a:ext uri="{0D108BD9-81ED-4DB2-BD59-A6C34878D82A}">
                    <a16:rowId xmlns:a16="http://schemas.microsoft.com/office/drawing/2014/main" val="3495042620"/>
                  </a:ext>
                </a:extLst>
              </a:tr>
              <a:tr h="11803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900" kern="100">
                          <a:effectLst/>
                        </a:rPr>
                        <a:t>Статус</a:t>
                      </a:r>
                      <a:endParaRPr lang="ru-RU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kern="100" dirty="0">
                          <a:effectLst/>
                        </a:rPr>
                        <a:t>[Успешно пройден/Провален]</a:t>
                      </a:r>
                      <a:endParaRPr lang="ru-RU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203" marR="50203" marT="0" marB="0"/>
                </a:tc>
                <a:extLst>
                  <a:ext uri="{0D108BD9-81ED-4DB2-BD59-A6C34878D82A}">
                    <a16:rowId xmlns:a16="http://schemas.microsoft.com/office/drawing/2014/main" val="161101090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DEE3D57-4AC0-F2DA-94DB-1FDA24150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40259"/>
              </p:ext>
            </p:extLst>
          </p:nvPr>
        </p:nvGraphicFramePr>
        <p:xfrm>
          <a:off x="7809613" y="2032151"/>
          <a:ext cx="4202863" cy="335058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01207">
                  <a:extLst>
                    <a:ext uri="{9D8B030D-6E8A-4147-A177-3AD203B41FA5}">
                      <a16:colId xmlns:a16="http://schemas.microsoft.com/office/drawing/2014/main" val="1271032944"/>
                    </a:ext>
                  </a:extLst>
                </a:gridCol>
                <a:gridCol w="2101656">
                  <a:extLst>
                    <a:ext uri="{9D8B030D-6E8A-4147-A177-3AD203B41FA5}">
                      <a16:colId xmlns:a16="http://schemas.microsoft.com/office/drawing/2014/main" val="1105642733"/>
                    </a:ext>
                  </a:extLst>
                </a:gridCol>
              </a:tblGrid>
              <a:tr h="16110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 dirty="0">
                          <a:effectLst/>
                        </a:rPr>
                        <a:t>Тестовый сценарий №3</a:t>
                      </a:r>
                      <a:endParaRPr lang="ru-RU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59" marR="73859" marT="36929" marB="36929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44377"/>
                  </a:ext>
                </a:extLst>
              </a:tr>
              <a:tr h="16110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Приоритет тестирования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Высокий  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extLst>
                  <a:ext uri="{0D108BD9-81ED-4DB2-BD59-A6C34878D82A}">
                    <a16:rowId xmlns:a16="http://schemas.microsoft.com/office/drawing/2014/main" val="3130447847"/>
                  </a:ext>
                </a:extLst>
              </a:tr>
              <a:tr h="16110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Название теста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Чтение статей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extLst>
                  <a:ext uri="{0D108BD9-81ED-4DB2-BD59-A6C34878D82A}">
                    <a16:rowId xmlns:a16="http://schemas.microsoft.com/office/drawing/2014/main" val="2409620020"/>
                  </a:ext>
                </a:extLst>
              </a:tr>
              <a:tr h="33097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 dirty="0">
                          <a:effectLst/>
                        </a:rPr>
                        <a:t>Краткое изложение</a:t>
                      </a:r>
                      <a:endParaRPr lang="ru-RU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Проверка возможности просмотра информации в статьях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extLst>
                  <a:ext uri="{0D108BD9-81ED-4DB2-BD59-A6C34878D82A}">
                    <a16:rowId xmlns:a16="http://schemas.microsoft.com/office/drawing/2014/main" val="1465092912"/>
                  </a:ext>
                </a:extLst>
              </a:tr>
              <a:tr h="66498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Этапы теста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1. Авторизоваться как стажер. 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2. Открыть карточку статьи.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3. Получить необходимую информацию. 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extLst>
                  <a:ext uri="{0D108BD9-81ED-4DB2-BD59-A6C34878D82A}">
                    <a16:rowId xmlns:a16="http://schemas.microsoft.com/office/drawing/2014/main" val="4195672914"/>
                  </a:ext>
                </a:extLst>
              </a:tr>
              <a:tr h="33097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Тестовые данные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Логин: «</a:t>
                      </a:r>
                      <a:r>
                        <a:rPr lang="en-US" sz="1000" kern="100">
                          <a:effectLst/>
                        </a:rPr>
                        <a:t>user</a:t>
                      </a:r>
                      <a:r>
                        <a:rPr lang="ru-RU" sz="1000" kern="100">
                          <a:effectLst/>
                        </a:rPr>
                        <a:t>1@</a:t>
                      </a:r>
                      <a:r>
                        <a:rPr lang="en-US" sz="1000" kern="100">
                          <a:effectLst/>
                        </a:rPr>
                        <a:t>gmail</a:t>
                      </a:r>
                      <a:r>
                        <a:rPr lang="ru-RU" sz="1000" kern="100">
                          <a:effectLst/>
                        </a:rPr>
                        <a:t>.</a:t>
                      </a:r>
                      <a:r>
                        <a:rPr lang="en-US" sz="1000" kern="100">
                          <a:effectLst/>
                        </a:rPr>
                        <a:t>com</a:t>
                      </a:r>
                      <a:r>
                        <a:rPr lang="ru-RU" sz="1000" kern="100">
                          <a:effectLst/>
                        </a:rPr>
                        <a:t>», Пароль: «pass123»  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extLst>
                  <a:ext uri="{0D108BD9-81ED-4DB2-BD59-A6C34878D82A}">
                    <a16:rowId xmlns:a16="http://schemas.microsoft.com/office/drawing/2014/main" val="2181289039"/>
                  </a:ext>
                </a:extLst>
              </a:tr>
              <a:tr h="33097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Ожидаемый результат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Получение информации из статьи и чтение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extLst>
                  <a:ext uri="{0D108BD9-81ED-4DB2-BD59-A6C34878D82A}">
                    <a16:rowId xmlns:a16="http://schemas.microsoft.com/office/drawing/2014/main" val="1400093439"/>
                  </a:ext>
                </a:extLst>
              </a:tr>
              <a:tr h="330979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Фактический результат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[Заполняется в процессе тестирования]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extLst>
                  <a:ext uri="{0D108BD9-81ED-4DB2-BD59-A6C34878D82A}">
                    <a16:rowId xmlns:a16="http://schemas.microsoft.com/office/drawing/2014/main" val="1694465927"/>
                  </a:ext>
                </a:extLst>
              </a:tr>
              <a:tr h="16110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Статус</a:t>
                      </a:r>
                      <a:endParaRPr lang="ru-RU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 dirty="0">
                          <a:effectLst/>
                        </a:rPr>
                        <a:t>[Успешно пройден/Провален]</a:t>
                      </a:r>
                      <a:endParaRPr lang="ru-RU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394" marR="55394" marT="0" marB="0"/>
                </a:tc>
                <a:extLst>
                  <a:ext uri="{0D108BD9-81ED-4DB2-BD59-A6C34878D82A}">
                    <a16:rowId xmlns:a16="http://schemas.microsoft.com/office/drawing/2014/main" val="175751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4458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349352" y="419107"/>
            <a:ext cx="7374066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Тестирование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22677F-7728-450E-AEE9-EFB5371903CB}"/>
              </a:ext>
            </a:extLst>
          </p:cNvPr>
          <p:cNvSpPr/>
          <p:nvPr/>
        </p:nvSpPr>
        <p:spPr>
          <a:xfrm>
            <a:off x="4277" y="1931326"/>
            <a:ext cx="508311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conftest.py</a:t>
            </a:r>
            <a:endParaRPr lang="ru-RU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    from </a:t>
            </a:r>
            <a:r>
              <a:rPr lang="en-US" dirty="0" err="1"/>
              <a:t>backend.routes.auth</a:t>
            </a:r>
            <a:r>
              <a:rPr lang="en-US" dirty="0"/>
              <a:t> import </a:t>
            </a:r>
            <a:r>
              <a:rPr lang="en-US" dirty="0" err="1"/>
              <a:t>auth_bp</a:t>
            </a:r>
            <a:endParaRPr lang="ru-RU" dirty="0"/>
          </a:p>
          <a:p>
            <a:r>
              <a:rPr lang="en-US" dirty="0"/>
              <a:t>    from </a:t>
            </a:r>
            <a:r>
              <a:rPr lang="en-US" dirty="0" err="1"/>
              <a:t>backend.routes.materials</a:t>
            </a:r>
            <a:r>
              <a:rPr lang="en-US" dirty="0"/>
              <a:t> import </a:t>
            </a:r>
            <a:r>
              <a:rPr lang="en-US" dirty="0" err="1"/>
              <a:t>materials_bp</a:t>
            </a:r>
            <a:endParaRPr lang="ru-RU" dirty="0"/>
          </a:p>
          <a:p>
            <a:r>
              <a:rPr lang="en-US" dirty="0"/>
              <a:t>    from </a:t>
            </a:r>
            <a:r>
              <a:rPr lang="en-US" dirty="0" err="1"/>
              <a:t>backend.routes.progress</a:t>
            </a:r>
            <a:r>
              <a:rPr lang="en-US" dirty="0"/>
              <a:t> import </a:t>
            </a:r>
            <a:r>
              <a:rPr lang="en-US" dirty="0" err="1"/>
              <a:t>progress_bp</a:t>
            </a:r>
            <a:endParaRPr lang="ru-RU" dirty="0"/>
          </a:p>
          <a:p>
            <a:r>
              <a:rPr lang="en-US" dirty="0"/>
              <a:t>    from </a:t>
            </a:r>
            <a:r>
              <a:rPr lang="en-US" dirty="0" err="1"/>
              <a:t>backend.routes.tests</a:t>
            </a:r>
            <a:r>
              <a:rPr lang="en-US" dirty="0"/>
              <a:t> import </a:t>
            </a:r>
            <a:r>
              <a:rPr lang="en-US" dirty="0" err="1"/>
              <a:t>tests_bp</a:t>
            </a:r>
            <a:endParaRPr lang="ru-RU" dirty="0"/>
          </a:p>
          <a:p>
            <a:r>
              <a:rPr lang="en-US" dirty="0"/>
              <a:t>    from </a:t>
            </a:r>
            <a:r>
              <a:rPr lang="en-US" dirty="0" err="1"/>
              <a:t>backend.routes.users</a:t>
            </a:r>
            <a:r>
              <a:rPr lang="en-US" dirty="0"/>
              <a:t> import </a:t>
            </a:r>
            <a:r>
              <a:rPr lang="en-US" dirty="0" err="1"/>
              <a:t>users_bp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auth_bp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='/auth')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materials_bp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='/materials')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progress_bp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='/progress')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tests_bp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='/tests')</a:t>
            </a:r>
            <a:endParaRPr lang="ru-RU" dirty="0"/>
          </a:p>
          <a:p>
            <a:r>
              <a:rPr lang="en-US" dirty="0"/>
              <a:t>    </a:t>
            </a:r>
            <a:r>
              <a:rPr lang="en-US" dirty="0" err="1"/>
              <a:t>app.register_blueprint</a:t>
            </a:r>
            <a:r>
              <a:rPr lang="en-US" dirty="0"/>
              <a:t>(</a:t>
            </a:r>
            <a:r>
              <a:rPr lang="en-US" dirty="0" err="1"/>
              <a:t>users_bp</a:t>
            </a:r>
            <a:r>
              <a:rPr lang="en-US" dirty="0"/>
              <a:t>, </a:t>
            </a:r>
            <a:r>
              <a:rPr lang="en-US" dirty="0" err="1"/>
              <a:t>url_prefix</a:t>
            </a:r>
            <a:r>
              <a:rPr lang="en-US" dirty="0"/>
              <a:t>='/users')</a:t>
            </a:r>
            <a:endParaRPr lang="ru-RU" dirty="0"/>
          </a:p>
          <a:p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0D8B044-D98D-4AF5-833D-DF7CD48779CE}"/>
              </a:ext>
            </a:extLst>
          </p:cNvPr>
          <p:cNvSpPr/>
          <p:nvPr/>
        </p:nvSpPr>
        <p:spPr>
          <a:xfrm>
            <a:off x="4932218" y="1931326"/>
            <a:ext cx="354676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Test_auth.py</a:t>
            </a:r>
            <a:endParaRPr lang="ru-RU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/>
              <a:t>@pytest.fixture(autouse=True)</a:t>
            </a:r>
          </a:p>
          <a:p>
            <a:r>
              <a:rPr lang="en-US" dirty="0"/>
              <a:t>def </a:t>
            </a:r>
            <a:r>
              <a:rPr lang="en-US" dirty="0" err="1"/>
              <a:t>add_protected_route</a:t>
            </a:r>
            <a:r>
              <a:rPr lang="en-US" dirty="0"/>
              <a:t>(app):</a:t>
            </a:r>
            <a:endParaRPr lang="ru-RU" dirty="0"/>
          </a:p>
          <a:p>
            <a:r>
              <a:rPr lang="en-US" dirty="0"/>
              <a:t>    @app.route('/protected-route')</a:t>
            </a:r>
            <a:endParaRPr lang="ru-RU" dirty="0"/>
          </a:p>
          <a:p>
            <a:r>
              <a:rPr lang="en-US" dirty="0"/>
              <a:t>    @token_required</a:t>
            </a:r>
            <a:endParaRPr lang="ru-RU" dirty="0"/>
          </a:p>
          <a:p>
            <a:r>
              <a:rPr lang="en-US" dirty="0"/>
              <a:t>    def </a:t>
            </a:r>
            <a:r>
              <a:rPr lang="en-US" dirty="0" err="1"/>
              <a:t>protected_route</a:t>
            </a:r>
            <a:r>
              <a:rPr lang="en-US" dirty="0"/>
              <a:t>(</a:t>
            </a:r>
            <a:r>
              <a:rPr lang="en-US" dirty="0" err="1"/>
              <a:t>current_user</a:t>
            </a:r>
            <a:r>
              <a:rPr lang="en-US" dirty="0"/>
              <a:t>):</a:t>
            </a:r>
            <a:endParaRPr lang="ru-RU" dirty="0"/>
          </a:p>
          <a:p>
            <a:r>
              <a:rPr lang="en-US" dirty="0"/>
              <a:t>        return </a:t>
            </a:r>
            <a:r>
              <a:rPr lang="en-US" dirty="0" err="1"/>
              <a:t>jsonify</a:t>
            </a:r>
            <a:r>
              <a:rPr lang="en-US" dirty="0"/>
              <a:t>({'message': 'Success'})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def </a:t>
            </a:r>
            <a:r>
              <a:rPr lang="en-US" dirty="0" err="1"/>
              <a:t>test_register_success</a:t>
            </a:r>
            <a:r>
              <a:rPr lang="en-US" dirty="0"/>
              <a:t>(client):</a:t>
            </a:r>
            <a:endParaRPr lang="ru-RU" dirty="0"/>
          </a:p>
          <a:p>
            <a:r>
              <a:rPr lang="en-US" dirty="0"/>
              <a:t>    # </a:t>
            </a:r>
            <a:r>
              <a:rPr lang="ru-RU" dirty="0"/>
              <a:t>Очистка перед тестом</a:t>
            </a:r>
          </a:p>
          <a:p>
            <a:r>
              <a:rPr lang="en-US" dirty="0"/>
              <a:t>    with </a:t>
            </a:r>
            <a:r>
              <a:rPr lang="en-US" dirty="0" err="1"/>
              <a:t>client.application.app_context</a:t>
            </a:r>
            <a:r>
              <a:rPr lang="en-US" dirty="0"/>
              <a:t>():</a:t>
            </a:r>
            <a:endParaRPr lang="ru-RU" dirty="0"/>
          </a:p>
          <a:p>
            <a:r>
              <a:rPr lang="en-US" dirty="0"/>
              <a:t>        </a:t>
            </a:r>
            <a:r>
              <a:rPr lang="en-US" dirty="0" err="1"/>
              <a:t>User.query.filter_by</a:t>
            </a:r>
            <a:r>
              <a:rPr lang="en-US" dirty="0"/>
              <a:t>(login='</a:t>
            </a:r>
            <a:r>
              <a:rPr lang="en-US" dirty="0" err="1"/>
              <a:t>newuser</a:t>
            </a:r>
            <a:r>
              <a:rPr lang="en-US" dirty="0"/>
              <a:t>').delete()</a:t>
            </a:r>
            <a:endParaRPr lang="ru-RU" dirty="0"/>
          </a:p>
          <a:p>
            <a:r>
              <a:rPr lang="en-US" dirty="0"/>
              <a:t>        </a:t>
            </a:r>
            <a:r>
              <a:rPr lang="en-US" dirty="0" err="1"/>
              <a:t>db.session.commit</a:t>
            </a:r>
            <a:r>
              <a:rPr lang="en-US" dirty="0"/>
              <a:t>()</a:t>
            </a:r>
            <a:endParaRPr lang="ru-RU" dirty="0"/>
          </a:p>
          <a:p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3734F3D-B8D4-2A6E-8007-A2DDC8070F00}"/>
              </a:ext>
            </a:extLst>
          </p:cNvPr>
          <p:cNvSpPr/>
          <p:nvPr/>
        </p:nvSpPr>
        <p:spPr>
          <a:xfrm>
            <a:off x="380927" y="1408106"/>
            <a:ext cx="111973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a typeface="Calibri" panose="020F0502020204030204" pitchFamily="34" charset="0"/>
              </a:rPr>
              <a:t>Были разработаны </a:t>
            </a:r>
            <a:r>
              <a:rPr lang="en-US" sz="2800" dirty="0">
                <a:ea typeface="Calibri" panose="020F0502020204030204" pitchFamily="34" charset="0"/>
              </a:rPr>
              <a:t>UNIT</a:t>
            </a:r>
            <a:r>
              <a:rPr lang="ru-RU" sz="2800" dirty="0">
                <a:ea typeface="Calibri" panose="020F0502020204030204" pitchFamily="34" charset="0"/>
              </a:rPr>
              <a:t>-тесты для автоматического тестирования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9B5F46-B167-EA2C-597B-EC303EDE0F32}"/>
              </a:ext>
            </a:extLst>
          </p:cNvPr>
          <p:cNvSpPr/>
          <p:nvPr/>
        </p:nvSpPr>
        <p:spPr>
          <a:xfrm>
            <a:off x="8478982" y="1931326"/>
            <a:ext cx="35467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Test_materials.py</a:t>
            </a:r>
            <a:endParaRPr lang="ru-RU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@pytest.fixture</a:t>
            </a:r>
            <a:endParaRPr lang="ru-RU" dirty="0"/>
          </a:p>
          <a:p>
            <a:r>
              <a:rPr lang="en-US" dirty="0"/>
              <a:t>def </a:t>
            </a:r>
            <a:r>
              <a:rPr lang="en-US" dirty="0" err="1"/>
              <a:t>test_curator</a:t>
            </a:r>
            <a:r>
              <a:rPr lang="en-US" dirty="0"/>
              <a:t>(app, client):</a:t>
            </a:r>
            <a:endParaRPr lang="ru-RU" dirty="0"/>
          </a:p>
          <a:p>
            <a:r>
              <a:rPr lang="en-US" dirty="0"/>
              <a:t>    with </a:t>
            </a:r>
            <a:r>
              <a:rPr lang="en-US" dirty="0" err="1"/>
              <a:t>app.app_context</a:t>
            </a:r>
            <a:r>
              <a:rPr lang="en-US" dirty="0"/>
              <a:t>():</a:t>
            </a:r>
            <a:endParaRPr lang="ru-RU" dirty="0"/>
          </a:p>
          <a:p>
            <a:r>
              <a:rPr lang="en-US" dirty="0"/>
              <a:t>        user = User(</a:t>
            </a:r>
            <a:endParaRPr lang="ru-RU" dirty="0"/>
          </a:p>
          <a:p>
            <a:r>
              <a:rPr lang="en-US" dirty="0"/>
              <a:t>            name='Curator',</a:t>
            </a:r>
            <a:endParaRPr lang="ru-RU" dirty="0"/>
          </a:p>
          <a:p>
            <a:r>
              <a:rPr lang="en-US" dirty="0"/>
              <a:t>            surname='Test',</a:t>
            </a:r>
            <a:endParaRPr lang="ru-RU" dirty="0"/>
          </a:p>
          <a:p>
            <a:r>
              <a:rPr lang="en-US" dirty="0"/>
              <a:t>            login='curator',</a:t>
            </a:r>
            <a:endParaRPr lang="ru-RU" dirty="0"/>
          </a:p>
          <a:p>
            <a:r>
              <a:rPr lang="en-US" dirty="0"/>
              <a:t>            password=</a:t>
            </a:r>
            <a:r>
              <a:rPr lang="en-US" dirty="0" err="1"/>
              <a:t>generate_password_hash</a:t>
            </a:r>
            <a:r>
              <a:rPr lang="en-US" dirty="0"/>
              <a:t>('</a:t>
            </a:r>
            <a:r>
              <a:rPr lang="en-US" dirty="0" err="1"/>
              <a:t>curatorpass</a:t>
            </a:r>
            <a:r>
              <a:rPr lang="en-US" dirty="0"/>
              <a:t>'),</a:t>
            </a:r>
            <a:endParaRPr lang="ru-RU" dirty="0"/>
          </a:p>
          <a:p>
            <a:r>
              <a:rPr lang="en-US" dirty="0"/>
              <a:t>            role='curator'</a:t>
            </a:r>
            <a:endParaRPr lang="ru-RU" dirty="0"/>
          </a:p>
          <a:p>
            <a:r>
              <a:rPr lang="en-US" dirty="0"/>
              <a:t>        )</a:t>
            </a:r>
            <a:endParaRPr lang="ru-RU" dirty="0"/>
          </a:p>
          <a:p>
            <a:r>
              <a:rPr lang="en-US" dirty="0"/>
              <a:t>        </a:t>
            </a:r>
            <a:r>
              <a:rPr lang="en-US" dirty="0" err="1"/>
              <a:t>db.session.add</a:t>
            </a:r>
            <a:r>
              <a:rPr lang="en-US" dirty="0"/>
              <a:t>(user)</a:t>
            </a:r>
            <a:endParaRPr lang="ru-RU" dirty="0"/>
          </a:p>
          <a:p>
            <a:r>
              <a:rPr lang="en-US" dirty="0"/>
              <a:t>        </a:t>
            </a:r>
            <a:r>
              <a:rPr lang="en-US" dirty="0" err="1"/>
              <a:t>db.session.commit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        </a:t>
            </a:r>
            <a:endParaRPr lang="ru-RU" dirty="0"/>
          </a:p>
          <a:p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560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26A69-18DF-5ED0-E21B-42823196F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62E323D1-3197-C336-76C4-9CC5B9E6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B61D089-1510-438E-66E4-E543A6D4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352" y="419107"/>
            <a:ext cx="7374066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Тестирование программного продукта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A0A860-F049-B0E5-FD78-E466215B0209}"/>
              </a:ext>
            </a:extLst>
          </p:cNvPr>
          <p:cNvSpPr/>
          <p:nvPr/>
        </p:nvSpPr>
        <p:spPr>
          <a:xfrm>
            <a:off x="90762" y="1268247"/>
            <a:ext cx="426846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test_models.py</a:t>
            </a:r>
            <a:endParaRPr lang="ru-RU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def </a:t>
            </a:r>
            <a:r>
              <a:rPr lang="en-US" dirty="0" err="1"/>
              <a:t>test_user_model</a:t>
            </a:r>
            <a:r>
              <a:rPr lang="en-US" dirty="0"/>
              <a:t>(app):</a:t>
            </a:r>
            <a:endParaRPr lang="ru-RU" dirty="0"/>
          </a:p>
          <a:p>
            <a:r>
              <a:rPr lang="en-US" dirty="0"/>
              <a:t>    with </a:t>
            </a:r>
            <a:r>
              <a:rPr lang="en-US" dirty="0" err="1"/>
              <a:t>app.app_context</a:t>
            </a:r>
            <a:r>
              <a:rPr lang="en-US" dirty="0"/>
              <a:t>():</a:t>
            </a:r>
            <a:endParaRPr lang="ru-RU" dirty="0"/>
          </a:p>
          <a:p>
            <a:r>
              <a:rPr lang="en-US" dirty="0"/>
              <a:t>        user = User(</a:t>
            </a:r>
            <a:endParaRPr lang="ru-RU" dirty="0"/>
          </a:p>
          <a:p>
            <a:r>
              <a:rPr lang="en-US" dirty="0"/>
              <a:t>            name='John',</a:t>
            </a:r>
            <a:endParaRPr lang="ru-RU" dirty="0"/>
          </a:p>
          <a:p>
            <a:r>
              <a:rPr lang="en-US" dirty="0"/>
              <a:t>            surname='Doe',</a:t>
            </a:r>
            <a:endParaRPr lang="ru-RU" dirty="0"/>
          </a:p>
          <a:p>
            <a:r>
              <a:rPr lang="en-US" dirty="0"/>
              <a:t>            login='</a:t>
            </a:r>
            <a:r>
              <a:rPr lang="en-US" dirty="0" err="1"/>
              <a:t>johndoe</a:t>
            </a:r>
            <a:r>
              <a:rPr lang="en-US" dirty="0"/>
              <a:t>',</a:t>
            </a:r>
            <a:endParaRPr lang="ru-RU" dirty="0"/>
          </a:p>
          <a:p>
            <a:r>
              <a:rPr lang="en-US" dirty="0"/>
              <a:t>            password='</a:t>
            </a:r>
            <a:r>
              <a:rPr lang="en-US" dirty="0" err="1"/>
              <a:t>hashed_password</a:t>
            </a:r>
            <a:r>
              <a:rPr lang="en-US" dirty="0"/>
              <a:t>',</a:t>
            </a:r>
            <a:endParaRPr lang="ru-RU" dirty="0"/>
          </a:p>
          <a:p>
            <a:r>
              <a:rPr lang="en-US" dirty="0"/>
              <a:t>            role='trainee'</a:t>
            </a:r>
            <a:endParaRPr lang="ru-RU" dirty="0"/>
          </a:p>
          <a:p>
            <a:r>
              <a:rPr lang="en-US" dirty="0"/>
              <a:t>        )</a:t>
            </a:r>
            <a:endParaRPr lang="ru-RU" dirty="0"/>
          </a:p>
          <a:p>
            <a:r>
              <a:rPr lang="en-US" dirty="0"/>
              <a:t>        </a:t>
            </a:r>
            <a:r>
              <a:rPr lang="en-US" dirty="0" err="1"/>
              <a:t>db.session.add</a:t>
            </a:r>
            <a:r>
              <a:rPr lang="en-US" dirty="0"/>
              <a:t>(user)</a:t>
            </a:r>
            <a:endParaRPr lang="ru-RU" dirty="0"/>
          </a:p>
          <a:p>
            <a:r>
              <a:rPr lang="en-US" dirty="0"/>
              <a:t>        </a:t>
            </a:r>
            <a:r>
              <a:rPr lang="en-US" dirty="0" err="1"/>
              <a:t>db.session.commit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/>
              <a:t>        </a:t>
            </a:r>
            <a:endParaRPr lang="ru-RU" dirty="0"/>
          </a:p>
          <a:p>
            <a:r>
              <a:rPr lang="en-US" dirty="0"/>
              <a:t>        assert </a:t>
            </a:r>
            <a:r>
              <a:rPr lang="en-US" dirty="0" err="1"/>
              <a:t>user.user_id</a:t>
            </a:r>
            <a:r>
              <a:rPr lang="en-US" dirty="0"/>
              <a:t> is not None</a:t>
            </a:r>
            <a:endParaRPr lang="ru-RU" dirty="0"/>
          </a:p>
          <a:p>
            <a:r>
              <a:rPr lang="en-US" dirty="0"/>
              <a:t>        assert </a:t>
            </a:r>
            <a:r>
              <a:rPr lang="en-US" dirty="0" err="1"/>
              <a:t>user.registration_date</a:t>
            </a:r>
            <a:r>
              <a:rPr lang="en-US" dirty="0"/>
              <a:t> is not None</a:t>
            </a:r>
            <a:endParaRPr lang="ru-RU" dirty="0"/>
          </a:p>
          <a:p>
            <a:r>
              <a:rPr lang="en-US" dirty="0"/>
              <a:t>        assert </a:t>
            </a:r>
            <a:r>
              <a:rPr lang="en-US" dirty="0" err="1"/>
              <a:t>user.role</a:t>
            </a:r>
            <a:r>
              <a:rPr lang="en-US" dirty="0"/>
              <a:t> == 'trainee'</a:t>
            </a:r>
            <a:endParaRPr lang="ru-RU" dirty="0"/>
          </a:p>
          <a:p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362A9D4-ECD4-6714-E783-465FB0E8F094}"/>
              </a:ext>
            </a:extLst>
          </p:cNvPr>
          <p:cNvSpPr/>
          <p:nvPr/>
        </p:nvSpPr>
        <p:spPr>
          <a:xfrm>
            <a:off x="4256578" y="1211473"/>
            <a:ext cx="35467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Test_progress.py</a:t>
            </a:r>
            <a:endParaRPr lang="ru-RU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def </a:t>
            </a:r>
            <a:r>
              <a:rPr lang="en-US" dirty="0" err="1"/>
              <a:t>test_track_test_progress</a:t>
            </a:r>
            <a:r>
              <a:rPr lang="en-US" dirty="0"/>
              <a:t>(client, </a:t>
            </a:r>
            <a:r>
              <a:rPr lang="en-US" dirty="0" err="1"/>
              <a:t>test_data</a:t>
            </a:r>
            <a:r>
              <a:rPr lang="en-US" dirty="0"/>
              <a:t>):</a:t>
            </a:r>
            <a:endParaRPr lang="ru-RU" dirty="0"/>
          </a:p>
          <a:p>
            <a:r>
              <a:rPr lang="en-US" dirty="0"/>
              <a:t>    headers = {'Authorization': </a:t>
            </a:r>
            <a:r>
              <a:rPr lang="en-US" dirty="0" err="1"/>
              <a:t>f'Bearer</a:t>
            </a:r>
            <a:r>
              <a:rPr lang="en-US" dirty="0"/>
              <a:t> {</a:t>
            </a:r>
            <a:r>
              <a:rPr lang="en-US" dirty="0" err="1"/>
              <a:t>test_data</a:t>
            </a:r>
            <a:r>
              <a:rPr lang="en-US" dirty="0"/>
              <a:t>["token"]}'}</a:t>
            </a:r>
            <a:endParaRPr lang="ru-RU" dirty="0"/>
          </a:p>
          <a:p>
            <a:r>
              <a:rPr lang="en-US" dirty="0"/>
              <a:t>    response = </a:t>
            </a:r>
            <a:r>
              <a:rPr lang="en-US" dirty="0" err="1"/>
              <a:t>client.post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        f'/progress/progress/test/{</a:t>
            </a:r>
            <a:r>
              <a:rPr lang="en-US" dirty="0" err="1"/>
              <a:t>test_data</a:t>
            </a:r>
            <a:r>
              <a:rPr lang="en-US" dirty="0"/>
              <a:t>["</a:t>
            </a:r>
            <a:r>
              <a:rPr lang="en-US" dirty="0" err="1"/>
              <a:t>test_id</a:t>
            </a:r>
            <a:r>
              <a:rPr lang="en-US" dirty="0"/>
              <a:t>"]}',</a:t>
            </a:r>
            <a:endParaRPr lang="ru-RU" dirty="0"/>
          </a:p>
          <a:p>
            <a:r>
              <a:rPr lang="en-US" dirty="0"/>
              <a:t>        </a:t>
            </a:r>
            <a:r>
              <a:rPr lang="en-US" dirty="0" err="1"/>
              <a:t>json</a:t>
            </a:r>
            <a:r>
              <a:rPr lang="en-US" dirty="0"/>
              <a:t>={'score': 8},</a:t>
            </a:r>
            <a:endParaRPr lang="ru-RU" dirty="0"/>
          </a:p>
          <a:p>
            <a:r>
              <a:rPr lang="en-US" dirty="0"/>
              <a:t>        headers=headers</a:t>
            </a:r>
            <a:endParaRPr lang="ru-RU" dirty="0"/>
          </a:p>
          <a:p>
            <a:r>
              <a:rPr lang="en-US" dirty="0"/>
              <a:t>    )</a:t>
            </a:r>
            <a:endParaRPr lang="ru-RU" dirty="0"/>
          </a:p>
          <a:p>
            <a:r>
              <a:rPr lang="en-US" dirty="0"/>
              <a:t>    assert </a:t>
            </a:r>
            <a:r>
              <a:rPr lang="en-US" dirty="0" err="1"/>
              <a:t>response.status_code</a:t>
            </a:r>
            <a:r>
              <a:rPr lang="en-US" dirty="0"/>
              <a:t> == 200</a:t>
            </a:r>
            <a:endParaRPr lang="ru-RU" dirty="0"/>
          </a:p>
          <a:p>
            <a:r>
              <a:rPr lang="en-US" dirty="0"/>
              <a:t>    assert 'updated' in </a:t>
            </a:r>
            <a:r>
              <a:rPr lang="en-US" dirty="0" err="1"/>
              <a:t>response.json</a:t>
            </a:r>
            <a:r>
              <a:rPr lang="en-US" dirty="0"/>
              <a:t>['message'].lower()</a:t>
            </a:r>
            <a:endParaRPr lang="ru-RU" dirty="0"/>
          </a:p>
          <a:p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B4A037-1324-B33B-35F6-0BDC564264B9}"/>
              </a:ext>
            </a:extLst>
          </p:cNvPr>
          <p:cNvSpPr/>
          <p:nvPr/>
        </p:nvSpPr>
        <p:spPr>
          <a:xfrm>
            <a:off x="8212974" y="1211473"/>
            <a:ext cx="35467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Test_tests.py</a:t>
            </a:r>
            <a:endParaRPr lang="ru-RU" sz="2400" b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def </a:t>
            </a:r>
            <a:r>
              <a:rPr lang="en-US" dirty="0" err="1"/>
              <a:t>test_get_tests</a:t>
            </a:r>
            <a:r>
              <a:rPr lang="en-US" dirty="0"/>
              <a:t>(client, </a:t>
            </a:r>
            <a:r>
              <a:rPr lang="en-US" dirty="0" err="1"/>
              <a:t>test_creator_token</a:t>
            </a:r>
            <a:r>
              <a:rPr lang="en-US" dirty="0"/>
              <a:t>):</a:t>
            </a:r>
            <a:endParaRPr lang="ru-RU" dirty="0"/>
          </a:p>
          <a:p>
            <a:r>
              <a:rPr lang="en-US" dirty="0"/>
              <a:t>    headers = {'Authorization': </a:t>
            </a:r>
            <a:r>
              <a:rPr lang="en-US" dirty="0" err="1"/>
              <a:t>f'Bearer</a:t>
            </a:r>
            <a:r>
              <a:rPr lang="en-US" dirty="0"/>
              <a:t> {</a:t>
            </a:r>
            <a:r>
              <a:rPr lang="en-US" dirty="0" err="1"/>
              <a:t>test_creator_token</a:t>
            </a:r>
            <a:r>
              <a:rPr lang="en-US" dirty="0"/>
              <a:t>}'}</a:t>
            </a:r>
            <a:endParaRPr lang="ru-RU" dirty="0"/>
          </a:p>
          <a:p>
            <a:r>
              <a:rPr lang="en-US" dirty="0"/>
              <a:t>    response = </a:t>
            </a:r>
            <a:r>
              <a:rPr lang="en-US" dirty="0" err="1"/>
              <a:t>client.get</a:t>
            </a:r>
            <a:r>
              <a:rPr lang="en-US" dirty="0"/>
              <a:t>('/tests/tests', headers=headers)</a:t>
            </a:r>
            <a:endParaRPr lang="ru-RU" dirty="0"/>
          </a:p>
          <a:p>
            <a:r>
              <a:rPr lang="en-US" dirty="0"/>
              <a:t>    assert </a:t>
            </a:r>
            <a:r>
              <a:rPr lang="en-US" dirty="0" err="1"/>
              <a:t>response.status_code</a:t>
            </a:r>
            <a:r>
              <a:rPr lang="en-US" dirty="0"/>
              <a:t> == 200</a:t>
            </a:r>
            <a:endParaRPr lang="ru-RU" dirty="0"/>
          </a:p>
          <a:p>
            <a:r>
              <a:rPr lang="en-US" dirty="0"/>
              <a:t>    assert </a:t>
            </a:r>
            <a:r>
              <a:rPr lang="en-US" dirty="0" err="1"/>
              <a:t>isinstance</a:t>
            </a:r>
            <a:r>
              <a:rPr lang="en-US" dirty="0"/>
              <a:t>(</a:t>
            </a:r>
            <a:r>
              <a:rPr lang="en-US" dirty="0" err="1"/>
              <a:t>response.json</a:t>
            </a:r>
            <a:r>
              <a:rPr lang="en-US" dirty="0"/>
              <a:t>['tests'], list)</a:t>
            </a:r>
            <a:endParaRPr lang="ru-RU" dirty="0"/>
          </a:p>
          <a:p>
            <a:endParaRPr lang="ru-RU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225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FB663-136D-68FC-7E4A-3BB4196F6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728EC2A1-4AD3-F186-AE5B-3987C8E78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4666966-201A-C259-02E0-DEC74914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352" y="419107"/>
            <a:ext cx="7374066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Тестирование программного продукта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210F30-ED4C-016A-5B61-6D147EB7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9" y="1622742"/>
            <a:ext cx="5940425" cy="36125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A6F781-37FF-D5F6-649D-5E53104A2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95" y="2457688"/>
            <a:ext cx="5447607" cy="19426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055BBAC-E167-7719-E828-4F3C22A5C2F0}"/>
              </a:ext>
            </a:extLst>
          </p:cNvPr>
          <p:cNvSpPr/>
          <p:nvPr/>
        </p:nvSpPr>
        <p:spPr>
          <a:xfrm>
            <a:off x="829814" y="5717740"/>
            <a:ext cx="4606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Результат прохождения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C1993C-A237-2C25-01AB-109C22A84C94}"/>
              </a:ext>
            </a:extLst>
          </p:cNvPr>
          <p:cNvSpPr/>
          <p:nvPr/>
        </p:nvSpPr>
        <p:spPr>
          <a:xfrm>
            <a:off x="6926543" y="4712037"/>
            <a:ext cx="4606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Покрытие кода</a:t>
            </a:r>
          </a:p>
        </p:txBody>
      </p:sp>
    </p:spTree>
    <p:extLst>
      <p:ext uri="{BB962C8B-B14F-4D97-AF65-F5344CB8AC3E}">
        <p14:creationId xmlns:p14="http://schemas.microsoft.com/office/powerpoint/2010/main" val="41354965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349352" y="419107"/>
            <a:ext cx="8842648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Разработка модуля Математического моделирования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8B0A7A-194A-4D8F-A251-FA99FFD920F7}"/>
              </a:ext>
            </a:extLst>
          </p:cNvPr>
          <p:cNvSpPr/>
          <p:nvPr/>
        </p:nvSpPr>
        <p:spPr>
          <a:xfrm>
            <a:off x="221674" y="1147513"/>
            <a:ext cx="114506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Система Internship Guide автоматически распределяет учебную нагрузку стажёров, учитывая: Срок стажировки (в месяцах), Количество рабочих часов в неделю, Объём материалов (статьи и тесты).</a:t>
            </a:r>
          </a:p>
          <a:p>
            <a:pPr indent="450215" algn="just">
              <a:spcAft>
                <a:spcPts val="0"/>
              </a:spcAft>
            </a:pP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B15B-4C9C-DEB6-CD51-35F18F476957}"/>
              </a:ext>
            </a:extLst>
          </p:cNvPr>
          <p:cNvSpPr txBox="1"/>
          <p:nvPr/>
        </p:nvSpPr>
        <p:spPr>
          <a:xfrm>
            <a:off x="294425" y="2442577"/>
            <a:ext cx="61098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System;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using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Google.OrTools.LinearSolver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InternshipScheduler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static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ScheduleInternship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internshipMonths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hoursPerWeek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totalArticles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totalTests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</a:t>
            </a: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Конвертация месяцев в недели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ru-RU" sz="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ru-RU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totalWeeks</a:t>
            </a: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ru-RU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internshipMonths</a:t>
            </a: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* 4;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totalHours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totalWeeks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*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hoursPerWeek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Создание решателя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Solver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solver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en-US" sz="8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Solver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.CreateSolver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"SCIP"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Переменные (целочисленные):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- articlesPerWeek: сколько статей в неделю (целое число)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- testsPerWeek: сколько тестов в неделю </a:t>
            </a:r>
            <a:r>
              <a:rPr lang="en-US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целое число</a:t>
            </a:r>
            <a:r>
              <a:rPr lang="en-US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Variable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articlesPerWeek =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solver.MakeIntVar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</a:t>
            </a:r>
            <a:r>
              <a:rPr lang="en-US" sz="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.PositiveInfinity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"articlesPerWeek"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Variable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testsPerWeek =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solver.MakeIntVar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(0, </a:t>
            </a:r>
            <a:r>
              <a:rPr lang="en-US" sz="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.PositiveInfinity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"testsPerWeek"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Ограничения: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1. Все статьи должны быть пройдены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solver.Add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(articlesPerWeek *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totalWeeks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&gt;=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totalArticles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2.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Все тесты должны быть пройдены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solver.Add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(testsPerWeek *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totalWeeks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&gt;=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totalTests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3. Общее время в неделю (например, 1 статья = 1 час, 1 тест = 0.5 часа)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solver.Add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(1 * articlesPerWeek + 0.5 * testsPerWeek &lt;=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hoursPerWeek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ru-RU" sz="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 Цель: минимизировать суммарную нагрузку (статьи + тесты)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Objective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objective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solver.Objective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objective.SetCoefficient</a:t>
            </a:r>
            <a:r>
              <a:rPr lang="en-US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(articlesPerWeek, 1);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BCFBE7-AC5F-8D4C-4A6D-7356F198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7334"/>
            <a:ext cx="5940425" cy="20523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37AA72-772B-766A-FE7E-8226BEFAE42D}"/>
              </a:ext>
            </a:extLst>
          </p:cNvPr>
          <p:cNvSpPr txBox="1"/>
          <p:nvPr/>
        </p:nvSpPr>
        <p:spPr>
          <a:xfrm>
            <a:off x="6601802" y="5479654"/>
            <a:ext cx="4873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</a:rPr>
              <a:t>Результат выполнения программы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65187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418880" y="506177"/>
            <a:ext cx="699512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rgbClr val="B73501"/>
                </a:solidFill>
                <a:latin typeface="+mn-lt"/>
              </a:rPr>
              <a:t>ЦЕЛЬ И ЗАДАЧИ РАБОТЫ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3EB520C-065B-44F9-8409-1D54CB739EE0}"/>
              </a:ext>
            </a:extLst>
          </p:cNvPr>
          <p:cNvSpPr/>
          <p:nvPr/>
        </p:nvSpPr>
        <p:spPr>
          <a:xfrm>
            <a:off x="639565" y="1215203"/>
            <a:ext cx="10413734" cy="634083"/>
          </a:xfrm>
          <a:prstGeom prst="roundRect">
            <a:avLst/>
          </a:prstGeom>
          <a:solidFill>
            <a:srgbClr val="B735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415D786-2B0F-4301-BEE5-C9C7347F9FCD}"/>
              </a:ext>
            </a:extLst>
          </p:cNvPr>
          <p:cNvSpPr/>
          <p:nvPr/>
        </p:nvSpPr>
        <p:spPr>
          <a:xfrm>
            <a:off x="639565" y="3007125"/>
            <a:ext cx="10413734" cy="634083"/>
          </a:xfrm>
          <a:prstGeom prst="roundRect">
            <a:avLst/>
          </a:prstGeom>
          <a:solidFill>
            <a:srgbClr val="B735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287024"/>
            <a:ext cx="10515600" cy="428395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bg1"/>
                </a:solidFill>
              </a:rPr>
              <a:t>Цель: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/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Провести анализ и разработать информационную систему для компании «Ингосстрах»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bg1"/>
                </a:solidFill>
              </a:rPr>
              <a:t>Задачи: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/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Анализ предметной области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Разработка информационной системы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Проведение тестирование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Написание полной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22192199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9B5A5-E199-A595-412E-2CA2A2DB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B5D1C2BC-2203-75A1-5932-1DD87821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70631A-4E96-FFB3-EC6D-094DDC0F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352" y="419107"/>
            <a:ext cx="699512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Заключение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57FF15E-7382-29C7-FFB3-6C8366050BF7}"/>
              </a:ext>
            </a:extLst>
          </p:cNvPr>
          <p:cNvSpPr/>
          <p:nvPr/>
        </p:nvSpPr>
        <p:spPr>
          <a:xfrm>
            <a:off x="686541" y="1825540"/>
            <a:ext cx="108189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В ходе производственной практики был разработан образовательный портал </a:t>
            </a:r>
            <a:r>
              <a:rPr lang="ru-RU" sz="2800" b="1" dirty="0"/>
              <a:t>Intern Guide</a:t>
            </a:r>
            <a:r>
              <a:rPr lang="ru-RU" sz="2800" dirty="0"/>
              <a:t>, предназначенный для автоматизации процесса адаптации стажеров. Сайт предоставляет следующие возможности: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Интерактивное изучение учебных материалов (статей)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Прохождение тестов для проверки знаний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Автоматическое формирование индивидуального графика обучения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/>
              <a:t>Контроль прогресса со стороны кураторов</a:t>
            </a:r>
          </a:p>
        </p:txBody>
      </p:sp>
    </p:spTree>
    <p:extLst>
      <p:ext uri="{BB962C8B-B14F-4D97-AF65-F5344CB8AC3E}">
        <p14:creationId xmlns:p14="http://schemas.microsoft.com/office/powerpoint/2010/main" val="42922084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663C-789D-5C16-E0D6-AF9675C66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8BE1332F-F1DC-B7CC-D497-BC0168896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66D2598-AC25-1CAB-0A89-5BB1A619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760" y="260648"/>
            <a:ext cx="8315920" cy="957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Организационная структура предприятия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43340-7B22-9364-401C-0CC8504ABC93}"/>
              </a:ext>
            </a:extLst>
          </p:cNvPr>
          <p:cNvSpPr txBox="1"/>
          <p:nvPr/>
        </p:nvSpPr>
        <p:spPr>
          <a:xfrm>
            <a:off x="547968" y="1531931"/>
            <a:ext cx="38245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«Ингосстрах» – крупнейшая страховая компания в России, основанная в 1947 году. Основная задача данной компании – обеспечить своим клиентам страхование и защиту.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D1A1C8-5178-C7CB-C0F8-D74E8509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95" y="1783898"/>
            <a:ext cx="7407859" cy="371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2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B4C-506F-B010-5B67-590A4A0D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FF47B3BC-A1DD-C130-B7AB-332E0F45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0F39016-8A8E-0482-E1A8-01124ACA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760" y="260648"/>
            <a:ext cx="8315920" cy="957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Анализ предметной области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0D6B1324-FD09-081E-E79A-798A877D1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379273"/>
              </p:ext>
            </p:extLst>
          </p:nvPr>
        </p:nvGraphicFramePr>
        <p:xfrm>
          <a:off x="1512410" y="2294314"/>
          <a:ext cx="8762121" cy="3434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AC100A-960E-290B-F79E-A10124C1D23A}"/>
              </a:ext>
            </a:extLst>
          </p:cNvPr>
          <p:cNvSpPr txBox="1"/>
          <p:nvPr/>
        </p:nvSpPr>
        <p:spPr>
          <a:xfrm>
            <a:off x="3049386" y="1627523"/>
            <a:ext cx="6093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Этапы анализа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6805158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6FBDC-E618-14DF-C920-5AC8B00D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A226CBBA-6AC6-D40A-F293-E79D957D6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3522883-6372-E14E-9E8A-8E1457AD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760" y="260648"/>
            <a:ext cx="8315920" cy="957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Анализ предметной области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9CDFDA-BBA7-5486-472A-3C244EFC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652" y="1429789"/>
            <a:ext cx="4360056" cy="4967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003839-7D15-C6B2-C1DE-0B4CB1D8D043}"/>
              </a:ext>
            </a:extLst>
          </p:cNvPr>
          <p:cNvSpPr txBox="1"/>
          <p:nvPr/>
        </p:nvSpPr>
        <p:spPr>
          <a:xfrm>
            <a:off x="301146" y="2000347"/>
            <a:ext cx="6093228" cy="382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800"/>
              </a:spcAft>
            </a:pPr>
            <a:r>
              <a:rPr lang="ru-RU" sz="24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Стажёры </a:t>
            </a:r>
            <a:r>
              <a:rPr lang="ru-R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– основная целевая аудитория</a:t>
            </a:r>
          </a:p>
          <a:p>
            <a:pPr lvl="0" algn="just">
              <a:spcAft>
                <a:spcPts val="800"/>
              </a:spcAft>
            </a:pPr>
            <a:r>
              <a:rPr lang="ru-RU" sz="24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Кураторы </a:t>
            </a:r>
            <a:r>
              <a:rPr lang="ru-R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– эксперты, которые помогают стажерам проходить процесс обучения. </a:t>
            </a:r>
          </a:p>
          <a:p>
            <a:pPr lvl="0" algn="just">
              <a:spcAft>
                <a:spcPts val="800"/>
              </a:spcAft>
            </a:pPr>
            <a:r>
              <a:rPr lang="ru-RU" sz="24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Администраторы </a:t>
            </a:r>
            <a:r>
              <a:rPr lang="ru-R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– управляют пользователями и контентом.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endParaRPr lang="ru-RU" sz="24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Управление учебными материалами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Тестирование и проверка знаний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Мониторинг прогресса стажёров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452589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347760" y="260648"/>
            <a:ext cx="8315920" cy="957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оформление технического задания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56901-5291-4686-BE7B-0D1A80A27995}"/>
              </a:ext>
            </a:extLst>
          </p:cNvPr>
          <p:cNvSpPr txBox="1"/>
          <p:nvPr/>
        </p:nvSpPr>
        <p:spPr>
          <a:xfrm>
            <a:off x="391500" y="2245723"/>
            <a:ext cx="32993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включала в себя разработку технического задания на реализацию информационной системы.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ABA912BB-F22C-4909-AB97-B2C10701B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9396347"/>
              </p:ext>
            </p:extLst>
          </p:nvPr>
        </p:nvGraphicFramePr>
        <p:xfrm>
          <a:off x="4189616" y="1530828"/>
          <a:ext cx="7182158" cy="4788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58029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6"/>
          <p:cNvSpPr txBox="1">
            <a:spLocks/>
          </p:cNvSpPr>
          <p:nvPr/>
        </p:nvSpPr>
        <p:spPr>
          <a:xfrm>
            <a:off x="3349352" y="414500"/>
            <a:ext cx="8537848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Проектирование программного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44856-E72F-4610-BF6A-D648834B57C8}"/>
              </a:ext>
            </a:extLst>
          </p:cNvPr>
          <p:cNvSpPr txBox="1"/>
          <p:nvPr/>
        </p:nvSpPr>
        <p:spPr>
          <a:xfrm>
            <a:off x="221452" y="1343817"/>
            <a:ext cx="11665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АВТОРИЗАЦИЯ</a:t>
            </a:r>
            <a:endParaRPr lang="ru-RU" sz="2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FF9A76-48AB-2595-5652-4BD35308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9" y="2033856"/>
            <a:ext cx="3127900" cy="138157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080D86-4393-9BB4-8959-0F26BC35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69" y="3632882"/>
            <a:ext cx="3127900" cy="13976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F12948-72D6-2BEA-95AB-640346FDD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69" y="5247975"/>
            <a:ext cx="3127900" cy="14270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3D196F-2F0C-1D86-F0E2-CE5329AABE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517" y="2033856"/>
            <a:ext cx="3086966" cy="13815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B06A12-0FA8-7199-C2DF-5AFE9D3FB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517" y="3667037"/>
            <a:ext cx="3068645" cy="13815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CAF69B-2373-096D-5908-D50D54305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2518" y="5247975"/>
            <a:ext cx="3092770" cy="13815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22A715-1C14-42A9-BD9D-65D7B753E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8011" y="2033856"/>
            <a:ext cx="3086966" cy="13806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770ED4-6D0B-C7F0-F36B-DC11F6390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8010" y="3632882"/>
            <a:ext cx="3086966" cy="140024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147326-0F72-AF02-DEEC-BE8D3E6083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8011" y="5212721"/>
            <a:ext cx="3086966" cy="137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063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BA803-5DCA-D702-7DB5-BEF8C9477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2F51E920-34E8-282C-5B40-7DD870F8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429B92ED-BB70-A8EF-4420-17F98CA0A17A}"/>
              </a:ext>
            </a:extLst>
          </p:cNvPr>
          <p:cNvSpPr txBox="1">
            <a:spLocks/>
          </p:cNvSpPr>
          <p:nvPr/>
        </p:nvSpPr>
        <p:spPr>
          <a:xfrm>
            <a:off x="3349352" y="414500"/>
            <a:ext cx="8537848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Проектирование программного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2EE2-D127-C67C-4D0E-605D4E01E66C}"/>
              </a:ext>
            </a:extLst>
          </p:cNvPr>
          <p:cNvSpPr txBox="1"/>
          <p:nvPr/>
        </p:nvSpPr>
        <p:spPr>
          <a:xfrm>
            <a:off x="221452" y="1343817"/>
            <a:ext cx="11665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ea typeface="Calibri" panose="020F0502020204030204" pitchFamily="34" charset="0"/>
                <a:cs typeface="Times New Roman" panose="02020603050405020304" pitchFamily="18" charset="0"/>
              </a:rPr>
              <a:t>МАТЕРИАЛЫ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43CA52-7ABB-EF7E-88CE-935B5C014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3" y="2070595"/>
            <a:ext cx="3741870" cy="170880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A5F4E68-4BEE-E91E-F351-655CCACB5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97" y="4506179"/>
            <a:ext cx="3788226" cy="173419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D34A490-5F72-8632-CB4C-E6F328E42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034" y="2059165"/>
            <a:ext cx="3757932" cy="172023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2211F8F-287A-56B9-7020-C49A199E8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366" y="4506178"/>
            <a:ext cx="3761600" cy="172023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243C4D4-A45D-984F-D3D4-B7EF1DEA8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397" y="2059164"/>
            <a:ext cx="3707150" cy="172023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44241E2-14A5-AD65-2EB7-CA285E6D9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1832" y="4506178"/>
            <a:ext cx="3745071" cy="17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093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88A1-AB8F-8889-1E21-530B96B99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A7FB96BE-41E9-8BD1-531C-35A5F89B2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6243E68F-C880-25D5-D31E-DC41F83C95BB}"/>
              </a:ext>
            </a:extLst>
          </p:cNvPr>
          <p:cNvSpPr txBox="1">
            <a:spLocks/>
          </p:cNvSpPr>
          <p:nvPr/>
        </p:nvSpPr>
        <p:spPr>
          <a:xfrm>
            <a:off x="3349352" y="414500"/>
            <a:ext cx="8537848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b="1" cap="all" dirty="0">
                <a:solidFill>
                  <a:srgbClr val="B73501"/>
                </a:solidFill>
                <a:latin typeface="+mn-lt"/>
              </a:rPr>
              <a:t>Проектирование программного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08B999-A751-61C2-328A-19DE39E80BAD}"/>
              </a:ext>
            </a:extLst>
          </p:cNvPr>
          <p:cNvSpPr txBox="1"/>
          <p:nvPr/>
        </p:nvSpPr>
        <p:spPr>
          <a:xfrm>
            <a:off x="816555" y="2362863"/>
            <a:ext cx="46665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a typeface="Calibri" panose="020F0502020204030204" pitchFamily="34" charset="0"/>
                <a:cs typeface="Times New Roman" panose="02020603050405020304" pitchFamily="18" charset="0"/>
              </a:rPr>
              <a:t>Для визуализации и понимания структуры будущего проекта был создан макет с использованием </a:t>
            </a: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Figma</a:t>
            </a:r>
            <a:endParaRPr lang="ru-RU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772F38A-C7DC-91FD-80C2-0A5C1029E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19" y="1497427"/>
            <a:ext cx="4040505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739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2503</Words>
  <Application>Microsoft Office PowerPoint</Application>
  <PresentationFormat>Широкоэкранный</PresentationFormat>
  <Paragraphs>360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Cascadia Mono</vt:lpstr>
      <vt:lpstr>Consolas</vt:lpstr>
      <vt:lpstr>Times New Roman</vt:lpstr>
      <vt:lpstr>Тема Office</vt:lpstr>
      <vt:lpstr>ОТЧЕТ ПМ.02 ОСУЩЕСТВЛЕНИЕ ИНТЕГРАЦИИ ПРОГРАММНЫХ МОДУЛЕЙ</vt:lpstr>
      <vt:lpstr>ЦЕЛЬ И ЗАДАЧИ РАБОТЫ</vt:lpstr>
      <vt:lpstr>Организационная структура предприятия</vt:lpstr>
      <vt:lpstr>Анализ предметной области</vt:lpstr>
      <vt:lpstr>Анализ предметной области</vt:lpstr>
      <vt:lpstr>оформление технического задания</vt:lpstr>
      <vt:lpstr>Презентация PowerPoint</vt:lpstr>
      <vt:lpstr>Презентация PowerPoint</vt:lpstr>
      <vt:lpstr>Презентация PowerPoint</vt:lpstr>
      <vt:lpstr>Разработка программного модуля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Разработка программных модулей</vt:lpstr>
      <vt:lpstr>Тестирование программного продукта</vt:lpstr>
      <vt:lpstr>Тестирование программного продукта</vt:lpstr>
      <vt:lpstr>Тестирование программного продукта</vt:lpstr>
      <vt:lpstr>Тестирование программного продукта</vt:lpstr>
      <vt:lpstr>Разработка модуля Математического моделирования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</dc:creator>
  <cp:lastModifiedBy>Prince</cp:lastModifiedBy>
  <cp:revision>6</cp:revision>
  <dcterms:created xsi:type="dcterms:W3CDTF">2025-06-29T11:16:08Z</dcterms:created>
  <dcterms:modified xsi:type="dcterms:W3CDTF">2025-06-29T12:02:29Z</dcterms:modified>
</cp:coreProperties>
</file>