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73" r:id="rId14"/>
    <p:sldId id="266" r:id="rId15"/>
    <p:sldId id="272" r:id="rId16"/>
    <p:sldId id="267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C913-70BB-4A82-A6BE-55B64616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2C1D4-C102-48AB-A9C3-FC997FE6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E97F-226C-47BA-A69D-695EBB29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7E86-50C4-4AFD-B45F-F940BF42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FA40-E2C3-4422-A0B2-6643E98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11BA-4258-4ECC-8C9B-F49EB33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D71AA-7EA7-4191-BFB3-50486CEA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2002-E3E3-4784-8D4C-95ECECE6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F362-5088-4CD8-B09D-B7D58AA4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AC3D-A9D4-4A8E-97FD-7B01DF6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F5498-6BF4-4473-8E0D-D9D6F3EE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482D0-8B4B-47BD-8E9D-1B37E2A9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7C60-2B0D-4F57-85B9-95D7886E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6805-D179-49B5-97E7-56DA8C74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EC0B-0EFA-438B-AA87-5814FF41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A0C-6DD6-4E41-9484-BA8D97B6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5AF3-181F-475F-B828-E19CB98B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1E7A-7F58-4894-B6F5-A0EED060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3680-565F-44C5-A21C-6C64A3F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AFAC-76F6-4A88-9CDD-A34CC4A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F707-AA15-46ED-BDEF-9D447A37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D89C-33DC-409E-A62D-85DEF716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F658-CE36-4CDB-993C-322887C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BDFA-A786-4CD0-85A0-55A4D9A0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9303-8B50-4FD5-AE38-C5AAFB82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69E7-53A3-4E47-A0CA-456DE5E0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A8EB-3D3F-44BD-B637-1A55210E1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86FAF-2F26-44C5-8350-5476184A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2BA4-F5C6-4808-AFF9-C39440DA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78AE-DB84-4D3F-BBA1-0FCF6657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8C5F-70E1-4781-940B-BD0EDBE1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CA5E-BA38-4142-9420-02B160D9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276C-42FE-4332-9C70-C870D5F2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83158-0012-4152-AEC6-8512BA83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982D7-2BEC-4DEE-84B3-089A7687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0236F-CF3A-4F06-B67E-A931983B7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2E5EB-509F-4A26-927D-A7BF67C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D31DA-3926-46FC-A8EF-F9A904B7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8BCF8-34BD-4D99-8128-BE79D84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372A-7082-4CEF-BC84-3A83E718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2A859-A82E-4B77-91B9-5FF3ACDB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BA14-D892-444F-B184-04E2F7F3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EA99F-FE17-4779-A02C-609E6E8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463C6-5324-43C3-8A7F-8597CA90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95E76-0138-4266-B392-42C1EF9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295-BF87-4BEA-B2B0-63F4F532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2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56CE-6D68-4240-8370-23130EC1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42D1-F1A7-43C8-81C6-8E1ADF8B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04C1B-AE66-4C01-9D3C-B4B37E9B6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6CD8-760E-42BE-99E4-86FB0CAE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35015-7014-4959-A403-59B0E12D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6F8E7-A539-4FC3-9777-1B1C9DD0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A6BF-E348-4216-85AF-06C52979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7834C-3DC1-4BA6-BD9D-116967F84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AD2A-392A-45CB-BB4C-E98B1558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89D5-39E7-451C-804C-37F4C65E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05819-ADD1-4037-8163-F81397C9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A445F-25D2-4675-A4DC-41B182D9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83C7C-1100-4B18-85BA-CDEC2733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1F97-0905-4638-BBC5-0BD83DC2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5815-5605-405B-80DB-5BD12122B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4410-DFDB-49FB-B5D4-33C0FD1D28E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1791-9F23-424D-A179-4E837440A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7E26-D48C-46FE-A720-E43303A49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B33E-D62C-4FFD-A54A-10F3C604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BBC-7D7F-41B1-804B-45DD260A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8320D-62B9-4072-B930-520D6B2C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720F8-D5A5-464D-87C9-0F50CADEBB3E}"/>
              </a:ext>
            </a:extLst>
          </p:cNvPr>
          <p:cNvSpPr txBox="1"/>
          <p:nvPr/>
        </p:nvSpPr>
        <p:spPr>
          <a:xfrm>
            <a:off x="2345635" y="365126"/>
            <a:ext cx="752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Impact" panose="020B0806030902050204" pitchFamily="34" charset="0"/>
              </a:rPr>
              <a:t>Introduction to Time series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315EB-1316-4B4E-89C0-6505016DFD0C}"/>
              </a:ext>
            </a:extLst>
          </p:cNvPr>
          <p:cNvSpPr txBox="1"/>
          <p:nvPr/>
        </p:nvSpPr>
        <p:spPr>
          <a:xfrm>
            <a:off x="3313043" y="4386470"/>
            <a:ext cx="42804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Usha Rengaraju</a:t>
            </a:r>
          </a:p>
          <a:p>
            <a:endParaRPr lang="en-US" sz="3200" dirty="0">
              <a:solidFill>
                <a:srgbClr val="FF0000"/>
              </a:solidFill>
              <a:latin typeface="Impact" panose="020B080603090205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Impact" panose="020B0806030902050204" pitchFamily="34" charset="0"/>
              </a:rPr>
              <a:t>Bangalore R users group(BRUG)</a:t>
            </a:r>
          </a:p>
        </p:txBody>
      </p:sp>
    </p:spTree>
    <p:extLst>
      <p:ext uri="{BB962C8B-B14F-4D97-AF65-F5344CB8AC3E}">
        <p14:creationId xmlns:p14="http://schemas.microsoft.com/office/powerpoint/2010/main" val="285710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A6E4-ECB5-40EE-AFD4-FA2F366B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of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B15F-6130-4453-A9A7-8A7ABC56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series is said to be strictly stationary if the joint distribution of the series is same and exhibits the following characteristics</a:t>
            </a:r>
          </a:p>
          <a:p>
            <a:endParaRPr lang="en-US" dirty="0"/>
          </a:p>
          <a:p>
            <a:r>
              <a:rPr lang="en-US" dirty="0"/>
              <a:t>Constant mean</a:t>
            </a:r>
          </a:p>
          <a:p>
            <a:r>
              <a:rPr lang="en-US" dirty="0"/>
              <a:t>Constant variance </a:t>
            </a:r>
          </a:p>
          <a:p>
            <a:r>
              <a:rPr lang="en-US" dirty="0"/>
              <a:t>Constant autocovariance</a:t>
            </a:r>
          </a:p>
          <a:p>
            <a:endParaRPr lang="en-US" dirty="0"/>
          </a:p>
          <a:p>
            <a:r>
              <a:rPr lang="en-US" dirty="0"/>
              <a:t>Weakly stationary : same as above  + autocovariance depends on lag k</a:t>
            </a:r>
          </a:p>
        </p:txBody>
      </p:sp>
    </p:spTree>
    <p:extLst>
      <p:ext uri="{BB962C8B-B14F-4D97-AF65-F5344CB8AC3E}">
        <p14:creationId xmlns:p14="http://schemas.microsoft.com/office/powerpoint/2010/main" val="214936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CFFA-5433-4EDE-A8E9-4ED7AB26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Time series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D31D-0DEE-4E95-BB5B-3CF04DC6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White Noise</a:t>
            </a:r>
          </a:p>
          <a:p>
            <a:r>
              <a:rPr lang="en-US" dirty="0"/>
              <a:t>A series is said to be white noise if it is purely random in nature and exhibits the following characteristics</a:t>
            </a:r>
          </a:p>
          <a:p>
            <a:endParaRPr lang="en-US" dirty="0"/>
          </a:p>
          <a:p>
            <a:r>
              <a:rPr lang="en-US" dirty="0"/>
              <a:t>Zero mean</a:t>
            </a:r>
          </a:p>
          <a:p>
            <a:r>
              <a:rPr lang="en-US" dirty="0"/>
              <a:t>Constant variance</a:t>
            </a:r>
          </a:p>
          <a:p>
            <a:r>
              <a:rPr lang="en-US" dirty="0"/>
              <a:t>Uncorrelated ( covariance is zero)</a:t>
            </a:r>
          </a:p>
          <a:p>
            <a:endParaRPr lang="en-US" dirty="0"/>
          </a:p>
          <a:p>
            <a:r>
              <a:rPr lang="en-US" dirty="0"/>
              <a:t>No pattern and hence forecasting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166508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3B1-2A1B-454E-A9F1-98268D57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9B1A-3199-41C9-9B50-67499E0E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Autoregressive model is the one which depends only on its own past values </a:t>
            </a:r>
          </a:p>
          <a:p>
            <a:endParaRPr lang="en-US" dirty="0"/>
          </a:p>
          <a:p>
            <a:r>
              <a:rPr lang="en-US" dirty="0"/>
              <a:t>A Common representation of autoregressive model will be AR(p) model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CE67-AA84-4125-9F8D-D86A4B0A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D63B2-5F59-45F6-A3E0-BB8A7836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346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DBCF-6766-47BF-B26F-E6690538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868F-6FC5-4922-A920-DBDFA402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Moving average models is one when the data point depends on the random error terms which follows the white noise process </a:t>
            </a:r>
          </a:p>
        </p:txBody>
      </p:sp>
    </p:spTree>
    <p:extLst>
      <p:ext uri="{BB962C8B-B14F-4D97-AF65-F5344CB8AC3E}">
        <p14:creationId xmlns:p14="http://schemas.microsoft.com/office/powerpoint/2010/main" val="347706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C342-8147-4F1E-8A66-F1A66D84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1F734-56F5-4787-AC76-A873FA176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26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A3AA-9AFD-48C0-84F9-0BA45130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regressive Moving average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141D-2FF8-4789-801B-BE1A9597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Combination of AR and MA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general form of time series model which depends on its own past values and the past values of white noise disturbances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8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4BAE-B12C-45E7-BDB4-32033362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4AEDE-E651-43BA-A374-99683A728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128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EA88-1F12-4AF3-9F31-EF8F8423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r>
              <a:rPr lang="en-US" sz="4000" dirty="0"/>
              <a:t>            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305800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6CC-A0F2-49DE-BF83-713B8867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B214-8965-45A0-93B9-08A87A02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is a set of observations that a variable takes at different times</a:t>
            </a:r>
          </a:p>
          <a:p>
            <a:endParaRPr lang="en-US" dirty="0"/>
          </a:p>
          <a:p>
            <a:r>
              <a:rPr lang="en-US" dirty="0"/>
              <a:t>Such a data can be collected at regular time intervals such as monthly ,weekly , quarterly(GDP) and annually(Government Budget)</a:t>
            </a:r>
          </a:p>
          <a:p>
            <a:endParaRPr lang="en-US" dirty="0"/>
          </a:p>
          <a:p>
            <a:r>
              <a:rPr lang="en-US" dirty="0"/>
              <a:t>Time series are used in statistics , econometrics , mathematical finance, weather forecasting and earthquake forecasting etc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6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5B9-F3C2-4F58-AE86-70516D4C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CB72B-3242-48CA-BA53-711CE218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327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31E9-FA07-4B1A-BD2B-443691D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D651-BD21-41C0-9425-7EDA825D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Univariate time series consists of time series observations recorded over regular time intervals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: Monthly stock prices</a:t>
            </a:r>
          </a:p>
        </p:txBody>
      </p:sp>
    </p:spTree>
    <p:extLst>
      <p:ext uri="{BB962C8B-B14F-4D97-AF65-F5344CB8AC3E}">
        <p14:creationId xmlns:p14="http://schemas.microsoft.com/office/powerpoint/2010/main" val="250190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056C-108D-4B47-BCAE-96D1C178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sectional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02F3-EAF8-4160-A962-BA805797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Type of data which is collected by observing many subjects </a:t>
            </a:r>
          </a:p>
          <a:p>
            <a:pPr marL="0" indent="0">
              <a:buNone/>
            </a:pPr>
            <a:r>
              <a:rPr lang="en-US" dirty="0"/>
              <a:t>(individuals , firms , countries or regions) at the same point of time or during same time period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8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E341-D724-4A1A-86E3-1E094748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4A4B-36CD-43E0-A546-F4EF8607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Increasing slope</a:t>
            </a:r>
          </a:p>
          <a:p>
            <a:endParaRPr lang="en-US" dirty="0"/>
          </a:p>
          <a:p>
            <a:r>
              <a:rPr lang="en-US" dirty="0"/>
              <a:t>Decreasing slope</a:t>
            </a:r>
          </a:p>
          <a:p>
            <a:endParaRPr lang="en-US" dirty="0"/>
          </a:p>
          <a:p>
            <a:r>
              <a:rPr lang="en-US" dirty="0"/>
              <a:t>Constant slope</a:t>
            </a:r>
          </a:p>
          <a:p>
            <a:endParaRPr lang="en-US" dirty="0"/>
          </a:p>
          <a:p>
            <a:r>
              <a:rPr lang="en-US" dirty="0"/>
              <a:t>Patterns around the increasing slope</a:t>
            </a:r>
          </a:p>
        </p:txBody>
      </p:sp>
    </p:spTree>
    <p:extLst>
      <p:ext uri="{BB962C8B-B14F-4D97-AF65-F5344CB8AC3E}">
        <p14:creationId xmlns:p14="http://schemas.microsoft.com/office/powerpoint/2010/main" val="115834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15E4-5A8D-42BD-8711-957DE38A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73F9-5C1B-440D-AF16-43170DBAD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</a:t>
            </a:r>
          </a:p>
          <a:p>
            <a:r>
              <a:rPr lang="en-US" dirty="0"/>
              <a:t>A long term relatively smooth pattern that usually persists for more than a year</a:t>
            </a:r>
          </a:p>
          <a:p>
            <a:endParaRPr lang="en-US" dirty="0"/>
          </a:p>
          <a:p>
            <a:r>
              <a:rPr lang="en-US" dirty="0"/>
              <a:t>Seasonal </a:t>
            </a:r>
          </a:p>
          <a:p>
            <a:r>
              <a:rPr lang="en-US" dirty="0"/>
              <a:t>A pattern appears in a regular interval wherein the frequency of occurrence is within a year or shorter</a:t>
            </a:r>
          </a:p>
          <a:p>
            <a:r>
              <a:rPr lang="en-US" dirty="0" err="1"/>
              <a:t>Eg</a:t>
            </a:r>
            <a:r>
              <a:rPr lang="en-US" dirty="0"/>
              <a:t> ) GDP data series of India</a:t>
            </a:r>
          </a:p>
        </p:txBody>
      </p:sp>
    </p:spTree>
    <p:extLst>
      <p:ext uri="{BB962C8B-B14F-4D97-AF65-F5344CB8AC3E}">
        <p14:creationId xmlns:p14="http://schemas.microsoft.com/office/powerpoint/2010/main" val="413004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746B-91DF-4116-834A-0A40368D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490330"/>
            <a:ext cx="10598426" cy="5686633"/>
          </a:xfrm>
        </p:spPr>
        <p:txBody>
          <a:bodyPr/>
          <a:lstStyle/>
          <a:p>
            <a:r>
              <a:rPr lang="en-US" dirty="0"/>
              <a:t>Cyclical :</a:t>
            </a:r>
          </a:p>
          <a:p>
            <a:pPr marL="0" indent="0">
              <a:buNone/>
            </a:pPr>
            <a:r>
              <a:rPr lang="en-US" dirty="0"/>
              <a:t>The repeated pattern that appears in a time series but beyond the frequency of a year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) Business cycles that record economic recession and inflation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:</a:t>
            </a:r>
          </a:p>
          <a:p>
            <a:pPr marL="0" indent="0">
              <a:buNone/>
            </a:pPr>
            <a:r>
              <a:rPr lang="en-US" dirty="0"/>
              <a:t>The component of a time series that is obtained after these three component has been extracted from the time series is a random component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3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B1F3-3C51-4A2A-AD87-8A597323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Univariate forecasting of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4A6C-18A6-42BE-9261-733AADF8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jewel or silver prices by the silver merchant</a:t>
            </a:r>
          </a:p>
          <a:p>
            <a:endParaRPr lang="en-US" dirty="0"/>
          </a:p>
          <a:p>
            <a:r>
              <a:rPr lang="en-US" dirty="0"/>
              <a:t>Housing finance companies may want to forecast mortgage interest rates and demand for housing loans</a:t>
            </a:r>
          </a:p>
          <a:p>
            <a:endParaRPr lang="en-US" dirty="0"/>
          </a:p>
          <a:p>
            <a:r>
              <a:rPr lang="en-US" dirty="0"/>
              <a:t>Firms may be interested in the demand for their product or market share of their product</a:t>
            </a:r>
          </a:p>
        </p:txBody>
      </p:sp>
    </p:spTree>
    <p:extLst>
      <p:ext uri="{BB962C8B-B14F-4D97-AF65-F5344CB8AC3E}">
        <p14:creationId xmlns:p14="http://schemas.microsoft.com/office/powerpoint/2010/main" val="163855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470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Impact</vt:lpstr>
      <vt:lpstr>Office Theme</vt:lpstr>
      <vt:lpstr>PowerPoint Presentation</vt:lpstr>
      <vt:lpstr>Time series Data</vt:lpstr>
      <vt:lpstr>PowerPoint Presentation</vt:lpstr>
      <vt:lpstr>Univariate Time series</vt:lpstr>
      <vt:lpstr>Cross sectional Data</vt:lpstr>
      <vt:lpstr>Patterns in Time series Data</vt:lpstr>
      <vt:lpstr>Components of Time Series Data</vt:lpstr>
      <vt:lpstr>PowerPoint Presentation</vt:lpstr>
      <vt:lpstr>Applications of Univariate forecasting of Time series</vt:lpstr>
      <vt:lpstr>Stationarity of a Time series</vt:lpstr>
      <vt:lpstr>Different Time series Process</vt:lpstr>
      <vt:lpstr>Autoregressive Model</vt:lpstr>
      <vt:lpstr>PowerPoint Presentation</vt:lpstr>
      <vt:lpstr>Moving Average Model</vt:lpstr>
      <vt:lpstr>PowerPoint Presentation</vt:lpstr>
      <vt:lpstr>Auto regressive Moving average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usha rengaraju</dc:creator>
  <cp:lastModifiedBy>usha rengaraju</cp:lastModifiedBy>
  <cp:revision>13</cp:revision>
  <dcterms:created xsi:type="dcterms:W3CDTF">2018-10-06T04:42:25Z</dcterms:created>
  <dcterms:modified xsi:type="dcterms:W3CDTF">2018-10-06T06:17:49Z</dcterms:modified>
</cp:coreProperties>
</file>