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329184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5E7"/>
    <a:srgbClr val="E5F1FF"/>
    <a:srgbClr val="CCECFF"/>
    <a:srgbClr val="99CCFF"/>
    <a:srgbClr val="000099"/>
    <a:srgbClr val="000062"/>
    <a:srgbClr val="990099"/>
    <a:srgbClr val="003399"/>
    <a:srgbClr val="6600CC"/>
    <a:srgbClr val="86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34" d="100"/>
          <a:sy n="34" d="100"/>
        </p:scale>
        <p:origin x="4806" y="192"/>
      </p:cViewPr>
      <p:guideLst>
        <p:guide orient="horz" pos="10368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E2503-2EA9-4C39-91A2-D6637295020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E07A05-E600-4695-B659-5F7F108D6FE1}">
      <dgm:prSet phldrT="[Text]"/>
      <dgm:spPr>
        <a:solidFill>
          <a:srgbClr val="E5F1FF"/>
        </a:solidFill>
        <a:ln>
          <a:solidFill>
            <a:srgbClr val="78B5E7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Use SEM to understand what factors increase survivors’ exercise self-efficacy</a:t>
          </a:r>
        </a:p>
      </dgm:t>
    </dgm:pt>
    <dgm:pt modelId="{34CF713F-8C15-46E9-8A5D-7EDCE7F29995}" type="parTrans" cxnId="{B3AC8B3C-2ACF-4C3C-9FEF-4505DE6D1BD8}">
      <dgm:prSet/>
      <dgm:spPr/>
      <dgm:t>
        <a:bodyPr/>
        <a:lstStyle/>
        <a:p>
          <a:endParaRPr lang="en-US"/>
        </a:p>
      </dgm:t>
    </dgm:pt>
    <dgm:pt modelId="{AA33D617-E9FA-4FFB-A596-023CDBBFABE2}" type="sibTrans" cxnId="{B3AC8B3C-2ACF-4C3C-9FEF-4505DE6D1BD8}">
      <dgm:prSet/>
      <dgm:spPr/>
      <dgm:t>
        <a:bodyPr/>
        <a:lstStyle/>
        <a:p>
          <a:endParaRPr lang="en-US"/>
        </a:p>
      </dgm:t>
    </dgm:pt>
    <dgm:pt modelId="{B8C7BCAE-8677-46B0-B50E-EDFD064985AD}">
      <dgm:prSet phldrT="[Text]"/>
      <dgm:spPr>
        <a:solidFill>
          <a:srgbClr val="E5F1FF"/>
        </a:solidFill>
        <a:ln>
          <a:solidFill>
            <a:srgbClr val="78B5E7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Design treatments aimed at underlying factors to improve exercise self-efficacy</a:t>
          </a:r>
        </a:p>
      </dgm:t>
    </dgm:pt>
    <dgm:pt modelId="{6ECB00C3-1F61-4C45-A63B-2F1DBD4404A6}" type="parTrans" cxnId="{DA34E149-1800-4264-B9A8-706D493F83BA}">
      <dgm:prSet/>
      <dgm:spPr/>
      <dgm:t>
        <a:bodyPr/>
        <a:lstStyle/>
        <a:p>
          <a:endParaRPr lang="en-US"/>
        </a:p>
      </dgm:t>
    </dgm:pt>
    <dgm:pt modelId="{6A50C9EB-7990-4FC8-82B7-B75402FB5C83}" type="sibTrans" cxnId="{DA34E149-1800-4264-B9A8-706D493F83BA}">
      <dgm:prSet/>
      <dgm:spPr/>
      <dgm:t>
        <a:bodyPr/>
        <a:lstStyle/>
        <a:p>
          <a:endParaRPr lang="en-US"/>
        </a:p>
      </dgm:t>
    </dgm:pt>
    <dgm:pt modelId="{BE7B5163-429B-49C9-97B5-88BE57631613}">
      <dgm:prSet phldrT="[Text]"/>
      <dgm:spPr>
        <a:solidFill>
          <a:srgbClr val="E5F1FF"/>
        </a:solidFill>
        <a:ln>
          <a:solidFill>
            <a:srgbClr val="78B5E7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Decrease cancer relapse</a:t>
          </a:r>
        </a:p>
      </dgm:t>
    </dgm:pt>
    <dgm:pt modelId="{FBBED7B3-65A7-4549-A306-CFFB874BE058}" type="parTrans" cxnId="{3FF80BAC-2546-4707-804B-7D99E280C93E}">
      <dgm:prSet/>
      <dgm:spPr/>
      <dgm:t>
        <a:bodyPr/>
        <a:lstStyle/>
        <a:p>
          <a:endParaRPr lang="en-US"/>
        </a:p>
      </dgm:t>
    </dgm:pt>
    <dgm:pt modelId="{33D7882A-2E7D-4737-9AAB-985472C9B209}" type="sibTrans" cxnId="{3FF80BAC-2546-4707-804B-7D99E280C93E}">
      <dgm:prSet/>
      <dgm:spPr/>
      <dgm:t>
        <a:bodyPr/>
        <a:lstStyle/>
        <a:p>
          <a:endParaRPr lang="en-US"/>
        </a:p>
      </dgm:t>
    </dgm:pt>
    <dgm:pt modelId="{8D3A7B21-13B3-4489-A775-13DA8EC08050}" type="pres">
      <dgm:prSet presAssocID="{E08E2503-2EA9-4C39-91A2-D66372950200}" presName="rootnode" presStyleCnt="0">
        <dgm:presLayoutVars>
          <dgm:chMax/>
          <dgm:chPref/>
          <dgm:dir/>
          <dgm:animLvl val="lvl"/>
        </dgm:presLayoutVars>
      </dgm:prSet>
      <dgm:spPr/>
    </dgm:pt>
    <dgm:pt modelId="{EF2DC739-1967-4C0C-9275-AF9C02D19CDB}" type="pres">
      <dgm:prSet presAssocID="{14E07A05-E600-4695-B659-5F7F108D6FE1}" presName="composite" presStyleCnt="0"/>
      <dgm:spPr/>
    </dgm:pt>
    <dgm:pt modelId="{EC2D27D2-2F7B-4F76-858C-CA95C0314F99}" type="pres">
      <dgm:prSet presAssocID="{14E07A05-E600-4695-B659-5F7F108D6FE1}" presName="bentUpArrow1" presStyleLbl="alignImgPlace1" presStyleIdx="0" presStyleCnt="2"/>
      <dgm:spPr>
        <a:solidFill>
          <a:srgbClr val="E5F1FF">
            <a:alpha val="89020"/>
          </a:srgbClr>
        </a:solidFill>
        <a:ln>
          <a:solidFill>
            <a:srgbClr val="78B5E7"/>
          </a:solidFill>
        </a:ln>
      </dgm:spPr>
    </dgm:pt>
    <dgm:pt modelId="{C307D818-6967-4133-A7B3-350B599A94E8}" type="pres">
      <dgm:prSet presAssocID="{14E07A05-E600-4695-B659-5F7F108D6FE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3D36E84-7A67-4735-8E4C-9C1C766A9D68}" type="pres">
      <dgm:prSet presAssocID="{14E07A05-E600-4695-B659-5F7F108D6FE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4F28EBC-FD62-41DD-BBF9-71F15677C689}" type="pres">
      <dgm:prSet presAssocID="{AA33D617-E9FA-4FFB-A596-023CDBBFABE2}" presName="sibTrans" presStyleCnt="0"/>
      <dgm:spPr/>
    </dgm:pt>
    <dgm:pt modelId="{EC750573-82BC-4675-B96E-2F5A5BEFBCF6}" type="pres">
      <dgm:prSet presAssocID="{B8C7BCAE-8677-46B0-B50E-EDFD064985AD}" presName="composite" presStyleCnt="0"/>
      <dgm:spPr/>
    </dgm:pt>
    <dgm:pt modelId="{B8501E7F-0E2F-428B-8683-5BA5764F6049}" type="pres">
      <dgm:prSet presAssocID="{B8C7BCAE-8677-46B0-B50E-EDFD064985AD}" presName="bentUpArrow1" presStyleLbl="alignImgPlace1" presStyleIdx="1" presStyleCnt="2"/>
      <dgm:spPr>
        <a:solidFill>
          <a:srgbClr val="E5F1FF">
            <a:alpha val="89020"/>
          </a:srgbClr>
        </a:solidFill>
        <a:ln>
          <a:solidFill>
            <a:srgbClr val="78B5E7"/>
          </a:solidFill>
        </a:ln>
      </dgm:spPr>
    </dgm:pt>
    <dgm:pt modelId="{6A90BF81-F863-46EA-82EC-EF404EE767C5}" type="pres">
      <dgm:prSet presAssocID="{B8C7BCAE-8677-46B0-B50E-EDFD064985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FBDB76B-7155-4BB4-ADD7-5FE8298F42A7}" type="pres">
      <dgm:prSet presAssocID="{B8C7BCAE-8677-46B0-B50E-EDFD064985A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3BA80D2-1B7B-40A8-99D0-72F3804235BA}" type="pres">
      <dgm:prSet presAssocID="{6A50C9EB-7990-4FC8-82B7-B75402FB5C83}" presName="sibTrans" presStyleCnt="0"/>
      <dgm:spPr/>
    </dgm:pt>
    <dgm:pt modelId="{6FEF8F03-B170-43A2-BDD0-70A9E9317500}" type="pres">
      <dgm:prSet presAssocID="{BE7B5163-429B-49C9-97B5-88BE57631613}" presName="composite" presStyleCnt="0"/>
      <dgm:spPr/>
    </dgm:pt>
    <dgm:pt modelId="{F1CD0D6A-5B39-4DD5-8CA0-474C30AB6ECF}" type="pres">
      <dgm:prSet presAssocID="{BE7B5163-429B-49C9-97B5-88BE5763161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E99602B-F908-4801-998C-2EFFEFA98F75}" type="presOf" srcId="{BE7B5163-429B-49C9-97B5-88BE57631613}" destId="{F1CD0D6A-5B39-4DD5-8CA0-474C30AB6ECF}" srcOrd="0" destOrd="0" presId="urn:microsoft.com/office/officeart/2005/8/layout/StepDownProcess"/>
    <dgm:cxn modelId="{B3AC8B3C-2ACF-4C3C-9FEF-4505DE6D1BD8}" srcId="{E08E2503-2EA9-4C39-91A2-D66372950200}" destId="{14E07A05-E600-4695-B659-5F7F108D6FE1}" srcOrd="0" destOrd="0" parTransId="{34CF713F-8C15-46E9-8A5D-7EDCE7F29995}" sibTransId="{AA33D617-E9FA-4FFB-A596-023CDBBFABE2}"/>
    <dgm:cxn modelId="{DA34E149-1800-4264-B9A8-706D493F83BA}" srcId="{E08E2503-2EA9-4C39-91A2-D66372950200}" destId="{B8C7BCAE-8677-46B0-B50E-EDFD064985AD}" srcOrd="1" destOrd="0" parTransId="{6ECB00C3-1F61-4C45-A63B-2F1DBD4404A6}" sibTransId="{6A50C9EB-7990-4FC8-82B7-B75402FB5C83}"/>
    <dgm:cxn modelId="{E7FA1498-F34F-4710-8329-953C2E3BA8F4}" type="presOf" srcId="{B8C7BCAE-8677-46B0-B50E-EDFD064985AD}" destId="{6A90BF81-F863-46EA-82EC-EF404EE767C5}" srcOrd="0" destOrd="0" presId="urn:microsoft.com/office/officeart/2005/8/layout/StepDownProcess"/>
    <dgm:cxn modelId="{3FF80BAC-2546-4707-804B-7D99E280C93E}" srcId="{E08E2503-2EA9-4C39-91A2-D66372950200}" destId="{BE7B5163-429B-49C9-97B5-88BE57631613}" srcOrd="2" destOrd="0" parTransId="{FBBED7B3-65A7-4549-A306-CFFB874BE058}" sibTransId="{33D7882A-2E7D-4737-9AAB-985472C9B209}"/>
    <dgm:cxn modelId="{F6FA96B7-5D31-49AB-9630-02B7722F5D0F}" type="presOf" srcId="{E08E2503-2EA9-4C39-91A2-D66372950200}" destId="{8D3A7B21-13B3-4489-A775-13DA8EC08050}" srcOrd="0" destOrd="0" presId="urn:microsoft.com/office/officeart/2005/8/layout/StepDownProcess"/>
    <dgm:cxn modelId="{89B6ABF5-5EFA-4181-B05D-DA9F39DF2274}" type="presOf" srcId="{14E07A05-E600-4695-B659-5F7F108D6FE1}" destId="{C307D818-6967-4133-A7B3-350B599A94E8}" srcOrd="0" destOrd="0" presId="urn:microsoft.com/office/officeart/2005/8/layout/StepDownProcess"/>
    <dgm:cxn modelId="{E05E1659-E685-431A-B15F-67D0ED2C0A06}" type="presParOf" srcId="{8D3A7B21-13B3-4489-A775-13DA8EC08050}" destId="{EF2DC739-1967-4C0C-9275-AF9C02D19CDB}" srcOrd="0" destOrd="0" presId="urn:microsoft.com/office/officeart/2005/8/layout/StepDownProcess"/>
    <dgm:cxn modelId="{725E5185-01A2-4800-83D8-4A435661D565}" type="presParOf" srcId="{EF2DC739-1967-4C0C-9275-AF9C02D19CDB}" destId="{EC2D27D2-2F7B-4F76-858C-CA95C0314F99}" srcOrd="0" destOrd="0" presId="urn:microsoft.com/office/officeart/2005/8/layout/StepDownProcess"/>
    <dgm:cxn modelId="{E353CA36-F5F8-4057-8F76-79A2493C31CC}" type="presParOf" srcId="{EF2DC739-1967-4C0C-9275-AF9C02D19CDB}" destId="{C307D818-6967-4133-A7B3-350B599A94E8}" srcOrd="1" destOrd="0" presId="urn:microsoft.com/office/officeart/2005/8/layout/StepDownProcess"/>
    <dgm:cxn modelId="{BC719AF6-0682-44A2-A9FE-465E905DB58E}" type="presParOf" srcId="{EF2DC739-1967-4C0C-9275-AF9C02D19CDB}" destId="{E3D36E84-7A67-4735-8E4C-9C1C766A9D68}" srcOrd="2" destOrd="0" presId="urn:microsoft.com/office/officeart/2005/8/layout/StepDownProcess"/>
    <dgm:cxn modelId="{BB8987EE-C5D6-4D6B-920D-F6B99F4E57AF}" type="presParOf" srcId="{8D3A7B21-13B3-4489-A775-13DA8EC08050}" destId="{14F28EBC-FD62-41DD-BBF9-71F15677C689}" srcOrd="1" destOrd="0" presId="urn:microsoft.com/office/officeart/2005/8/layout/StepDownProcess"/>
    <dgm:cxn modelId="{0FB4F5E4-3B86-45DE-9444-AD89B6A2388F}" type="presParOf" srcId="{8D3A7B21-13B3-4489-A775-13DA8EC08050}" destId="{EC750573-82BC-4675-B96E-2F5A5BEFBCF6}" srcOrd="2" destOrd="0" presId="urn:microsoft.com/office/officeart/2005/8/layout/StepDownProcess"/>
    <dgm:cxn modelId="{D6DE3126-1BE6-49D7-B316-1CE0691878F6}" type="presParOf" srcId="{EC750573-82BC-4675-B96E-2F5A5BEFBCF6}" destId="{B8501E7F-0E2F-428B-8683-5BA5764F6049}" srcOrd="0" destOrd="0" presId="urn:microsoft.com/office/officeart/2005/8/layout/StepDownProcess"/>
    <dgm:cxn modelId="{2E882439-9B13-4EDA-8287-5704AD3C51AE}" type="presParOf" srcId="{EC750573-82BC-4675-B96E-2F5A5BEFBCF6}" destId="{6A90BF81-F863-46EA-82EC-EF404EE767C5}" srcOrd="1" destOrd="0" presId="urn:microsoft.com/office/officeart/2005/8/layout/StepDownProcess"/>
    <dgm:cxn modelId="{5DD6DF1A-DB35-4A0B-8AF3-8A8AE5292A0E}" type="presParOf" srcId="{EC750573-82BC-4675-B96E-2F5A5BEFBCF6}" destId="{AFBDB76B-7155-4BB4-ADD7-5FE8298F42A7}" srcOrd="2" destOrd="0" presId="urn:microsoft.com/office/officeart/2005/8/layout/StepDownProcess"/>
    <dgm:cxn modelId="{D6F1BCCE-7048-44CC-9386-97240FC39B23}" type="presParOf" srcId="{8D3A7B21-13B3-4489-A775-13DA8EC08050}" destId="{03BA80D2-1B7B-40A8-99D0-72F3804235BA}" srcOrd="3" destOrd="0" presId="urn:microsoft.com/office/officeart/2005/8/layout/StepDownProcess"/>
    <dgm:cxn modelId="{D94390A7-C058-40CA-ADF6-50ECB9F4B378}" type="presParOf" srcId="{8D3A7B21-13B3-4489-A775-13DA8EC08050}" destId="{6FEF8F03-B170-43A2-BDD0-70A9E9317500}" srcOrd="4" destOrd="0" presId="urn:microsoft.com/office/officeart/2005/8/layout/StepDownProcess"/>
    <dgm:cxn modelId="{9B7E3010-222E-483A-9B67-83C9741CDB9E}" type="presParOf" srcId="{6FEF8F03-B170-43A2-BDD0-70A9E9317500}" destId="{F1CD0D6A-5B39-4DD5-8CA0-474C30AB6EC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D27D2-2F7B-4F76-858C-CA95C0314F99}">
      <dsp:nvSpPr>
        <dsp:cNvPr id="0" name=""/>
        <dsp:cNvSpPr/>
      </dsp:nvSpPr>
      <dsp:spPr>
        <a:xfrm rot="5400000">
          <a:off x="1614596" y="1869993"/>
          <a:ext cx="1653847" cy="18828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E5F1FF">
            <a:alpha val="89020"/>
          </a:srgbClr>
        </a:solidFill>
        <a:ln w="25400" cap="flat" cmpd="sng" algn="ctr">
          <a:solidFill>
            <a:srgbClr val="78B5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7D818-6967-4133-A7B3-350B599A94E8}">
      <dsp:nvSpPr>
        <dsp:cNvPr id="0" name=""/>
        <dsp:cNvSpPr/>
      </dsp:nvSpPr>
      <dsp:spPr>
        <a:xfrm>
          <a:off x="1176426" y="36669"/>
          <a:ext cx="2784106" cy="1948784"/>
        </a:xfrm>
        <a:prstGeom prst="roundRect">
          <a:avLst>
            <a:gd name="adj" fmla="val 16670"/>
          </a:avLst>
        </a:prstGeom>
        <a:solidFill>
          <a:srgbClr val="E5F1FF"/>
        </a:solidFill>
        <a:ln w="25400" cap="flat" cmpd="sng" algn="ctr">
          <a:solidFill>
            <a:srgbClr val="78B5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Use SEM to understand what factors increase survivors’ exercise self-efficacy</a:t>
          </a:r>
        </a:p>
      </dsp:txBody>
      <dsp:txXfrm>
        <a:off x="1271575" y="131818"/>
        <a:ext cx="2593808" cy="1758486"/>
      </dsp:txXfrm>
    </dsp:sp>
    <dsp:sp modelId="{E3D36E84-7A67-4735-8E4C-9C1C766A9D68}">
      <dsp:nvSpPr>
        <dsp:cNvPr id="0" name=""/>
        <dsp:cNvSpPr/>
      </dsp:nvSpPr>
      <dsp:spPr>
        <a:xfrm>
          <a:off x="3960533" y="222530"/>
          <a:ext cx="2024893" cy="157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01E7F-0E2F-428B-8683-5BA5764F6049}">
      <dsp:nvSpPr>
        <dsp:cNvPr id="0" name=""/>
        <dsp:cNvSpPr/>
      </dsp:nvSpPr>
      <dsp:spPr>
        <a:xfrm rot="5400000">
          <a:off x="3922916" y="4059121"/>
          <a:ext cx="1653847" cy="18828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E5F1FF">
            <a:alpha val="89020"/>
          </a:srgbClr>
        </a:solidFill>
        <a:ln w="25400" cap="flat" cmpd="sng" algn="ctr">
          <a:solidFill>
            <a:srgbClr val="78B5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0BF81-F863-46EA-82EC-EF404EE767C5}">
      <dsp:nvSpPr>
        <dsp:cNvPr id="0" name=""/>
        <dsp:cNvSpPr/>
      </dsp:nvSpPr>
      <dsp:spPr>
        <a:xfrm>
          <a:off x="3484746" y="2225797"/>
          <a:ext cx="2784106" cy="1948784"/>
        </a:xfrm>
        <a:prstGeom prst="roundRect">
          <a:avLst>
            <a:gd name="adj" fmla="val 16670"/>
          </a:avLst>
        </a:prstGeom>
        <a:solidFill>
          <a:srgbClr val="E5F1FF"/>
        </a:solidFill>
        <a:ln w="25400" cap="flat" cmpd="sng" algn="ctr">
          <a:solidFill>
            <a:srgbClr val="78B5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Design treatments aimed at underlying factors to improve exercise self-efficacy</a:t>
          </a:r>
        </a:p>
      </dsp:txBody>
      <dsp:txXfrm>
        <a:off x="3579895" y="2320946"/>
        <a:ext cx="2593808" cy="1758486"/>
      </dsp:txXfrm>
    </dsp:sp>
    <dsp:sp modelId="{AFBDB76B-7155-4BB4-ADD7-5FE8298F42A7}">
      <dsp:nvSpPr>
        <dsp:cNvPr id="0" name=""/>
        <dsp:cNvSpPr/>
      </dsp:nvSpPr>
      <dsp:spPr>
        <a:xfrm>
          <a:off x="6268853" y="2411658"/>
          <a:ext cx="2024893" cy="157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D0D6A-5B39-4DD5-8CA0-474C30AB6ECF}">
      <dsp:nvSpPr>
        <dsp:cNvPr id="0" name=""/>
        <dsp:cNvSpPr/>
      </dsp:nvSpPr>
      <dsp:spPr>
        <a:xfrm>
          <a:off x="5793066" y="4414925"/>
          <a:ext cx="2784106" cy="1948784"/>
        </a:xfrm>
        <a:prstGeom prst="roundRect">
          <a:avLst>
            <a:gd name="adj" fmla="val 16670"/>
          </a:avLst>
        </a:prstGeom>
        <a:solidFill>
          <a:srgbClr val="E5F1FF"/>
        </a:solidFill>
        <a:ln w="25400" cap="flat" cmpd="sng" algn="ctr">
          <a:solidFill>
            <a:srgbClr val="78B5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Decrease cancer relapse</a:t>
          </a:r>
        </a:p>
      </dsp:txBody>
      <dsp:txXfrm>
        <a:off x="5888215" y="4510074"/>
        <a:ext cx="2593808" cy="175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6CF9AC-58DC-032A-D332-D918E609C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54" tIns="48727" rIns="97454" bIns="48727" numCol="1" anchor="t" anchorCtr="0" compatLnSpc="1">
            <a:prstTxWarp prst="textNoShape">
              <a:avLst/>
            </a:prstTxWarp>
          </a:bodyPr>
          <a:lstStyle>
            <a:lvl1pPr defTabSz="9731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47004F-455D-AA98-F88A-8665B96B28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54" tIns="48727" rIns="97454" bIns="48727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4493F85-659B-F48C-3553-B0FA6D84F88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54" tIns="48727" rIns="97454" bIns="48727" numCol="1" anchor="b" anchorCtr="0" compatLnSpc="1">
            <a:prstTxWarp prst="textNoShape">
              <a:avLst/>
            </a:prstTxWarp>
          </a:bodyPr>
          <a:lstStyle>
            <a:lvl1pPr defTabSz="9731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DFFEAA5-FFFF-4D1F-AC0A-F1027E281C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54" tIns="48727" rIns="97454" bIns="48727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200"/>
            </a:lvl1pPr>
          </a:lstStyle>
          <a:p>
            <a:fld id="{2A9FDE32-9DE7-46D7-97DF-02CA25E65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F041E8-4663-F684-8EFF-25059A4CE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B1C27-347B-FA55-C0D9-FC59E3D6CBC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7ABE77E-3940-4AF1-86E3-B2968DF173A0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3A10983-4BC0-95A0-AF40-F50F5E7F83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657350" y="720725"/>
            <a:ext cx="40005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8AF420-2572-554F-270E-A49C4E465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29FA-3E1E-D5A0-B0D6-A00A26725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107E4-740B-740C-D5D2-80EFA25C2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F19BD1-0161-49A0-BDFA-7EBE76FC32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D7818CDF-D9C7-6E49-7673-9599E6C550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30DAD69C-7441-4B4D-4E3A-7B6DBE4A99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0B01505-6309-5B8F-9E69-77810EAED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03CA97-E6ED-433A-AEEC-598D3EF4A16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0226675"/>
            <a:ext cx="3108960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8653125"/>
            <a:ext cx="2560320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BC64A6-5D31-DE48-D323-20404893F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B4002F-F52D-986C-48B5-F5602BE94A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BA0CEC-E5F8-AC92-3743-B1D80A685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20EA4-E608-4B40-A2DA-95C09CD04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5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B6D576-0354-3B75-F4D0-5D3AEF7B5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EED5B4-6C1E-C005-9CE9-7CD0701C2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207381-5EAD-A717-9839-649B9B901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6875E-B905-477A-85E0-A7B5E785E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2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925763"/>
            <a:ext cx="7772400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925763"/>
            <a:ext cx="2316480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FE0502-32E8-87BF-6773-75621AFD16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EABDB4-0273-80AE-C0DB-7AD263BFC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246ACA-8F19-B1F4-F2FD-427D94F08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EEC5D-F077-4811-883F-F646C33AA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65E767-17F3-02FB-FD74-B521C4F3E2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065972-AC64-016E-92D1-CB464386CD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9A8E65-8DB0-F4F9-805C-F8F852B17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5C1F3-A0D4-4014-8376-4E00F0300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14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21153438"/>
            <a:ext cx="31089600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3952538"/>
            <a:ext cx="31089600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C17AE1-C55D-E1A8-8D6C-1A3016BDF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8A60A0-CA95-F9CC-03BE-4BEF3B067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88FA1C-B501-8E1B-76D5-0D0442A40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BE961-3763-4C89-A473-B61DDA363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39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9509125"/>
            <a:ext cx="154686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9509125"/>
            <a:ext cx="154686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4B511-4C32-555A-1B47-ACBBEC013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C66B7-91C7-BD9B-F008-B39ED9DD0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1DB6D-3A9B-2F9A-EABC-A6A4241D1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244751-1C7A-4231-AE92-69E92F9A1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73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7625"/>
            <a:ext cx="3291840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369175"/>
            <a:ext cx="161607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0439400"/>
            <a:ext cx="161607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7369175"/>
            <a:ext cx="161671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10439400"/>
            <a:ext cx="161671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8B919-90CB-5C14-C60C-963665C82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C1D285-0296-FBF8-A759-CDE748226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A803AA-C7BC-5DA1-941D-FA110F3C4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05F51-F91B-40EC-A9C9-AAADFD481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17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1C7945-037F-3B7F-EF06-3962306695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46D32B-3008-1D16-3F34-C97FC88FF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C68F63-0683-B448-8DF1-6DCA0DE8F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8551B-91FA-41A7-B6BD-40714FD7E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77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76CEE8-3A75-04A9-A00E-DA6D0E034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2E1D56-2133-56FC-B0BD-DC8CE72E00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5A20C5-9D03-AC5E-5087-D92E4C49D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14CC1-EF90-4060-B5FD-74A8D1723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16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1275"/>
            <a:ext cx="120332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311275"/>
            <a:ext cx="204470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888163"/>
            <a:ext cx="120332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AA201-B452-E315-EF85-51C8EBA309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3F997-76AE-5033-9F8F-08A113A9A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C2A9B-A620-1939-BF12-EBBF174BA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81346-9D92-4303-824B-0919FF9D2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4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3042563"/>
            <a:ext cx="21945600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941638"/>
            <a:ext cx="21945600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5763538"/>
            <a:ext cx="21945600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D916A-3D51-B6B8-7F8B-E1E6672B1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745A2-23B4-9B3F-7AF9-B65CADB40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6725F-909F-6F17-B7BA-A6EC752F5B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D0647-BA3E-48AE-98CB-B2614D18A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C00471-0970-16C1-EC98-F34DEDC4C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925763"/>
            <a:ext cx="3108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FCB4EB-DB3E-D5A6-0529-B02CF7D8C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9509125"/>
            <a:ext cx="31089600" cy="197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7C5927-7A6A-EE88-FBBC-220160666B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9992638"/>
            <a:ext cx="7620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>
            <a:lvl1pPr defTabSz="4806950" eaLnBrk="1" hangingPunct="1">
              <a:defRPr sz="7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264523-C2C6-E96D-E922-D3DB2E5317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9992638"/>
            <a:ext cx="115824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>
            <a:lvl1pPr algn="ctr" defTabSz="4806950" eaLnBrk="1" hangingPunct="1">
              <a:defRPr sz="7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0923AA1-8746-50EA-1B66-108F22D5F4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9992638"/>
            <a:ext cx="7620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>
            <a:lvl1pPr algn="r" defTabSz="4806950" eaLnBrk="1" hangingPunct="1">
              <a:defRPr sz="7400"/>
            </a:lvl1pPr>
          </a:lstStyle>
          <a:p>
            <a:fld id="{B5AF3642-CF2B-4937-9CDE-39EAE649F0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2pPr>
      <a:lvl3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3pPr>
      <a:lvl4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4pPr>
      <a:lvl5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5pPr>
      <a:lvl6pPr marL="4572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6pPr>
      <a:lvl7pPr marL="9144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7pPr>
      <a:lvl8pPr marL="13716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8pPr>
      <a:lvl9pPr marL="18288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9pPr>
    </p:titleStyle>
    <p:bodyStyle>
      <a:lvl1pPr marL="1803400" indent="-1803400" algn="l" defTabSz="4806950" rtl="0" eaLnBrk="0" fontAlgn="base" hangingPunct="0">
        <a:spcBef>
          <a:spcPct val="20000"/>
        </a:spcBef>
        <a:spcAft>
          <a:spcPct val="0"/>
        </a:spcAft>
        <a:buChar char="•"/>
        <a:defRPr sz="16800">
          <a:solidFill>
            <a:schemeClr val="tx1"/>
          </a:solidFill>
          <a:latin typeface="+mn-lt"/>
          <a:ea typeface="+mn-ea"/>
          <a:cs typeface="+mn-cs"/>
        </a:defRPr>
      </a:lvl1pPr>
      <a:lvl2pPr marL="3905250" indent="-1501775" algn="l" defTabSz="4806950" rtl="0" eaLnBrk="0" fontAlgn="base" hangingPunct="0">
        <a:spcBef>
          <a:spcPct val="20000"/>
        </a:spcBef>
        <a:spcAft>
          <a:spcPct val="0"/>
        </a:spcAft>
        <a:buChar char="–"/>
        <a:defRPr sz="14700">
          <a:solidFill>
            <a:schemeClr val="tx1"/>
          </a:solidFill>
          <a:latin typeface="+mn-lt"/>
        </a:defRPr>
      </a:lvl2pPr>
      <a:lvl3pPr marL="6008688" indent="-1201738" algn="l" defTabSz="4806950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</a:defRPr>
      </a:lvl3pPr>
      <a:lvl4pPr marL="8412163" indent="-1201738" algn="l" defTabSz="4806950" rtl="0" eaLnBrk="0" fontAlgn="base" hangingPunct="0">
        <a:spcBef>
          <a:spcPct val="20000"/>
        </a:spcBef>
        <a:spcAft>
          <a:spcPct val="0"/>
        </a:spcAft>
        <a:buChar char="–"/>
        <a:defRPr sz="10500">
          <a:solidFill>
            <a:schemeClr val="tx1"/>
          </a:solidFill>
          <a:latin typeface="+mn-lt"/>
        </a:defRPr>
      </a:lvl4pPr>
      <a:lvl5pPr marL="10815638" indent="-1201738" algn="l" defTabSz="4806950" rtl="0" eaLnBrk="0" fontAlgn="base" hangingPunct="0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5pPr>
      <a:lvl6pPr marL="112728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6pPr>
      <a:lvl7pPr marL="117300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7pPr>
      <a:lvl8pPr marL="121872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8pPr>
      <a:lvl9pPr marL="126444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0" Type="http://schemas.openxmlformats.org/officeDocument/2006/relationships/diagramData" Target="../diagrams/data1.xml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23">
            <a:extLst>
              <a:ext uri="{FF2B5EF4-FFF2-40B4-BE49-F238E27FC236}">
                <a16:creationId xmlns:a16="http://schemas.microsoft.com/office/drawing/2014/main" id="{2433D1ED-7EC4-2CFB-2A53-F82FC5B2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43" y="6553200"/>
            <a:ext cx="36010513" cy="260320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72" name="AutoShape 224">
            <a:extLst>
              <a:ext uri="{FF2B5EF4-FFF2-40B4-BE49-F238E27FC236}">
                <a16:creationId xmlns:a16="http://schemas.microsoft.com/office/drawing/2014/main" id="{B0469913-8EAC-9823-4648-BFBE73C6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600981"/>
            <a:ext cx="25222200" cy="2636837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78822" dir="1804115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6169" tIns="182880" rIns="196169" bIns="101091" anchor="ctr" anchorCtr="1"/>
          <a:lstStyle>
            <a:lvl1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1pPr>
            <a:lvl2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2pPr>
            <a:lvl3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3pPr>
            <a:lvl4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4pPr>
            <a:lvl5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One Step at a Time: Exercise Self-Efficacy in Cancer Survivors</a:t>
            </a:r>
            <a:endParaRPr lang="en-US" altLang="en-US" sz="66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2274" name="AutoShape 226">
            <a:extLst>
              <a:ext uri="{FF2B5EF4-FFF2-40B4-BE49-F238E27FC236}">
                <a16:creationId xmlns:a16="http://schemas.microsoft.com/office/drawing/2014/main" id="{60359951-EE88-731F-C672-A8389DFA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302" y="18745200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Structural Equation Modeling</a:t>
            </a:r>
          </a:p>
        </p:txBody>
      </p:sp>
      <p:sp>
        <p:nvSpPr>
          <p:cNvPr id="2278" name="AutoShape 230">
            <a:extLst>
              <a:ext uri="{FF2B5EF4-FFF2-40B4-BE49-F238E27FC236}">
                <a16:creationId xmlns:a16="http://schemas.microsoft.com/office/drawing/2014/main" id="{3C42C01B-843B-8381-8B48-B552727E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639" y="6858000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Helvetic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Confirmatory Factor Analysis</a:t>
            </a:r>
          </a:p>
        </p:txBody>
      </p:sp>
      <p:sp>
        <p:nvSpPr>
          <p:cNvPr id="2279" name="AutoShape 231">
            <a:extLst>
              <a:ext uri="{FF2B5EF4-FFF2-40B4-BE49-F238E27FC236}">
                <a16:creationId xmlns:a16="http://schemas.microsoft.com/office/drawing/2014/main" id="{F9FC5D95-7CBF-481B-14A4-D816542B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11" y="24460200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Proposed Model</a:t>
            </a:r>
          </a:p>
        </p:txBody>
      </p:sp>
      <p:sp>
        <p:nvSpPr>
          <p:cNvPr id="4106" name="Rectangle 233">
            <a:extLst>
              <a:ext uri="{FF2B5EF4-FFF2-40B4-BE49-F238E27FC236}">
                <a16:creationId xmlns:a16="http://schemas.microsoft.com/office/drawing/2014/main" id="{2F2E1D1C-2B00-658A-4836-A2AAFC3E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1183600"/>
            <a:ext cx="109696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B0125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br>
              <a:rPr lang="en-US" altLang="en-US" sz="2800">
                <a:solidFill>
                  <a:srgbClr val="000066"/>
                </a:solidFill>
                <a:latin typeface="Arial" panose="020B0604020202020204" pitchFamily="34" charset="0"/>
              </a:rPr>
            </a:br>
            <a:endParaRPr lang="en-US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285" name="AutoShape 237">
            <a:extLst>
              <a:ext uri="{FF2B5EF4-FFF2-40B4-BE49-F238E27FC236}">
                <a16:creationId xmlns:a16="http://schemas.microsoft.com/office/drawing/2014/main" id="{9043AE44-C5EE-A2BF-F63D-74995FD90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12" y="6848127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Helvetic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Introduction</a:t>
            </a:r>
          </a:p>
        </p:txBody>
      </p:sp>
      <p:sp>
        <p:nvSpPr>
          <p:cNvPr id="4109" name="Text Box 238">
            <a:extLst>
              <a:ext uri="{FF2B5EF4-FFF2-40B4-BE49-F238E27FC236}">
                <a16:creationId xmlns:a16="http://schemas.microsoft.com/office/drawing/2014/main" id="{981F7214-3149-4255-A21B-B43906DA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991600"/>
            <a:ext cx="109696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rgbClr val="00006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rgbClr val="000062"/>
              </a:solidFill>
              <a:latin typeface="Arial" panose="020B0604020202020204" pitchFamily="34" charset="0"/>
            </a:endParaRPr>
          </a:p>
        </p:txBody>
      </p:sp>
      <p:sp>
        <p:nvSpPr>
          <p:cNvPr id="4112" name="Text Box 255">
            <a:extLst>
              <a:ext uri="{FF2B5EF4-FFF2-40B4-BE49-F238E27FC236}">
                <a16:creationId xmlns:a16="http://schemas.microsoft.com/office/drawing/2014/main" id="{8212E37A-AF44-04CC-328A-B653EBE8A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85" y="8229027"/>
            <a:ext cx="11125200" cy="1578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One of the many challenges cancer survivors face is relapse prevention. While there is substantial research illustrating that exercise is a crucial component of preventing cancer relapse (</a:t>
            </a:r>
            <a:r>
              <a:rPr lang="en-US" altLang="en-US" sz="2800" dirty="0" err="1">
                <a:latin typeface="Arial" panose="020B0604020202020204" pitchFamily="34" charset="0"/>
              </a:rPr>
              <a:t>Magné</a:t>
            </a:r>
            <a:r>
              <a:rPr lang="en-US" altLang="en-US" sz="2800" dirty="0">
                <a:latin typeface="Arial" panose="020B0604020202020204" pitchFamily="34" charset="0"/>
              </a:rPr>
              <a:t> et al., 2011), the effects of treatment can make exercise feel daunting. The first step to overcoming this difficulty is understanding what factors contribute to cancer survivors’ </a:t>
            </a:r>
            <a:r>
              <a:rPr lang="en-US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exercise self efficacy</a:t>
            </a:r>
            <a:r>
              <a:rPr lang="en-US" altLang="en-US" sz="2800" dirty="0">
                <a:latin typeface="Arial" panose="020B0604020202020204" pitchFamily="34" charset="0"/>
              </a:rPr>
              <a:t>. To build our understanding of these factors, we utilized factor analysis and structural equation modeling to evaluate potential factors in a sample of 29 breast cancer survivors.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2800" b="1" u="sng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2800" b="1" u="sng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2800" b="1" u="sng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2800" b="1" u="sng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2800" b="1" u="sng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2800" b="1" u="sng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2800" b="1" u="sng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2800" b="1" u="sng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2800" b="1" u="sng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br>
              <a:rPr lang="en-US" altLang="en-US" sz="2800" b="1" u="sng" dirty="0">
                <a:latin typeface="Arial" panose="020B0604020202020204" pitchFamily="34" charset="0"/>
              </a:rPr>
            </a:br>
            <a:r>
              <a:rPr lang="en-US" altLang="en-US" sz="2800" b="1" u="sng" dirty="0">
                <a:latin typeface="Arial" panose="020B0604020202020204" pitchFamily="34" charset="0"/>
              </a:rPr>
              <a:t>Measurements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- Functional Assessment of Chronic Illness Therapy- Spiritual Wellbeing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- Adult Hope Scale</a:t>
            </a:r>
          </a:p>
          <a:p>
            <a:pPr algn="just" eaLnBrk="1" hangingPunct="1">
              <a:spcBef>
                <a:spcPts val="3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	- Willpower subscale</a:t>
            </a:r>
          </a:p>
          <a:p>
            <a:pPr algn="just" eaLnBrk="1" hangingPunct="1">
              <a:spcBef>
                <a:spcPts val="3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	- </a:t>
            </a:r>
            <a:r>
              <a:rPr lang="en-US" altLang="en-US" sz="2800" dirty="0" err="1">
                <a:latin typeface="Arial" panose="020B0604020202020204" pitchFamily="34" charset="0"/>
              </a:rPr>
              <a:t>Waypower</a:t>
            </a:r>
            <a:r>
              <a:rPr lang="en-US" altLang="en-US" sz="2800" dirty="0">
                <a:latin typeface="Arial" panose="020B0604020202020204" pitchFamily="34" charset="0"/>
              </a:rPr>
              <a:t> subscale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- Perceived Stress Scale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- Brief Symptom Inventory-18</a:t>
            </a:r>
          </a:p>
          <a:p>
            <a:pPr algn="just" eaLnBrk="1" hangingPunct="1">
              <a:spcBef>
                <a:spcPts val="3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	- Depression subscale</a:t>
            </a:r>
          </a:p>
          <a:p>
            <a:pPr algn="just" eaLnBrk="1" hangingPunct="1">
              <a:spcBef>
                <a:spcPts val="3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	- Anxiety subscale</a:t>
            </a:r>
          </a:p>
          <a:p>
            <a:pPr algn="just" eaLnBrk="1" hangingPunct="1">
              <a:spcBef>
                <a:spcPts val="3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	X Somatization subscale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-Exercise Self-Efficacy Scale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4118" name="Text Box 265">
            <a:extLst>
              <a:ext uri="{FF2B5EF4-FFF2-40B4-BE49-F238E27FC236}">
                <a16:creationId xmlns:a16="http://schemas.microsoft.com/office/drawing/2014/main" id="{7FD3C181-0476-C0A1-37E5-4EF56BD1C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1800" y="119634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2319" name="AutoShape 271">
            <a:extLst>
              <a:ext uri="{FF2B5EF4-FFF2-40B4-BE49-F238E27FC236}">
                <a16:creationId xmlns:a16="http://schemas.microsoft.com/office/drawing/2014/main" id="{4B84B36E-BCAC-6308-7ED1-10ED9970F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2599" y="26670000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Future Directions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36C710-DBBB-8683-A223-F16B07F94DF8}"/>
              </a:ext>
            </a:extLst>
          </p:cNvPr>
          <p:cNvSpPr txBox="1"/>
          <p:nvPr/>
        </p:nvSpPr>
        <p:spPr>
          <a:xfrm>
            <a:off x="6345745" y="3276600"/>
            <a:ext cx="24341728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72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B.L. Scheuler</a:t>
            </a:r>
            <a:r>
              <a:rPr lang="en-US" sz="7200" baseline="300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1</a:t>
            </a:r>
            <a:r>
              <a:rPr lang="en-US" sz="72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, J.W. Houpt</a:t>
            </a:r>
            <a:r>
              <a:rPr lang="en-US" sz="7200" baseline="300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1</a:t>
            </a:r>
            <a:r>
              <a:rPr lang="en-US" sz="72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, and D.C. Hughes</a:t>
            </a:r>
            <a:r>
              <a:rPr lang="en-US" sz="7200" baseline="300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2</a:t>
            </a:r>
          </a:p>
          <a:p>
            <a:pPr algn="ctr" eaLnBrk="1" hangingPunct="1">
              <a:defRPr/>
            </a:pPr>
            <a:r>
              <a:rPr lang="en-US" sz="6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1</a:t>
            </a:r>
            <a:r>
              <a:rPr lang="en-US" sz="6000" dirty="0">
                <a:effectLst>
                  <a:outerShdw blurRad="50800" dist="381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The University of Texas at San Antonio</a:t>
            </a:r>
            <a:br>
              <a:rPr lang="en-US" sz="6000" dirty="0">
                <a:effectLst>
                  <a:outerShdw blurRad="50800" dist="381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</a:br>
            <a:r>
              <a:rPr lang="en-US" sz="6000" baseline="30000" dirty="0">
                <a:effectLst>
                  <a:outerShdw blurRad="50800" dist="381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2</a:t>
            </a:r>
            <a:r>
              <a:rPr lang="en-US" sz="6000" dirty="0">
                <a:effectLst>
                  <a:outerShdw blurRad="50800" dist="381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The University of Texas Health Science Center at San Antonio</a:t>
            </a:r>
          </a:p>
        </p:txBody>
      </p:sp>
      <p:pic>
        <p:nvPicPr>
          <p:cNvPr id="4152" name="Picture 56" descr="UTSA - The University of Texas at San Antonio - Home | Facebook">
            <a:extLst>
              <a:ext uri="{FF2B5EF4-FFF2-40B4-BE49-F238E27FC236}">
                <a16:creationId xmlns:a16="http://schemas.microsoft.com/office/drawing/2014/main" id="{9D98C299-7A98-9B6F-4A9F-42565E444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9" y="353710"/>
            <a:ext cx="3303890" cy="33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256">
            <a:extLst>
              <a:ext uri="{FF2B5EF4-FFF2-40B4-BE49-F238E27FC236}">
                <a16:creationId xmlns:a16="http://schemas.microsoft.com/office/drawing/2014/main" id="{952AD00C-E70F-413B-0016-2A1EABE6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8090" y="27805082"/>
            <a:ext cx="1063339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There are many potential next steps for this project:</a:t>
            </a:r>
          </a:p>
          <a:p>
            <a:pPr marL="457200" indent="-457200" eaLnBrk="1" hangingPunct="1"/>
            <a:r>
              <a:rPr lang="en-US" altLang="en-US" sz="2800" dirty="0">
                <a:latin typeface="Arial" panose="020B0604020202020204" pitchFamily="34" charset="0"/>
              </a:rPr>
              <a:t>Utilizing a larger sample size</a:t>
            </a:r>
          </a:p>
          <a:p>
            <a:pPr marL="457200" indent="-457200" eaLnBrk="1" hangingPunct="1"/>
            <a:r>
              <a:rPr lang="en-US" altLang="en-US" sz="2800" dirty="0">
                <a:latin typeface="Arial" panose="020B0604020202020204" pitchFamily="34" charset="0"/>
              </a:rPr>
              <a:t>Including additional factors, such as social 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support</a:t>
            </a:r>
          </a:p>
          <a:p>
            <a:pPr marL="457200" indent="-457200" eaLnBrk="1" hangingPunct="1"/>
            <a:r>
              <a:rPr lang="en-US" altLang="en-US" sz="2800" dirty="0">
                <a:latin typeface="Arial" panose="020B0604020202020204" pitchFamily="34" charset="0"/>
              </a:rPr>
              <a:t>Exploring different measurement tools</a:t>
            </a:r>
          </a:p>
          <a:p>
            <a:pPr marL="457200" indent="-457200" eaLnBrk="1" hangingPunct="1"/>
            <a:r>
              <a:rPr lang="en-US" altLang="en-US" sz="2800" dirty="0">
                <a:latin typeface="Arial" panose="020B0604020202020204" pitchFamily="34" charset="0"/>
              </a:rPr>
              <a:t>Performing a longitudinal analysis during an 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intervention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For references, syntax, and more, please see QR code.</a:t>
            </a:r>
          </a:p>
        </p:txBody>
      </p:sp>
      <p:sp>
        <p:nvSpPr>
          <p:cNvPr id="17" name="Text Box 256">
            <a:extLst>
              <a:ext uri="{FF2B5EF4-FFF2-40B4-BE49-F238E27FC236}">
                <a16:creationId xmlns:a16="http://schemas.microsoft.com/office/drawing/2014/main" id="{493DB384-B8B9-0CB0-790E-72742536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2598" y="21945600"/>
            <a:ext cx="109616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But which model is preferred?</a:t>
            </a:r>
          </a:p>
          <a:p>
            <a:pPr marL="457200" indent="-457200" algn="just" eaLnBrk="1" hangingPunct="1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2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(1,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29) = 7.24,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0.007</a:t>
            </a:r>
          </a:p>
          <a:p>
            <a:pPr marL="457200" indent="-457200" algn="just" eaLnBrk="1" hangingPunct="1"/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BF</a:t>
            </a:r>
            <a:r>
              <a:rPr lang="en-US" sz="28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21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6.96 (from BICs)</a:t>
            </a:r>
          </a:p>
          <a:p>
            <a:pPr marL="457200" indent="-457200" algn="just" eaLnBrk="1" hangingPunct="1"/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 increased model fit worth the loss of degrees of freedom?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 eaLnBrk="1" hangingPunct="1"/>
            <a:r>
              <a:rPr lang="en-US" altLang="en-US" sz="2800" dirty="0">
                <a:latin typeface="Arial" panose="020B0604020202020204" pitchFamily="34" charset="0"/>
              </a:rPr>
              <a:t>There is also a trade-off between model fit and explained variance in exercise self-efficacy</a:t>
            </a:r>
          </a:p>
          <a:p>
            <a:pPr marL="457200" indent="-457200" algn="just" eaLnBrk="1" hangingPunct="1"/>
            <a:r>
              <a:rPr lang="en-US" altLang="en-US" sz="2800" dirty="0">
                <a:latin typeface="Arial" panose="020B0604020202020204" pitchFamily="34" charset="0"/>
              </a:rPr>
              <a:t>Most importantly, there is no theoretical basis for including a residual covariance between the ESE-walk subscale and BSI-anxiety subscales</a:t>
            </a:r>
          </a:p>
        </p:txBody>
      </p:sp>
      <p:pic>
        <p:nvPicPr>
          <p:cNvPr id="1032" name="Picture 8" descr="UTHSA-Logo-V-1000x1000-11.14.51-AM-2f83b57dab31f792712c5df3b3edc43f - San  Antonio Report">
            <a:extLst>
              <a:ext uri="{FF2B5EF4-FFF2-40B4-BE49-F238E27FC236}">
                <a16:creationId xmlns:a16="http://schemas.microsoft.com/office/drawing/2014/main" id="{C986AAA7-B960-77C5-EC3D-997605E4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7598" y="353710"/>
            <a:ext cx="3303890" cy="33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E0449-83FB-83B3-0117-6D08F3DC3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1513" y="28230593"/>
            <a:ext cx="3000711" cy="3000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5DCDA4-D220-7CF1-ED7B-54B33DB3F29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r="7019" b="6829"/>
          <a:stretch/>
        </p:blipFill>
        <p:spPr bwMode="auto">
          <a:xfrm>
            <a:off x="12596546" y="12404421"/>
            <a:ext cx="10709135" cy="574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CCB5B-E0C4-FAA8-FDB0-9F2AA417EA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" t="9831" r="7627" b="9248"/>
          <a:stretch/>
        </p:blipFill>
        <p:spPr bwMode="auto">
          <a:xfrm>
            <a:off x="12694902" y="25374600"/>
            <a:ext cx="10622298" cy="675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547A82-96FE-CA3C-5E86-5274ED76C37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" t="11972" r="5824" b="12055"/>
          <a:stretch/>
        </p:blipFill>
        <p:spPr bwMode="auto">
          <a:xfrm>
            <a:off x="24499922" y="14173200"/>
            <a:ext cx="10961609" cy="634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Box 257">
            <a:extLst>
              <a:ext uri="{FF2B5EF4-FFF2-40B4-BE49-F238E27FC236}">
                <a16:creationId xmlns:a16="http://schemas.microsoft.com/office/drawing/2014/main" id="{0DB2163C-A0CD-D4E9-A021-C1C42CBE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0913" y="8077200"/>
            <a:ext cx="1112520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ts val="600"/>
              </a:spcBef>
            </a:pPr>
            <a:r>
              <a:rPr lang="en-US" altLang="en-US" sz="2800" b="1" u="sng" dirty="0">
                <a:latin typeface="Arial" panose="020B0604020202020204" pitchFamily="34" charset="0"/>
              </a:rPr>
              <a:t>Model Fit</a:t>
            </a:r>
          </a:p>
          <a:p>
            <a:pPr eaLnBrk="1" hangingPunct="1">
              <a:spcBef>
                <a:spcPts val="30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	Chi-Square: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2800" i="1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(24,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29) = 33.17,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0.10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	CFI</a:t>
            </a:r>
            <a:r>
              <a:rPr lang="en-US" altLang="en-US" sz="2800" dirty="0">
                <a:latin typeface="Arial" panose="020B0604020202020204" pitchFamily="34" charset="0"/>
              </a:rPr>
              <a:t>: 0.95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	RMSEA</a:t>
            </a:r>
            <a:r>
              <a:rPr lang="en-US" altLang="en-US" sz="2800" dirty="0">
                <a:latin typeface="Arial" panose="020B0604020202020204" pitchFamily="34" charset="0"/>
              </a:rPr>
              <a:t>: 0.12 (0.00, 0.20)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	SRMR</a:t>
            </a:r>
            <a:r>
              <a:rPr lang="en-US" altLang="en-US" sz="2800" dirty="0">
                <a:latin typeface="Arial" panose="020B0604020202020204" pitchFamily="34" charset="0"/>
              </a:rPr>
              <a:t>: 0.09</a:t>
            </a:r>
          </a:p>
          <a:p>
            <a:pPr marL="457200" indent="-457200" eaLnBrk="1" hangingPunct="1">
              <a:spcBef>
                <a:spcPts val="3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There is significant covariance between mental health and spiritual well-being, but less evidence of covariance of each factor with exercise self-efficacy, so we proceeded with analysis</a:t>
            </a:r>
          </a:p>
        </p:txBody>
      </p:sp>
      <p:sp>
        <p:nvSpPr>
          <p:cNvPr id="15" name="AutoShape 230">
            <a:extLst>
              <a:ext uri="{FF2B5EF4-FFF2-40B4-BE49-F238E27FC236}">
                <a16:creationId xmlns:a16="http://schemas.microsoft.com/office/drawing/2014/main" id="{BCF5FF29-6475-5F5E-7CCE-34BB7735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2599" y="6848127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Helvetic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Alternative Model</a:t>
            </a:r>
          </a:p>
        </p:txBody>
      </p:sp>
      <p:sp>
        <p:nvSpPr>
          <p:cNvPr id="18" name="AutoShape 230">
            <a:extLst>
              <a:ext uri="{FF2B5EF4-FFF2-40B4-BE49-F238E27FC236}">
                <a16:creationId xmlns:a16="http://schemas.microsoft.com/office/drawing/2014/main" id="{66B925B1-A671-CBD7-7175-4FADAB88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2599" y="20726400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Helvetic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Discussion</a:t>
            </a:r>
          </a:p>
        </p:txBody>
      </p:sp>
      <p:sp>
        <p:nvSpPr>
          <p:cNvPr id="23" name="Text Box 257">
            <a:extLst>
              <a:ext uri="{FF2B5EF4-FFF2-40B4-BE49-F238E27FC236}">
                <a16:creationId xmlns:a16="http://schemas.microsoft.com/office/drawing/2014/main" id="{748CD927-F1E8-F125-DE98-56377EE75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0913" y="19964400"/>
            <a:ext cx="11125200" cy="57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ts val="600"/>
              </a:spcBef>
            </a:pPr>
            <a:r>
              <a:rPr lang="en-US" altLang="en-US" sz="2800" b="1" u="sng" dirty="0">
                <a:latin typeface="Arial" panose="020B0604020202020204" pitchFamily="34" charset="0"/>
              </a:rPr>
              <a:t>Model Fit</a:t>
            </a:r>
          </a:p>
          <a:p>
            <a:pPr eaLnBrk="1" hangingPunct="1">
              <a:spcBef>
                <a:spcPts val="30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	Chi-Square: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2800" i="1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(24,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29) = 33.17,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0.10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	CFI</a:t>
            </a:r>
            <a:r>
              <a:rPr lang="en-US" altLang="en-US" sz="2800" dirty="0">
                <a:latin typeface="Arial" panose="020B0604020202020204" pitchFamily="34" charset="0"/>
              </a:rPr>
              <a:t>: 0.95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	RMSEA</a:t>
            </a:r>
            <a:r>
              <a:rPr lang="en-US" altLang="en-US" sz="2800" dirty="0">
                <a:latin typeface="Arial" panose="020B0604020202020204" pitchFamily="34" charset="0"/>
              </a:rPr>
              <a:t>: 0.12 (0.00, 0.20)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	SRMR</a:t>
            </a:r>
            <a:r>
              <a:rPr lang="en-US" altLang="en-US" sz="2800" dirty="0">
                <a:latin typeface="Arial" panose="020B0604020202020204" pitchFamily="34" charset="0"/>
              </a:rPr>
              <a:t>: 0.09</a:t>
            </a:r>
          </a:p>
          <a:p>
            <a:pPr marL="457200" indent="-457200" eaLnBrk="1" hangingPunct="1">
              <a:spcBef>
                <a:spcPts val="3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19% of the variance in exercise self-efficacy was explained by the model</a:t>
            </a:r>
          </a:p>
          <a:p>
            <a:pPr marL="457200" indent="-457200" eaLnBrk="1" hangingPunct="1">
              <a:spcBef>
                <a:spcPts val="3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There was significant covariance between spiritual well-being and mental health</a:t>
            </a:r>
          </a:p>
          <a:p>
            <a:pPr marL="457200" indent="-457200" eaLnBrk="1" hangingPunct="1">
              <a:spcBef>
                <a:spcPts val="3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The direct effect of spiritual well-being on exercise self-efficacy approached significance, but this trend did not hold for mental health and exercise self-efficacy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57">
            <a:extLst>
              <a:ext uri="{FF2B5EF4-FFF2-40B4-BE49-F238E27FC236}">
                <a16:creationId xmlns:a16="http://schemas.microsoft.com/office/drawing/2014/main" id="{6F92590A-0546-9AE7-9EE2-617B3CBC9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3841" y="8025170"/>
            <a:ext cx="11125200" cy="651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JASP provides suggestions to improve model fit, and the top suggestion was to account for residual covariance between </a:t>
            </a:r>
            <a:r>
              <a:rPr lang="en-US" altLang="en-US" sz="2800" dirty="0" err="1">
                <a:latin typeface="Arial" panose="020B0604020202020204" pitchFamily="34" charset="0"/>
              </a:rPr>
              <a:t>esewalk</a:t>
            </a:r>
            <a:r>
              <a:rPr lang="en-US" altLang="en-US" sz="2800" dirty="0">
                <a:latin typeface="Arial" panose="020B0604020202020204" pitchFamily="34" charset="0"/>
              </a:rPr>
              <a:t>’ and ‘</a:t>
            </a:r>
            <a:r>
              <a:rPr lang="en-US" altLang="en-US" sz="2800" dirty="0" err="1">
                <a:latin typeface="Arial" panose="020B0604020202020204" pitchFamily="34" charset="0"/>
              </a:rPr>
              <a:t>bsianx</a:t>
            </a:r>
            <a:r>
              <a:rPr lang="en-US" altLang="en-US" sz="2800" dirty="0">
                <a:latin typeface="Arial" panose="020B0604020202020204" pitchFamily="34" charset="0"/>
              </a:rPr>
              <a:t>.’ If this significantly improved the model, we would need to consider the theoretical implications. From this suggestion, we created an alternative model.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altLang="en-US" sz="2800" b="1" u="sng" dirty="0">
                <a:latin typeface="Arial" panose="020B0604020202020204" pitchFamily="34" charset="0"/>
              </a:rPr>
              <a:t>Model Fit</a:t>
            </a:r>
          </a:p>
          <a:p>
            <a:pPr eaLnBrk="1" hangingPunct="1">
              <a:spcBef>
                <a:spcPts val="300"/>
              </a:spcBef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	Chi-Square: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2800" i="1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(23,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29) = 25.93, 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0.30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	CFI</a:t>
            </a:r>
            <a:r>
              <a:rPr lang="en-US" altLang="en-US" sz="2800" dirty="0">
                <a:latin typeface="Arial" panose="020B0604020202020204" pitchFamily="34" charset="0"/>
              </a:rPr>
              <a:t>: 0.98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	RMSEA</a:t>
            </a:r>
            <a:r>
              <a:rPr lang="en-US" altLang="en-US" sz="2800" dirty="0">
                <a:latin typeface="Arial" panose="020B0604020202020204" pitchFamily="34" charset="0"/>
              </a:rPr>
              <a:t>: 0.07 (0.00, 0.17)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	SRMR</a:t>
            </a:r>
            <a:r>
              <a:rPr lang="en-US" altLang="en-US" sz="2800" dirty="0">
                <a:latin typeface="Arial" panose="020B0604020202020204" pitchFamily="34" charset="0"/>
              </a:rPr>
              <a:t>: 0.08</a:t>
            </a:r>
          </a:p>
          <a:p>
            <a:pPr marL="457200" indent="-457200" eaLnBrk="1" hangingPunct="1">
              <a:spcBef>
                <a:spcPts val="3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14% of the variance in exercise self-efficacy was explained by the model</a:t>
            </a:r>
          </a:p>
          <a:p>
            <a:pPr marL="457200" indent="-457200" eaLnBrk="1" hangingPunct="1">
              <a:spcBef>
                <a:spcPts val="3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Covariance and direct effects remained nearly the same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F6C84D-F969-AACC-9DCC-BF4EA0DC3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9" t="9089" r="9258" b="50000"/>
          <a:stretch/>
        </p:blipFill>
        <p:spPr bwMode="auto">
          <a:xfrm>
            <a:off x="609937" y="25628179"/>
            <a:ext cx="11469889" cy="485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55">
            <a:extLst>
              <a:ext uri="{FF2B5EF4-FFF2-40B4-BE49-F238E27FC236}">
                <a16:creationId xmlns:a16="http://schemas.microsoft.com/office/drawing/2014/main" id="{58A01C63-8A8F-3B01-75BF-DF4149C1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0" y="30635794"/>
            <a:ext cx="11125200" cy="167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800" i="1" dirty="0">
                <a:latin typeface="Arial" panose="020B0604020202020204" pitchFamily="34" charset="0"/>
              </a:rPr>
              <a:t>Note</a:t>
            </a:r>
            <a:r>
              <a:rPr lang="en-US" altLang="en-US" sz="2800" dirty="0">
                <a:latin typeface="Arial" panose="020B0604020202020204" pitchFamily="34" charset="0"/>
              </a:rPr>
              <a:t>: For item means, standard deviations, and reliability, as well as assumption checks (</a:t>
            </a:r>
            <a:r>
              <a:rPr lang="en-US" altLang="en-US" sz="2800" i="1" dirty="0">
                <a:latin typeface="Arial" panose="020B0604020202020204" pitchFamily="34" charset="0"/>
              </a:rPr>
              <a:t>e.g.</a:t>
            </a:r>
            <a:r>
              <a:rPr lang="en-US" altLang="en-US" sz="2800" dirty="0">
                <a:latin typeface="Arial" panose="020B0604020202020204" pitchFamily="34" charset="0"/>
              </a:rPr>
              <a:t>, Bartlett’s test and KMO measures), please see the online supplemental material.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157A3F-2A9E-73A3-2BF9-16300760A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595330"/>
              </p:ext>
            </p:extLst>
          </p:nvPr>
        </p:nvGraphicFramePr>
        <p:xfrm>
          <a:off x="1208423" y="12192421"/>
          <a:ext cx="9753600" cy="6400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641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Verdana</vt:lpstr>
      <vt:lpstr>Default Design</vt:lpstr>
      <vt:lpstr>PowerPoint Presentation</vt:lpstr>
    </vt:vector>
  </TitlesOfParts>
  <Company>NCO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Media Office</dc:creator>
  <cp:lastModifiedBy>Scheuler, Bryanna</cp:lastModifiedBy>
  <cp:revision>86</cp:revision>
  <dcterms:created xsi:type="dcterms:W3CDTF">2000-03-30T12:26:29Z</dcterms:created>
  <dcterms:modified xsi:type="dcterms:W3CDTF">2023-09-29T11:12:22Z</dcterms:modified>
</cp:coreProperties>
</file>