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9"/>
  </p:notesMasterIdLst>
  <p:sldIdLst>
    <p:sldId id="256" r:id="rId5"/>
    <p:sldId id="257" r:id="rId6"/>
    <p:sldId id="259" r:id="rId7"/>
    <p:sldId id="264" r:id="rId8"/>
    <p:sldId id="260" r:id="rId9"/>
    <p:sldId id="262" r:id="rId10"/>
    <p:sldId id="263" r:id="rId11"/>
    <p:sldId id="271" r:id="rId12"/>
    <p:sldId id="265" r:id="rId13"/>
    <p:sldId id="266" r:id="rId14"/>
    <p:sldId id="267" r:id="rId15"/>
    <p:sldId id="269" r:id="rId16"/>
    <p:sldId id="270" r:id="rId17"/>
    <p:sldId id="25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93803C8-FA9A-4EF9-9D0A-C5873167767E}">
          <p14:sldIdLst>
            <p14:sldId id="256"/>
            <p14:sldId id="257"/>
          </p14:sldIdLst>
        </p14:section>
        <p14:section name="Untitled Section" id="{1360B896-1A5D-4A6E-8307-0736D18505C2}">
          <p14:sldIdLst>
            <p14:sldId id="259"/>
            <p14:sldId id="264"/>
            <p14:sldId id="260"/>
            <p14:sldId id="262"/>
            <p14:sldId id="263"/>
            <p14:sldId id="271"/>
            <p14:sldId id="265"/>
            <p14:sldId id="266"/>
            <p14:sldId id="267"/>
            <p14:sldId id="269"/>
            <p14:sldId id="270"/>
            <p14:sldId id="25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2340"/>
    <a:srgbClr val="F15A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32" autoAdjust="0"/>
    <p:restoredTop sz="76257" autoAdjust="0"/>
  </p:normalViewPr>
  <p:slideViewPr>
    <p:cSldViewPr snapToGrid="0" snapToObjects="1">
      <p:cViewPr varScale="1">
        <p:scale>
          <a:sx n="105" d="100"/>
          <a:sy n="105" d="100"/>
        </p:scale>
        <p:origin x="114" y="5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96171C-6C02-41F2-841A-16E3B7C9FAF6}" type="datetimeFigureOut">
              <a:rPr lang="en-US" smtClean="0"/>
              <a:t>11/6/2024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808A04-4F30-4D14-A4A3-903948F17865}" type="slidenum">
              <a:rPr lang="en-US" smtClean="0"/>
              <a:t>‹#›</a:t>
            </a:fld>
            <a:endParaRPr lang="en-US"/>
          </a:p>
        </p:txBody>
      </p:sp>
    </p:spTree>
    <p:extLst>
      <p:ext uri="{BB962C8B-B14F-4D97-AF65-F5344CB8AC3E}">
        <p14:creationId xmlns:p14="http://schemas.microsoft.com/office/powerpoint/2010/main" val="38413245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Aim 1: To assess the predictive accuracy of response time models when applied to neuropsychological assessments of attention, executive control, and working memory. This analysis aims to determine the ability of response time models to represent the processes underlying cognitive function.</a:t>
            </a:r>
          </a:p>
        </p:txBody>
      </p:sp>
      <p:sp>
        <p:nvSpPr>
          <p:cNvPr id="4" name="Slide Number Placeholder 3"/>
          <p:cNvSpPr>
            <a:spLocks noGrp="1"/>
          </p:cNvSpPr>
          <p:nvPr>
            <p:ph type="sldNum" sz="quarter" idx="5"/>
          </p:nvPr>
        </p:nvSpPr>
        <p:spPr/>
        <p:txBody>
          <a:bodyPr/>
          <a:lstStyle/>
          <a:p>
            <a:fld id="{09808A04-4F30-4D14-A4A3-903948F17865}" type="slidenum">
              <a:rPr lang="en-US" smtClean="0"/>
              <a:t>9</a:t>
            </a:fld>
            <a:endParaRPr lang="en-US"/>
          </a:p>
        </p:txBody>
      </p:sp>
    </p:spTree>
    <p:extLst>
      <p:ext uri="{BB962C8B-B14F-4D97-AF65-F5344CB8AC3E}">
        <p14:creationId xmlns:p14="http://schemas.microsoft.com/office/powerpoint/2010/main" val="1661864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a:p>
            <a:r>
              <a:rPr lang="en-US" dirty="0"/>
              <a:t>Add icons for</a:t>
            </a:r>
            <a:r>
              <a:rPr lang="en-US" baseline="0" dirty="0"/>
              <a:t> each department.  </a:t>
            </a:r>
          </a:p>
          <a:p>
            <a:endParaRPr lang="en-US" dirty="0"/>
          </a:p>
        </p:txBody>
      </p:sp>
      <p:sp>
        <p:nvSpPr>
          <p:cNvPr id="4" name="Slide Number Placeholder 3"/>
          <p:cNvSpPr>
            <a:spLocks noGrp="1"/>
          </p:cNvSpPr>
          <p:nvPr>
            <p:ph type="sldNum" sz="quarter" idx="10"/>
          </p:nvPr>
        </p:nvSpPr>
        <p:spPr/>
        <p:txBody>
          <a:bodyPr/>
          <a:lstStyle/>
          <a:p>
            <a:fld id="{09808A04-4F30-4D14-A4A3-903948F17865}" type="slidenum">
              <a:rPr lang="en-US" smtClean="0"/>
              <a:t>14</a:t>
            </a:fld>
            <a:endParaRPr lang="en-US"/>
          </a:p>
        </p:txBody>
      </p:sp>
    </p:spTree>
    <p:extLst>
      <p:ext uri="{BB962C8B-B14F-4D97-AF65-F5344CB8AC3E}">
        <p14:creationId xmlns:p14="http://schemas.microsoft.com/office/powerpoint/2010/main" val="8057631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a:prstGeom prst="rect">
            <a:avLst/>
          </a:prstGeo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4" name="Text Placeholder 13"/>
          <p:cNvSpPr>
            <a:spLocks noGrp="1"/>
          </p:cNvSpPr>
          <p:nvPr>
            <p:ph type="body" sz="quarter" idx="10" hasCustomPrompt="1"/>
          </p:nvPr>
        </p:nvSpPr>
        <p:spPr>
          <a:xfrm>
            <a:off x="347135" y="6480676"/>
            <a:ext cx="11497733" cy="377324"/>
          </a:xfrm>
          <a:prstGeom prst="rect">
            <a:avLst/>
          </a:prstGeom>
        </p:spPr>
        <p:txBody>
          <a:bodyPr/>
          <a:lstStyle>
            <a:lvl1pPr marL="0" indent="0" algn="ctr">
              <a:buFontTx/>
              <a:buNone/>
              <a:defRPr sz="1800" baseline="0">
                <a:solidFill>
                  <a:schemeClr val="bg1"/>
                </a:solidFill>
              </a:defRPr>
            </a:lvl1pPr>
            <a:lvl3pPr marL="914400" indent="0" algn="ctr">
              <a:buFontTx/>
              <a:buNone/>
              <a:defRPr/>
            </a:lvl3pPr>
            <a:lvl4pPr marL="1371600" indent="0" algn="ctr">
              <a:buFontTx/>
              <a:buNone/>
              <a:defRPr/>
            </a:lvl4pPr>
            <a:lvl5pPr marL="1828800" indent="0" algn="ctr">
              <a:buFontTx/>
              <a:buNone/>
              <a:defRPr/>
            </a:lvl5pPr>
          </a:lstStyle>
          <a:p>
            <a:pPr lvl="0"/>
            <a:r>
              <a:rPr lang="en-US" dirty="0"/>
              <a:t>Department or Office Name</a:t>
            </a:r>
          </a:p>
        </p:txBody>
      </p:sp>
    </p:spTree>
    <p:extLst>
      <p:ext uri="{BB962C8B-B14F-4D97-AF65-F5344CB8AC3E}">
        <p14:creationId xmlns:p14="http://schemas.microsoft.com/office/powerpoint/2010/main" val="1010971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987426"/>
            <a:ext cx="3932237" cy="1600200"/>
          </a:xfrm>
          <a:prstGeom prst="rect">
            <a:avLst/>
          </a:prstGeo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9"/>
            <a:ext cx="6172200" cy="4873625"/>
          </a:xfrm>
          <a:prstGeom prst="rect">
            <a:avLst/>
          </a:prstGeo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587629"/>
            <a:ext cx="3932237" cy="3273425"/>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Text Placeholder 13"/>
          <p:cNvSpPr>
            <a:spLocks noGrp="1"/>
          </p:cNvSpPr>
          <p:nvPr>
            <p:ph type="body" sz="quarter" idx="10" hasCustomPrompt="1"/>
          </p:nvPr>
        </p:nvSpPr>
        <p:spPr>
          <a:xfrm>
            <a:off x="347135" y="6480676"/>
            <a:ext cx="11497733" cy="377324"/>
          </a:xfrm>
          <a:prstGeom prst="rect">
            <a:avLst/>
          </a:prstGeom>
        </p:spPr>
        <p:txBody>
          <a:bodyPr/>
          <a:lstStyle>
            <a:lvl1pPr marL="0" indent="0" algn="ctr">
              <a:buFontTx/>
              <a:buNone/>
              <a:defRPr sz="1800" baseline="0">
                <a:solidFill>
                  <a:schemeClr val="bg1"/>
                </a:solidFill>
              </a:defRPr>
            </a:lvl1pPr>
            <a:lvl3pPr marL="914400" indent="0" algn="ctr">
              <a:buFontTx/>
              <a:buNone/>
              <a:defRPr/>
            </a:lvl3pPr>
            <a:lvl4pPr marL="1371600" indent="0" algn="ctr">
              <a:buFontTx/>
              <a:buNone/>
              <a:defRPr/>
            </a:lvl4pPr>
            <a:lvl5pPr marL="1828800" indent="0" algn="ctr">
              <a:buFontTx/>
              <a:buNone/>
              <a:defRPr/>
            </a:lvl5pPr>
          </a:lstStyle>
          <a:p>
            <a:pPr lvl="0"/>
            <a:r>
              <a:rPr lang="en-US" dirty="0"/>
              <a:t>Department or Office Name</a:t>
            </a:r>
          </a:p>
        </p:txBody>
      </p:sp>
    </p:spTree>
    <p:extLst>
      <p:ext uri="{BB962C8B-B14F-4D97-AF65-F5344CB8AC3E}">
        <p14:creationId xmlns:p14="http://schemas.microsoft.com/office/powerpoint/2010/main" val="350422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313510" y="807031"/>
            <a:ext cx="11568343"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8" name="Text Placeholder 2"/>
          <p:cNvSpPr>
            <a:spLocks noGrp="1"/>
          </p:cNvSpPr>
          <p:nvPr>
            <p:ph idx="1"/>
          </p:nvPr>
        </p:nvSpPr>
        <p:spPr>
          <a:xfrm>
            <a:off x="313510" y="2267527"/>
            <a:ext cx="11568343" cy="3952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13"/>
          <p:cNvSpPr>
            <a:spLocks noGrp="1"/>
          </p:cNvSpPr>
          <p:nvPr>
            <p:ph type="body" sz="quarter" idx="10" hasCustomPrompt="1"/>
          </p:nvPr>
        </p:nvSpPr>
        <p:spPr>
          <a:xfrm>
            <a:off x="347135" y="6480676"/>
            <a:ext cx="11497733" cy="377324"/>
          </a:xfrm>
          <a:prstGeom prst="rect">
            <a:avLst/>
          </a:prstGeom>
        </p:spPr>
        <p:txBody>
          <a:bodyPr/>
          <a:lstStyle>
            <a:lvl1pPr marL="0" indent="0" algn="ctr">
              <a:buFontTx/>
              <a:buNone/>
              <a:defRPr sz="1800" baseline="0">
                <a:solidFill>
                  <a:schemeClr val="bg1"/>
                </a:solidFill>
              </a:defRPr>
            </a:lvl1pPr>
            <a:lvl3pPr marL="914400" indent="0" algn="ctr">
              <a:buFontTx/>
              <a:buNone/>
              <a:defRPr/>
            </a:lvl3pPr>
            <a:lvl4pPr marL="1371600" indent="0" algn="ctr">
              <a:buFontTx/>
              <a:buNone/>
              <a:defRPr/>
            </a:lvl4pPr>
            <a:lvl5pPr marL="1828800" indent="0" algn="ctr">
              <a:buFontTx/>
              <a:buNone/>
              <a:defRPr/>
            </a:lvl5pPr>
          </a:lstStyle>
          <a:p>
            <a:pPr lvl="0"/>
            <a:r>
              <a:rPr lang="en-US" dirty="0"/>
              <a:t>Department or Office Name</a:t>
            </a:r>
          </a:p>
        </p:txBody>
      </p:sp>
    </p:spTree>
    <p:extLst>
      <p:ext uri="{BB962C8B-B14F-4D97-AF65-F5344CB8AC3E}">
        <p14:creationId xmlns:p14="http://schemas.microsoft.com/office/powerpoint/2010/main" val="1156747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13510" y="807031"/>
            <a:ext cx="11568343" cy="1325563"/>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313510" y="2267527"/>
            <a:ext cx="11568343" cy="395230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13"/>
          <p:cNvSpPr>
            <a:spLocks noGrp="1"/>
          </p:cNvSpPr>
          <p:nvPr>
            <p:ph type="body" sz="quarter" idx="10" hasCustomPrompt="1"/>
          </p:nvPr>
        </p:nvSpPr>
        <p:spPr>
          <a:xfrm>
            <a:off x="347135" y="6480676"/>
            <a:ext cx="11497733" cy="377324"/>
          </a:xfrm>
          <a:prstGeom prst="rect">
            <a:avLst/>
          </a:prstGeom>
        </p:spPr>
        <p:txBody>
          <a:bodyPr/>
          <a:lstStyle>
            <a:lvl1pPr marL="0" indent="0" algn="ctr">
              <a:buFontTx/>
              <a:buNone/>
              <a:defRPr sz="1800" baseline="0">
                <a:solidFill>
                  <a:schemeClr val="bg1"/>
                </a:solidFill>
              </a:defRPr>
            </a:lvl1pPr>
            <a:lvl3pPr marL="914400" indent="0" algn="ctr">
              <a:buFontTx/>
              <a:buNone/>
              <a:defRPr/>
            </a:lvl3pPr>
            <a:lvl4pPr marL="1371600" indent="0" algn="ctr">
              <a:buFontTx/>
              <a:buNone/>
              <a:defRPr/>
            </a:lvl4pPr>
            <a:lvl5pPr marL="1828800" indent="0" algn="ctr">
              <a:buFontTx/>
              <a:buNone/>
              <a:defRPr/>
            </a:lvl5pPr>
          </a:lstStyle>
          <a:p>
            <a:pPr lvl="0"/>
            <a:r>
              <a:rPr lang="en-US" dirty="0"/>
              <a:t>Department or Office Name</a:t>
            </a:r>
          </a:p>
        </p:txBody>
      </p:sp>
    </p:spTree>
    <p:extLst>
      <p:ext uri="{BB962C8B-B14F-4D97-AF65-F5344CB8AC3E}">
        <p14:creationId xmlns:p14="http://schemas.microsoft.com/office/powerpoint/2010/main" val="512511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2"/>
            <a:ext cx="10515600" cy="2852737"/>
          </a:xfrm>
          <a:prstGeom prst="rect">
            <a:avLst/>
          </a:prstGeo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4589467"/>
            <a:ext cx="10515600" cy="1500187"/>
          </a:xfrm>
          <a:prstGeom prst="rect">
            <a:avLst/>
          </a:prstGeo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Text Placeholder 13"/>
          <p:cNvSpPr>
            <a:spLocks noGrp="1"/>
          </p:cNvSpPr>
          <p:nvPr>
            <p:ph type="body" sz="quarter" idx="10" hasCustomPrompt="1"/>
          </p:nvPr>
        </p:nvSpPr>
        <p:spPr>
          <a:xfrm>
            <a:off x="347135" y="6480676"/>
            <a:ext cx="11497733" cy="377324"/>
          </a:xfrm>
          <a:prstGeom prst="rect">
            <a:avLst/>
          </a:prstGeom>
        </p:spPr>
        <p:txBody>
          <a:bodyPr/>
          <a:lstStyle>
            <a:lvl1pPr marL="0" indent="0" algn="ctr">
              <a:buFontTx/>
              <a:buNone/>
              <a:defRPr sz="1800" baseline="0">
                <a:solidFill>
                  <a:schemeClr val="bg1"/>
                </a:solidFill>
              </a:defRPr>
            </a:lvl1pPr>
            <a:lvl3pPr marL="914400" indent="0" algn="ctr">
              <a:buFontTx/>
              <a:buNone/>
              <a:defRPr/>
            </a:lvl3pPr>
            <a:lvl4pPr marL="1371600" indent="0" algn="ctr">
              <a:buFontTx/>
              <a:buNone/>
              <a:defRPr/>
            </a:lvl4pPr>
            <a:lvl5pPr marL="1828800" indent="0" algn="ctr">
              <a:buFontTx/>
              <a:buNone/>
              <a:defRPr/>
            </a:lvl5pPr>
          </a:lstStyle>
          <a:p>
            <a:pPr lvl="0"/>
            <a:r>
              <a:rPr lang="en-US" dirty="0"/>
              <a:t>Department or Office Name</a:t>
            </a:r>
          </a:p>
        </p:txBody>
      </p:sp>
    </p:spTree>
    <p:extLst>
      <p:ext uri="{BB962C8B-B14F-4D97-AF65-F5344CB8AC3E}">
        <p14:creationId xmlns:p14="http://schemas.microsoft.com/office/powerpoint/2010/main" val="225065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13510" y="807031"/>
            <a:ext cx="11568343" cy="1325563"/>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13"/>
          <p:cNvSpPr>
            <a:spLocks noGrp="1"/>
          </p:cNvSpPr>
          <p:nvPr>
            <p:ph type="body" sz="quarter" idx="10" hasCustomPrompt="1"/>
          </p:nvPr>
        </p:nvSpPr>
        <p:spPr>
          <a:xfrm>
            <a:off x="347135" y="6480676"/>
            <a:ext cx="11497733" cy="377324"/>
          </a:xfrm>
          <a:prstGeom prst="rect">
            <a:avLst/>
          </a:prstGeom>
        </p:spPr>
        <p:txBody>
          <a:bodyPr/>
          <a:lstStyle>
            <a:lvl1pPr marL="0" indent="0" algn="ctr">
              <a:buFontTx/>
              <a:buNone/>
              <a:defRPr sz="1800" baseline="0">
                <a:solidFill>
                  <a:schemeClr val="bg1"/>
                </a:solidFill>
              </a:defRPr>
            </a:lvl1pPr>
            <a:lvl3pPr marL="914400" indent="0" algn="ctr">
              <a:buFontTx/>
              <a:buNone/>
              <a:defRPr/>
            </a:lvl3pPr>
            <a:lvl4pPr marL="1371600" indent="0" algn="ctr">
              <a:buFontTx/>
              <a:buNone/>
              <a:defRPr/>
            </a:lvl4pPr>
            <a:lvl5pPr marL="1828800" indent="0" algn="ctr">
              <a:buFontTx/>
              <a:buNone/>
              <a:defRPr/>
            </a:lvl5pPr>
          </a:lstStyle>
          <a:p>
            <a:pPr lvl="0"/>
            <a:r>
              <a:rPr lang="en-US" dirty="0"/>
              <a:t>Department or Office Name</a:t>
            </a:r>
          </a:p>
        </p:txBody>
      </p:sp>
    </p:spTree>
    <p:extLst>
      <p:ext uri="{BB962C8B-B14F-4D97-AF65-F5344CB8AC3E}">
        <p14:creationId xmlns:p14="http://schemas.microsoft.com/office/powerpoint/2010/main" val="960181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958686"/>
            <a:ext cx="10515600" cy="1325563"/>
          </a:xfrm>
          <a:prstGeom prst="rect">
            <a:avLst/>
          </a:prstGeo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2274720"/>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9" y="3098632"/>
            <a:ext cx="5157787" cy="299736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2" y="2274720"/>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2" y="3098632"/>
            <a:ext cx="5183188" cy="299736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3"/>
          <p:cNvSpPr>
            <a:spLocks noGrp="1"/>
          </p:cNvSpPr>
          <p:nvPr>
            <p:ph type="body" sz="quarter" idx="10" hasCustomPrompt="1"/>
          </p:nvPr>
        </p:nvSpPr>
        <p:spPr>
          <a:xfrm>
            <a:off x="347135" y="6480676"/>
            <a:ext cx="11497733" cy="377324"/>
          </a:xfrm>
          <a:prstGeom prst="rect">
            <a:avLst/>
          </a:prstGeom>
        </p:spPr>
        <p:txBody>
          <a:bodyPr/>
          <a:lstStyle>
            <a:lvl1pPr marL="0" indent="0" algn="ctr">
              <a:buFontTx/>
              <a:buNone/>
              <a:defRPr sz="1800" baseline="0">
                <a:solidFill>
                  <a:schemeClr val="bg1"/>
                </a:solidFill>
              </a:defRPr>
            </a:lvl1pPr>
            <a:lvl3pPr marL="914400" indent="0" algn="ctr">
              <a:buFontTx/>
              <a:buNone/>
              <a:defRPr/>
            </a:lvl3pPr>
            <a:lvl4pPr marL="1371600" indent="0" algn="ctr">
              <a:buFontTx/>
              <a:buNone/>
              <a:defRPr/>
            </a:lvl4pPr>
            <a:lvl5pPr marL="1828800" indent="0" algn="ctr">
              <a:buFontTx/>
              <a:buNone/>
              <a:defRPr/>
            </a:lvl5pPr>
          </a:lstStyle>
          <a:p>
            <a:pPr lvl="0"/>
            <a:r>
              <a:rPr lang="en-US" dirty="0"/>
              <a:t>Department or Office Name</a:t>
            </a:r>
          </a:p>
        </p:txBody>
      </p:sp>
    </p:spTree>
    <p:extLst>
      <p:ext uri="{BB962C8B-B14F-4D97-AF65-F5344CB8AC3E}">
        <p14:creationId xmlns:p14="http://schemas.microsoft.com/office/powerpoint/2010/main" val="1576548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13510" y="807031"/>
            <a:ext cx="11568343" cy="1325563"/>
          </a:xfrm>
          <a:prstGeom prst="rect">
            <a:avLst/>
          </a:prstGeom>
        </p:spPr>
        <p:txBody>
          <a:bodyPr/>
          <a:lstStyle/>
          <a:p>
            <a:r>
              <a:rPr lang="en-US"/>
              <a:t>Click to edit Master title style</a:t>
            </a:r>
            <a:endParaRPr lang="en-US" dirty="0"/>
          </a:p>
        </p:txBody>
      </p:sp>
      <p:sp>
        <p:nvSpPr>
          <p:cNvPr id="6" name="Text Placeholder 13"/>
          <p:cNvSpPr>
            <a:spLocks noGrp="1"/>
          </p:cNvSpPr>
          <p:nvPr>
            <p:ph type="body" sz="quarter" idx="10" hasCustomPrompt="1"/>
          </p:nvPr>
        </p:nvSpPr>
        <p:spPr>
          <a:xfrm>
            <a:off x="347135" y="6480676"/>
            <a:ext cx="11497733" cy="377324"/>
          </a:xfrm>
          <a:prstGeom prst="rect">
            <a:avLst/>
          </a:prstGeom>
        </p:spPr>
        <p:txBody>
          <a:bodyPr/>
          <a:lstStyle>
            <a:lvl1pPr marL="0" indent="0" algn="ctr">
              <a:buFontTx/>
              <a:buNone/>
              <a:defRPr sz="1800" baseline="0">
                <a:solidFill>
                  <a:schemeClr val="bg1"/>
                </a:solidFill>
              </a:defRPr>
            </a:lvl1pPr>
            <a:lvl3pPr marL="914400" indent="0" algn="ctr">
              <a:buFontTx/>
              <a:buNone/>
              <a:defRPr/>
            </a:lvl3pPr>
            <a:lvl4pPr marL="1371600" indent="0" algn="ctr">
              <a:buFontTx/>
              <a:buNone/>
              <a:defRPr/>
            </a:lvl4pPr>
            <a:lvl5pPr marL="1828800" indent="0" algn="ctr">
              <a:buFontTx/>
              <a:buNone/>
              <a:defRPr/>
            </a:lvl5pPr>
          </a:lstStyle>
          <a:p>
            <a:pPr lvl="0"/>
            <a:r>
              <a:rPr lang="en-US" dirty="0"/>
              <a:t>Department or Office Name</a:t>
            </a:r>
          </a:p>
        </p:txBody>
      </p:sp>
    </p:spTree>
    <p:extLst>
      <p:ext uri="{BB962C8B-B14F-4D97-AF65-F5344CB8AC3E}">
        <p14:creationId xmlns:p14="http://schemas.microsoft.com/office/powerpoint/2010/main" val="1398965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Text Placeholder 13"/>
          <p:cNvSpPr>
            <a:spLocks noGrp="1"/>
          </p:cNvSpPr>
          <p:nvPr>
            <p:ph type="body" sz="quarter" idx="10" hasCustomPrompt="1"/>
          </p:nvPr>
        </p:nvSpPr>
        <p:spPr>
          <a:xfrm>
            <a:off x="347135" y="6480676"/>
            <a:ext cx="11497733" cy="377324"/>
          </a:xfrm>
          <a:prstGeom prst="rect">
            <a:avLst/>
          </a:prstGeom>
        </p:spPr>
        <p:txBody>
          <a:bodyPr/>
          <a:lstStyle>
            <a:lvl1pPr marL="0" indent="0" algn="ctr">
              <a:buFontTx/>
              <a:buNone/>
              <a:defRPr sz="1800" baseline="0">
                <a:solidFill>
                  <a:schemeClr val="bg1"/>
                </a:solidFill>
              </a:defRPr>
            </a:lvl1pPr>
            <a:lvl3pPr marL="914400" indent="0" algn="ctr">
              <a:buFontTx/>
              <a:buNone/>
              <a:defRPr/>
            </a:lvl3pPr>
            <a:lvl4pPr marL="1371600" indent="0" algn="ctr">
              <a:buFontTx/>
              <a:buNone/>
              <a:defRPr/>
            </a:lvl4pPr>
            <a:lvl5pPr marL="1828800" indent="0" algn="ctr">
              <a:buFontTx/>
              <a:buNone/>
              <a:defRPr/>
            </a:lvl5pPr>
          </a:lstStyle>
          <a:p>
            <a:pPr lvl="0"/>
            <a:r>
              <a:rPr lang="en-US" dirty="0"/>
              <a:t>Department or Office Name</a:t>
            </a:r>
          </a:p>
        </p:txBody>
      </p:sp>
    </p:spTree>
    <p:extLst>
      <p:ext uri="{BB962C8B-B14F-4D97-AF65-F5344CB8AC3E}">
        <p14:creationId xmlns:p14="http://schemas.microsoft.com/office/powerpoint/2010/main" val="1768325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987426"/>
            <a:ext cx="3932237" cy="1600200"/>
          </a:xfrm>
          <a:prstGeom prst="rect">
            <a:avLst/>
          </a:prstGeo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9"/>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587629"/>
            <a:ext cx="3932237" cy="3273425"/>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Text Placeholder 13"/>
          <p:cNvSpPr>
            <a:spLocks noGrp="1"/>
          </p:cNvSpPr>
          <p:nvPr>
            <p:ph type="body" sz="quarter" idx="10" hasCustomPrompt="1"/>
          </p:nvPr>
        </p:nvSpPr>
        <p:spPr>
          <a:xfrm>
            <a:off x="347135" y="6480676"/>
            <a:ext cx="11497733" cy="377324"/>
          </a:xfrm>
          <a:prstGeom prst="rect">
            <a:avLst/>
          </a:prstGeom>
        </p:spPr>
        <p:txBody>
          <a:bodyPr/>
          <a:lstStyle>
            <a:lvl1pPr marL="0" indent="0" algn="ctr">
              <a:buFontTx/>
              <a:buNone/>
              <a:defRPr sz="1800" baseline="0">
                <a:solidFill>
                  <a:schemeClr val="bg1"/>
                </a:solidFill>
              </a:defRPr>
            </a:lvl1pPr>
            <a:lvl3pPr marL="914400" indent="0" algn="ctr">
              <a:buFontTx/>
              <a:buNone/>
              <a:defRPr/>
            </a:lvl3pPr>
            <a:lvl4pPr marL="1371600" indent="0" algn="ctr">
              <a:buFontTx/>
              <a:buNone/>
              <a:defRPr/>
            </a:lvl4pPr>
            <a:lvl5pPr marL="1828800" indent="0" algn="ctr">
              <a:buFontTx/>
              <a:buNone/>
              <a:defRPr/>
            </a:lvl5pPr>
          </a:lstStyle>
          <a:p>
            <a:pPr lvl="0"/>
            <a:r>
              <a:rPr lang="en-US" dirty="0"/>
              <a:t>Department or Office Name</a:t>
            </a:r>
          </a:p>
        </p:txBody>
      </p:sp>
    </p:spTree>
    <p:extLst>
      <p:ext uri="{BB962C8B-B14F-4D97-AF65-F5344CB8AC3E}">
        <p14:creationId xmlns:p14="http://schemas.microsoft.com/office/powerpoint/2010/main" val="1223832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Rectangle 10"/>
          <p:cNvSpPr/>
          <p:nvPr userDrawn="1"/>
        </p:nvSpPr>
        <p:spPr>
          <a:xfrm>
            <a:off x="0" y="659678"/>
            <a:ext cx="12192000" cy="5747652"/>
          </a:xfrm>
          <a:prstGeom prst="rect">
            <a:avLst/>
          </a:prstGeom>
          <a:solidFill>
            <a:srgbClr val="0C2340">
              <a:alpha val="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9" name="Rectangle 8"/>
          <p:cNvSpPr/>
          <p:nvPr userDrawn="1"/>
        </p:nvSpPr>
        <p:spPr>
          <a:xfrm>
            <a:off x="0" y="6426926"/>
            <a:ext cx="12192000" cy="431074"/>
          </a:xfrm>
          <a:prstGeom prst="rect">
            <a:avLst/>
          </a:prstGeom>
          <a:solidFill>
            <a:srgbClr val="0C234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7" name="Rectangle 6"/>
          <p:cNvSpPr/>
          <p:nvPr userDrawn="1"/>
        </p:nvSpPr>
        <p:spPr>
          <a:xfrm>
            <a:off x="0" y="3"/>
            <a:ext cx="12192000" cy="633549"/>
          </a:xfrm>
          <a:prstGeom prst="rect">
            <a:avLst/>
          </a:prstGeom>
          <a:solidFill>
            <a:srgbClr val="0C234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cxnSp>
        <p:nvCxnSpPr>
          <p:cNvPr id="8" name="Straight Connector 7"/>
          <p:cNvCxnSpPr/>
          <p:nvPr userDrawn="1"/>
        </p:nvCxnSpPr>
        <p:spPr>
          <a:xfrm>
            <a:off x="0" y="638592"/>
            <a:ext cx="12192000" cy="0"/>
          </a:xfrm>
          <a:prstGeom prst="line">
            <a:avLst/>
          </a:prstGeom>
          <a:ln w="25400">
            <a:solidFill>
              <a:srgbClr val="F15A22"/>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a:off x="0" y="6420395"/>
            <a:ext cx="12192000" cy="0"/>
          </a:xfrm>
          <a:prstGeom prst="line">
            <a:avLst/>
          </a:prstGeom>
          <a:ln w="25400">
            <a:solidFill>
              <a:srgbClr val="F15A22"/>
            </a:solidFill>
          </a:ln>
          <a:effectLst/>
        </p:spPr>
        <p:style>
          <a:lnRef idx="2">
            <a:schemeClr val="accent1"/>
          </a:lnRef>
          <a:fillRef idx="0">
            <a:schemeClr val="accent1"/>
          </a:fillRef>
          <a:effectRef idx="1">
            <a:schemeClr val="accent1"/>
          </a:effectRef>
          <a:fontRef idx="minor">
            <a:schemeClr val="tx1"/>
          </a:fontRef>
        </p:style>
      </p:cxnSp>
      <p:sp>
        <p:nvSpPr>
          <p:cNvPr id="13" name="Slide Number Placeholder 5"/>
          <p:cNvSpPr>
            <a:spLocks noGrp="1"/>
          </p:cNvSpPr>
          <p:nvPr>
            <p:ph type="sldNum" sz="quarter" idx="4"/>
          </p:nvPr>
        </p:nvSpPr>
        <p:spPr>
          <a:xfrm>
            <a:off x="8293768" y="134214"/>
            <a:ext cx="3657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649AB2-3694-EC44-96CD-D4B4E5998FBA}" type="slidenum">
              <a:rPr lang="en-US" smtClean="0"/>
              <a:t>‹#›</a:t>
            </a:fld>
            <a:endParaRPr lang="en-US"/>
          </a:p>
        </p:txBody>
      </p:sp>
      <p:pic>
        <p:nvPicPr>
          <p:cNvPr id="12" name="Picture 11">
            <a:extLst>
              <a:ext uri="{FF2B5EF4-FFF2-40B4-BE49-F238E27FC236}">
                <a16:creationId xmlns:a16="http://schemas.microsoft.com/office/drawing/2014/main" id="{B2627613-58B0-1B4B-8093-8AF8E2745F94}"/>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231358" y="192196"/>
            <a:ext cx="2924219" cy="242179"/>
          </a:xfrm>
          <a:prstGeom prst="rect">
            <a:avLst/>
          </a:prstGeom>
        </p:spPr>
      </p:pic>
    </p:spTree>
    <p:extLst>
      <p:ext uri="{BB962C8B-B14F-4D97-AF65-F5344CB8AC3E}">
        <p14:creationId xmlns:p14="http://schemas.microsoft.com/office/powerpoint/2010/main" val="1983355277"/>
      </p:ext>
    </p:extLst>
  </p:cSld>
  <p:clrMap bg1="lt1" tx1="dk1" bg2="lt2" tx2="dk2" accent1="accent1" accent2="accent2" accent3="accent3" accent4="accent4" accent5="accent5" accent6="accent6" hlink="hlink" folHlink="folHlink"/>
  <p:sldLayoutIdLst>
    <p:sldLayoutId id="2147483661" r:id="rId1"/>
    <p:sldLayoutId id="2147483670"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12192000" cy="6858000"/>
          </a:xfrm>
          <a:prstGeom prst="rect">
            <a:avLst/>
          </a:prstGeom>
          <a:solidFill>
            <a:srgbClr val="0C234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365760" y="2898375"/>
            <a:ext cx="6455661" cy="2062103"/>
          </a:xfrm>
          <a:prstGeom prst="rect">
            <a:avLst/>
          </a:prstGeom>
          <a:noFill/>
        </p:spPr>
        <p:txBody>
          <a:bodyPr wrap="square" rtlCol="0">
            <a:spAutoFit/>
          </a:bodyPr>
          <a:lstStyle/>
          <a:p>
            <a:r>
              <a:rPr lang="en-US" sz="3200" b="1" dirty="0">
                <a:solidFill>
                  <a:srgbClr val="F26000"/>
                </a:solidFill>
                <a:latin typeface="Helvetica"/>
                <a:cs typeface="Helvetica"/>
              </a:rPr>
              <a:t>Trading the Tractor for a Spade: A Psychometric Approach to Cancer-Related Cognitive Decline Assessment</a:t>
            </a:r>
          </a:p>
        </p:txBody>
      </p:sp>
      <p:sp>
        <p:nvSpPr>
          <p:cNvPr id="20" name="TextBox 19"/>
          <p:cNvSpPr txBox="1"/>
          <p:nvPr/>
        </p:nvSpPr>
        <p:spPr>
          <a:xfrm>
            <a:off x="7106502" y="4870756"/>
            <a:ext cx="4800416" cy="400110"/>
          </a:xfrm>
          <a:prstGeom prst="rect">
            <a:avLst/>
          </a:prstGeom>
          <a:noFill/>
        </p:spPr>
        <p:txBody>
          <a:bodyPr wrap="square" rtlCol="0">
            <a:spAutoFit/>
          </a:bodyPr>
          <a:lstStyle/>
          <a:p>
            <a:r>
              <a:rPr lang="en-US" sz="2000" dirty="0">
                <a:solidFill>
                  <a:srgbClr val="F26000"/>
                </a:solidFill>
                <a:latin typeface="Helvetica"/>
                <a:cs typeface="Helvetica"/>
              </a:rPr>
              <a:t>Bryanna Scheuler</a:t>
            </a:r>
          </a:p>
        </p:txBody>
      </p:sp>
      <p:pic>
        <p:nvPicPr>
          <p:cNvPr id="21"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9850" y="3849904"/>
            <a:ext cx="3624072" cy="658368"/>
          </a:xfrm>
          <a:prstGeom prst="rect">
            <a:avLst/>
          </a:prstGeom>
        </p:spPr>
      </p:pic>
      <p:cxnSp>
        <p:nvCxnSpPr>
          <p:cNvPr id="22" name="Straight Connector 21"/>
          <p:cNvCxnSpPr/>
          <p:nvPr/>
        </p:nvCxnSpPr>
        <p:spPr>
          <a:xfrm>
            <a:off x="6928607" y="3849907"/>
            <a:ext cx="0" cy="1420959"/>
          </a:xfrm>
          <a:prstGeom prst="line">
            <a:avLst/>
          </a:prstGeom>
          <a:ln w="25400">
            <a:solidFill>
              <a:srgbClr val="F15A22"/>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095860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CF9CBE-F0A8-FCC4-F818-93C6E66676DF}"/>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4B5007AF-47A2-E0D6-EEC2-D622F06764C3}"/>
              </a:ext>
            </a:extLst>
          </p:cNvPr>
          <p:cNvSpPr>
            <a:spLocks noGrp="1"/>
          </p:cNvSpPr>
          <p:nvPr>
            <p:ph type="title"/>
          </p:nvPr>
        </p:nvSpPr>
        <p:spPr>
          <a:xfrm>
            <a:off x="313510" y="807031"/>
            <a:ext cx="11568343" cy="1003481"/>
          </a:xfrm>
        </p:spPr>
        <p:txBody>
          <a:bodyPr/>
          <a:lstStyle/>
          <a:p>
            <a:r>
              <a:rPr lang="en-US" dirty="0"/>
              <a:t>Research Aim 2</a:t>
            </a:r>
          </a:p>
        </p:txBody>
      </p:sp>
      <p:sp>
        <p:nvSpPr>
          <p:cNvPr id="4" name="Content Placeholder 3">
            <a:extLst>
              <a:ext uri="{FF2B5EF4-FFF2-40B4-BE49-F238E27FC236}">
                <a16:creationId xmlns:a16="http://schemas.microsoft.com/office/drawing/2014/main" id="{B304A908-EBE1-0380-EA35-C2A03AC5D6B4}"/>
              </a:ext>
            </a:extLst>
          </p:cNvPr>
          <p:cNvSpPr>
            <a:spLocks noGrp="1"/>
          </p:cNvSpPr>
          <p:nvPr>
            <p:ph idx="1"/>
          </p:nvPr>
        </p:nvSpPr>
        <p:spPr>
          <a:xfrm>
            <a:off x="313510" y="1883664"/>
            <a:ext cx="11568343" cy="4336163"/>
          </a:xfrm>
        </p:spPr>
        <p:txBody>
          <a:bodyPr/>
          <a:lstStyle/>
          <a:p>
            <a:r>
              <a:rPr lang="en-US" dirty="0"/>
              <a:t>words</a:t>
            </a:r>
          </a:p>
        </p:txBody>
      </p:sp>
      <p:sp>
        <p:nvSpPr>
          <p:cNvPr id="2" name="Text Placeholder 1">
            <a:extLst>
              <a:ext uri="{FF2B5EF4-FFF2-40B4-BE49-F238E27FC236}">
                <a16:creationId xmlns:a16="http://schemas.microsoft.com/office/drawing/2014/main" id="{3870A070-B8BE-BA17-643B-E8A0EE5B6079}"/>
              </a:ext>
            </a:extLst>
          </p:cNvPr>
          <p:cNvSpPr>
            <a:spLocks noGrp="1"/>
          </p:cNvSpPr>
          <p:nvPr>
            <p:ph type="body" sz="quarter" idx="10"/>
          </p:nvPr>
        </p:nvSpPr>
        <p:spPr>
          <a:xfrm>
            <a:off x="10070592" y="6489820"/>
            <a:ext cx="2121408" cy="276740"/>
          </a:xfrm>
        </p:spPr>
        <p:txBody>
          <a:bodyPr/>
          <a:lstStyle/>
          <a:p>
            <a:r>
              <a:rPr lang="en-US" sz="1100" dirty="0"/>
              <a:t>Slide 1 of X</a:t>
            </a:r>
          </a:p>
        </p:txBody>
      </p:sp>
    </p:spTree>
    <p:extLst>
      <p:ext uri="{BB962C8B-B14F-4D97-AF65-F5344CB8AC3E}">
        <p14:creationId xmlns:p14="http://schemas.microsoft.com/office/powerpoint/2010/main" val="36891322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222909-E622-5322-E95C-7883A57D78A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C0D75028-35BC-5760-873C-DD5C4CE0BCB9}"/>
              </a:ext>
            </a:extLst>
          </p:cNvPr>
          <p:cNvSpPr>
            <a:spLocks noGrp="1"/>
          </p:cNvSpPr>
          <p:nvPr>
            <p:ph type="title"/>
          </p:nvPr>
        </p:nvSpPr>
        <p:spPr>
          <a:xfrm>
            <a:off x="313510" y="807031"/>
            <a:ext cx="11568343" cy="1003481"/>
          </a:xfrm>
        </p:spPr>
        <p:txBody>
          <a:bodyPr/>
          <a:lstStyle/>
          <a:p>
            <a:r>
              <a:rPr lang="en-US" dirty="0"/>
              <a:t>Research Aim 3</a:t>
            </a:r>
          </a:p>
        </p:txBody>
      </p:sp>
      <p:sp>
        <p:nvSpPr>
          <p:cNvPr id="4" name="Content Placeholder 3">
            <a:extLst>
              <a:ext uri="{FF2B5EF4-FFF2-40B4-BE49-F238E27FC236}">
                <a16:creationId xmlns:a16="http://schemas.microsoft.com/office/drawing/2014/main" id="{5841BC0F-F167-0BAF-D3D3-EB91E7D67BAC}"/>
              </a:ext>
            </a:extLst>
          </p:cNvPr>
          <p:cNvSpPr>
            <a:spLocks noGrp="1"/>
          </p:cNvSpPr>
          <p:nvPr>
            <p:ph idx="1"/>
          </p:nvPr>
        </p:nvSpPr>
        <p:spPr>
          <a:xfrm>
            <a:off x="313510" y="1883664"/>
            <a:ext cx="11568343" cy="4336163"/>
          </a:xfrm>
        </p:spPr>
        <p:txBody>
          <a:bodyPr/>
          <a:lstStyle/>
          <a:p>
            <a:r>
              <a:rPr lang="en-US" dirty="0"/>
              <a:t>words</a:t>
            </a:r>
          </a:p>
        </p:txBody>
      </p:sp>
      <p:sp>
        <p:nvSpPr>
          <p:cNvPr id="2" name="Text Placeholder 1">
            <a:extLst>
              <a:ext uri="{FF2B5EF4-FFF2-40B4-BE49-F238E27FC236}">
                <a16:creationId xmlns:a16="http://schemas.microsoft.com/office/drawing/2014/main" id="{EA0FA5EB-6F0D-3BE4-3190-DCE4D71AC7D9}"/>
              </a:ext>
            </a:extLst>
          </p:cNvPr>
          <p:cNvSpPr>
            <a:spLocks noGrp="1"/>
          </p:cNvSpPr>
          <p:nvPr>
            <p:ph type="body" sz="quarter" idx="10"/>
          </p:nvPr>
        </p:nvSpPr>
        <p:spPr>
          <a:xfrm>
            <a:off x="10070592" y="6489820"/>
            <a:ext cx="2121408" cy="276740"/>
          </a:xfrm>
        </p:spPr>
        <p:txBody>
          <a:bodyPr/>
          <a:lstStyle/>
          <a:p>
            <a:r>
              <a:rPr lang="en-US" sz="1100" dirty="0"/>
              <a:t>Slide 1 of X</a:t>
            </a:r>
          </a:p>
        </p:txBody>
      </p:sp>
    </p:spTree>
    <p:extLst>
      <p:ext uri="{BB962C8B-B14F-4D97-AF65-F5344CB8AC3E}">
        <p14:creationId xmlns:p14="http://schemas.microsoft.com/office/powerpoint/2010/main" val="25358933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2E9D7A-EF1B-1327-3E61-197896BCB84B}"/>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CDB3A4BC-B8DD-A674-006B-E0648AEC56A8}"/>
              </a:ext>
            </a:extLst>
          </p:cNvPr>
          <p:cNvSpPr>
            <a:spLocks noGrp="1"/>
          </p:cNvSpPr>
          <p:nvPr>
            <p:ph type="title"/>
          </p:nvPr>
        </p:nvSpPr>
        <p:spPr>
          <a:xfrm>
            <a:off x="313510" y="807031"/>
            <a:ext cx="11568343" cy="1003481"/>
          </a:xfrm>
        </p:spPr>
        <p:txBody>
          <a:bodyPr/>
          <a:lstStyle/>
          <a:p>
            <a:r>
              <a:rPr lang="en-US" dirty="0"/>
              <a:t>Risks and Mitigations</a:t>
            </a:r>
          </a:p>
        </p:txBody>
      </p:sp>
      <p:sp>
        <p:nvSpPr>
          <p:cNvPr id="4" name="Content Placeholder 3">
            <a:extLst>
              <a:ext uri="{FF2B5EF4-FFF2-40B4-BE49-F238E27FC236}">
                <a16:creationId xmlns:a16="http://schemas.microsoft.com/office/drawing/2014/main" id="{2B4793EE-0834-81F0-32B4-2BB9938D0FEB}"/>
              </a:ext>
            </a:extLst>
          </p:cNvPr>
          <p:cNvSpPr>
            <a:spLocks noGrp="1"/>
          </p:cNvSpPr>
          <p:nvPr>
            <p:ph idx="1"/>
          </p:nvPr>
        </p:nvSpPr>
        <p:spPr>
          <a:xfrm>
            <a:off x="313510" y="1883664"/>
            <a:ext cx="11568343" cy="4336163"/>
          </a:xfrm>
        </p:spPr>
        <p:txBody>
          <a:bodyPr/>
          <a:lstStyle/>
          <a:p>
            <a:r>
              <a:rPr lang="en-US" dirty="0"/>
              <a:t>words</a:t>
            </a:r>
          </a:p>
        </p:txBody>
      </p:sp>
      <p:sp>
        <p:nvSpPr>
          <p:cNvPr id="2" name="Text Placeholder 1">
            <a:extLst>
              <a:ext uri="{FF2B5EF4-FFF2-40B4-BE49-F238E27FC236}">
                <a16:creationId xmlns:a16="http://schemas.microsoft.com/office/drawing/2014/main" id="{84E8B99A-E38D-F191-DC50-C0F59CC379D8}"/>
              </a:ext>
            </a:extLst>
          </p:cNvPr>
          <p:cNvSpPr>
            <a:spLocks noGrp="1"/>
          </p:cNvSpPr>
          <p:nvPr>
            <p:ph type="body" sz="quarter" idx="10"/>
          </p:nvPr>
        </p:nvSpPr>
        <p:spPr>
          <a:xfrm>
            <a:off x="10070592" y="6489820"/>
            <a:ext cx="2121408" cy="276740"/>
          </a:xfrm>
        </p:spPr>
        <p:txBody>
          <a:bodyPr/>
          <a:lstStyle/>
          <a:p>
            <a:r>
              <a:rPr lang="en-US" sz="1100" dirty="0"/>
              <a:t>Slide 1 of X</a:t>
            </a:r>
          </a:p>
        </p:txBody>
      </p:sp>
    </p:spTree>
    <p:extLst>
      <p:ext uri="{BB962C8B-B14F-4D97-AF65-F5344CB8AC3E}">
        <p14:creationId xmlns:p14="http://schemas.microsoft.com/office/powerpoint/2010/main" val="8995669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99BD44-7611-8A36-55F0-8AFA3B4607FF}"/>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2664C9F2-5255-B279-B2C0-FB8FCDECFAC5}"/>
              </a:ext>
            </a:extLst>
          </p:cNvPr>
          <p:cNvSpPr>
            <a:spLocks noGrp="1"/>
          </p:cNvSpPr>
          <p:nvPr>
            <p:ph type="title"/>
          </p:nvPr>
        </p:nvSpPr>
        <p:spPr>
          <a:xfrm>
            <a:off x="313510" y="807031"/>
            <a:ext cx="11568343" cy="1003481"/>
          </a:xfrm>
        </p:spPr>
        <p:txBody>
          <a:bodyPr/>
          <a:lstStyle/>
          <a:p>
            <a:r>
              <a:rPr lang="en-US" dirty="0"/>
              <a:t>Possible Addition: Induce Acute Stress</a:t>
            </a:r>
          </a:p>
        </p:txBody>
      </p:sp>
      <p:sp>
        <p:nvSpPr>
          <p:cNvPr id="4" name="Content Placeholder 3">
            <a:extLst>
              <a:ext uri="{FF2B5EF4-FFF2-40B4-BE49-F238E27FC236}">
                <a16:creationId xmlns:a16="http://schemas.microsoft.com/office/drawing/2014/main" id="{8B76A8B4-2EDA-894F-C9E0-7F6FF003495C}"/>
              </a:ext>
            </a:extLst>
          </p:cNvPr>
          <p:cNvSpPr>
            <a:spLocks noGrp="1"/>
          </p:cNvSpPr>
          <p:nvPr>
            <p:ph idx="1"/>
          </p:nvPr>
        </p:nvSpPr>
        <p:spPr>
          <a:xfrm>
            <a:off x="313510" y="1883664"/>
            <a:ext cx="11568343" cy="4336163"/>
          </a:xfrm>
        </p:spPr>
        <p:txBody>
          <a:bodyPr/>
          <a:lstStyle/>
          <a:p>
            <a:r>
              <a:rPr lang="en-US" dirty="0"/>
              <a:t>words</a:t>
            </a:r>
          </a:p>
        </p:txBody>
      </p:sp>
      <p:sp>
        <p:nvSpPr>
          <p:cNvPr id="2" name="Text Placeholder 1">
            <a:extLst>
              <a:ext uri="{FF2B5EF4-FFF2-40B4-BE49-F238E27FC236}">
                <a16:creationId xmlns:a16="http://schemas.microsoft.com/office/drawing/2014/main" id="{F46F5141-D30D-B0E0-6998-2F2DBB99847A}"/>
              </a:ext>
            </a:extLst>
          </p:cNvPr>
          <p:cNvSpPr>
            <a:spLocks noGrp="1"/>
          </p:cNvSpPr>
          <p:nvPr>
            <p:ph type="body" sz="quarter" idx="10"/>
          </p:nvPr>
        </p:nvSpPr>
        <p:spPr>
          <a:xfrm>
            <a:off x="10070592" y="6489820"/>
            <a:ext cx="2121408" cy="276740"/>
          </a:xfrm>
        </p:spPr>
        <p:txBody>
          <a:bodyPr/>
          <a:lstStyle/>
          <a:p>
            <a:r>
              <a:rPr lang="en-US" sz="1100" dirty="0"/>
              <a:t>Slide 1 of X</a:t>
            </a:r>
          </a:p>
        </p:txBody>
      </p:sp>
    </p:spTree>
    <p:extLst>
      <p:ext uri="{BB962C8B-B14F-4D97-AF65-F5344CB8AC3E}">
        <p14:creationId xmlns:p14="http://schemas.microsoft.com/office/powerpoint/2010/main" val="42841300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rgbClr val="0C234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1524003" y="3803829"/>
            <a:ext cx="9143999" cy="505986"/>
          </a:xfrm>
        </p:spPr>
        <p:txBody>
          <a:bodyPr/>
          <a:lstStyle/>
          <a:p>
            <a:pPr algn="ctr"/>
            <a:r>
              <a:rPr lang="en-US" sz="2800" dirty="0" err="1">
                <a:solidFill>
                  <a:schemeClr val="bg1"/>
                </a:solidFill>
                <a:latin typeface="+mj-lt"/>
              </a:rPr>
              <a:t>utsa.edu</a:t>
            </a:r>
            <a:endParaRPr lang="en-US" sz="2800" dirty="0">
              <a:solidFill>
                <a:schemeClr val="bg1"/>
              </a:solidFill>
              <a:latin typeface="+mj-lt"/>
            </a:endParaRPr>
          </a:p>
        </p:txBody>
      </p:sp>
      <p:sp>
        <p:nvSpPr>
          <p:cNvPr id="2" name="Text Placeholder 1"/>
          <p:cNvSpPr>
            <a:spLocks noGrp="1"/>
          </p:cNvSpPr>
          <p:nvPr>
            <p:ph type="body" sz="quarter" idx="10"/>
          </p:nvPr>
        </p:nvSpPr>
        <p:spPr/>
        <p:txBody>
          <a:bodyPr/>
          <a:lstStyle/>
          <a:p>
            <a:r>
              <a:rPr lang="en-US" dirty="0"/>
              <a:t> </a:t>
            </a:r>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r="48749"/>
          <a:stretch/>
        </p:blipFill>
        <p:spPr>
          <a:xfrm>
            <a:off x="4769753" y="2785559"/>
            <a:ext cx="2652499" cy="865632"/>
          </a:xfrm>
          <a:prstGeom prst="rect">
            <a:avLst/>
          </a:prstGeom>
        </p:spPr>
      </p:pic>
    </p:spTree>
    <p:extLst>
      <p:ext uri="{BB962C8B-B14F-4D97-AF65-F5344CB8AC3E}">
        <p14:creationId xmlns:p14="http://schemas.microsoft.com/office/powerpoint/2010/main" val="1728981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64CF4B1-5E77-03ED-C14F-2CB50F091363}"/>
              </a:ext>
            </a:extLst>
          </p:cNvPr>
          <p:cNvSpPr>
            <a:spLocks noGrp="1"/>
          </p:cNvSpPr>
          <p:nvPr>
            <p:ph type="title"/>
          </p:nvPr>
        </p:nvSpPr>
        <p:spPr>
          <a:xfrm>
            <a:off x="313510" y="807031"/>
            <a:ext cx="11568343" cy="1003481"/>
          </a:xfrm>
        </p:spPr>
        <p:txBody>
          <a:bodyPr/>
          <a:lstStyle/>
          <a:p>
            <a:r>
              <a:rPr lang="en-US" dirty="0"/>
              <a:t>Cancer-Related Cognitive Decline</a:t>
            </a:r>
          </a:p>
        </p:txBody>
      </p:sp>
      <p:sp>
        <p:nvSpPr>
          <p:cNvPr id="4" name="Content Placeholder 3">
            <a:extLst>
              <a:ext uri="{FF2B5EF4-FFF2-40B4-BE49-F238E27FC236}">
                <a16:creationId xmlns:a16="http://schemas.microsoft.com/office/drawing/2014/main" id="{212450BB-C7C6-4845-F0D9-C5FB65AB08A6}"/>
              </a:ext>
            </a:extLst>
          </p:cNvPr>
          <p:cNvSpPr>
            <a:spLocks noGrp="1"/>
          </p:cNvSpPr>
          <p:nvPr>
            <p:ph idx="1"/>
          </p:nvPr>
        </p:nvSpPr>
        <p:spPr>
          <a:xfrm>
            <a:off x="313510" y="1883664"/>
            <a:ext cx="11568343" cy="4336163"/>
          </a:xfrm>
        </p:spPr>
        <p:txBody>
          <a:bodyPr/>
          <a:lstStyle/>
          <a:p>
            <a:r>
              <a:rPr lang="en-US" dirty="0"/>
              <a:t>Words</a:t>
            </a:r>
          </a:p>
        </p:txBody>
      </p:sp>
      <p:sp>
        <p:nvSpPr>
          <p:cNvPr id="2" name="Text Placeholder 1"/>
          <p:cNvSpPr>
            <a:spLocks noGrp="1"/>
          </p:cNvSpPr>
          <p:nvPr>
            <p:ph type="body" sz="quarter" idx="10"/>
          </p:nvPr>
        </p:nvSpPr>
        <p:spPr>
          <a:xfrm>
            <a:off x="10070592" y="6489820"/>
            <a:ext cx="2121408" cy="276740"/>
          </a:xfrm>
        </p:spPr>
        <p:txBody>
          <a:bodyPr/>
          <a:lstStyle/>
          <a:p>
            <a:r>
              <a:rPr lang="en-US" sz="1100" dirty="0"/>
              <a:t>Slide 1 of X</a:t>
            </a:r>
          </a:p>
        </p:txBody>
      </p:sp>
      <p:pic>
        <p:nvPicPr>
          <p:cNvPr id="6" name="Picture 5">
            <a:extLst>
              <a:ext uri="{FF2B5EF4-FFF2-40B4-BE49-F238E27FC236}">
                <a16:creationId xmlns:a16="http://schemas.microsoft.com/office/drawing/2014/main" id="{712D641E-2B88-4725-61BC-087097451CF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18333" y="1883664"/>
            <a:ext cx="4499932" cy="4336162"/>
          </a:xfrm>
          <a:prstGeom prst="rect">
            <a:avLst/>
          </a:prstGeom>
          <a:noFill/>
        </p:spPr>
      </p:pic>
    </p:spTree>
    <p:extLst>
      <p:ext uri="{BB962C8B-B14F-4D97-AF65-F5344CB8AC3E}">
        <p14:creationId xmlns:p14="http://schemas.microsoft.com/office/powerpoint/2010/main" val="3513751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8F9897-9C57-F5BE-0AAA-BE37D75B4EFA}"/>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5A029103-CAF9-A576-3F8A-0A2D58638828}"/>
              </a:ext>
            </a:extLst>
          </p:cNvPr>
          <p:cNvSpPr>
            <a:spLocks noGrp="1"/>
          </p:cNvSpPr>
          <p:nvPr>
            <p:ph type="title"/>
          </p:nvPr>
        </p:nvSpPr>
        <p:spPr>
          <a:xfrm>
            <a:off x="313510" y="807031"/>
            <a:ext cx="11568343" cy="1003481"/>
          </a:xfrm>
        </p:spPr>
        <p:txBody>
          <a:bodyPr/>
          <a:lstStyle/>
          <a:p>
            <a:r>
              <a:rPr lang="en-US" dirty="0"/>
              <a:t>CRCD and Stress</a:t>
            </a:r>
          </a:p>
        </p:txBody>
      </p:sp>
      <p:sp>
        <p:nvSpPr>
          <p:cNvPr id="4" name="Content Placeholder 3">
            <a:extLst>
              <a:ext uri="{FF2B5EF4-FFF2-40B4-BE49-F238E27FC236}">
                <a16:creationId xmlns:a16="http://schemas.microsoft.com/office/drawing/2014/main" id="{8E38A98E-B3C9-8894-048A-5B4E34299A0E}"/>
              </a:ext>
            </a:extLst>
          </p:cNvPr>
          <p:cNvSpPr>
            <a:spLocks noGrp="1"/>
          </p:cNvSpPr>
          <p:nvPr>
            <p:ph idx="1"/>
          </p:nvPr>
        </p:nvSpPr>
        <p:spPr>
          <a:xfrm>
            <a:off x="313510" y="1883664"/>
            <a:ext cx="11568343" cy="4336163"/>
          </a:xfrm>
        </p:spPr>
        <p:txBody>
          <a:bodyPr/>
          <a:lstStyle/>
          <a:p>
            <a:r>
              <a:rPr lang="en-US" dirty="0"/>
              <a:t>Explain similarity to inflammation</a:t>
            </a:r>
          </a:p>
        </p:txBody>
      </p:sp>
      <p:sp>
        <p:nvSpPr>
          <p:cNvPr id="2" name="Text Placeholder 1">
            <a:extLst>
              <a:ext uri="{FF2B5EF4-FFF2-40B4-BE49-F238E27FC236}">
                <a16:creationId xmlns:a16="http://schemas.microsoft.com/office/drawing/2014/main" id="{56EDDEDA-F5D1-7A7B-E4FF-87F14D8A871C}"/>
              </a:ext>
            </a:extLst>
          </p:cNvPr>
          <p:cNvSpPr>
            <a:spLocks noGrp="1"/>
          </p:cNvSpPr>
          <p:nvPr>
            <p:ph type="body" sz="quarter" idx="10"/>
          </p:nvPr>
        </p:nvSpPr>
        <p:spPr>
          <a:xfrm>
            <a:off x="10070592" y="6489820"/>
            <a:ext cx="2121408" cy="276740"/>
          </a:xfrm>
        </p:spPr>
        <p:txBody>
          <a:bodyPr/>
          <a:lstStyle/>
          <a:p>
            <a:r>
              <a:rPr lang="en-US" sz="1100" dirty="0"/>
              <a:t>Slide 1 of X</a:t>
            </a:r>
          </a:p>
        </p:txBody>
      </p:sp>
      <p:pic>
        <p:nvPicPr>
          <p:cNvPr id="5" name="Picture 4" descr="A picture containing text, font, logo, graphics&#10;&#10;Description automatically generated">
            <a:extLst>
              <a:ext uri="{FF2B5EF4-FFF2-40B4-BE49-F238E27FC236}">
                <a16:creationId xmlns:a16="http://schemas.microsoft.com/office/drawing/2014/main" id="{2EF68FCE-BB92-D1F9-144A-7CAB0D67FE92}"/>
              </a:ext>
            </a:extLst>
          </p:cNvPr>
          <p:cNvPicPr>
            <a:picLocks noChangeAspect="1"/>
          </p:cNvPicPr>
          <p:nvPr/>
        </p:nvPicPr>
        <p:blipFill rotWithShape="1">
          <a:blip r:embed="rId2">
            <a:extLst>
              <a:ext uri="{28A0092B-C50C-407E-A947-70E740481C1C}">
                <a14:useLocalDpi xmlns:a14="http://schemas.microsoft.com/office/drawing/2010/main" val="0"/>
              </a:ext>
            </a:extLst>
          </a:blip>
          <a:srcRect l="12602" t="2459" r="30840" b="5737"/>
          <a:stretch/>
        </p:blipFill>
        <p:spPr bwMode="auto">
          <a:xfrm>
            <a:off x="9255125" y="2681478"/>
            <a:ext cx="2094230" cy="217170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78009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57AE9A-B8BB-702B-DC8D-8594FD7E48DB}"/>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87B394EF-7A2D-4352-920D-A0EE6B5F9746}"/>
              </a:ext>
            </a:extLst>
          </p:cNvPr>
          <p:cNvSpPr>
            <a:spLocks noGrp="1"/>
          </p:cNvSpPr>
          <p:nvPr>
            <p:ph type="title"/>
          </p:nvPr>
        </p:nvSpPr>
        <p:spPr>
          <a:xfrm>
            <a:off x="313510" y="807031"/>
            <a:ext cx="11568343" cy="1003481"/>
          </a:xfrm>
        </p:spPr>
        <p:txBody>
          <a:bodyPr/>
          <a:lstStyle/>
          <a:p>
            <a:r>
              <a:rPr lang="en-US" dirty="0"/>
              <a:t>Assessment Difficulties</a:t>
            </a:r>
          </a:p>
        </p:txBody>
      </p:sp>
      <p:sp>
        <p:nvSpPr>
          <p:cNvPr id="4" name="Content Placeholder 3">
            <a:extLst>
              <a:ext uri="{FF2B5EF4-FFF2-40B4-BE49-F238E27FC236}">
                <a16:creationId xmlns:a16="http://schemas.microsoft.com/office/drawing/2014/main" id="{2D9C5353-F001-CA11-6AF1-F80E391B8FF1}"/>
              </a:ext>
            </a:extLst>
          </p:cNvPr>
          <p:cNvSpPr>
            <a:spLocks noGrp="1"/>
          </p:cNvSpPr>
          <p:nvPr>
            <p:ph idx="1"/>
          </p:nvPr>
        </p:nvSpPr>
        <p:spPr>
          <a:xfrm>
            <a:off x="313510" y="1883664"/>
            <a:ext cx="11568343" cy="4336163"/>
          </a:xfrm>
        </p:spPr>
        <p:txBody>
          <a:bodyPr/>
          <a:lstStyle/>
          <a:p>
            <a:r>
              <a:rPr lang="en-US" dirty="0"/>
              <a:t>Words</a:t>
            </a:r>
          </a:p>
        </p:txBody>
      </p:sp>
      <p:sp>
        <p:nvSpPr>
          <p:cNvPr id="2" name="Text Placeholder 1">
            <a:extLst>
              <a:ext uri="{FF2B5EF4-FFF2-40B4-BE49-F238E27FC236}">
                <a16:creationId xmlns:a16="http://schemas.microsoft.com/office/drawing/2014/main" id="{010005FD-8212-964D-B3EF-19A8F66F8BB0}"/>
              </a:ext>
            </a:extLst>
          </p:cNvPr>
          <p:cNvSpPr>
            <a:spLocks noGrp="1"/>
          </p:cNvSpPr>
          <p:nvPr>
            <p:ph type="body" sz="quarter" idx="10"/>
          </p:nvPr>
        </p:nvSpPr>
        <p:spPr>
          <a:xfrm>
            <a:off x="10070592" y="6489820"/>
            <a:ext cx="2121408" cy="276740"/>
          </a:xfrm>
        </p:spPr>
        <p:txBody>
          <a:bodyPr/>
          <a:lstStyle/>
          <a:p>
            <a:r>
              <a:rPr lang="en-US" sz="1100" dirty="0"/>
              <a:t>Slide 1 of X</a:t>
            </a:r>
          </a:p>
        </p:txBody>
      </p:sp>
    </p:spTree>
    <p:extLst>
      <p:ext uri="{BB962C8B-B14F-4D97-AF65-F5344CB8AC3E}">
        <p14:creationId xmlns:p14="http://schemas.microsoft.com/office/powerpoint/2010/main" val="826066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8BE903-39F8-A20F-4188-E16EBE2C7096}"/>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1D8FB009-65B1-5FDE-E99F-18134EBC0248}"/>
              </a:ext>
            </a:extLst>
          </p:cNvPr>
          <p:cNvSpPr>
            <a:spLocks noGrp="1"/>
          </p:cNvSpPr>
          <p:nvPr>
            <p:ph type="title"/>
          </p:nvPr>
        </p:nvSpPr>
        <p:spPr>
          <a:xfrm>
            <a:off x="313510" y="807031"/>
            <a:ext cx="11568343" cy="1003481"/>
          </a:xfrm>
        </p:spPr>
        <p:txBody>
          <a:bodyPr/>
          <a:lstStyle/>
          <a:p>
            <a:r>
              <a:rPr lang="en-US" dirty="0"/>
              <a:t>A Response-Time Modeling Approach</a:t>
            </a:r>
          </a:p>
        </p:txBody>
      </p:sp>
      <p:sp>
        <p:nvSpPr>
          <p:cNvPr id="4" name="Content Placeholder 3">
            <a:extLst>
              <a:ext uri="{FF2B5EF4-FFF2-40B4-BE49-F238E27FC236}">
                <a16:creationId xmlns:a16="http://schemas.microsoft.com/office/drawing/2014/main" id="{5451F7A1-A1E7-221A-5B53-34E491506A27}"/>
              </a:ext>
            </a:extLst>
          </p:cNvPr>
          <p:cNvSpPr>
            <a:spLocks noGrp="1"/>
          </p:cNvSpPr>
          <p:nvPr>
            <p:ph idx="1"/>
          </p:nvPr>
        </p:nvSpPr>
        <p:spPr>
          <a:xfrm>
            <a:off x="313510" y="1883664"/>
            <a:ext cx="11568343" cy="4336163"/>
          </a:xfrm>
        </p:spPr>
        <p:txBody>
          <a:bodyPr/>
          <a:lstStyle/>
          <a:p>
            <a:r>
              <a:rPr lang="en-US" dirty="0"/>
              <a:t>words</a:t>
            </a:r>
          </a:p>
        </p:txBody>
      </p:sp>
      <p:sp>
        <p:nvSpPr>
          <p:cNvPr id="2" name="Text Placeholder 1">
            <a:extLst>
              <a:ext uri="{FF2B5EF4-FFF2-40B4-BE49-F238E27FC236}">
                <a16:creationId xmlns:a16="http://schemas.microsoft.com/office/drawing/2014/main" id="{BCC2DA96-FA86-B0AF-E02D-7BDBC356332D}"/>
              </a:ext>
            </a:extLst>
          </p:cNvPr>
          <p:cNvSpPr>
            <a:spLocks noGrp="1"/>
          </p:cNvSpPr>
          <p:nvPr>
            <p:ph type="body" sz="quarter" idx="10"/>
          </p:nvPr>
        </p:nvSpPr>
        <p:spPr>
          <a:xfrm>
            <a:off x="10070592" y="6489820"/>
            <a:ext cx="2121408" cy="276740"/>
          </a:xfrm>
        </p:spPr>
        <p:txBody>
          <a:bodyPr/>
          <a:lstStyle/>
          <a:p>
            <a:r>
              <a:rPr lang="en-US" sz="1100" dirty="0"/>
              <a:t>Slide 1 of X</a:t>
            </a:r>
          </a:p>
        </p:txBody>
      </p:sp>
      <p:pic>
        <p:nvPicPr>
          <p:cNvPr id="6" name="Content Placeholder 3">
            <a:extLst>
              <a:ext uri="{FF2B5EF4-FFF2-40B4-BE49-F238E27FC236}">
                <a16:creationId xmlns:a16="http://schemas.microsoft.com/office/drawing/2014/main" id="{C9C2B2FE-4A50-2A81-4EA5-477C5FF645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5135" y="3792909"/>
            <a:ext cx="3913505" cy="2258060"/>
          </a:xfrm>
          <a:prstGeom prst="rect">
            <a:avLst/>
          </a:prstGeom>
        </p:spPr>
      </p:pic>
    </p:spTree>
    <p:extLst>
      <p:ext uri="{BB962C8B-B14F-4D97-AF65-F5344CB8AC3E}">
        <p14:creationId xmlns:p14="http://schemas.microsoft.com/office/powerpoint/2010/main" val="3093944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4891A0-F5F3-E41B-9953-BBE7CE9C29E4}"/>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2F7311FC-94D7-1A01-2CA0-3BEAB1CF37B7}"/>
              </a:ext>
            </a:extLst>
          </p:cNvPr>
          <p:cNvSpPr>
            <a:spLocks noGrp="1"/>
          </p:cNvSpPr>
          <p:nvPr>
            <p:ph type="title"/>
          </p:nvPr>
        </p:nvSpPr>
        <p:spPr>
          <a:xfrm>
            <a:off x="313510" y="807031"/>
            <a:ext cx="11568343" cy="1003481"/>
          </a:xfrm>
        </p:spPr>
        <p:txBody>
          <a:bodyPr/>
          <a:lstStyle/>
          <a:p>
            <a:r>
              <a:rPr lang="en-US" dirty="0"/>
              <a:t>The Moonshot Collaboration</a:t>
            </a:r>
          </a:p>
        </p:txBody>
      </p:sp>
      <p:sp>
        <p:nvSpPr>
          <p:cNvPr id="4" name="Content Placeholder 3">
            <a:extLst>
              <a:ext uri="{FF2B5EF4-FFF2-40B4-BE49-F238E27FC236}">
                <a16:creationId xmlns:a16="http://schemas.microsoft.com/office/drawing/2014/main" id="{3475AC3C-7D05-2731-7D88-54A8A4C560FF}"/>
              </a:ext>
            </a:extLst>
          </p:cNvPr>
          <p:cNvSpPr>
            <a:spLocks noGrp="1"/>
          </p:cNvSpPr>
          <p:nvPr>
            <p:ph idx="1"/>
          </p:nvPr>
        </p:nvSpPr>
        <p:spPr>
          <a:xfrm>
            <a:off x="313510" y="1883664"/>
            <a:ext cx="11568343" cy="4336163"/>
          </a:xfrm>
        </p:spPr>
        <p:txBody>
          <a:bodyPr/>
          <a:lstStyle/>
          <a:p>
            <a:r>
              <a:rPr lang="en-US" dirty="0"/>
              <a:t>words</a:t>
            </a:r>
          </a:p>
        </p:txBody>
      </p:sp>
      <p:sp>
        <p:nvSpPr>
          <p:cNvPr id="2" name="Text Placeholder 1">
            <a:extLst>
              <a:ext uri="{FF2B5EF4-FFF2-40B4-BE49-F238E27FC236}">
                <a16:creationId xmlns:a16="http://schemas.microsoft.com/office/drawing/2014/main" id="{C4D6F01F-06F8-EEC3-AF14-51459A26650C}"/>
              </a:ext>
            </a:extLst>
          </p:cNvPr>
          <p:cNvSpPr>
            <a:spLocks noGrp="1"/>
          </p:cNvSpPr>
          <p:nvPr>
            <p:ph type="body" sz="quarter" idx="10"/>
          </p:nvPr>
        </p:nvSpPr>
        <p:spPr>
          <a:xfrm>
            <a:off x="10070592" y="6489820"/>
            <a:ext cx="2121408" cy="276740"/>
          </a:xfrm>
        </p:spPr>
        <p:txBody>
          <a:bodyPr/>
          <a:lstStyle/>
          <a:p>
            <a:r>
              <a:rPr lang="en-US" sz="1100" dirty="0"/>
              <a:t>Slide 1 of X</a:t>
            </a:r>
          </a:p>
        </p:txBody>
      </p:sp>
      <p:pic>
        <p:nvPicPr>
          <p:cNvPr id="5" name="Picture 4">
            <a:extLst>
              <a:ext uri="{FF2B5EF4-FFF2-40B4-BE49-F238E27FC236}">
                <a16:creationId xmlns:a16="http://schemas.microsoft.com/office/drawing/2014/main" id="{885FD2D6-8261-1671-1246-8D1559A9B8DF}"/>
              </a:ext>
            </a:extLst>
          </p:cNvPr>
          <p:cNvPicPr>
            <a:picLocks noChangeAspect="1"/>
          </p:cNvPicPr>
          <p:nvPr/>
        </p:nvPicPr>
        <p:blipFill>
          <a:blip r:embed="rId2"/>
          <a:stretch>
            <a:fillRect/>
          </a:stretch>
        </p:blipFill>
        <p:spPr>
          <a:xfrm>
            <a:off x="10423377" y="807031"/>
            <a:ext cx="1637677" cy="1993536"/>
          </a:xfrm>
          <a:prstGeom prst="rect">
            <a:avLst/>
          </a:prstGeom>
        </p:spPr>
      </p:pic>
    </p:spTree>
    <p:extLst>
      <p:ext uri="{BB962C8B-B14F-4D97-AF65-F5344CB8AC3E}">
        <p14:creationId xmlns:p14="http://schemas.microsoft.com/office/powerpoint/2010/main" val="810920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BFA4E0-B73A-1187-1FAB-5D0FBDEB916E}"/>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43EBDAF4-CB47-BCF2-8473-18CC1CFDC57F}"/>
              </a:ext>
            </a:extLst>
          </p:cNvPr>
          <p:cNvSpPr>
            <a:spLocks noGrp="1"/>
          </p:cNvSpPr>
          <p:nvPr>
            <p:ph type="title"/>
          </p:nvPr>
        </p:nvSpPr>
        <p:spPr>
          <a:xfrm>
            <a:off x="313510" y="807031"/>
            <a:ext cx="11568343" cy="1003481"/>
          </a:xfrm>
        </p:spPr>
        <p:txBody>
          <a:bodyPr/>
          <a:lstStyle/>
          <a:p>
            <a:r>
              <a:rPr lang="en-US" dirty="0"/>
              <a:t>The Current Project</a:t>
            </a:r>
          </a:p>
        </p:txBody>
      </p:sp>
      <p:sp>
        <p:nvSpPr>
          <p:cNvPr id="4" name="Content Placeholder 3">
            <a:extLst>
              <a:ext uri="{FF2B5EF4-FFF2-40B4-BE49-F238E27FC236}">
                <a16:creationId xmlns:a16="http://schemas.microsoft.com/office/drawing/2014/main" id="{199BC0C4-F3D2-A86A-6F62-7B881FF504E3}"/>
              </a:ext>
            </a:extLst>
          </p:cNvPr>
          <p:cNvSpPr>
            <a:spLocks noGrp="1"/>
          </p:cNvSpPr>
          <p:nvPr>
            <p:ph idx="1"/>
          </p:nvPr>
        </p:nvSpPr>
        <p:spPr>
          <a:xfrm>
            <a:off x="313510" y="1883664"/>
            <a:ext cx="11568343" cy="4336163"/>
          </a:xfrm>
        </p:spPr>
        <p:txBody>
          <a:bodyPr/>
          <a:lstStyle/>
          <a:p>
            <a:r>
              <a:rPr lang="en-US" dirty="0"/>
              <a:t>Fifteen undergrads</a:t>
            </a:r>
          </a:p>
          <a:p>
            <a:r>
              <a:rPr lang="en-US" dirty="0"/>
              <a:t>4-week*</a:t>
            </a:r>
          </a:p>
          <a:p>
            <a:r>
              <a:rPr lang="en-US" dirty="0"/>
              <a:t>End-of-semester stress</a:t>
            </a:r>
          </a:p>
          <a:p>
            <a:r>
              <a:rPr lang="en-US" dirty="0"/>
              <a:t>Perceived Stress Scale</a:t>
            </a:r>
          </a:p>
          <a:p>
            <a:r>
              <a:rPr lang="en-US" dirty="0"/>
              <a:t>Three cognitive response-time tasks</a:t>
            </a:r>
          </a:p>
          <a:p>
            <a:endParaRPr lang="en-US" dirty="0"/>
          </a:p>
        </p:txBody>
      </p:sp>
      <p:sp>
        <p:nvSpPr>
          <p:cNvPr id="2" name="Text Placeholder 1">
            <a:extLst>
              <a:ext uri="{FF2B5EF4-FFF2-40B4-BE49-F238E27FC236}">
                <a16:creationId xmlns:a16="http://schemas.microsoft.com/office/drawing/2014/main" id="{93FC705A-2D1D-8529-EA0C-52065C4256E8}"/>
              </a:ext>
            </a:extLst>
          </p:cNvPr>
          <p:cNvSpPr>
            <a:spLocks noGrp="1"/>
          </p:cNvSpPr>
          <p:nvPr>
            <p:ph type="body" sz="quarter" idx="10"/>
          </p:nvPr>
        </p:nvSpPr>
        <p:spPr>
          <a:xfrm>
            <a:off x="10070592" y="6489820"/>
            <a:ext cx="2121408" cy="276740"/>
          </a:xfrm>
        </p:spPr>
        <p:txBody>
          <a:bodyPr/>
          <a:lstStyle/>
          <a:p>
            <a:r>
              <a:rPr lang="en-US" sz="1100" dirty="0"/>
              <a:t>Slide 1 of X</a:t>
            </a:r>
          </a:p>
        </p:txBody>
      </p:sp>
    </p:spTree>
    <p:extLst>
      <p:ext uri="{BB962C8B-B14F-4D97-AF65-F5344CB8AC3E}">
        <p14:creationId xmlns:p14="http://schemas.microsoft.com/office/powerpoint/2010/main" val="78280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BF96CF-49CA-BAB5-EB8B-CC0FC0B745FF}"/>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1C324FEE-3E13-0B07-9588-BDAE147A3CE8}"/>
              </a:ext>
            </a:extLst>
          </p:cNvPr>
          <p:cNvSpPr>
            <a:spLocks noGrp="1"/>
          </p:cNvSpPr>
          <p:nvPr>
            <p:ph type="title"/>
          </p:nvPr>
        </p:nvSpPr>
        <p:spPr>
          <a:xfrm>
            <a:off x="313510" y="807031"/>
            <a:ext cx="11568343" cy="1003481"/>
          </a:xfrm>
        </p:spPr>
        <p:txBody>
          <a:bodyPr/>
          <a:lstStyle/>
          <a:p>
            <a:r>
              <a:rPr lang="en-US" dirty="0"/>
              <a:t>The Cognitive Assessments and Models</a:t>
            </a:r>
          </a:p>
        </p:txBody>
      </p:sp>
      <p:sp>
        <p:nvSpPr>
          <p:cNvPr id="4" name="Content Placeholder 3">
            <a:extLst>
              <a:ext uri="{FF2B5EF4-FFF2-40B4-BE49-F238E27FC236}">
                <a16:creationId xmlns:a16="http://schemas.microsoft.com/office/drawing/2014/main" id="{E5084377-6A22-221F-7EC6-C8E81DD08163}"/>
              </a:ext>
            </a:extLst>
          </p:cNvPr>
          <p:cNvSpPr>
            <a:spLocks noGrp="1"/>
          </p:cNvSpPr>
          <p:nvPr>
            <p:ph idx="1"/>
          </p:nvPr>
        </p:nvSpPr>
        <p:spPr>
          <a:xfrm>
            <a:off x="313510" y="1883664"/>
            <a:ext cx="11568343" cy="4336163"/>
          </a:xfrm>
        </p:spPr>
        <p:txBody>
          <a:bodyPr/>
          <a:lstStyle/>
          <a:p>
            <a:r>
              <a:rPr lang="en-US" dirty="0"/>
              <a:t>Attention</a:t>
            </a:r>
          </a:p>
          <a:p>
            <a:pPr lvl="1"/>
            <a:r>
              <a:rPr lang="en-US" dirty="0"/>
              <a:t>Attention Network Test</a:t>
            </a:r>
          </a:p>
          <a:p>
            <a:pPr lvl="1"/>
            <a:r>
              <a:rPr lang="en-US" dirty="0"/>
              <a:t>Shrinking spotlight model</a:t>
            </a:r>
          </a:p>
          <a:p>
            <a:r>
              <a:rPr lang="en-US" dirty="0"/>
              <a:t>Executive Control</a:t>
            </a:r>
          </a:p>
          <a:p>
            <a:pPr lvl="1"/>
            <a:r>
              <a:rPr lang="en-US" dirty="0"/>
              <a:t>Open-Source Anticipated Response Inhibition Task (OSARI)</a:t>
            </a:r>
          </a:p>
          <a:p>
            <a:pPr lvl="1"/>
            <a:r>
              <a:rPr lang="en-US" dirty="0"/>
              <a:t>Bayesian Estimation of Ex-Gaussian Stop-Signal(BEESTS) model</a:t>
            </a:r>
          </a:p>
          <a:p>
            <a:r>
              <a:rPr lang="en-US" dirty="0"/>
              <a:t>Working Memory</a:t>
            </a:r>
          </a:p>
          <a:p>
            <a:pPr lvl="1"/>
            <a:r>
              <a:rPr lang="en-US" dirty="0"/>
              <a:t>Dual N-Back Task</a:t>
            </a:r>
          </a:p>
          <a:p>
            <a:pPr lvl="1"/>
            <a:r>
              <a:rPr lang="en-US" dirty="0"/>
              <a:t>Linear ballistic accumulator model and workload capacity</a:t>
            </a:r>
          </a:p>
          <a:p>
            <a:endParaRPr lang="en-US" dirty="0"/>
          </a:p>
        </p:txBody>
      </p:sp>
      <p:sp>
        <p:nvSpPr>
          <p:cNvPr id="2" name="Text Placeholder 1">
            <a:extLst>
              <a:ext uri="{FF2B5EF4-FFF2-40B4-BE49-F238E27FC236}">
                <a16:creationId xmlns:a16="http://schemas.microsoft.com/office/drawing/2014/main" id="{05E8862E-631A-AEAE-9954-A392C36CBB2F}"/>
              </a:ext>
            </a:extLst>
          </p:cNvPr>
          <p:cNvSpPr>
            <a:spLocks noGrp="1"/>
          </p:cNvSpPr>
          <p:nvPr>
            <p:ph type="body" sz="quarter" idx="10"/>
          </p:nvPr>
        </p:nvSpPr>
        <p:spPr>
          <a:xfrm>
            <a:off x="10070592" y="6489820"/>
            <a:ext cx="2121408" cy="276740"/>
          </a:xfrm>
        </p:spPr>
        <p:txBody>
          <a:bodyPr/>
          <a:lstStyle/>
          <a:p>
            <a:r>
              <a:rPr lang="en-US" sz="1100" dirty="0"/>
              <a:t>Slide 1 of X</a:t>
            </a:r>
          </a:p>
        </p:txBody>
      </p:sp>
    </p:spTree>
    <p:extLst>
      <p:ext uri="{BB962C8B-B14F-4D97-AF65-F5344CB8AC3E}">
        <p14:creationId xmlns:p14="http://schemas.microsoft.com/office/powerpoint/2010/main" val="2220703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AD6EC6-6B89-3123-BB49-BF8DECB30CA7}"/>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4D0ADFD9-B9FF-4B75-2B35-C0EEDD9A3532}"/>
              </a:ext>
            </a:extLst>
          </p:cNvPr>
          <p:cNvSpPr>
            <a:spLocks noGrp="1"/>
          </p:cNvSpPr>
          <p:nvPr>
            <p:ph type="title"/>
          </p:nvPr>
        </p:nvSpPr>
        <p:spPr>
          <a:xfrm>
            <a:off x="313510" y="807031"/>
            <a:ext cx="11568343" cy="1003481"/>
          </a:xfrm>
        </p:spPr>
        <p:txBody>
          <a:bodyPr/>
          <a:lstStyle/>
          <a:p>
            <a:r>
              <a:rPr lang="en-US" dirty="0"/>
              <a:t>Research Aim 1: Does the approach “work”?</a:t>
            </a:r>
          </a:p>
        </p:txBody>
      </p:sp>
      <p:sp>
        <p:nvSpPr>
          <p:cNvPr id="4" name="Content Placeholder 3">
            <a:extLst>
              <a:ext uri="{FF2B5EF4-FFF2-40B4-BE49-F238E27FC236}">
                <a16:creationId xmlns:a16="http://schemas.microsoft.com/office/drawing/2014/main" id="{8EDEEFBC-8108-A0C0-9515-EB77DD83EC10}"/>
              </a:ext>
            </a:extLst>
          </p:cNvPr>
          <p:cNvSpPr>
            <a:spLocks noGrp="1"/>
          </p:cNvSpPr>
          <p:nvPr>
            <p:ph idx="1"/>
          </p:nvPr>
        </p:nvSpPr>
        <p:spPr>
          <a:xfrm>
            <a:off x="313510" y="1883664"/>
            <a:ext cx="11568343" cy="4336163"/>
          </a:xfrm>
        </p:spPr>
        <p:txBody>
          <a:bodyPr>
            <a:normAutofit fontScale="92500" lnSpcReduction="10000"/>
          </a:bodyPr>
          <a:lstStyle/>
          <a:p>
            <a:pPr marL="0" indent="0">
              <a:buNone/>
            </a:pPr>
            <a:r>
              <a:rPr lang="en-US" b="1" dirty="0"/>
              <a:t>Hypothesis 1</a:t>
            </a:r>
            <a:r>
              <a:rPr lang="en-US" dirty="0"/>
              <a:t>. I hypothesize that response time distributions from the data will fall within a 66% highest density ratio (HDI) of the posterior predictive distribution.</a:t>
            </a:r>
          </a:p>
          <a:p>
            <a:r>
              <a:rPr lang="en-US" b="1" i="1" dirty="0"/>
              <a:t>Hypothesis 1</a:t>
            </a:r>
            <a:r>
              <a:rPr lang="en-US" b="1" i="1" baseline="-25000" dirty="0"/>
              <a:t>A</a:t>
            </a:r>
            <a:r>
              <a:rPr lang="en-US" dirty="0"/>
              <a:t>:  The response time distribution from the Attention Network Test data for each individual will fall in 66% of the posterior HDI based on the shrinking spotlight model.</a:t>
            </a:r>
          </a:p>
          <a:p>
            <a:r>
              <a:rPr lang="en-US" b="1" i="1" dirty="0"/>
              <a:t>Hypothesis 1</a:t>
            </a:r>
            <a:r>
              <a:rPr lang="en-US" b="1" i="1" baseline="-25000" dirty="0"/>
              <a:t>B</a:t>
            </a:r>
            <a:r>
              <a:rPr lang="en-US" dirty="0"/>
              <a:t>: The response time distribution from the Dual N-Back Task data for each individual will fall in 66% of the posterior HDI based on the Linear Ballistic Accumulator model.</a:t>
            </a:r>
          </a:p>
          <a:p>
            <a:r>
              <a:rPr lang="en-US" b="1" i="1" dirty="0"/>
              <a:t>Hypothesis 1</a:t>
            </a:r>
            <a:r>
              <a:rPr lang="en-US" b="1" i="1" baseline="-25000" dirty="0"/>
              <a:t>C</a:t>
            </a:r>
            <a:r>
              <a:rPr lang="en-US" dirty="0"/>
              <a:t>: The response time distribution from the Open-Source Anticipated Response Inhibition data for each individual will fall </a:t>
            </a:r>
            <a:r>
              <a:rPr lang="en-US"/>
              <a:t>in 66% </a:t>
            </a:r>
            <a:r>
              <a:rPr lang="en-US" dirty="0"/>
              <a:t>of the posterior HDI based on the BEESTS-CV model.</a:t>
            </a:r>
          </a:p>
        </p:txBody>
      </p:sp>
      <p:sp>
        <p:nvSpPr>
          <p:cNvPr id="2" name="Text Placeholder 1">
            <a:extLst>
              <a:ext uri="{FF2B5EF4-FFF2-40B4-BE49-F238E27FC236}">
                <a16:creationId xmlns:a16="http://schemas.microsoft.com/office/drawing/2014/main" id="{B7162E2C-7B62-9439-F17E-9A7D50C56C19}"/>
              </a:ext>
            </a:extLst>
          </p:cNvPr>
          <p:cNvSpPr>
            <a:spLocks noGrp="1"/>
          </p:cNvSpPr>
          <p:nvPr>
            <p:ph type="body" sz="quarter" idx="10"/>
          </p:nvPr>
        </p:nvSpPr>
        <p:spPr>
          <a:xfrm>
            <a:off x="10070592" y="6489820"/>
            <a:ext cx="2121408" cy="276740"/>
          </a:xfrm>
        </p:spPr>
        <p:txBody>
          <a:bodyPr/>
          <a:lstStyle/>
          <a:p>
            <a:r>
              <a:rPr lang="en-US" sz="1100" dirty="0"/>
              <a:t>Slide 1 of X</a:t>
            </a:r>
          </a:p>
        </p:txBody>
      </p:sp>
    </p:spTree>
    <p:extLst>
      <p:ext uri="{BB962C8B-B14F-4D97-AF65-F5344CB8AC3E}">
        <p14:creationId xmlns:p14="http://schemas.microsoft.com/office/powerpoint/2010/main" val="142146533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5194DF8D-65A7-A44D-A948-ECEBC0E10D05}" vid="{508897A3-098B-224C-B9A3-C5B67EC0D0B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5EEB1A569F5B945847AE8D5F41B0AD6" ma:contentTypeVersion="9" ma:contentTypeDescription="Create a new document." ma:contentTypeScope="" ma:versionID="61150cfd308bc0815f47483aace43543">
  <xsd:schema xmlns:xsd="http://www.w3.org/2001/XMLSchema" xmlns:xs="http://www.w3.org/2001/XMLSchema" xmlns:p="http://schemas.microsoft.com/office/2006/metadata/properties" xmlns:ns2="009da255-3a39-4c37-a648-a96b0720b977" xmlns:ns3="82fe6e00-d737-49ac-bfae-29e51574dafa" targetNamespace="http://schemas.microsoft.com/office/2006/metadata/properties" ma:root="true" ma:fieldsID="cbdbe6721a854787322107e80e0b90bd" ns2:_="" ns3:_="">
    <xsd:import namespace="009da255-3a39-4c37-a648-a96b0720b977"/>
    <xsd:import namespace="82fe6e00-d737-49ac-bfae-29e51574dafa"/>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DateTaken" minOccurs="0"/>
                <xsd:element ref="ns2:MediaServiceOCR" minOccurs="0"/>
                <xsd:element ref="ns3:SharedWithUsers" minOccurs="0"/>
                <xsd:element ref="ns3:SharedWithDetail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09da255-3a39-4c37-a648-a96b0720b97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2fe6e00-d737-49ac-bfae-29e51574dafa"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4909BBA-B786-4E51-84AE-FB0AA73C564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09da255-3a39-4c37-a648-a96b0720b977"/>
    <ds:schemaRef ds:uri="82fe6e00-d737-49ac-bfae-29e51574daf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C7EF50E-5EFB-405E-AF9A-A4145532C987}">
  <ds:schemaRefs>
    <ds:schemaRef ds:uri="http://schemas.microsoft.com/sharepoint/v3/contenttype/forms"/>
  </ds:schemaRefs>
</ds:datastoreItem>
</file>

<file path=customXml/itemProps3.xml><?xml version="1.0" encoding="utf-8"?>
<ds:datastoreItem xmlns:ds="http://schemas.openxmlformats.org/officeDocument/2006/customXml" ds:itemID="{591A4200-AA6C-452E-8EFA-BFF3E6BE85CD}">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Office Theme</Template>
  <TotalTime>164</TotalTime>
  <Words>361</Words>
  <Application>Microsoft Office PowerPoint</Application>
  <PresentationFormat>Widescreen</PresentationFormat>
  <Paragraphs>60</Paragraphs>
  <Slides>14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Helvetica</vt:lpstr>
      <vt:lpstr>Office Theme</vt:lpstr>
      <vt:lpstr>PowerPoint Presentation</vt:lpstr>
      <vt:lpstr>Cancer-Related Cognitive Decline</vt:lpstr>
      <vt:lpstr>CRCD and Stress</vt:lpstr>
      <vt:lpstr>Assessment Difficulties</vt:lpstr>
      <vt:lpstr>A Response-Time Modeling Approach</vt:lpstr>
      <vt:lpstr>The Moonshot Collaboration</vt:lpstr>
      <vt:lpstr>The Current Project</vt:lpstr>
      <vt:lpstr>The Cognitive Assessments and Models</vt:lpstr>
      <vt:lpstr>Research Aim 1: Does the approach “work”?</vt:lpstr>
      <vt:lpstr>Research Aim 2</vt:lpstr>
      <vt:lpstr>Research Aim 3</vt:lpstr>
      <vt:lpstr>Risks and Mitigations</vt:lpstr>
      <vt:lpstr>Possible Addition: Induce Acute Stress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Mitzi Shipley</dc:creator>
  <cp:lastModifiedBy>Scheuler, Bryanna</cp:lastModifiedBy>
  <cp:revision>2</cp:revision>
  <dcterms:created xsi:type="dcterms:W3CDTF">2020-02-12T19:43:58Z</dcterms:created>
  <dcterms:modified xsi:type="dcterms:W3CDTF">2024-11-06T18:18:40Z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0x010100B5EEB1A569F5B945847AE8D5F41B0AD6</vt:lpwstr>
  </property>
</Properties>
</file>