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59" r:id="rId7"/>
    <p:sldId id="264" r:id="rId8"/>
    <p:sldId id="260" r:id="rId9"/>
    <p:sldId id="271" r:id="rId10"/>
    <p:sldId id="262" r:id="rId11"/>
    <p:sldId id="276" r:id="rId12"/>
    <p:sldId id="265" r:id="rId13"/>
    <p:sldId id="277" r:id="rId14"/>
    <p:sldId id="266" r:id="rId15"/>
    <p:sldId id="278" r:id="rId16"/>
    <p:sldId id="267" r:id="rId17"/>
    <p:sldId id="263" r:id="rId18"/>
    <p:sldId id="279" r:id="rId19"/>
    <p:sldId id="269" r:id="rId20"/>
    <p:sldId id="270" r:id="rId21"/>
    <p:sldId id="280" r:id="rId22"/>
    <p:sldId id="281" r:id="rId23"/>
    <p:sldId id="28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3803C8-FA9A-4EF9-9D0A-C5873167767E}">
          <p14:sldIdLst>
            <p14:sldId id="256"/>
            <p14:sldId id="257"/>
            <p14:sldId id="259"/>
            <p14:sldId id="264"/>
            <p14:sldId id="260"/>
            <p14:sldId id="271"/>
            <p14:sldId id="262"/>
            <p14:sldId id="276"/>
            <p14:sldId id="265"/>
            <p14:sldId id="277"/>
            <p14:sldId id="266"/>
            <p14:sldId id="278"/>
            <p14:sldId id="267"/>
            <p14:sldId id="263"/>
            <p14:sldId id="279"/>
            <p14:sldId id="269"/>
            <p14:sldId id="270"/>
            <p14:sldId id="280"/>
            <p14:sldId id="281"/>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2" autoAdjust="0"/>
    <p:restoredTop sz="76257" autoAdjust="0"/>
  </p:normalViewPr>
  <p:slideViewPr>
    <p:cSldViewPr snapToGrid="0" snapToObjects="1">
      <p:cViewPr varScale="1">
        <p:scale>
          <a:sx n="51" d="100"/>
          <a:sy n="51" d="100"/>
        </p:scale>
        <p:origin x="11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B8261-8D5D-44A9-8541-3C0585FCE40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B608153C-5F1A-4394-BB6C-35FCA989EA13}">
      <dgm:prSet phldrT="[Text]"/>
      <dgm:spPr/>
      <dgm:t>
        <a:bodyPr/>
        <a:lstStyle/>
        <a:p>
          <a:r>
            <a:rPr lang="en-US" dirty="0"/>
            <a:t>15 participants</a:t>
          </a:r>
        </a:p>
      </dgm:t>
    </dgm:pt>
    <dgm:pt modelId="{BA1D59CE-3F80-4712-8CE8-DFF809FE7BCC}" type="parTrans" cxnId="{DF763ED0-008A-4BD0-BCA3-6C6790486117}">
      <dgm:prSet/>
      <dgm:spPr/>
      <dgm:t>
        <a:bodyPr/>
        <a:lstStyle/>
        <a:p>
          <a:endParaRPr lang="en-US"/>
        </a:p>
      </dgm:t>
    </dgm:pt>
    <dgm:pt modelId="{6486E586-8A7E-47F0-AEF2-789BD198B414}" type="sibTrans" cxnId="{DF763ED0-008A-4BD0-BCA3-6C6790486117}">
      <dgm:prSet/>
      <dgm:spPr/>
      <dgm:t>
        <a:bodyPr/>
        <a:lstStyle/>
        <a:p>
          <a:endParaRPr lang="en-US"/>
        </a:p>
      </dgm:t>
    </dgm:pt>
    <dgm:pt modelId="{1B2E4120-465B-4EBA-A7A0-D6A77698E906}">
      <dgm:prSet phldrT="[Text]"/>
      <dgm:spPr/>
      <dgm:t>
        <a:bodyPr/>
        <a:lstStyle/>
        <a:p>
          <a:r>
            <a:rPr lang="en-US" b="1" dirty="0"/>
            <a:t>ANT</a:t>
          </a:r>
          <a:br>
            <a:rPr lang="en-US" dirty="0"/>
          </a:br>
          <a:r>
            <a:rPr lang="en-US" dirty="0"/>
            <a:t>T</a:t>
          </a:r>
          <a:r>
            <a:rPr lang="en-US" baseline="-25000" dirty="0"/>
            <a:t>1</a:t>
          </a:r>
          <a:r>
            <a:rPr lang="en-US" dirty="0"/>
            <a:t>, T</a:t>
          </a:r>
          <a:r>
            <a:rPr lang="en-US" baseline="-25000" dirty="0"/>
            <a:t>2</a:t>
          </a:r>
          <a:r>
            <a:rPr lang="en-US" dirty="0"/>
            <a:t>, T</a:t>
          </a:r>
          <a:r>
            <a:rPr lang="en-US" baseline="-25000" dirty="0"/>
            <a:t>3</a:t>
          </a:r>
          <a:r>
            <a:rPr lang="en-US" dirty="0"/>
            <a:t>, T</a:t>
          </a:r>
          <a:r>
            <a:rPr lang="en-US" baseline="-25000" dirty="0"/>
            <a:t>4</a:t>
          </a:r>
        </a:p>
      </dgm:t>
    </dgm:pt>
    <dgm:pt modelId="{A400AA1E-9FDC-4C3B-A1D7-61356E969535}" type="parTrans" cxnId="{E31E1C12-6320-4D59-BCAE-604158369EBB}">
      <dgm:prSet/>
      <dgm:spPr/>
      <dgm:t>
        <a:bodyPr/>
        <a:lstStyle/>
        <a:p>
          <a:endParaRPr lang="en-US"/>
        </a:p>
      </dgm:t>
    </dgm:pt>
    <dgm:pt modelId="{A5B3998C-AFE9-4DB5-8672-E1D9C635DFF9}" type="sibTrans" cxnId="{E31E1C12-6320-4D59-BCAE-604158369EBB}">
      <dgm:prSet/>
      <dgm:spPr/>
      <dgm:t>
        <a:bodyPr/>
        <a:lstStyle/>
        <a:p>
          <a:endParaRPr lang="en-US"/>
        </a:p>
      </dgm:t>
    </dgm:pt>
    <dgm:pt modelId="{A06B4F95-3205-4CAB-96F6-60A44DDE7B51}">
      <dgm:prSet phldrT="[Text]"/>
      <dgm:spPr/>
      <dgm:t>
        <a:bodyPr/>
        <a:lstStyle/>
        <a:p>
          <a:r>
            <a:rPr lang="en-US" dirty="0"/>
            <a:t>-Model fit</a:t>
          </a:r>
          <a:br>
            <a:rPr lang="en-US" dirty="0"/>
          </a:br>
          <a:r>
            <a:rPr lang="en-US" dirty="0"/>
            <a:t>-Longitudinal</a:t>
          </a:r>
          <a:br>
            <a:rPr lang="en-US" dirty="0"/>
          </a:br>
          <a:r>
            <a:rPr lang="en-US" dirty="0"/>
            <a:t>-Stress</a:t>
          </a:r>
        </a:p>
      </dgm:t>
    </dgm:pt>
    <dgm:pt modelId="{4A9C0D9C-AD82-4EE6-86D8-30930BCE83B5}" type="parTrans" cxnId="{1B3724FF-88A3-4A0D-A8C0-F57C17D69645}">
      <dgm:prSet/>
      <dgm:spPr/>
      <dgm:t>
        <a:bodyPr/>
        <a:lstStyle/>
        <a:p>
          <a:endParaRPr lang="en-US"/>
        </a:p>
      </dgm:t>
    </dgm:pt>
    <dgm:pt modelId="{A39E03AA-BEB4-402B-8F7E-979330102CED}" type="sibTrans" cxnId="{1B3724FF-88A3-4A0D-A8C0-F57C17D69645}">
      <dgm:prSet/>
      <dgm:spPr/>
      <dgm:t>
        <a:bodyPr/>
        <a:lstStyle/>
        <a:p>
          <a:endParaRPr lang="en-US"/>
        </a:p>
      </dgm:t>
    </dgm:pt>
    <dgm:pt modelId="{1DD46D84-708E-4790-A5EE-3591153D3479}">
      <dgm:prSet phldrT="[Text]"/>
      <dgm:spPr/>
      <dgm:t>
        <a:bodyPr/>
        <a:lstStyle/>
        <a:p>
          <a:r>
            <a:rPr lang="en-US" b="1" dirty="0"/>
            <a:t>OSARI</a:t>
          </a:r>
          <a:br>
            <a:rPr lang="en-US" dirty="0"/>
          </a:br>
          <a:r>
            <a:rPr lang="en-US" dirty="0"/>
            <a:t>T</a:t>
          </a:r>
          <a:r>
            <a:rPr lang="en-US" baseline="-25000" dirty="0"/>
            <a:t>1</a:t>
          </a:r>
          <a:r>
            <a:rPr lang="en-US" dirty="0"/>
            <a:t>, T</a:t>
          </a:r>
          <a:r>
            <a:rPr lang="en-US" baseline="-25000" dirty="0"/>
            <a:t>2</a:t>
          </a:r>
          <a:r>
            <a:rPr lang="en-US" dirty="0"/>
            <a:t>, T</a:t>
          </a:r>
          <a:r>
            <a:rPr lang="en-US" baseline="-25000" dirty="0"/>
            <a:t>3</a:t>
          </a:r>
          <a:r>
            <a:rPr lang="en-US" dirty="0"/>
            <a:t>, T</a:t>
          </a:r>
          <a:r>
            <a:rPr lang="en-US" baseline="-25000" dirty="0"/>
            <a:t>4</a:t>
          </a:r>
          <a:endParaRPr lang="en-US" dirty="0"/>
        </a:p>
      </dgm:t>
    </dgm:pt>
    <dgm:pt modelId="{CBEF3B9A-46A5-4232-818E-DECC96B53EA4}" type="parTrans" cxnId="{E52866B2-112E-4C60-AC51-ABBD6054F16C}">
      <dgm:prSet/>
      <dgm:spPr/>
      <dgm:t>
        <a:bodyPr/>
        <a:lstStyle/>
        <a:p>
          <a:endParaRPr lang="en-US"/>
        </a:p>
      </dgm:t>
    </dgm:pt>
    <dgm:pt modelId="{B7687EF4-F99A-433C-A6B1-27DD0AE7EBC1}" type="sibTrans" cxnId="{E52866B2-112E-4C60-AC51-ABBD6054F16C}">
      <dgm:prSet/>
      <dgm:spPr/>
      <dgm:t>
        <a:bodyPr/>
        <a:lstStyle/>
        <a:p>
          <a:endParaRPr lang="en-US"/>
        </a:p>
      </dgm:t>
    </dgm:pt>
    <dgm:pt modelId="{873C2BB3-CA79-4C7D-B94C-7FDD70DD57AE}">
      <dgm:prSet phldrT="[Text]"/>
      <dgm:spPr/>
      <dgm:t>
        <a:bodyPr/>
        <a:lstStyle/>
        <a:p>
          <a:r>
            <a:rPr lang="en-US" b="1" u="none" dirty="0"/>
            <a:t>DNB</a:t>
          </a:r>
          <a:br>
            <a:rPr lang="en-US" dirty="0"/>
          </a:br>
          <a:r>
            <a:rPr lang="en-US" dirty="0"/>
            <a:t>T</a:t>
          </a:r>
          <a:r>
            <a:rPr lang="en-US" baseline="-25000" dirty="0"/>
            <a:t>1</a:t>
          </a:r>
          <a:r>
            <a:rPr lang="en-US" dirty="0"/>
            <a:t>, T</a:t>
          </a:r>
          <a:r>
            <a:rPr lang="en-US" baseline="-25000" dirty="0"/>
            <a:t>2</a:t>
          </a:r>
          <a:r>
            <a:rPr lang="en-US" dirty="0"/>
            <a:t>, T</a:t>
          </a:r>
          <a:r>
            <a:rPr lang="en-US" baseline="-25000" dirty="0"/>
            <a:t>3</a:t>
          </a:r>
          <a:r>
            <a:rPr lang="en-US" dirty="0"/>
            <a:t>, T</a:t>
          </a:r>
          <a:r>
            <a:rPr lang="en-US" baseline="-25000" dirty="0"/>
            <a:t>4</a:t>
          </a:r>
          <a:endParaRPr lang="en-US" dirty="0"/>
        </a:p>
      </dgm:t>
    </dgm:pt>
    <dgm:pt modelId="{71725EAD-40FE-4CA4-83F0-CB7984DE8E5F}" type="parTrans" cxnId="{3C924F7F-A5BC-4F0B-AB8B-F2D3F2577E08}">
      <dgm:prSet/>
      <dgm:spPr/>
      <dgm:t>
        <a:bodyPr/>
        <a:lstStyle/>
        <a:p>
          <a:endParaRPr lang="en-US"/>
        </a:p>
      </dgm:t>
    </dgm:pt>
    <dgm:pt modelId="{E2F10249-B9EA-46D1-A3A4-212CA930546A}" type="sibTrans" cxnId="{3C924F7F-A5BC-4F0B-AB8B-F2D3F2577E08}">
      <dgm:prSet/>
      <dgm:spPr/>
      <dgm:t>
        <a:bodyPr/>
        <a:lstStyle/>
        <a:p>
          <a:endParaRPr lang="en-US"/>
        </a:p>
      </dgm:t>
    </dgm:pt>
    <dgm:pt modelId="{301019BD-9BA0-42F8-84A6-9FD310371C0D}">
      <dgm:prSet phldrT="[Text]"/>
      <dgm:spPr/>
      <dgm:t>
        <a:bodyPr/>
        <a:lstStyle/>
        <a:p>
          <a:r>
            <a:rPr lang="en-US" dirty="0"/>
            <a:t>-Model fit</a:t>
          </a:r>
          <a:br>
            <a:rPr lang="en-US" dirty="0"/>
          </a:br>
          <a:r>
            <a:rPr lang="en-US" dirty="0"/>
            <a:t>-Longitudinal</a:t>
          </a:r>
          <a:br>
            <a:rPr lang="en-US" dirty="0"/>
          </a:br>
          <a:r>
            <a:rPr lang="en-US" dirty="0"/>
            <a:t>-Stress</a:t>
          </a:r>
        </a:p>
      </dgm:t>
    </dgm:pt>
    <dgm:pt modelId="{6B7FCB17-DB24-4034-856C-61FB1F77D3A2}" type="parTrans" cxnId="{84E8349E-20ED-4C46-B50A-32B1ECB0BDCF}">
      <dgm:prSet/>
      <dgm:spPr/>
      <dgm:t>
        <a:bodyPr/>
        <a:lstStyle/>
        <a:p>
          <a:endParaRPr lang="en-US"/>
        </a:p>
      </dgm:t>
    </dgm:pt>
    <dgm:pt modelId="{5262A437-9B9D-4D1B-9461-7B6A36700D1C}" type="sibTrans" cxnId="{84E8349E-20ED-4C46-B50A-32B1ECB0BDCF}">
      <dgm:prSet/>
      <dgm:spPr/>
      <dgm:t>
        <a:bodyPr/>
        <a:lstStyle/>
        <a:p>
          <a:endParaRPr lang="en-US"/>
        </a:p>
      </dgm:t>
    </dgm:pt>
    <dgm:pt modelId="{4BDB590E-2EB8-4F71-B5AE-E62D22E3D648}">
      <dgm:prSet phldrT="[Text]"/>
      <dgm:spPr/>
      <dgm:t>
        <a:bodyPr/>
        <a:lstStyle/>
        <a:p>
          <a:r>
            <a:rPr lang="en-US" dirty="0"/>
            <a:t>Recruitment</a:t>
          </a:r>
        </a:p>
      </dgm:t>
    </dgm:pt>
    <dgm:pt modelId="{B73A34DC-927B-48A9-9D53-B319AE8FCFD9}" type="parTrans" cxnId="{7662A95F-E7EB-4B35-B31D-A944CD3909E0}">
      <dgm:prSet/>
      <dgm:spPr/>
      <dgm:t>
        <a:bodyPr/>
        <a:lstStyle/>
        <a:p>
          <a:endParaRPr lang="en-US"/>
        </a:p>
      </dgm:t>
    </dgm:pt>
    <dgm:pt modelId="{AFB982D4-5D00-49A9-9D5C-D0F7C20FAB1F}" type="sibTrans" cxnId="{7662A95F-E7EB-4B35-B31D-A944CD3909E0}">
      <dgm:prSet/>
      <dgm:spPr/>
      <dgm:t>
        <a:bodyPr/>
        <a:lstStyle/>
        <a:p>
          <a:endParaRPr lang="en-US"/>
        </a:p>
      </dgm:t>
    </dgm:pt>
    <dgm:pt modelId="{33622A0B-ACB5-4E4F-A871-9A82569E45AB}">
      <dgm:prSet phldrT="[Text]"/>
      <dgm:spPr/>
      <dgm:t>
        <a:bodyPr/>
        <a:lstStyle/>
        <a:p>
          <a:r>
            <a:rPr lang="en-US" dirty="0"/>
            <a:t>Data Collection</a:t>
          </a:r>
        </a:p>
      </dgm:t>
    </dgm:pt>
    <dgm:pt modelId="{112DD034-9E4F-42AE-ABF7-49D22E327F75}" type="parTrans" cxnId="{A0BF3138-8723-449E-B62C-D057F74D2D65}">
      <dgm:prSet/>
      <dgm:spPr/>
      <dgm:t>
        <a:bodyPr/>
        <a:lstStyle/>
        <a:p>
          <a:endParaRPr lang="en-US"/>
        </a:p>
      </dgm:t>
    </dgm:pt>
    <dgm:pt modelId="{F6E4D136-5F8C-48DC-B3F9-2338A0D3D0CC}" type="sibTrans" cxnId="{A0BF3138-8723-449E-B62C-D057F74D2D65}">
      <dgm:prSet/>
      <dgm:spPr/>
      <dgm:t>
        <a:bodyPr/>
        <a:lstStyle/>
        <a:p>
          <a:endParaRPr lang="en-US"/>
        </a:p>
      </dgm:t>
    </dgm:pt>
    <dgm:pt modelId="{0A3800F0-2E3E-4181-BD05-DDE5D03737E0}">
      <dgm:prSet phldrT="[Text]"/>
      <dgm:spPr/>
      <dgm:t>
        <a:bodyPr/>
        <a:lstStyle/>
        <a:p>
          <a:r>
            <a:rPr lang="en-US" dirty="0"/>
            <a:t>Analysis</a:t>
          </a:r>
        </a:p>
      </dgm:t>
    </dgm:pt>
    <dgm:pt modelId="{1E366CF4-CFBC-4B81-BADE-72FD1ABF1435}" type="parTrans" cxnId="{609C1183-F222-423E-8A3B-227FA85FAD86}">
      <dgm:prSet/>
      <dgm:spPr/>
      <dgm:t>
        <a:bodyPr/>
        <a:lstStyle/>
        <a:p>
          <a:endParaRPr lang="en-US"/>
        </a:p>
      </dgm:t>
    </dgm:pt>
    <dgm:pt modelId="{D0B2BC0C-1549-4BD8-954A-95B35D701878}" type="sibTrans" cxnId="{609C1183-F222-423E-8A3B-227FA85FAD86}">
      <dgm:prSet/>
      <dgm:spPr/>
      <dgm:t>
        <a:bodyPr/>
        <a:lstStyle/>
        <a:p>
          <a:endParaRPr lang="en-US"/>
        </a:p>
      </dgm:t>
    </dgm:pt>
    <dgm:pt modelId="{68644EF1-B414-4134-A9D7-E8AC8FF6605C}">
      <dgm:prSet phldrT="[Text]"/>
      <dgm:spPr/>
      <dgm:t>
        <a:bodyPr/>
        <a:lstStyle/>
        <a:p>
          <a:r>
            <a:rPr lang="en-US" dirty="0"/>
            <a:t>-Model fit</a:t>
          </a:r>
          <a:br>
            <a:rPr lang="en-US" dirty="0"/>
          </a:br>
          <a:r>
            <a:rPr lang="en-US" dirty="0"/>
            <a:t>-Longitudinal</a:t>
          </a:r>
          <a:br>
            <a:rPr lang="en-US" dirty="0"/>
          </a:br>
          <a:r>
            <a:rPr lang="en-US" dirty="0"/>
            <a:t>-Stress</a:t>
          </a:r>
        </a:p>
      </dgm:t>
    </dgm:pt>
    <dgm:pt modelId="{502846D3-11ED-4D2D-823B-51E7F4AEBDAF}" type="parTrans" cxnId="{A74E6376-CBA8-4FAD-A7D4-A046436C2169}">
      <dgm:prSet/>
      <dgm:spPr/>
    </dgm:pt>
    <dgm:pt modelId="{A551C66B-E27A-43D8-8448-07880D1571A4}" type="sibTrans" cxnId="{A74E6376-CBA8-4FAD-A7D4-A046436C2169}">
      <dgm:prSet/>
      <dgm:spPr/>
    </dgm:pt>
    <dgm:pt modelId="{6EE63FEF-9040-4368-B59E-9DD976AF5203}" type="pres">
      <dgm:prSet presAssocID="{44CB8261-8D5D-44A9-8541-3C0585FCE401}" presName="mainComposite" presStyleCnt="0">
        <dgm:presLayoutVars>
          <dgm:chPref val="1"/>
          <dgm:dir/>
          <dgm:animOne val="branch"/>
          <dgm:animLvl val="lvl"/>
          <dgm:resizeHandles val="exact"/>
        </dgm:presLayoutVars>
      </dgm:prSet>
      <dgm:spPr/>
    </dgm:pt>
    <dgm:pt modelId="{E83AF249-6990-4673-B500-C293CC6B3331}" type="pres">
      <dgm:prSet presAssocID="{44CB8261-8D5D-44A9-8541-3C0585FCE401}" presName="hierFlow" presStyleCnt="0"/>
      <dgm:spPr/>
    </dgm:pt>
    <dgm:pt modelId="{03E97554-329F-440C-A6AC-BB160597E8AA}" type="pres">
      <dgm:prSet presAssocID="{44CB8261-8D5D-44A9-8541-3C0585FCE401}" presName="firstBuf" presStyleCnt="0"/>
      <dgm:spPr/>
    </dgm:pt>
    <dgm:pt modelId="{C26C0E8E-4D56-4CDB-9822-651F4174423A}" type="pres">
      <dgm:prSet presAssocID="{44CB8261-8D5D-44A9-8541-3C0585FCE401}" presName="hierChild1" presStyleCnt="0">
        <dgm:presLayoutVars>
          <dgm:chPref val="1"/>
          <dgm:animOne val="branch"/>
          <dgm:animLvl val="lvl"/>
        </dgm:presLayoutVars>
      </dgm:prSet>
      <dgm:spPr/>
    </dgm:pt>
    <dgm:pt modelId="{FC42EE91-8CD6-4BF8-9A7D-5FA6DDF14A18}" type="pres">
      <dgm:prSet presAssocID="{B608153C-5F1A-4394-BB6C-35FCA989EA13}" presName="Name14" presStyleCnt="0"/>
      <dgm:spPr/>
    </dgm:pt>
    <dgm:pt modelId="{9E3F68CE-96E9-4AE6-AFC1-8B56F89246F5}" type="pres">
      <dgm:prSet presAssocID="{B608153C-5F1A-4394-BB6C-35FCA989EA13}" presName="level1Shape" presStyleLbl="node0" presStyleIdx="0" presStyleCnt="1">
        <dgm:presLayoutVars>
          <dgm:chPref val="3"/>
        </dgm:presLayoutVars>
      </dgm:prSet>
      <dgm:spPr/>
    </dgm:pt>
    <dgm:pt modelId="{C1076CC9-E09E-47A1-9A94-CB5B69CD50DA}" type="pres">
      <dgm:prSet presAssocID="{B608153C-5F1A-4394-BB6C-35FCA989EA13}" presName="hierChild2" presStyleCnt="0"/>
      <dgm:spPr/>
    </dgm:pt>
    <dgm:pt modelId="{71DA84F3-AC65-4105-B36D-F5DB62821FFB}" type="pres">
      <dgm:prSet presAssocID="{A400AA1E-9FDC-4C3B-A1D7-61356E969535}" presName="Name19" presStyleLbl="parChTrans1D2" presStyleIdx="0" presStyleCnt="3"/>
      <dgm:spPr/>
    </dgm:pt>
    <dgm:pt modelId="{A15C7B54-45F0-4A07-B7DD-78DC117F9B26}" type="pres">
      <dgm:prSet presAssocID="{1B2E4120-465B-4EBA-A7A0-D6A77698E906}" presName="Name21" presStyleCnt="0"/>
      <dgm:spPr/>
    </dgm:pt>
    <dgm:pt modelId="{9E2BB173-E137-444B-912A-56455E8A6D90}" type="pres">
      <dgm:prSet presAssocID="{1B2E4120-465B-4EBA-A7A0-D6A77698E906}" presName="level2Shape" presStyleLbl="node2" presStyleIdx="0" presStyleCnt="3" custScaleX="125571" custLinFactNeighborY="8281"/>
      <dgm:spPr/>
    </dgm:pt>
    <dgm:pt modelId="{9548D0A7-B59A-4F2C-BCCB-42A9F766A701}" type="pres">
      <dgm:prSet presAssocID="{1B2E4120-465B-4EBA-A7A0-D6A77698E906}" presName="hierChild3" presStyleCnt="0"/>
      <dgm:spPr/>
    </dgm:pt>
    <dgm:pt modelId="{AC6CBD40-2846-49C8-A4F3-AF2D1FBF1F67}" type="pres">
      <dgm:prSet presAssocID="{4A9C0D9C-AD82-4EE6-86D8-30930BCE83B5}" presName="Name19" presStyleLbl="parChTrans1D3" presStyleIdx="0" presStyleCnt="3"/>
      <dgm:spPr/>
    </dgm:pt>
    <dgm:pt modelId="{7B98B689-7158-451C-A66C-8A943B300EFA}" type="pres">
      <dgm:prSet presAssocID="{A06B4F95-3205-4CAB-96F6-60A44DDE7B51}" presName="Name21" presStyleCnt="0"/>
      <dgm:spPr/>
    </dgm:pt>
    <dgm:pt modelId="{ECAD4D8A-1BA0-4B88-A865-2DB0D6C82B8D}" type="pres">
      <dgm:prSet presAssocID="{A06B4F95-3205-4CAB-96F6-60A44DDE7B51}" presName="level2Shape" presStyleLbl="node3" presStyleIdx="0" presStyleCnt="3" custScaleX="125571" custLinFactNeighborY="8281"/>
      <dgm:spPr/>
    </dgm:pt>
    <dgm:pt modelId="{A4E72397-E75B-4E8F-ACFB-59BBF53F694A}" type="pres">
      <dgm:prSet presAssocID="{A06B4F95-3205-4CAB-96F6-60A44DDE7B51}" presName="hierChild3" presStyleCnt="0"/>
      <dgm:spPr/>
    </dgm:pt>
    <dgm:pt modelId="{73C42B6D-41B0-4D45-A3BA-B78D32C01175}" type="pres">
      <dgm:prSet presAssocID="{CBEF3B9A-46A5-4232-818E-DECC96B53EA4}" presName="Name19" presStyleLbl="parChTrans1D2" presStyleIdx="1" presStyleCnt="3"/>
      <dgm:spPr/>
    </dgm:pt>
    <dgm:pt modelId="{2700F92F-0826-4BFA-8678-969DEABB348A}" type="pres">
      <dgm:prSet presAssocID="{1DD46D84-708E-4790-A5EE-3591153D3479}" presName="Name21" presStyleCnt="0"/>
      <dgm:spPr/>
    </dgm:pt>
    <dgm:pt modelId="{5DCF48DF-9F58-4CD1-BF46-7E0170416564}" type="pres">
      <dgm:prSet presAssocID="{1DD46D84-708E-4790-A5EE-3591153D3479}" presName="level2Shape" presStyleLbl="node2" presStyleIdx="1" presStyleCnt="3" custScaleX="125571" custLinFactNeighborY="8281"/>
      <dgm:spPr/>
    </dgm:pt>
    <dgm:pt modelId="{B67B9999-F97C-4678-B814-986730C73A17}" type="pres">
      <dgm:prSet presAssocID="{1DD46D84-708E-4790-A5EE-3591153D3479}" presName="hierChild3" presStyleCnt="0"/>
      <dgm:spPr/>
    </dgm:pt>
    <dgm:pt modelId="{01371829-483F-4C6E-A8C8-E393508F8D52}" type="pres">
      <dgm:prSet presAssocID="{502846D3-11ED-4D2D-823B-51E7F4AEBDAF}" presName="Name19" presStyleLbl="parChTrans1D3" presStyleIdx="1" presStyleCnt="3"/>
      <dgm:spPr/>
    </dgm:pt>
    <dgm:pt modelId="{6AD38B29-96C0-4A45-B22E-3352F68DD7C1}" type="pres">
      <dgm:prSet presAssocID="{68644EF1-B414-4134-A9D7-E8AC8FF6605C}" presName="Name21" presStyleCnt="0"/>
      <dgm:spPr/>
    </dgm:pt>
    <dgm:pt modelId="{CD724AB6-701F-453F-9D03-67770BBB3411}" type="pres">
      <dgm:prSet presAssocID="{68644EF1-B414-4134-A9D7-E8AC8FF6605C}" presName="level2Shape" presStyleLbl="node3" presStyleIdx="1" presStyleCnt="3" custScaleX="125571" custLinFactNeighborY="8281"/>
      <dgm:spPr/>
    </dgm:pt>
    <dgm:pt modelId="{2C9E1A5E-04DC-40D9-9BE2-492778DFD501}" type="pres">
      <dgm:prSet presAssocID="{68644EF1-B414-4134-A9D7-E8AC8FF6605C}" presName="hierChild3" presStyleCnt="0"/>
      <dgm:spPr/>
    </dgm:pt>
    <dgm:pt modelId="{DB35CE40-1BCB-4D28-B7AB-EFE2EB0715F5}" type="pres">
      <dgm:prSet presAssocID="{71725EAD-40FE-4CA4-83F0-CB7984DE8E5F}" presName="Name19" presStyleLbl="parChTrans1D2" presStyleIdx="2" presStyleCnt="3"/>
      <dgm:spPr/>
    </dgm:pt>
    <dgm:pt modelId="{DC9C9DD0-E1E1-4818-B6C1-CACF22E5DF09}" type="pres">
      <dgm:prSet presAssocID="{873C2BB3-CA79-4C7D-B94C-7FDD70DD57AE}" presName="Name21" presStyleCnt="0"/>
      <dgm:spPr/>
    </dgm:pt>
    <dgm:pt modelId="{027FDAA8-24BB-409C-B310-051758028F0F}" type="pres">
      <dgm:prSet presAssocID="{873C2BB3-CA79-4C7D-B94C-7FDD70DD57AE}" presName="level2Shape" presStyleLbl="node2" presStyleIdx="2" presStyleCnt="3" custScaleX="125571" custLinFactNeighborY="8281"/>
      <dgm:spPr/>
    </dgm:pt>
    <dgm:pt modelId="{56435C96-CB4B-4C7C-849F-F553CF3FE10B}" type="pres">
      <dgm:prSet presAssocID="{873C2BB3-CA79-4C7D-B94C-7FDD70DD57AE}" presName="hierChild3" presStyleCnt="0"/>
      <dgm:spPr/>
    </dgm:pt>
    <dgm:pt modelId="{08EA7D92-0FD5-4C3F-9EE2-341E6168AEE7}" type="pres">
      <dgm:prSet presAssocID="{6B7FCB17-DB24-4034-856C-61FB1F77D3A2}" presName="Name19" presStyleLbl="parChTrans1D3" presStyleIdx="2" presStyleCnt="3"/>
      <dgm:spPr/>
    </dgm:pt>
    <dgm:pt modelId="{83EB1FB2-FC68-4A51-8A1E-1E28EAE3FD3F}" type="pres">
      <dgm:prSet presAssocID="{301019BD-9BA0-42F8-84A6-9FD310371C0D}" presName="Name21" presStyleCnt="0"/>
      <dgm:spPr/>
    </dgm:pt>
    <dgm:pt modelId="{7DC0006D-CB18-46A0-A977-6648E670EDC1}" type="pres">
      <dgm:prSet presAssocID="{301019BD-9BA0-42F8-84A6-9FD310371C0D}" presName="level2Shape" presStyleLbl="node3" presStyleIdx="2" presStyleCnt="3" custScaleX="125571" custLinFactNeighborY="8281"/>
      <dgm:spPr/>
    </dgm:pt>
    <dgm:pt modelId="{E297A865-9B86-4D17-8EFA-4E271A7CA13E}" type="pres">
      <dgm:prSet presAssocID="{301019BD-9BA0-42F8-84A6-9FD310371C0D}" presName="hierChild3" presStyleCnt="0"/>
      <dgm:spPr/>
    </dgm:pt>
    <dgm:pt modelId="{BA9924A6-5E7A-401E-9820-BCCDAEAA45F8}" type="pres">
      <dgm:prSet presAssocID="{44CB8261-8D5D-44A9-8541-3C0585FCE401}" presName="bgShapesFlow" presStyleCnt="0"/>
      <dgm:spPr/>
    </dgm:pt>
    <dgm:pt modelId="{5A02C3ED-F80E-4D28-88EC-4CBF9FDDD5A8}" type="pres">
      <dgm:prSet presAssocID="{4BDB590E-2EB8-4F71-B5AE-E62D22E3D648}" presName="rectComp" presStyleCnt="0"/>
      <dgm:spPr/>
    </dgm:pt>
    <dgm:pt modelId="{05BBA01A-25A7-460A-9B98-093BA71B0C2B}" type="pres">
      <dgm:prSet presAssocID="{4BDB590E-2EB8-4F71-B5AE-E62D22E3D648}" presName="bgRect" presStyleLbl="bgShp" presStyleIdx="0" presStyleCnt="3"/>
      <dgm:spPr/>
    </dgm:pt>
    <dgm:pt modelId="{A7962C83-BDA1-49AB-9E06-7C7B14D1B9C8}" type="pres">
      <dgm:prSet presAssocID="{4BDB590E-2EB8-4F71-B5AE-E62D22E3D648}" presName="bgRectTx" presStyleLbl="bgShp" presStyleIdx="0" presStyleCnt="3">
        <dgm:presLayoutVars>
          <dgm:bulletEnabled val="1"/>
        </dgm:presLayoutVars>
      </dgm:prSet>
      <dgm:spPr/>
    </dgm:pt>
    <dgm:pt modelId="{C63DE214-E540-4523-8928-CD65EEAF2E6C}" type="pres">
      <dgm:prSet presAssocID="{4BDB590E-2EB8-4F71-B5AE-E62D22E3D648}" presName="spComp" presStyleCnt="0"/>
      <dgm:spPr/>
    </dgm:pt>
    <dgm:pt modelId="{DE28B1C8-BD4B-4F7F-922B-39D07768AE56}" type="pres">
      <dgm:prSet presAssocID="{4BDB590E-2EB8-4F71-B5AE-E62D22E3D648}" presName="vSp" presStyleCnt="0"/>
      <dgm:spPr/>
    </dgm:pt>
    <dgm:pt modelId="{11493036-9E3A-4477-952A-2BB8DFD84DCA}" type="pres">
      <dgm:prSet presAssocID="{33622A0B-ACB5-4E4F-A871-9A82569E45AB}" presName="rectComp" presStyleCnt="0"/>
      <dgm:spPr/>
    </dgm:pt>
    <dgm:pt modelId="{CE3E070E-73BF-45D3-80C3-759801C3B910}" type="pres">
      <dgm:prSet presAssocID="{33622A0B-ACB5-4E4F-A871-9A82569E45AB}" presName="bgRect" presStyleLbl="bgShp" presStyleIdx="1" presStyleCnt="3"/>
      <dgm:spPr/>
    </dgm:pt>
    <dgm:pt modelId="{810E4820-0E45-45C8-9428-70BAFBA145DB}" type="pres">
      <dgm:prSet presAssocID="{33622A0B-ACB5-4E4F-A871-9A82569E45AB}" presName="bgRectTx" presStyleLbl="bgShp" presStyleIdx="1" presStyleCnt="3">
        <dgm:presLayoutVars>
          <dgm:bulletEnabled val="1"/>
        </dgm:presLayoutVars>
      </dgm:prSet>
      <dgm:spPr/>
    </dgm:pt>
    <dgm:pt modelId="{2F43EF7B-966D-49A6-9561-5D06629EB363}" type="pres">
      <dgm:prSet presAssocID="{33622A0B-ACB5-4E4F-A871-9A82569E45AB}" presName="spComp" presStyleCnt="0"/>
      <dgm:spPr/>
    </dgm:pt>
    <dgm:pt modelId="{5C80895C-621A-416C-BB37-A5A1F03F013D}" type="pres">
      <dgm:prSet presAssocID="{33622A0B-ACB5-4E4F-A871-9A82569E45AB}" presName="vSp" presStyleCnt="0"/>
      <dgm:spPr/>
    </dgm:pt>
    <dgm:pt modelId="{3547926F-A05C-4288-9DAA-8CE835C9D5E4}" type="pres">
      <dgm:prSet presAssocID="{0A3800F0-2E3E-4181-BD05-DDE5D03737E0}" presName="rectComp" presStyleCnt="0"/>
      <dgm:spPr/>
    </dgm:pt>
    <dgm:pt modelId="{2DB21C02-F622-44A0-9A38-92ABA044750A}" type="pres">
      <dgm:prSet presAssocID="{0A3800F0-2E3E-4181-BD05-DDE5D03737E0}" presName="bgRect" presStyleLbl="bgShp" presStyleIdx="2" presStyleCnt="3"/>
      <dgm:spPr/>
    </dgm:pt>
    <dgm:pt modelId="{5E7F1FAB-B1E7-4277-BB0F-595DE8D5EE36}" type="pres">
      <dgm:prSet presAssocID="{0A3800F0-2E3E-4181-BD05-DDE5D03737E0}" presName="bgRectTx" presStyleLbl="bgShp" presStyleIdx="2" presStyleCnt="3">
        <dgm:presLayoutVars>
          <dgm:bulletEnabled val="1"/>
        </dgm:presLayoutVars>
      </dgm:prSet>
      <dgm:spPr/>
    </dgm:pt>
  </dgm:ptLst>
  <dgm:cxnLst>
    <dgm:cxn modelId="{E31E1C12-6320-4D59-BCAE-604158369EBB}" srcId="{B608153C-5F1A-4394-BB6C-35FCA989EA13}" destId="{1B2E4120-465B-4EBA-A7A0-D6A77698E906}" srcOrd="0" destOrd="0" parTransId="{A400AA1E-9FDC-4C3B-A1D7-61356E969535}" sibTransId="{A5B3998C-AFE9-4DB5-8672-E1D9C635DFF9}"/>
    <dgm:cxn modelId="{F117CB1A-7C25-4158-B659-00297E3F345A}" type="presOf" srcId="{CBEF3B9A-46A5-4232-818E-DECC96B53EA4}" destId="{73C42B6D-41B0-4D45-A3BA-B78D32C01175}" srcOrd="0" destOrd="0" presId="urn:microsoft.com/office/officeart/2005/8/layout/hierarchy6"/>
    <dgm:cxn modelId="{31CF8E22-2712-4A1E-8BD3-E0E6CBEB5F3A}" type="presOf" srcId="{4BDB590E-2EB8-4F71-B5AE-E62D22E3D648}" destId="{A7962C83-BDA1-49AB-9E06-7C7B14D1B9C8}" srcOrd="1" destOrd="0" presId="urn:microsoft.com/office/officeart/2005/8/layout/hierarchy6"/>
    <dgm:cxn modelId="{A0BF3138-8723-449E-B62C-D057F74D2D65}" srcId="{44CB8261-8D5D-44A9-8541-3C0585FCE401}" destId="{33622A0B-ACB5-4E4F-A871-9A82569E45AB}" srcOrd="2" destOrd="0" parTransId="{112DD034-9E4F-42AE-ABF7-49D22E327F75}" sibTransId="{F6E4D136-5F8C-48DC-B3F9-2338A0D3D0CC}"/>
    <dgm:cxn modelId="{4DA6413E-0E3B-44A7-A408-E0811DD09138}" type="presOf" srcId="{1B2E4120-465B-4EBA-A7A0-D6A77698E906}" destId="{9E2BB173-E137-444B-912A-56455E8A6D90}" srcOrd="0" destOrd="0" presId="urn:microsoft.com/office/officeart/2005/8/layout/hierarchy6"/>
    <dgm:cxn modelId="{7A30BB5C-4D73-4AB8-BFFD-640C03FC4AB2}" type="presOf" srcId="{502846D3-11ED-4D2D-823B-51E7F4AEBDAF}" destId="{01371829-483F-4C6E-A8C8-E393508F8D52}" srcOrd="0" destOrd="0" presId="urn:microsoft.com/office/officeart/2005/8/layout/hierarchy6"/>
    <dgm:cxn modelId="{7662A95F-E7EB-4B35-B31D-A944CD3909E0}" srcId="{44CB8261-8D5D-44A9-8541-3C0585FCE401}" destId="{4BDB590E-2EB8-4F71-B5AE-E62D22E3D648}" srcOrd="1" destOrd="0" parTransId="{B73A34DC-927B-48A9-9D53-B319AE8FCFD9}" sibTransId="{AFB982D4-5D00-49A9-9D5C-D0F7C20FAB1F}"/>
    <dgm:cxn modelId="{C87E5D45-A5E3-41CB-AA55-B4CA322AABB1}" type="presOf" srcId="{44CB8261-8D5D-44A9-8541-3C0585FCE401}" destId="{6EE63FEF-9040-4368-B59E-9DD976AF5203}" srcOrd="0" destOrd="0" presId="urn:microsoft.com/office/officeart/2005/8/layout/hierarchy6"/>
    <dgm:cxn modelId="{ACA9A875-9C03-42E2-99B8-6469E5FF9C74}" type="presOf" srcId="{0A3800F0-2E3E-4181-BD05-DDE5D03737E0}" destId="{2DB21C02-F622-44A0-9A38-92ABA044750A}" srcOrd="0" destOrd="0" presId="urn:microsoft.com/office/officeart/2005/8/layout/hierarchy6"/>
    <dgm:cxn modelId="{A74E6376-CBA8-4FAD-A7D4-A046436C2169}" srcId="{1DD46D84-708E-4790-A5EE-3591153D3479}" destId="{68644EF1-B414-4134-A9D7-E8AC8FF6605C}" srcOrd="0" destOrd="0" parTransId="{502846D3-11ED-4D2D-823B-51E7F4AEBDAF}" sibTransId="{A551C66B-E27A-43D8-8448-07880D1571A4}"/>
    <dgm:cxn modelId="{DB59C057-507B-4095-8177-58C45093A685}" type="presOf" srcId="{6B7FCB17-DB24-4034-856C-61FB1F77D3A2}" destId="{08EA7D92-0FD5-4C3F-9EE2-341E6168AEE7}" srcOrd="0" destOrd="0" presId="urn:microsoft.com/office/officeart/2005/8/layout/hierarchy6"/>
    <dgm:cxn modelId="{6AF33E7E-7F76-4483-95B1-EC5EA1F7BBB9}" type="presOf" srcId="{873C2BB3-CA79-4C7D-B94C-7FDD70DD57AE}" destId="{027FDAA8-24BB-409C-B310-051758028F0F}" srcOrd="0" destOrd="0" presId="urn:microsoft.com/office/officeart/2005/8/layout/hierarchy6"/>
    <dgm:cxn modelId="{3C924F7F-A5BC-4F0B-AB8B-F2D3F2577E08}" srcId="{B608153C-5F1A-4394-BB6C-35FCA989EA13}" destId="{873C2BB3-CA79-4C7D-B94C-7FDD70DD57AE}" srcOrd="2" destOrd="0" parTransId="{71725EAD-40FE-4CA4-83F0-CB7984DE8E5F}" sibTransId="{E2F10249-B9EA-46D1-A3A4-212CA930546A}"/>
    <dgm:cxn modelId="{609C1183-F222-423E-8A3B-227FA85FAD86}" srcId="{44CB8261-8D5D-44A9-8541-3C0585FCE401}" destId="{0A3800F0-2E3E-4181-BD05-DDE5D03737E0}" srcOrd="3" destOrd="0" parTransId="{1E366CF4-CFBC-4B81-BADE-72FD1ABF1435}" sibTransId="{D0B2BC0C-1549-4BD8-954A-95B35D701878}"/>
    <dgm:cxn modelId="{578F8F90-1E43-4C0F-B7EA-34BECD331246}" type="presOf" srcId="{301019BD-9BA0-42F8-84A6-9FD310371C0D}" destId="{7DC0006D-CB18-46A0-A977-6648E670EDC1}" srcOrd="0" destOrd="0" presId="urn:microsoft.com/office/officeart/2005/8/layout/hierarchy6"/>
    <dgm:cxn modelId="{73876194-25D6-44D0-9779-CFB35F50EA5E}" type="presOf" srcId="{68644EF1-B414-4134-A9D7-E8AC8FF6605C}" destId="{CD724AB6-701F-453F-9D03-67770BBB3411}" srcOrd="0" destOrd="0" presId="urn:microsoft.com/office/officeart/2005/8/layout/hierarchy6"/>
    <dgm:cxn modelId="{84E8349E-20ED-4C46-B50A-32B1ECB0BDCF}" srcId="{873C2BB3-CA79-4C7D-B94C-7FDD70DD57AE}" destId="{301019BD-9BA0-42F8-84A6-9FD310371C0D}" srcOrd="0" destOrd="0" parTransId="{6B7FCB17-DB24-4034-856C-61FB1F77D3A2}" sibTransId="{5262A437-9B9D-4D1B-9461-7B6A36700D1C}"/>
    <dgm:cxn modelId="{DB45839F-647A-4ED5-A199-38463A762803}" type="presOf" srcId="{0A3800F0-2E3E-4181-BD05-DDE5D03737E0}" destId="{5E7F1FAB-B1E7-4277-BB0F-595DE8D5EE36}" srcOrd="1" destOrd="0" presId="urn:microsoft.com/office/officeart/2005/8/layout/hierarchy6"/>
    <dgm:cxn modelId="{031213A1-7F2A-4A72-B8F2-CB2F494D0E6B}" type="presOf" srcId="{4A9C0D9C-AD82-4EE6-86D8-30930BCE83B5}" destId="{AC6CBD40-2846-49C8-A4F3-AF2D1FBF1F67}" srcOrd="0" destOrd="0" presId="urn:microsoft.com/office/officeart/2005/8/layout/hierarchy6"/>
    <dgm:cxn modelId="{F181E8A7-987F-4912-996C-6FFC8BBE1381}" type="presOf" srcId="{4BDB590E-2EB8-4F71-B5AE-E62D22E3D648}" destId="{05BBA01A-25A7-460A-9B98-093BA71B0C2B}" srcOrd="0" destOrd="0" presId="urn:microsoft.com/office/officeart/2005/8/layout/hierarchy6"/>
    <dgm:cxn modelId="{E52866B2-112E-4C60-AC51-ABBD6054F16C}" srcId="{B608153C-5F1A-4394-BB6C-35FCA989EA13}" destId="{1DD46D84-708E-4790-A5EE-3591153D3479}" srcOrd="1" destOrd="0" parTransId="{CBEF3B9A-46A5-4232-818E-DECC96B53EA4}" sibTransId="{B7687EF4-F99A-433C-A6B1-27DD0AE7EBC1}"/>
    <dgm:cxn modelId="{5624DAB2-2E9A-4AE1-AD3C-99CB380117A0}" type="presOf" srcId="{A400AA1E-9FDC-4C3B-A1D7-61356E969535}" destId="{71DA84F3-AC65-4105-B36D-F5DB62821FFB}" srcOrd="0" destOrd="0" presId="urn:microsoft.com/office/officeart/2005/8/layout/hierarchy6"/>
    <dgm:cxn modelId="{C1B14FBE-6646-4978-AEC6-6B6E79DF756C}" type="presOf" srcId="{B608153C-5F1A-4394-BB6C-35FCA989EA13}" destId="{9E3F68CE-96E9-4AE6-AFC1-8B56F89246F5}" srcOrd="0" destOrd="0" presId="urn:microsoft.com/office/officeart/2005/8/layout/hierarchy6"/>
    <dgm:cxn modelId="{D224CEBE-28A9-407B-A332-949658F39EFE}" type="presOf" srcId="{A06B4F95-3205-4CAB-96F6-60A44DDE7B51}" destId="{ECAD4D8A-1BA0-4B88-A865-2DB0D6C82B8D}" srcOrd="0" destOrd="0" presId="urn:microsoft.com/office/officeart/2005/8/layout/hierarchy6"/>
    <dgm:cxn modelId="{1E464DC0-683C-4A25-B7C2-E470D27D3ABD}" type="presOf" srcId="{1DD46D84-708E-4790-A5EE-3591153D3479}" destId="{5DCF48DF-9F58-4CD1-BF46-7E0170416564}" srcOrd="0" destOrd="0" presId="urn:microsoft.com/office/officeart/2005/8/layout/hierarchy6"/>
    <dgm:cxn modelId="{979D26C6-499F-4228-A0A0-B10251D18C14}" type="presOf" srcId="{71725EAD-40FE-4CA4-83F0-CB7984DE8E5F}" destId="{DB35CE40-1BCB-4D28-B7AB-EFE2EB0715F5}" srcOrd="0" destOrd="0" presId="urn:microsoft.com/office/officeart/2005/8/layout/hierarchy6"/>
    <dgm:cxn modelId="{DF763ED0-008A-4BD0-BCA3-6C6790486117}" srcId="{44CB8261-8D5D-44A9-8541-3C0585FCE401}" destId="{B608153C-5F1A-4394-BB6C-35FCA989EA13}" srcOrd="0" destOrd="0" parTransId="{BA1D59CE-3F80-4712-8CE8-DFF809FE7BCC}" sibTransId="{6486E586-8A7E-47F0-AEF2-789BD198B414}"/>
    <dgm:cxn modelId="{46715CDC-4B97-40C6-95E2-9026343C4C4E}" type="presOf" srcId="{33622A0B-ACB5-4E4F-A871-9A82569E45AB}" destId="{810E4820-0E45-45C8-9428-70BAFBA145DB}" srcOrd="1" destOrd="0" presId="urn:microsoft.com/office/officeart/2005/8/layout/hierarchy6"/>
    <dgm:cxn modelId="{1B3724FF-88A3-4A0D-A8C0-F57C17D69645}" srcId="{1B2E4120-465B-4EBA-A7A0-D6A77698E906}" destId="{A06B4F95-3205-4CAB-96F6-60A44DDE7B51}" srcOrd="0" destOrd="0" parTransId="{4A9C0D9C-AD82-4EE6-86D8-30930BCE83B5}" sibTransId="{A39E03AA-BEB4-402B-8F7E-979330102CED}"/>
    <dgm:cxn modelId="{51509FFF-B632-418B-A4C9-878EF874334B}" type="presOf" srcId="{33622A0B-ACB5-4E4F-A871-9A82569E45AB}" destId="{CE3E070E-73BF-45D3-80C3-759801C3B910}" srcOrd="0" destOrd="0" presId="urn:microsoft.com/office/officeart/2005/8/layout/hierarchy6"/>
    <dgm:cxn modelId="{A9312976-82B7-4207-8657-45C899D5ABAE}" type="presParOf" srcId="{6EE63FEF-9040-4368-B59E-9DD976AF5203}" destId="{E83AF249-6990-4673-B500-C293CC6B3331}" srcOrd="0" destOrd="0" presId="urn:microsoft.com/office/officeart/2005/8/layout/hierarchy6"/>
    <dgm:cxn modelId="{3827F213-7242-4FF3-AC82-5F775F992F6C}" type="presParOf" srcId="{E83AF249-6990-4673-B500-C293CC6B3331}" destId="{03E97554-329F-440C-A6AC-BB160597E8AA}" srcOrd="0" destOrd="0" presId="urn:microsoft.com/office/officeart/2005/8/layout/hierarchy6"/>
    <dgm:cxn modelId="{FAE1224E-E80D-4F4D-8CA9-BAEBDBEE56E5}" type="presParOf" srcId="{E83AF249-6990-4673-B500-C293CC6B3331}" destId="{C26C0E8E-4D56-4CDB-9822-651F4174423A}" srcOrd="1" destOrd="0" presId="urn:microsoft.com/office/officeart/2005/8/layout/hierarchy6"/>
    <dgm:cxn modelId="{547DEAA6-D330-47B4-8418-8149E4ED0D07}" type="presParOf" srcId="{C26C0E8E-4D56-4CDB-9822-651F4174423A}" destId="{FC42EE91-8CD6-4BF8-9A7D-5FA6DDF14A18}" srcOrd="0" destOrd="0" presId="urn:microsoft.com/office/officeart/2005/8/layout/hierarchy6"/>
    <dgm:cxn modelId="{2C0835DB-7BC4-4FA1-85CF-339801776C40}" type="presParOf" srcId="{FC42EE91-8CD6-4BF8-9A7D-5FA6DDF14A18}" destId="{9E3F68CE-96E9-4AE6-AFC1-8B56F89246F5}" srcOrd="0" destOrd="0" presId="urn:microsoft.com/office/officeart/2005/8/layout/hierarchy6"/>
    <dgm:cxn modelId="{EBA8BEF5-82E3-4A75-A0F4-98FCF2CF9B21}" type="presParOf" srcId="{FC42EE91-8CD6-4BF8-9A7D-5FA6DDF14A18}" destId="{C1076CC9-E09E-47A1-9A94-CB5B69CD50DA}" srcOrd="1" destOrd="0" presId="urn:microsoft.com/office/officeart/2005/8/layout/hierarchy6"/>
    <dgm:cxn modelId="{6CDEE698-BE6C-420D-ADC5-24F0A0EC4CD5}" type="presParOf" srcId="{C1076CC9-E09E-47A1-9A94-CB5B69CD50DA}" destId="{71DA84F3-AC65-4105-B36D-F5DB62821FFB}" srcOrd="0" destOrd="0" presId="urn:microsoft.com/office/officeart/2005/8/layout/hierarchy6"/>
    <dgm:cxn modelId="{79E20F4F-1299-4893-B294-EBECE76D922B}" type="presParOf" srcId="{C1076CC9-E09E-47A1-9A94-CB5B69CD50DA}" destId="{A15C7B54-45F0-4A07-B7DD-78DC117F9B26}" srcOrd="1" destOrd="0" presId="urn:microsoft.com/office/officeart/2005/8/layout/hierarchy6"/>
    <dgm:cxn modelId="{1606E265-AC41-4D03-9D12-15741E08E319}" type="presParOf" srcId="{A15C7B54-45F0-4A07-B7DD-78DC117F9B26}" destId="{9E2BB173-E137-444B-912A-56455E8A6D90}" srcOrd="0" destOrd="0" presId="urn:microsoft.com/office/officeart/2005/8/layout/hierarchy6"/>
    <dgm:cxn modelId="{5FA300D7-0E37-44BE-8736-15302A1A05A2}" type="presParOf" srcId="{A15C7B54-45F0-4A07-B7DD-78DC117F9B26}" destId="{9548D0A7-B59A-4F2C-BCCB-42A9F766A701}" srcOrd="1" destOrd="0" presId="urn:microsoft.com/office/officeart/2005/8/layout/hierarchy6"/>
    <dgm:cxn modelId="{989947F9-FF20-449A-A566-BE5EDCE181E8}" type="presParOf" srcId="{9548D0A7-B59A-4F2C-BCCB-42A9F766A701}" destId="{AC6CBD40-2846-49C8-A4F3-AF2D1FBF1F67}" srcOrd="0" destOrd="0" presId="urn:microsoft.com/office/officeart/2005/8/layout/hierarchy6"/>
    <dgm:cxn modelId="{7FB7B721-8360-4FFA-B752-E00DD0A50719}" type="presParOf" srcId="{9548D0A7-B59A-4F2C-BCCB-42A9F766A701}" destId="{7B98B689-7158-451C-A66C-8A943B300EFA}" srcOrd="1" destOrd="0" presId="urn:microsoft.com/office/officeart/2005/8/layout/hierarchy6"/>
    <dgm:cxn modelId="{202FAC39-E73A-4468-B89A-5E3139B45398}" type="presParOf" srcId="{7B98B689-7158-451C-A66C-8A943B300EFA}" destId="{ECAD4D8A-1BA0-4B88-A865-2DB0D6C82B8D}" srcOrd="0" destOrd="0" presId="urn:microsoft.com/office/officeart/2005/8/layout/hierarchy6"/>
    <dgm:cxn modelId="{0F228426-9D85-46B3-8DB8-3B9F742C2718}" type="presParOf" srcId="{7B98B689-7158-451C-A66C-8A943B300EFA}" destId="{A4E72397-E75B-4E8F-ACFB-59BBF53F694A}" srcOrd="1" destOrd="0" presId="urn:microsoft.com/office/officeart/2005/8/layout/hierarchy6"/>
    <dgm:cxn modelId="{52EE600A-46A1-42F7-A8A0-5C4B5A031F5E}" type="presParOf" srcId="{C1076CC9-E09E-47A1-9A94-CB5B69CD50DA}" destId="{73C42B6D-41B0-4D45-A3BA-B78D32C01175}" srcOrd="2" destOrd="0" presId="urn:microsoft.com/office/officeart/2005/8/layout/hierarchy6"/>
    <dgm:cxn modelId="{046EC14F-BAD0-4CA1-9340-110002ABCD15}" type="presParOf" srcId="{C1076CC9-E09E-47A1-9A94-CB5B69CD50DA}" destId="{2700F92F-0826-4BFA-8678-969DEABB348A}" srcOrd="3" destOrd="0" presId="urn:microsoft.com/office/officeart/2005/8/layout/hierarchy6"/>
    <dgm:cxn modelId="{37D0A335-D73B-4E7C-ADAC-68C8AFAED1C1}" type="presParOf" srcId="{2700F92F-0826-4BFA-8678-969DEABB348A}" destId="{5DCF48DF-9F58-4CD1-BF46-7E0170416564}" srcOrd="0" destOrd="0" presId="urn:microsoft.com/office/officeart/2005/8/layout/hierarchy6"/>
    <dgm:cxn modelId="{A55367D5-740A-49B0-BDCF-337365DB511A}" type="presParOf" srcId="{2700F92F-0826-4BFA-8678-969DEABB348A}" destId="{B67B9999-F97C-4678-B814-986730C73A17}" srcOrd="1" destOrd="0" presId="urn:microsoft.com/office/officeart/2005/8/layout/hierarchy6"/>
    <dgm:cxn modelId="{B07E4F11-50D8-4D6A-A1B3-426829D517D2}" type="presParOf" srcId="{B67B9999-F97C-4678-B814-986730C73A17}" destId="{01371829-483F-4C6E-A8C8-E393508F8D52}" srcOrd="0" destOrd="0" presId="urn:microsoft.com/office/officeart/2005/8/layout/hierarchy6"/>
    <dgm:cxn modelId="{C275D1D8-9BA2-4B3B-855A-C5BCE25BF34D}" type="presParOf" srcId="{B67B9999-F97C-4678-B814-986730C73A17}" destId="{6AD38B29-96C0-4A45-B22E-3352F68DD7C1}" srcOrd="1" destOrd="0" presId="urn:microsoft.com/office/officeart/2005/8/layout/hierarchy6"/>
    <dgm:cxn modelId="{1E21B16E-F143-4F18-95B7-D8E916AE3DF4}" type="presParOf" srcId="{6AD38B29-96C0-4A45-B22E-3352F68DD7C1}" destId="{CD724AB6-701F-453F-9D03-67770BBB3411}" srcOrd="0" destOrd="0" presId="urn:microsoft.com/office/officeart/2005/8/layout/hierarchy6"/>
    <dgm:cxn modelId="{4FAF5AEA-1E48-4FAF-92C3-7AF34D190ED6}" type="presParOf" srcId="{6AD38B29-96C0-4A45-B22E-3352F68DD7C1}" destId="{2C9E1A5E-04DC-40D9-9BE2-492778DFD501}" srcOrd="1" destOrd="0" presId="urn:microsoft.com/office/officeart/2005/8/layout/hierarchy6"/>
    <dgm:cxn modelId="{6016DF55-29E9-455E-A0DF-AF7C57B7276E}" type="presParOf" srcId="{C1076CC9-E09E-47A1-9A94-CB5B69CD50DA}" destId="{DB35CE40-1BCB-4D28-B7AB-EFE2EB0715F5}" srcOrd="4" destOrd="0" presId="urn:microsoft.com/office/officeart/2005/8/layout/hierarchy6"/>
    <dgm:cxn modelId="{E20D3504-DB65-45C7-936F-918A653A06CD}" type="presParOf" srcId="{C1076CC9-E09E-47A1-9A94-CB5B69CD50DA}" destId="{DC9C9DD0-E1E1-4818-B6C1-CACF22E5DF09}" srcOrd="5" destOrd="0" presId="urn:microsoft.com/office/officeart/2005/8/layout/hierarchy6"/>
    <dgm:cxn modelId="{7870B079-FE87-4102-AA59-8D5FB71B7B6B}" type="presParOf" srcId="{DC9C9DD0-E1E1-4818-B6C1-CACF22E5DF09}" destId="{027FDAA8-24BB-409C-B310-051758028F0F}" srcOrd="0" destOrd="0" presId="urn:microsoft.com/office/officeart/2005/8/layout/hierarchy6"/>
    <dgm:cxn modelId="{C56F321D-3A85-4601-B146-861394096B4A}" type="presParOf" srcId="{DC9C9DD0-E1E1-4818-B6C1-CACF22E5DF09}" destId="{56435C96-CB4B-4C7C-849F-F553CF3FE10B}" srcOrd="1" destOrd="0" presId="urn:microsoft.com/office/officeart/2005/8/layout/hierarchy6"/>
    <dgm:cxn modelId="{D2578A9A-5279-47DF-9371-D1BD77DFD30D}" type="presParOf" srcId="{56435C96-CB4B-4C7C-849F-F553CF3FE10B}" destId="{08EA7D92-0FD5-4C3F-9EE2-341E6168AEE7}" srcOrd="0" destOrd="0" presId="urn:microsoft.com/office/officeart/2005/8/layout/hierarchy6"/>
    <dgm:cxn modelId="{9FCF037B-6541-4C90-9DED-5FFDE2AFFBC0}" type="presParOf" srcId="{56435C96-CB4B-4C7C-849F-F553CF3FE10B}" destId="{83EB1FB2-FC68-4A51-8A1E-1E28EAE3FD3F}" srcOrd="1" destOrd="0" presId="urn:microsoft.com/office/officeart/2005/8/layout/hierarchy6"/>
    <dgm:cxn modelId="{A879A573-13CE-4759-BA75-2AB93A886F41}" type="presParOf" srcId="{83EB1FB2-FC68-4A51-8A1E-1E28EAE3FD3F}" destId="{7DC0006D-CB18-46A0-A977-6648E670EDC1}" srcOrd="0" destOrd="0" presId="urn:microsoft.com/office/officeart/2005/8/layout/hierarchy6"/>
    <dgm:cxn modelId="{4E361A99-65E0-4A8E-A6D6-CF5D850C260B}" type="presParOf" srcId="{83EB1FB2-FC68-4A51-8A1E-1E28EAE3FD3F}" destId="{E297A865-9B86-4D17-8EFA-4E271A7CA13E}" srcOrd="1" destOrd="0" presId="urn:microsoft.com/office/officeart/2005/8/layout/hierarchy6"/>
    <dgm:cxn modelId="{FB1900D1-19FF-4D89-8A7D-54B032CA1762}" type="presParOf" srcId="{6EE63FEF-9040-4368-B59E-9DD976AF5203}" destId="{BA9924A6-5E7A-401E-9820-BCCDAEAA45F8}" srcOrd="1" destOrd="0" presId="urn:microsoft.com/office/officeart/2005/8/layout/hierarchy6"/>
    <dgm:cxn modelId="{AF8F758A-1199-4873-9D11-03D7CE7B6F55}" type="presParOf" srcId="{BA9924A6-5E7A-401E-9820-BCCDAEAA45F8}" destId="{5A02C3ED-F80E-4D28-88EC-4CBF9FDDD5A8}" srcOrd="0" destOrd="0" presId="urn:microsoft.com/office/officeart/2005/8/layout/hierarchy6"/>
    <dgm:cxn modelId="{DDDF4571-7332-4864-8CBE-C223F3D07AB0}" type="presParOf" srcId="{5A02C3ED-F80E-4D28-88EC-4CBF9FDDD5A8}" destId="{05BBA01A-25A7-460A-9B98-093BA71B0C2B}" srcOrd="0" destOrd="0" presId="urn:microsoft.com/office/officeart/2005/8/layout/hierarchy6"/>
    <dgm:cxn modelId="{E2C62E2F-EDA2-4FF8-95B1-3CCF11266891}" type="presParOf" srcId="{5A02C3ED-F80E-4D28-88EC-4CBF9FDDD5A8}" destId="{A7962C83-BDA1-49AB-9E06-7C7B14D1B9C8}" srcOrd="1" destOrd="0" presId="urn:microsoft.com/office/officeart/2005/8/layout/hierarchy6"/>
    <dgm:cxn modelId="{B2B71E50-4A6F-4094-8856-27BA0C68A8DE}" type="presParOf" srcId="{BA9924A6-5E7A-401E-9820-BCCDAEAA45F8}" destId="{C63DE214-E540-4523-8928-CD65EEAF2E6C}" srcOrd="1" destOrd="0" presId="urn:microsoft.com/office/officeart/2005/8/layout/hierarchy6"/>
    <dgm:cxn modelId="{5836828C-BE10-4164-9BEB-496115B45120}" type="presParOf" srcId="{C63DE214-E540-4523-8928-CD65EEAF2E6C}" destId="{DE28B1C8-BD4B-4F7F-922B-39D07768AE56}" srcOrd="0" destOrd="0" presId="urn:microsoft.com/office/officeart/2005/8/layout/hierarchy6"/>
    <dgm:cxn modelId="{6733F42E-5E07-462B-B19D-68ED3D6792AF}" type="presParOf" srcId="{BA9924A6-5E7A-401E-9820-BCCDAEAA45F8}" destId="{11493036-9E3A-4477-952A-2BB8DFD84DCA}" srcOrd="2" destOrd="0" presId="urn:microsoft.com/office/officeart/2005/8/layout/hierarchy6"/>
    <dgm:cxn modelId="{91E2A610-3456-48F1-8222-4A1DEA5825A7}" type="presParOf" srcId="{11493036-9E3A-4477-952A-2BB8DFD84DCA}" destId="{CE3E070E-73BF-45D3-80C3-759801C3B910}" srcOrd="0" destOrd="0" presId="urn:microsoft.com/office/officeart/2005/8/layout/hierarchy6"/>
    <dgm:cxn modelId="{31C880C3-C1A6-4D95-B617-3A212325401D}" type="presParOf" srcId="{11493036-9E3A-4477-952A-2BB8DFD84DCA}" destId="{810E4820-0E45-45C8-9428-70BAFBA145DB}" srcOrd="1" destOrd="0" presId="urn:microsoft.com/office/officeart/2005/8/layout/hierarchy6"/>
    <dgm:cxn modelId="{71CBEBDA-C304-40F4-AF73-F53D6E496039}" type="presParOf" srcId="{BA9924A6-5E7A-401E-9820-BCCDAEAA45F8}" destId="{2F43EF7B-966D-49A6-9561-5D06629EB363}" srcOrd="3" destOrd="0" presId="urn:microsoft.com/office/officeart/2005/8/layout/hierarchy6"/>
    <dgm:cxn modelId="{674AB833-20F6-4FAA-ADCE-1F5503CBB358}" type="presParOf" srcId="{2F43EF7B-966D-49A6-9561-5D06629EB363}" destId="{5C80895C-621A-416C-BB37-A5A1F03F013D}" srcOrd="0" destOrd="0" presId="urn:microsoft.com/office/officeart/2005/8/layout/hierarchy6"/>
    <dgm:cxn modelId="{EF9F1660-41C9-485E-9D8C-889283AC7AE5}" type="presParOf" srcId="{BA9924A6-5E7A-401E-9820-BCCDAEAA45F8}" destId="{3547926F-A05C-4288-9DAA-8CE835C9D5E4}" srcOrd="4" destOrd="0" presId="urn:microsoft.com/office/officeart/2005/8/layout/hierarchy6"/>
    <dgm:cxn modelId="{01762DA4-555B-4A62-983A-430D4204349C}" type="presParOf" srcId="{3547926F-A05C-4288-9DAA-8CE835C9D5E4}" destId="{2DB21C02-F622-44A0-9A38-92ABA044750A}" srcOrd="0" destOrd="0" presId="urn:microsoft.com/office/officeart/2005/8/layout/hierarchy6"/>
    <dgm:cxn modelId="{253DD9AA-F17D-4BDB-9ED4-C4B9BDBBEE46}" type="presParOf" srcId="{3547926F-A05C-4288-9DAA-8CE835C9D5E4}" destId="{5E7F1FAB-B1E7-4277-BB0F-595DE8D5EE3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21C02-F622-44A0-9A38-92ABA044750A}">
      <dsp:nvSpPr>
        <dsp:cNvPr id="0" name=""/>
        <dsp:cNvSpPr/>
      </dsp:nvSpPr>
      <dsp:spPr>
        <a:xfrm>
          <a:off x="0" y="2767440"/>
          <a:ext cx="11569699" cy="1185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Analysis</a:t>
          </a:r>
        </a:p>
      </dsp:txBody>
      <dsp:txXfrm>
        <a:off x="0" y="2767440"/>
        <a:ext cx="3470910" cy="1185050"/>
      </dsp:txXfrm>
    </dsp:sp>
    <dsp:sp modelId="{CE3E070E-73BF-45D3-80C3-759801C3B910}">
      <dsp:nvSpPr>
        <dsp:cNvPr id="0" name=""/>
        <dsp:cNvSpPr/>
      </dsp:nvSpPr>
      <dsp:spPr>
        <a:xfrm>
          <a:off x="0" y="1383912"/>
          <a:ext cx="11569699" cy="1185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Data Collection</a:t>
          </a:r>
        </a:p>
      </dsp:txBody>
      <dsp:txXfrm>
        <a:off x="0" y="1383912"/>
        <a:ext cx="3470910" cy="1185050"/>
      </dsp:txXfrm>
    </dsp:sp>
    <dsp:sp modelId="{05BBA01A-25A7-460A-9B98-093BA71B0C2B}">
      <dsp:nvSpPr>
        <dsp:cNvPr id="0" name=""/>
        <dsp:cNvSpPr/>
      </dsp:nvSpPr>
      <dsp:spPr>
        <a:xfrm>
          <a:off x="0" y="383"/>
          <a:ext cx="11569699" cy="1185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Recruitment</a:t>
          </a:r>
        </a:p>
      </dsp:txBody>
      <dsp:txXfrm>
        <a:off x="0" y="383"/>
        <a:ext cx="3470910" cy="1185050"/>
      </dsp:txXfrm>
    </dsp:sp>
    <dsp:sp modelId="{9E3F68CE-96E9-4AE6-AFC1-8B56F89246F5}">
      <dsp:nvSpPr>
        <dsp:cNvPr id="0" name=""/>
        <dsp:cNvSpPr/>
      </dsp:nvSpPr>
      <dsp:spPr>
        <a:xfrm>
          <a:off x="6660316" y="99622"/>
          <a:ext cx="1488582"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15 participants</a:t>
          </a:r>
        </a:p>
      </dsp:txBody>
      <dsp:txXfrm>
        <a:off x="6689382" y="128688"/>
        <a:ext cx="1430450" cy="934256"/>
      </dsp:txXfrm>
    </dsp:sp>
    <dsp:sp modelId="{71DA84F3-AC65-4105-B36D-F5DB62821FFB}">
      <dsp:nvSpPr>
        <dsp:cNvPr id="0" name=""/>
        <dsp:cNvSpPr/>
      </dsp:nvSpPr>
      <dsp:spPr>
        <a:xfrm>
          <a:off x="5088806" y="1092010"/>
          <a:ext cx="2315801" cy="479134"/>
        </a:xfrm>
        <a:custGeom>
          <a:avLst/>
          <a:gdLst/>
          <a:ahLst/>
          <a:cxnLst/>
          <a:rect l="0" t="0" r="0" b="0"/>
          <a:pathLst>
            <a:path>
              <a:moveTo>
                <a:pt x="2315801" y="0"/>
              </a:moveTo>
              <a:lnTo>
                <a:pt x="2315801" y="239567"/>
              </a:lnTo>
              <a:lnTo>
                <a:pt x="0" y="239567"/>
              </a:lnTo>
              <a:lnTo>
                <a:pt x="0" y="4791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2BB173-E137-444B-912A-56455E8A6D90}">
      <dsp:nvSpPr>
        <dsp:cNvPr id="0" name=""/>
        <dsp:cNvSpPr/>
      </dsp:nvSpPr>
      <dsp:spPr>
        <a:xfrm>
          <a:off x="4154192" y="1571145"/>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ANT</a:t>
          </a:r>
          <a:br>
            <a:rPr lang="en-US" sz="1900" kern="1200" dirty="0"/>
          </a:br>
          <a:r>
            <a:rPr lang="en-US" sz="1900" kern="1200" dirty="0"/>
            <a:t>T</a:t>
          </a:r>
          <a:r>
            <a:rPr lang="en-US" sz="1900" kern="1200" baseline="-25000" dirty="0"/>
            <a:t>1</a:t>
          </a:r>
          <a:r>
            <a:rPr lang="en-US" sz="1900" kern="1200" dirty="0"/>
            <a:t>, T</a:t>
          </a:r>
          <a:r>
            <a:rPr lang="en-US" sz="1900" kern="1200" baseline="-25000" dirty="0"/>
            <a:t>2</a:t>
          </a:r>
          <a:r>
            <a:rPr lang="en-US" sz="1900" kern="1200" dirty="0"/>
            <a:t>, T</a:t>
          </a:r>
          <a:r>
            <a:rPr lang="en-US" sz="1900" kern="1200" baseline="-25000" dirty="0"/>
            <a:t>3</a:t>
          </a:r>
          <a:r>
            <a:rPr lang="en-US" sz="1900" kern="1200" dirty="0"/>
            <a:t>, T</a:t>
          </a:r>
          <a:r>
            <a:rPr lang="en-US" sz="1900" kern="1200" baseline="-25000" dirty="0"/>
            <a:t>4</a:t>
          </a:r>
        </a:p>
      </dsp:txBody>
      <dsp:txXfrm>
        <a:off x="4183258" y="1600211"/>
        <a:ext cx="1811095" cy="934256"/>
      </dsp:txXfrm>
    </dsp:sp>
    <dsp:sp modelId="{AC6CBD40-2846-49C8-A4F3-AF2D1FBF1F67}">
      <dsp:nvSpPr>
        <dsp:cNvPr id="0" name=""/>
        <dsp:cNvSpPr/>
      </dsp:nvSpPr>
      <dsp:spPr>
        <a:xfrm>
          <a:off x="5043086" y="2563533"/>
          <a:ext cx="91440" cy="396953"/>
        </a:xfrm>
        <a:custGeom>
          <a:avLst/>
          <a:gdLst/>
          <a:ahLst/>
          <a:cxnLst/>
          <a:rect l="0" t="0" r="0" b="0"/>
          <a:pathLst>
            <a:path>
              <a:moveTo>
                <a:pt x="45720" y="0"/>
              </a:moveTo>
              <a:lnTo>
                <a:pt x="45720" y="3969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D4D8A-1BA0-4B88-A865-2DB0D6C82B8D}">
      <dsp:nvSpPr>
        <dsp:cNvPr id="0" name=""/>
        <dsp:cNvSpPr/>
      </dsp:nvSpPr>
      <dsp:spPr>
        <a:xfrm>
          <a:off x="4154192" y="2960486"/>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fit</a:t>
          </a:r>
          <a:br>
            <a:rPr lang="en-US" sz="1900" kern="1200" dirty="0"/>
          </a:br>
          <a:r>
            <a:rPr lang="en-US" sz="1900" kern="1200" dirty="0"/>
            <a:t>-Longitudinal</a:t>
          </a:r>
          <a:br>
            <a:rPr lang="en-US" sz="1900" kern="1200" dirty="0"/>
          </a:br>
          <a:r>
            <a:rPr lang="en-US" sz="1900" kern="1200" dirty="0"/>
            <a:t>-Stress</a:t>
          </a:r>
        </a:p>
      </dsp:txBody>
      <dsp:txXfrm>
        <a:off x="4183258" y="2989552"/>
        <a:ext cx="1811095" cy="934256"/>
      </dsp:txXfrm>
    </dsp:sp>
    <dsp:sp modelId="{73C42B6D-41B0-4D45-A3BA-B78D32C01175}">
      <dsp:nvSpPr>
        <dsp:cNvPr id="0" name=""/>
        <dsp:cNvSpPr/>
      </dsp:nvSpPr>
      <dsp:spPr>
        <a:xfrm>
          <a:off x="7358887" y="1092010"/>
          <a:ext cx="91440" cy="479134"/>
        </a:xfrm>
        <a:custGeom>
          <a:avLst/>
          <a:gdLst/>
          <a:ahLst/>
          <a:cxnLst/>
          <a:rect l="0" t="0" r="0" b="0"/>
          <a:pathLst>
            <a:path>
              <a:moveTo>
                <a:pt x="45720" y="0"/>
              </a:moveTo>
              <a:lnTo>
                <a:pt x="45720" y="4791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F48DF-9F58-4CD1-BF46-7E0170416564}">
      <dsp:nvSpPr>
        <dsp:cNvPr id="0" name=""/>
        <dsp:cNvSpPr/>
      </dsp:nvSpPr>
      <dsp:spPr>
        <a:xfrm>
          <a:off x="6469994" y="1571145"/>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OSARI</a:t>
          </a:r>
          <a:br>
            <a:rPr lang="en-US" sz="1900" kern="1200" dirty="0"/>
          </a:br>
          <a:r>
            <a:rPr lang="en-US" sz="1900" kern="1200" dirty="0"/>
            <a:t>T</a:t>
          </a:r>
          <a:r>
            <a:rPr lang="en-US" sz="1900" kern="1200" baseline="-25000" dirty="0"/>
            <a:t>1</a:t>
          </a:r>
          <a:r>
            <a:rPr lang="en-US" sz="1900" kern="1200" dirty="0"/>
            <a:t>, T</a:t>
          </a:r>
          <a:r>
            <a:rPr lang="en-US" sz="1900" kern="1200" baseline="-25000" dirty="0"/>
            <a:t>2</a:t>
          </a:r>
          <a:r>
            <a:rPr lang="en-US" sz="1900" kern="1200" dirty="0"/>
            <a:t>, T</a:t>
          </a:r>
          <a:r>
            <a:rPr lang="en-US" sz="1900" kern="1200" baseline="-25000" dirty="0"/>
            <a:t>3</a:t>
          </a:r>
          <a:r>
            <a:rPr lang="en-US" sz="1900" kern="1200" dirty="0"/>
            <a:t>, T</a:t>
          </a:r>
          <a:r>
            <a:rPr lang="en-US" sz="1900" kern="1200" baseline="-25000" dirty="0"/>
            <a:t>4</a:t>
          </a:r>
          <a:endParaRPr lang="en-US" sz="1900" kern="1200" dirty="0"/>
        </a:p>
      </dsp:txBody>
      <dsp:txXfrm>
        <a:off x="6499060" y="1600211"/>
        <a:ext cx="1811095" cy="934256"/>
      </dsp:txXfrm>
    </dsp:sp>
    <dsp:sp modelId="{01371829-483F-4C6E-A8C8-E393508F8D52}">
      <dsp:nvSpPr>
        <dsp:cNvPr id="0" name=""/>
        <dsp:cNvSpPr/>
      </dsp:nvSpPr>
      <dsp:spPr>
        <a:xfrm>
          <a:off x="7358887" y="2563533"/>
          <a:ext cx="91440" cy="396953"/>
        </a:xfrm>
        <a:custGeom>
          <a:avLst/>
          <a:gdLst/>
          <a:ahLst/>
          <a:cxnLst/>
          <a:rect l="0" t="0" r="0" b="0"/>
          <a:pathLst>
            <a:path>
              <a:moveTo>
                <a:pt x="45720" y="0"/>
              </a:moveTo>
              <a:lnTo>
                <a:pt x="45720" y="3969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24AB6-701F-453F-9D03-67770BBB3411}">
      <dsp:nvSpPr>
        <dsp:cNvPr id="0" name=""/>
        <dsp:cNvSpPr/>
      </dsp:nvSpPr>
      <dsp:spPr>
        <a:xfrm>
          <a:off x="6469994" y="2960486"/>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fit</a:t>
          </a:r>
          <a:br>
            <a:rPr lang="en-US" sz="1900" kern="1200" dirty="0"/>
          </a:br>
          <a:r>
            <a:rPr lang="en-US" sz="1900" kern="1200" dirty="0"/>
            <a:t>-Longitudinal</a:t>
          </a:r>
          <a:br>
            <a:rPr lang="en-US" sz="1900" kern="1200" dirty="0"/>
          </a:br>
          <a:r>
            <a:rPr lang="en-US" sz="1900" kern="1200" dirty="0"/>
            <a:t>-Stress</a:t>
          </a:r>
        </a:p>
      </dsp:txBody>
      <dsp:txXfrm>
        <a:off x="6499060" y="2989552"/>
        <a:ext cx="1811095" cy="934256"/>
      </dsp:txXfrm>
    </dsp:sp>
    <dsp:sp modelId="{DB35CE40-1BCB-4D28-B7AB-EFE2EB0715F5}">
      <dsp:nvSpPr>
        <dsp:cNvPr id="0" name=""/>
        <dsp:cNvSpPr/>
      </dsp:nvSpPr>
      <dsp:spPr>
        <a:xfrm>
          <a:off x="7404607" y="1092010"/>
          <a:ext cx="2315801" cy="479134"/>
        </a:xfrm>
        <a:custGeom>
          <a:avLst/>
          <a:gdLst/>
          <a:ahLst/>
          <a:cxnLst/>
          <a:rect l="0" t="0" r="0" b="0"/>
          <a:pathLst>
            <a:path>
              <a:moveTo>
                <a:pt x="0" y="0"/>
              </a:moveTo>
              <a:lnTo>
                <a:pt x="0" y="239567"/>
              </a:lnTo>
              <a:lnTo>
                <a:pt x="2315801" y="239567"/>
              </a:lnTo>
              <a:lnTo>
                <a:pt x="2315801" y="4791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7FDAA8-24BB-409C-B310-051758028F0F}">
      <dsp:nvSpPr>
        <dsp:cNvPr id="0" name=""/>
        <dsp:cNvSpPr/>
      </dsp:nvSpPr>
      <dsp:spPr>
        <a:xfrm>
          <a:off x="8785796" y="1571145"/>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none" kern="1200" dirty="0"/>
            <a:t>DNB</a:t>
          </a:r>
          <a:br>
            <a:rPr lang="en-US" sz="1900" kern="1200" dirty="0"/>
          </a:br>
          <a:r>
            <a:rPr lang="en-US" sz="1900" kern="1200" dirty="0"/>
            <a:t>T</a:t>
          </a:r>
          <a:r>
            <a:rPr lang="en-US" sz="1900" kern="1200" baseline="-25000" dirty="0"/>
            <a:t>1</a:t>
          </a:r>
          <a:r>
            <a:rPr lang="en-US" sz="1900" kern="1200" dirty="0"/>
            <a:t>, T</a:t>
          </a:r>
          <a:r>
            <a:rPr lang="en-US" sz="1900" kern="1200" baseline="-25000" dirty="0"/>
            <a:t>2</a:t>
          </a:r>
          <a:r>
            <a:rPr lang="en-US" sz="1900" kern="1200" dirty="0"/>
            <a:t>, T</a:t>
          </a:r>
          <a:r>
            <a:rPr lang="en-US" sz="1900" kern="1200" baseline="-25000" dirty="0"/>
            <a:t>3</a:t>
          </a:r>
          <a:r>
            <a:rPr lang="en-US" sz="1900" kern="1200" dirty="0"/>
            <a:t>, T</a:t>
          </a:r>
          <a:r>
            <a:rPr lang="en-US" sz="1900" kern="1200" baseline="-25000" dirty="0"/>
            <a:t>4</a:t>
          </a:r>
          <a:endParaRPr lang="en-US" sz="1900" kern="1200" dirty="0"/>
        </a:p>
      </dsp:txBody>
      <dsp:txXfrm>
        <a:off x="8814862" y="1600211"/>
        <a:ext cx="1811095" cy="934256"/>
      </dsp:txXfrm>
    </dsp:sp>
    <dsp:sp modelId="{08EA7D92-0FD5-4C3F-9EE2-341E6168AEE7}">
      <dsp:nvSpPr>
        <dsp:cNvPr id="0" name=""/>
        <dsp:cNvSpPr/>
      </dsp:nvSpPr>
      <dsp:spPr>
        <a:xfrm>
          <a:off x="9674689" y="2563533"/>
          <a:ext cx="91440" cy="396953"/>
        </a:xfrm>
        <a:custGeom>
          <a:avLst/>
          <a:gdLst/>
          <a:ahLst/>
          <a:cxnLst/>
          <a:rect l="0" t="0" r="0" b="0"/>
          <a:pathLst>
            <a:path>
              <a:moveTo>
                <a:pt x="45720" y="0"/>
              </a:moveTo>
              <a:lnTo>
                <a:pt x="45720" y="3969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C0006D-CB18-46A0-A977-6648E670EDC1}">
      <dsp:nvSpPr>
        <dsp:cNvPr id="0" name=""/>
        <dsp:cNvSpPr/>
      </dsp:nvSpPr>
      <dsp:spPr>
        <a:xfrm>
          <a:off x="8785796" y="2960486"/>
          <a:ext cx="1869227" cy="992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fit</a:t>
          </a:r>
          <a:br>
            <a:rPr lang="en-US" sz="1900" kern="1200" dirty="0"/>
          </a:br>
          <a:r>
            <a:rPr lang="en-US" sz="1900" kern="1200" dirty="0"/>
            <a:t>-Longitudinal</a:t>
          </a:r>
          <a:br>
            <a:rPr lang="en-US" sz="1900" kern="1200" dirty="0"/>
          </a:br>
          <a:r>
            <a:rPr lang="en-US" sz="1900" kern="1200" dirty="0"/>
            <a:t>-Stress</a:t>
          </a:r>
        </a:p>
      </dsp:txBody>
      <dsp:txXfrm>
        <a:off x="8814862" y="2989552"/>
        <a:ext cx="1811095" cy="9342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6171C-6C02-41F2-841A-16E3B7C9FAF6}"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08A04-4F30-4D14-A4A3-903948F17865}" type="slidenum">
              <a:rPr lang="en-US" smtClean="0"/>
              <a:t>‹#›</a:t>
            </a:fld>
            <a:endParaRPr lang="en-US"/>
          </a:p>
        </p:txBody>
      </p:sp>
    </p:spTree>
    <p:extLst>
      <p:ext uri="{BB962C8B-B14F-4D97-AF65-F5344CB8AC3E}">
        <p14:creationId xmlns:p14="http://schemas.microsoft.com/office/powerpoint/2010/main" val="3841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2</a:t>
            </a:fld>
            <a:endParaRPr lang="en-US"/>
          </a:p>
        </p:txBody>
      </p:sp>
    </p:spTree>
    <p:extLst>
      <p:ext uri="{BB962C8B-B14F-4D97-AF65-F5344CB8AC3E}">
        <p14:creationId xmlns:p14="http://schemas.microsoft.com/office/powerpoint/2010/main" val="421656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While the main biological mechanism of concern for CRCD in the HEAL collaboration is inflammation, the similarities to chronic stress provide a framework for RT modeling testing with in a healthy population</a:t>
            </a:r>
          </a:p>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12</a:t>
            </a:fld>
            <a:endParaRPr lang="en-US"/>
          </a:p>
        </p:txBody>
      </p:sp>
    </p:spTree>
    <p:extLst>
      <p:ext uri="{BB962C8B-B14F-4D97-AF65-F5344CB8AC3E}">
        <p14:creationId xmlns:p14="http://schemas.microsoft.com/office/powerpoint/2010/main" val="1540597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comparison be in favor of those that include stress”</a:t>
            </a:r>
          </a:p>
          <a:p>
            <a:endParaRPr lang="en-US" dirty="0"/>
          </a:p>
          <a:p>
            <a:r>
              <a:rPr lang="en-US" dirty="0"/>
              <a:t>To evaluate the role of stress on performance for the attention, executive control, and working memory. This analysis aims to evaluate how stress can act as the biological mechanism impairing cognitive ability.</a:t>
            </a:r>
          </a:p>
        </p:txBody>
      </p:sp>
      <p:sp>
        <p:nvSpPr>
          <p:cNvPr id="4" name="Slide Number Placeholder 3"/>
          <p:cNvSpPr>
            <a:spLocks noGrp="1"/>
          </p:cNvSpPr>
          <p:nvPr>
            <p:ph type="sldNum" sz="quarter" idx="5"/>
          </p:nvPr>
        </p:nvSpPr>
        <p:spPr/>
        <p:txBody>
          <a:bodyPr/>
          <a:lstStyle/>
          <a:p>
            <a:fld id="{09808A04-4F30-4D14-A4A3-903948F17865}" type="slidenum">
              <a:rPr lang="en-US" smtClean="0"/>
              <a:t>13</a:t>
            </a:fld>
            <a:endParaRPr lang="en-US"/>
          </a:p>
        </p:txBody>
      </p:sp>
    </p:spTree>
    <p:extLst>
      <p:ext uri="{BB962C8B-B14F-4D97-AF65-F5344CB8AC3E}">
        <p14:creationId xmlns:p14="http://schemas.microsoft.com/office/powerpoint/2010/main" val="243600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End-of-semester stress has been linked to shifts in inflammation and cognitive abilities, similar to CRCD studies with cancer survivors (</a:t>
            </a:r>
            <a:r>
              <a:rPr lang="en-US" dirty="0" err="1"/>
              <a:t>Maes</a:t>
            </a:r>
            <a:r>
              <a:rPr lang="en-US" dirty="0"/>
              <a:t> et al., 1998)</a:t>
            </a:r>
          </a:p>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14</a:t>
            </a:fld>
            <a:endParaRPr lang="en-US"/>
          </a:p>
        </p:txBody>
      </p:sp>
    </p:spTree>
    <p:extLst>
      <p:ext uri="{BB962C8B-B14F-4D97-AF65-F5344CB8AC3E}">
        <p14:creationId xmlns:p14="http://schemas.microsoft.com/office/powerpoint/2010/main" val="204724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Shields et al., 2019 used 50 people per group, based on their power analyses to detect a moderate effect</a:t>
            </a:r>
          </a:p>
        </p:txBody>
      </p:sp>
      <p:sp>
        <p:nvSpPr>
          <p:cNvPr id="4" name="Slide Number Placeholder 3"/>
          <p:cNvSpPr>
            <a:spLocks noGrp="1"/>
          </p:cNvSpPr>
          <p:nvPr>
            <p:ph type="sldNum" sz="quarter" idx="5"/>
          </p:nvPr>
        </p:nvSpPr>
        <p:spPr/>
        <p:txBody>
          <a:bodyPr/>
          <a:lstStyle/>
          <a:p>
            <a:fld id="{09808A04-4F30-4D14-A4A3-903948F17865}" type="slidenum">
              <a:rPr lang="en-US" smtClean="0"/>
              <a:t>17</a:t>
            </a:fld>
            <a:endParaRPr lang="en-US"/>
          </a:p>
        </p:txBody>
      </p:sp>
    </p:spTree>
    <p:extLst>
      <p:ext uri="{BB962C8B-B14F-4D97-AF65-F5344CB8AC3E}">
        <p14:creationId xmlns:p14="http://schemas.microsoft.com/office/powerpoint/2010/main" val="367557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18</a:t>
            </a:fld>
            <a:endParaRPr lang="en-US"/>
          </a:p>
        </p:txBody>
      </p:sp>
    </p:spTree>
    <p:extLst>
      <p:ext uri="{BB962C8B-B14F-4D97-AF65-F5344CB8AC3E}">
        <p14:creationId xmlns:p14="http://schemas.microsoft.com/office/powerpoint/2010/main" val="294693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study would have 300 participants ($4,500)</a:t>
            </a:r>
          </a:p>
        </p:txBody>
      </p:sp>
      <p:sp>
        <p:nvSpPr>
          <p:cNvPr id="4" name="Slide Number Placeholder 3"/>
          <p:cNvSpPr>
            <a:spLocks noGrp="1"/>
          </p:cNvSpPr>
          <p:nvPr>
            <p:ph type="sldNum" sz="quarter" idx="5"/>
          </p:nvPr>
        </p:nvSpPr>
        <p:spPr/>
        <p:txBody>
          <a:bodyPr/>
          <a:lstStyle/>
          <a:p>
            <a:fld id="{09808A04-4F30-4D14-A4A3-903948F17865}" type="slidenum">
              <a:rPr lang="en-US" smtClean="0"/>
              <a:t>19</a:t>
            </a:fld>
            <a:endParaRPr lang="en-US"/>
          </a:p>
        </p:txBody>
      </p:sp>
    </p:spTree>
    <p:extLst>
      <p:ext uri="{BB962C8B-B14F-4D97-AF65-F5344CB8AC3E}">
        <p14:creationId xmlns:p14="http://schemas.microsoft.com/office/powerpoint/2010/main" val="1084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20</a:t>
            </a:fld>
            <a:endParaRPr lang="en-US"/>
          </a:p>
        </p:txBody>
      </p:sp>
    </p:spTree>
    <p:extLst>
      <p:ext uri="{BB962C8B-B14F-4D97-AF65-F5344CB8AC3E}">
        <p14:creationId xmlns:p14="http://schemas.microsoft.com/office/powerpoint/2010/main" val="1922667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Add icons for</a:t>
            </a:r>
            <a:r>
              <a:rPr lang="en-US" baseline="0" dirty="0"/>
              <a:t> each department.  </a:t>
            </a:r>
          </a:p>
          <a:p>
            <a:endParaRPr lang="en-US" dirty="0"/>
          </a:p>
        </p:txBody>
      </p:sp>
      <p:sp>
        <p:nvSpPr>
          <p:cNvPr id="4" name="Slide Number Placeholder 3"/>
          <p:cNvSpPr>
            <a:spLocks noGrp="1"/>
          </p:cNvSpPr>
          <p:nvPr>
            <p:ph type="sldNum" sz="quarter" idx="10"/>
          </p:nvPr>
        </p:nvSpPr>
        <p:spPr/>
        <p:txBody>
          <a:bodyPr/>
          <a:lstStyle/>
          <a:p>
            <a:fld id="{09808A04-4F30-4D14-A4A3-903948F17865}" type="slidenum">
              <a:rPr lang="en-US" smtClean="0"/>
              <a:t>21</a:t>
            </a:fld>
            <a:endParaRPr lang="en-US"/>
          </a:p>
        </p:txBody>
      </p:sp>
    </p:spTree>
    <p:extLst>
      <p:ext uri="{BB962C8B-B14F-4D97-AF65-F5344CB8AC3E}">
        <p14:creationId xmlns:p14="http://schemas.microsoft.com/office/powerpoint/2010/main" val="80576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design differences: metastatic or CNS cancer exclusionary criteria, baseline included or not, how domains are measured</a:t>
            </a:r>
          </a:p>
        </p:txBody>
      </p:sp>
      <p:sp>
        <p:nvSpPr>
          <p:cNvPr id="4" name="Slide Number Placeholder 3"/>
          <p:cNvSpPr>
            <a:spLocks noGrp="1"/>
          </p:cNvSpPr>
          <p:nvPr>
            <p:ph type="sldNum" sz="quarter" idx="5"/>
          </p:nvPr>
        </p:nvSpPr>
        <p:spPr/>
        <p:txBody>
          <a:bodyPr/>
          <a:lstStyle/>
          <a:p>
            <a:fld id="{09808A04-4F30-4D14-A4A3-903948F17865}" type="slidenum">
              <a:rPr lang="en-US" smtClean="0"/>
              <a:t>4</a:t>
            </a:fld>
            <a:endParaRPr lang="en-US"/>
          </a:p>
        </p:txBody>
      </p:sp>
    </p:spTree>
    <p:extLst>
      <p:ext uri="{BB962C8B-B14F-4D97-AF65-F5344CB8AC3E}">
        <p14:creationId xmlns:p14="http://schemas.microsoft.com/office/powerpoint/2010/main" val="106465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some modeling assumption made;</a:t>
            </a:r>
          </a:p>
          <a:p>
            <a:r>
              <a:rPr lang="en-US" dirty="0"/>
              <a:t>Focus on non-</a:t>
            </a:r>
            <a:r>
              <a:rPr lang="en-US" dirty="0" err="1"/>
              <a:t>lin</a:t>
            </a:r>
            <a:r>
              <a:rPr lang="en-US" dirty="0"/>
              <a:t> approach that is a reasonable repress of what actually going on</a:t>
            </a:r>
            <a:br>
              <a:rPr lang="en-US" dirty="0"/>
            </a:br>
            <a:r>
              <a:rPr lang="en-US" dirty="0"/>
              <a:t>capture meaningful changes</a:t>
            </a:r>
            <a:br>
              <a:rPr lang="en-US" dirty="0"/>
            </a:br>
            <a:r>
              <a:rPr lang="en-US" dirty="0"/>
              <a:t>White et al. (2010) – found changes in lexical decision task with RT modeling, when point-estimate approaches cannot </a:t>
            </a:r>
          </a:p>
        </p:txBody>
      </p:sp>
      <p:sp>
        <p:nvSpPr>
          <p:cNvPr id="4" name="Slide Number Placeholder 3"/>
          <p:cNvSpPr>
            <a:spLocks noGrp="1"/>
          </p:cNvSpPr>
          <p:nvPr>
            <p:ph type="sldNum" sz="quarter" idx="5"/>
          </p:nvPr>
        </p:nvSpPr>
        <p:spPr/>
        <p:txBody>
          <a:bodyPr/>
          <a:lstStyle/>
          <a:p>
            <a:fld id="{09808A04-4F30-4D14-A4A3-903948F17865}" type="slidenum">
              <a:rPr lang="en-US" smtClean="0"/>
              <a:t>5</a:t>
            </a:fld>
            <a:endParaRPr lang="en-US"/>
          </a:p>
        </p:txBody>
      </p:sp>
    </p:spTree>
    <p:extLst>
      <p:ext uri="{BB962C8B-B14F-4D97-AF65-F5344CB8AC3E}">
        <p14:creationId xmlns:p14="http://schemas.microsoft.com/office/powerpoint/2010/main" val="9011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for why each of these tasks</a:t>
            </a:r>
          </a:p>
          <a:p>
            <a:r>
              <a:rPr lang="en-US" dirty="0"/>
              <a:t>These tasks have RT models already established &gt; not starting from scratch (but they are still new)</a:t>
            </a:r>
          </a:p>
          <a:p>
            <a:r>
              <a:rPr lang="en-US" dirty="0"/>
              <a:t>?Last 20 years has seen a shift where RT modeling has become more accessible (tech/ code sharing), so there are more models created specifically for tasks that are used in clinical scenarios, but they have not been extensively tested</a:t>
            </a:r>
          </a:p>
        </p:txBody>
      </p:sp>
      <p:sp>
        <p:nvSpPr>
          <p:cNvPr id="4" name="Slide Number Placeholder 3"/>
          <p:cNvSpPr>
            <a:spLocks noGrp="1"/>
          </p:cNvSpPr>
          <p:nvPr>
            <p:ph type="sldNum" sz="quarter" idx="5"/>
          </p:nvPr>
        </p:nvSpPr>
        <p:spPr/>
        <p:txBody>
          <a:bodyPr/>
          <a:lstStyle/>
          <a:p>
            <a:fld id="{09808A04-4F30-4D14-A4A3-903948F17865}" type="slidenum">
              <a:rPr lang="en-US" smtClean="0"/>
              <a:t>6</a:t>
            </a:fld>
            <a:endParaRPr lang="en-US"/>
          </a:p>
        </p:txBody>
      </p:sp>
    </p:spTree>
    <p:extLst>
      <p:ext uri="{BB962C8B-B14F-4D97-AF65-F5344CB8AC3E}">
        <p14:creationId xmlns:p14="http://schemas.microsoft.com/office/powerpoint/2010/main" val="17368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Postponing has allowed us to take a step back, and shift from a translational approach to a basic approach</a:t>
            </a:r>
          </a:p>
        </p:txBody>
      </p:sp>
      <p:sp>
        <p:nvSpPr>
          <p:cNvPr id="4" name="Slide Number Placeholder 3"/>
          <p:cNvSpPr>
            <a:spLocks noGrp="1"/>
          </p:cNvSpPr>
          <p:nvPr>
            <p:ph type="sldNum" sz="quarter" idx="5"/>
          </p:nvPr>
        </p:nvSpPr>
        <p:spPr/>
        <p:txBody>
          <a:bodyPr/>
          <a:lstStyle/>
          <a:p>
            <a:fld id="{09808A04-4F30-4D14-A4A3-903948F17865}" type="slidenum">
              <a:rPr lang="en-US" smtClean="0"/>
              <a:t>7</a:t>
            </a:fld>
            <a:endParaRPr lang="en-US"/>
          </a:p>
        </p:txBody>
      </p:sp>
    </p:spTree>
    <p:extLst>
      <p:ext uri="{BB962C8B-B14F-4D97-AF65-F5344CB8AC3E}">
        <p14:creationId xmlns:p14="http://schemas.microsoft.com/office/powerpoint/2010/main" val="411007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8</a:t>
            </a:fld>
            <a:endParaRPr lang="en-US"/>
          </a:p>
        </p:txBody>
      </p:sp>
    </p:spTree>
    <p:extLst>
      <p:ext uri="{BB962C8B-B14F-4D97-AF65-F5344CB8AC3E}">
        <p14:creationId xmlns:p14="http://schemas.microsoft.com/office/powerpoint/2010/main" val="2530375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1: To assess the predictive accuracy of response time models when applied to neuropsychological assessments of attention, executive control, and working memory. This analysis aims to determine the ability of response time models to represent the processes underlying cognitive function.* change to this</a:t>
            </a:r>
          </a:p>
        </p:txBody>
      </p:sp>
      <p:sp>
        <p:nvSpPr>
          <p:cNvPr id="4" name="Slide Number Placeholder 3"/>
          <p:cNvSpPr>
            <a:spLocks noGrp="1"/>
          </p:cNvSpPr>
          <p:nvPr>
            <p:ph type="sldNum" sz="quarter" idx="5"/>
          </p:nvPr>
        </p:nvSpPr>
        <p:spPr/>
        <p:txBody>
          <a:bodyPr/>
          <a:lstStyle/>
          <a:p>
            <a:fld id="{09808A04-4F30-4D14-A4A3-903948F17865}" type="slidenum">
              <a:rPr lang="en-US" smtClean="0"/>
              <a:t>9</a:t>
            </a:fld>
            <a:endParaRPr lang="en-US"/>
          </a:p>
        </p:txBody>
      </p:sp>
    </p:spTree>
    <p:extLst>
      <p:ext uri="{BB962C8B-B14F-4D97-AF65-F5344CB8AC3E}">
        <p14:creationId xmlns:p14="http://schemas.microsoft.com/office/powerpoint/2010/main" val="16618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10</a:t>
            </a:fld>
            <a:endParaRPr lang="en-US"/>
          </a:p>
        </p:txBody>
      </p:sp>
    </p:spTree>
    <p:extLst>
      <p:ext uri="{BB962C8B-B14F-4D97-AF65-F5344CB8AC3E}">
        <p14:creationId xmlns:p14="http://schemas.microsoft.com/office/powerpoint/2010/main" val="35024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utilize response time modeling to evaluate minute changes in the cognitive assessments of attention, executive control and working memory throughout the last four weeks of an academic semester. This analysis aims to capture how cognition changes when participants are experiencing increasing stress as the semester ends.</a:t>
            </a:r>
          </a:p>
        </p:txBody>
      </p:sp>
      <p:sp>
        <p:nvSpPr>
          <p:cNvPr id="4" name="Slide Number Placeholder 3"/>
          <p:cNvSpPr>
            <a:spLocks noGrp="1"/>
          </p:cNvSpPr>
          <p:nvPr>
            <p:ph type="sldNum" sz="quarter" idx="5"/>
          </p:nvPr>
        </p:nvSpPr>
        <p:spPr/>
        <p:txBody>
          <a:bodyPr/>
          <a:lstStyle/>
          <a:p>
            <a:fld id="{09808A04-4F30-4D14-A4A3-903948F17865}" type="slidenum">
              <a:rPr lang="en-US" smtClean="0"/>
              <a:t>11</a:t>
            </a:fld>
            <a:endParaRPr lang="en-US"/>
          </a:p>
        </p:txBody>
      </p:sp>
    </p:spTree>
    <p:extLst>
      <p:ext uri="{BB962C8B-B14F-4D97-AF65-F5344CB8AC3E}">
        <p14:creationId xmlns:p14="http://schemas.microsoft.com/office/powerpoint/2010/main" val="273745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0109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35042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13510" y="807031"/>
            <a:ext cx="11568343"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p:cNvSpPr>
            <a:spLocks noGrp="1"/>
          </p:cNvSpPr>
          <p:nvPr>
            <p:ph idx="1"/>
          </p:nvPr>
        </p:nvSpPr>
        <p:spPr>
          <a:xfrm>
            <a:off x="313510" y="2267527"/>
            <a:ext cx="11568343" cy="3952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156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13510" y="2267527"/>
            <a:ext cx="11568343" cy="3952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51251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22506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96018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686"/>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7472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3098632"/>
            <a:ext cx="5157787"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227472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3098632"/>
            <a:ext cx="5183188"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5765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6"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3989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76832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2238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59678"/>
            <a:ext cx="12192000" cy="5747652"/>
          </a:xfrm>
          <a:prstGeom prst="rect">
            <a:avLst/>
          </a:prstGeom>
          <a:solidFill>
            <a:srgbClr val="0C234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6426926"/>
            <a:ext cx="12192000" cy="431074"/>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3"/>
            <a:ext cx="12192000" cy="633549"/>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638592"/>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6420395"/>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a:spLocks noGrp="1"/>
          </p:cNvSpPr>
          <p:nvPr>
            <p:ph type="sldNum" sz="quarter" idx="4"/>
          </p:nvPr>
        </p:nvSpPr>
        <p:spPr>
          <a:xfrm>
            <a:off x="8293768" y="134214"/>
            <a:ext cx="3657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49AB2-3694-EC44-96CD-D4B4E5998FBA}" type="slidenum">
              <a:rPr lang="en-US" smtClean="0"/>
              <a:t>‹#›</a:t>
            </a:fld>
            <a:endParaRPr lang="en-US"/>
          </a:p>
        </p:txBody>
      </p:sp>
      <p:pic>
        <p:nvPicPr>
          <p:cNvPr id="12" name="Picture 11">
            <a:extLst>
              <a:ext uri="{FF2B5EF4-FFF2-40B4-BE49-F238E27FC236}">
                <a16:creationId xmlns:a16="http://schemas.microsoft.com/office/drawing/2014/main" id="{B2627613-58B0-1B4B-8093-8AF8E2745F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1358" y="192196"/>
            <a:ext cx="2924219" cy="242179"/>
          </a:xfrm>
          <a:prstGeom prst="rect">
            <a:avLst/>
          </a:prstGeom>
        </p:spPr>
      </p:pic>
    </p:spTree>
    <p:extLst>
      <p:ext uri="{BB962C8B-B14F-4D97-AF65-F5344CB8AC3E}">
        <p14:creationId xmlns:p14="http://schemas.microsoft.com/office/powerpoint/2010/main" val="198335527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65760" y="2898375"/>
            <a:ext cx="6455661" cy="2062103"/>
          </a:xfrm>
          <a:prstGeom prst="rect">
            <a:avLst/>
          </a:prstGeom>
          <a:noFill/>
        </p:spPr>
        <p:txBody>
          <a:bodyPr wrap="square" rtlCol="0">
            <a:spAutoFit/>
          </a:bodyPr>
          <a:lstStyle/>
          <a:p>
            <a:r>
              <a:rPr lang="en-US" sz="3200" b="1" dirty="0">
                <a:solidFill>
                  <a:srgbClr val="F26000"/>
                </a:solidFill>
                <a:latin typeface="Helvetica"/>
                <a:cs typeface="Helvetica"/>
              </a:rPr>
              <a:t>Trading the Tractor for a Spade: A Psychometric Approach to Cancer-Related Cognitive Decline Assessment</a:t>
            </a:r>
          </a:p>
        </p:txBody>
      </p:sp>
      <p:sp>
        <p:nvSpPr>
          <p:cNvPr id="20" name="TextBox 19"/>
          <p:cNvSpPr txBox="1"/>
          <p:nvPr/>
        </p:nvSpPr>
        <p:spPr>
          <a:xfrm>
            <a:off x="7106502" y="4870756"/>
            <a:ext cx="4800416" cy="400110"/>
          </a:xfrm>
          <a:prstGeom prst="rect">
            <a:avLst/>
          </a:prstGeom>
          <a:noFill/>
        </p:spPr>
        <p:txBody>
          <a:bodyPr wrap="square" rtlCol="0">
            <a:spAutoFit/>
          </a:bodyPr>
          <a:lstStyle/>
          <a:p>
            <a:r>
              <a:rPr lang="en-US" sz="2000" dirty="0">
                <a:solidFill>
                  <a:srgbClr val="F26000"/>
                </a:solidFill>
                <a:latin typeface="Helvetica"/>
                <a:cs typeface="Helvetica"/>
              </a:rPr>
              <a:t>Bryanna Scheuler</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50" y="3849904"/>
            <a:ext cx="3624072" cy="658368"/>
          </a:xfrm>
          <a:prstGeom prst="rect">
            <a:avLst/>
          </a:prstGeom>
        </p:spPr>
      </p:pic>
      <p:cxnSp>
        <p:nvCxnSpPr>
          <p:cNvPr id="22" name="Straight Connector 21"/>
          <p:cNvCxnSpPr/>
          <p:nvPr/>
        </p:nvCxnSpPr>
        <p:spPr>
          <a:xfrm>
            <a:off x="6928607" y="3849907"/>
            <a:ext cx="0" cy="1420959"/>
          </a:xfrm>
          <a:prstGeom prst="line">
            <a:avLst/>
          </a:prstGeom>
          <a:ln w="25400">
            <a:solidFill>
              <a:srgbClr val="F15A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58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Aim 2</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normAutofit/>
          </a:bodyPr>
          <a:lstStyle/>
          <a:p>
            <a:pPr marL="0" indent="0">
              <a:buNone/>
            </a:pPr>
            <a:r>
              <a:rPr lang="en-US" dirty="0"/>
              <a:t>To utilize response time modeling to evaluate minute changes in the cognitive assessments of attention, executive control and working memory throughout the last four weeks of an academic semester. This analysis aims to capture how cognition changes when participants are experiencing increasing stress as the semester ends.</a:t>
            </a:r>
          </a:p>
          <a:p>
            <a:endParaRPr lang="en-US" dirty="0"/>
          </a:p>
          <a:p>
            <a:endParaRPr lang="en-US" dirty="0"/>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9 of 19</a:t>
            </a:r>
          </a:p>
        </p:txBody>
      </p:sp>
    </p:spTree>
    <p:extLst>
      <p:ext uri="{BB962C8B-B14F-4D97-AF65-F5344CB8AC3E}">
        <p14:creationId xmlns:p14="http://schemas.microsoft.com/office/powerpoint/2010/main" val="289169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9CBE-F0A8-FCC4-F818-93C6E66676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5007AF-47A2-E0D6-EEC2-D622F06764C3}"/>
              </a:ext>
            </a:extLst>
          </p:cNvPr>
          <p:cNvSpPr>
            <a:spLocks noGrp="1"/>
          </p:cNvSpPr>
          <p:nvPr>
            <p:ph type="title"/>
          </p:nvPr>
        </p:nvSpPr>
        <p:spPr>
          <a:xfrm>
            <a:off x="313510" y="807031"/>
            <a:ext cx="11568343" cy="1003481"/>
          </a:xfrm>
        </p:spPr>
        <p:txBody>
          <a:bodyPr>
            <a:normAutofit/>
          </a:bodyPr>
          <a:lstStyle/>
          <a:p>
            <a:r>
              <a:rPr lang="en-US" dirty="0"/>
              <a:t>Aim 2</a:t>
            </a:r>
          </a:p>
        </p:txBody>
      </p:sp>
      <p:sp>
        <p:nvSpPr>
          <p:cNvPr id="4" name="Content Placeholder 3">
            <a:extLst>
              <a:ext uri="{FF2B5EF4-FFF2-40B4-BE49-F238E27FC236}">
                <a16:creationId xmlns:a16="http://schemas.microsoft.com/office/drawing/2014/main" id="{B304A908-EBE1-0380-EA35-C2A03AC5D6B4}"/>
              </a:ext>
            </a:extLst>
          </p:cNvPr>
          <p:cNvSpPr>
            <a:spLocks noGrp="1"/>
          </p:cNvSpPr>
          <p:nvPr>
            <p:ph idx="1"/>
          </p:nvPr>
        </p:nvSpPr>
        <p:spPr>
          <a:xfrm>
            <a:off x="313510" y="1883664"/>
            <a:ext cx="11568343" cy="4336163"/>
          </a:xfrm>
        </p:spPr>
        <p:txBody>
          <a:bodyPr>
            <a:normAutofit/>
          </a:bodyPr>
          <a:lstStyle/>
          <a:p>
            <a:pPr marL="0" indent="0">
              <a:buNone/>
            </a:pPr>
            <a:r>
              <a:rPr lang="en-US" sz="2400" b="1" dirty="0"/>
              <a:t>Hypothesis 2</a:t>
            </a:r>
            <a:r>
              <a:rPr lang="en-US" sz="2400" dirty="0"/>
              <a:t>. I hypothesize that response time modeling will capture valid, ecological changes in participant cognition at the end of the semester, as measured by posterior estimates of the relevant coefficients having greater than 66% of the probability in the appropriate direction. </a:t>
            </a:r>
          </a:p>
          <a:p>
            <a:r>
              <a:rPr lang="en-US" sz="2000" b="1" i="1" dirty="0"/>
              <a:t>Hypothesis 2</a:t>
            </a:r>
            <a:r>
              <a:rPr lang="en-US" sz="2000" b="1" i="1" baseline="-25000" dirty="0"/>
              <a:t>A</a:t>
            </a:r>
            <a:r>
              <a:rPr lang="en-US" sz="2000" dirty="0"/>
              <a:t>:  There will be a 66% or higher posterior probability increase in the interference time parameter across the four weeks.</a:t>
            </a:r>
          </a:p>
          <a:p>
            <a:r>
              <a:rPr lang="en-US" sz="2000" b="1" i="1" dirty="0"/>
              <a:t>Hypothesis 2</a:t>
            </a:r>
            <a:r>
              <a:rPr lang="en-US" sz="2000" b="1" i="1" baseline="-25000" dirty="0"/>
              <a:t>B</a:t>
            </a:r>
            <a:r>
              <a:rPr lang="en-US" sz="2000" dirty="0"/>
              <a:t>: There will be a 66% or higher posterior probability increase in the stop-signal reaction time parameter across the four weeks.</a:t>
            </a:r>
          </a:p>
          <a:p>
            <a:r>
              <a:rPr lang="en-US" sz="2000" b="1" i="1" dirty="0"/>
              <a:t>Hypothesis 2</a:t>
            </a:r>
            <a:r>
              <a:rPr lang="en-US" sz="2000" b="1" i="1" baseline="-25000" dirty="0"/>
              <a:t>C</a:t>
            </a:r>
            <a:r>
              <a:rPr lang="en-US" sz="2000" dirty="0"/>
              <a:t>: There will be a 66% or higher posterior probability decrease in the workload capacity parameter across the four weeks.</a:t>
            </a:r>
          </a:p>
        </p:txBody>
      </p:sp>
      <p:sp>
        <p:nvSpPr>
          <p:cNvPr id="2" name="Text Placeholder 1">
            <a:extLst>
              <a:ext uri="{FF2B5EF4-FFF2-40B4-BE49-F238E27FC236}">
                <a16:creationId xmlns:a16="http://schemas.microsoft.com/office/drawing/2014/main" id="{3870A070-B8BE-BA17-643B-E8A0EE5B6079}"/>
              </a:ext>
            </a:extLst>
          </p:cNvPr>
          <p:cNvSpPr>
            <a:spLocks noGrp="1"/>
          </p:cNvSpPr>
          <p:nvPr>
            <p:ph type="body" sz="quarter" idx="10"/>
          </p:nvPr>
        </p:nvSpPr>
        <p:spPr>
          <a:xfrm>
            <a:off x="10070592" y="6489820"/>
            <a:ext cx="2121408" cy="276740"/>
          </a:xfrm>
        </p:spPr>
        <p:txBody>
          <a:bodyPr/>
          <a:lstStyle/>
          <a:p>
            <a:r>
              <a:rPr lang="en-US" sz="1100" dirty="0"/>
              <a:t>Slide 10 of 19</a:t>
            </a:r>
          </a:p>
        </p:txBody>
      </p:sp>
    </p:spTree>
    <p:extLst>
      <p:ext uri="{BB962C8B-B14F-4D97-AF65-F5344CB8AC3E}">
        <p14:creationId xmlns:p14="http://schemas.microsoft.com/office/powerpoint/2010/main" val="368913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Aim 3</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normAutofit/>
          </a:bodyPr>
          <a:lstStyle/>
          <a:p>
            <a:r>
              <a:rPr lang="en-US" dirty="0"/>
              <a:t>To evaluate the role of stress on performance for the attention, executive control, and working memory tasks. This analysis aims to evaluate how stress impairs cognitive ability.</a:t>
            </a:r>
          </a:p>
          <a:p>
            <a:pPr marL="457200" lvl="1" indent="0">
              <a:buNone/>
            </a:pPr>
            <a:endParaRPr lang="en-US" dirty="0"/>
          </a:p>
          <a:p>
            <a:endParaRPr lang="en-US" dirty="0"/>
          </a:p>
          <a:p>
            <a:endParaRPr lang="en-US" dirty="0"/>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11 of 19</a:t>
            </a:r>
          </a:p>
        </p:txBody>
      </p:sp>
    </p:spTree>
    <p:extLst>
      <p:ext uri="{BB962C8B-B14F-4D97-AF65-F5344CB8AC3E}">
        <p14:creationId xmlns:p14="http://schemas.microsoft.com/office/powerpoint/2010/main" val="184699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22909-E622-5322-E95C-7883A57D78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D75028-35BC-5760-873C-DD5C4CE0BCB9}"/>
              </a:ext>
            </a:extLst>
          </p:cNvPr>
          <p:cNvSpPr>
            <a:spLocks noGrp="1"/>
          </p:cNvSpPr>
          <p:nvPr>
            <p:ph type="title"/>
          </p:nvPr>
        </p:nvSpPr>
        <p:spPr>
          <a:xfrm>
            <a:off x="313510" y="807031"/>
            <a:ext cx="11568343" cy="1003481"/>
          </a:xfrm>
        </p:spPr>
        <p:txBody>
          <a:bodyPr/>
          <a:lstStyle/>
          <a:p>
            <a:r>
              <a:rPr lang="en-US" dirty="0"/>
              <a:t>Aim 3</a:t>
            </a:r>
          </a:p>
        </p:txBody>
      </p:sp>
      <p:sp>
        <p:nvSpPr>
          <p:cNvPr id="4" name="Content Placeholder 3">
            <a:extLst>
              <a:ext uri="{FF2B5EF4-FFF2-40B4-BE49-F238E27FC236}">
                <a16:creationId xmlns:a16="http://schemas.microsoft.com/office/drawing/2014/main" id="{5841BC0F-F167-0BAF-D3D3-EB91E7D67BAC}"/>
              </a:ext>
            </a:extLst>
          </p:cNvPr>
          <p:cNvSpPr>
            <a:spLocks noGrp="1"/>
          </p:cNvSpPr>
          <p:nvPr>
            <p:ph idx="1"/>
          </p:nvPr>
        </p:nvSpPr>
        <p:spPr>
          <a:xfrm>
            <a:off x="313510" y="1883664"/>
            <a:ext cx="11568343" cy="4336163"/>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 I hypothesize that there will be strong evidence in favor of stress as a factor impacting cognition (as predicted by Bayes factors).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A</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interference time that includes stress scores will be at least three times more likely to explain the data than the model that does not include stress.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B</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stop-signal reaction time that includes stress scores will be at least three times more likely to explain the data than the model that does not include stress.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workload capacity that includes stress scores will be at least three times more likely to explain the data than the model that does not include stress.</a:t>
            </a:r>
          </a:p>
        </p:txBody>
      </p:sp>
      <p:sp>
        <p:nvSpPr>
          <p:cNvPr id="2" name="Text Placeholder 1">
            <a:extLst>
              <a:ext uri="{FF2B5EF4-FFF2-40B4-BE49-F238E27FC236}">
                <a16:creationId xmlns:a16="http://schemas.microsoft.com/office/drawing/2014/main" id="{EA0FA5EB-6F0D-3BE4-3190-DCE4D71AC7D9}"/>
              </a:ext>
            </a:extLst>
          </p:cNvPr>
          <p:cNvSpPr>
            <a:spLocks noGrp="1"/>
          </p:cNvSpPr>
          <p:nvPr>
            <p:ph type="body" sz="quarter" idx="10"/>
          </p:nvPr>
        </p:nvSpPr>
        <p:spPr>
          <a:xfrm>
            <a:off x="10070592" y="6489820"/>
            <a:ext cx="2121408" cy="276740"/>
          </a:xfrm>
        </p:spPr>
        <p:txBody>
          <a:bodyPr/>
          <a:lstStyle/>
          <a:p>
            <a:r>
              <a:rPr lang="en-US" sz="1100" dirty="0"/>
              <a:t>Slide 12 of 19</a:t>
            </a:r>
          </a:p>
        </p:txBody>
      </p:sp>
    </p:spTree>
    <p:extLst>
      <p:ext uri="{BB962C8B-B14F-4D97-AF65-F5344CB8AC3E}">
        <p14:creationId xmlns:p14="http://schemas.microsoft.com/office/powerpoint/2010/main" val="253589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FA4E0-B73A-1187-1FAB-5D0FBDEB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EBDAF4-CB47-BCF2-8473-18CC1CFDC57F}"/>
              </a:ext>
            </a:extLst>
          </p:cNvPr>
          <p:cNvSpPr>
            <a:spLocks noGrp="1"/>
          </p:cNvSpPr>
          <p:nvPr>
            <p:ph type="title"/>
          </p:nvPr>
        </p:nvSpPr>
        <p:spPr>
          <a:xfrm>
            <a:off x="313510" y="807031"/>
            <a:ext cx="11568343" cy="1003481"/>
          </a:xfrm>
        </p:spPr>
        <p:txBody>
          <a:bodyPr/>
          <a:lstStyle/>
          <a:p>
            <a:r>
              <a:rPr lang="en-US" dirty="0"/>
              <a:t>The Current Project</a:t>
            </a:r>
          </a:p>
        </p:txBody>
      </p:sp>
      <p:sp>
        <p:nvSpPr>
          <p:cNvPr id="4" name="Content Placeholder 3">
            <a:extLst>
              <a:ext uri="{FF2B5EF4-FFF2-40B4-BE49-F238E27FC236}">
                <a16:creationId xmlns:a16="http://schemas.microsoft.com/office/drawing/2014/main" id="{199BC0C4-F3D2-A86A-6F62-7B881FF504E3}"/>
              </a:ext>
            </a:extLst>
          </p:cNvPr>
          <p:cNvSpPr>
            <a:spLocks noGrp="1"/>
          </p:cNvSpPr>
          <p:nvPr>
            <p:ph idx="1"/>
          </p:nvPr>
        </p:nvSpPr>
        <p:spPr>
          <a:xfrm>
            <a:off x="313510" y="1883664"/>
            <a:ext cx="11568343" cy="4336163"/>
          </a:xfrm>
        </p:spPr>
        <p:txBody>
          <a:bodyPr>
            <a:normAutofit/>
          </a:bodyPr>
          <a:lstStyle/>
          <a:p>
            <a:r>
              <a:rPr lang="en-US" dirty="0"/>
              <a:t>Measuring cognition parameters and stress across the final four* weeks of the semester</a:t>
            </a:r>
          </a:p>
          <a:p>
            <a:r>
              <a:rPr lang="en-US" dirty="0"/>
              <a:t>The three cognitive response-time tasks and corresponding models from the HEAL study will be tested in a healthy population</a:t>
            </a:r>
          </a:p>
          <a:p>
            <a:r>
              <a:rPr lang="en-US" dirty="0"/>
              <a:t>Perceived Stress Scale will be completed at each time point</a:t>
            </a:r>
          </a:p>
          <a:p>
            <a:r>
              <a:rPr lang="en-US" dirty="0"/>
              <a:t>Participants will be given $15 gift cards for each time point. At the end of the study, participants who completed all four weeks will received an additional $20 gift card</a:t>
            </a:r>
          </a:p>
          <a:p>
            <a:endParaRPr lang="en-US" dirty="0"/>
          </a:p>
        </p:txBody>
      </p:sp>
      <p:sp>
        <p:nvSpPr>
          <p:cNvPr id="2" name="Text Placeholder 1">
            <a:extLst>
              <a:ext uri="{FF2B5EF4-FFF2-40B4-BE49-F238E27FC236}">
                <a16:creationId xmlns:a16="http://schemas.microsoft.com/office/drawing/2014/main" id="{93FC705A-2D1D-8529-EA0C-52065C4256E8}"/>
              </a:ext>
            </a:extLst>
          </p:cNvPr>
          <p:cNvSpPr>
            <a:spLocks noGrp="1"/>
          </p:cNvSpPr>
          <p:nvPr>
            <p:ph type="body" sz="quarter" idx="10"/>
          </p:nvPr>
        </p:nvSpPr>
        <p:spPr>
          <a:xfrm>
            <a:off x="10070592" y="6489820"/>
            <a:ext cx="2121408" cy="276740"/>
          </a:xfrm>
        </p:spPr>
        <p:txBody>
          <a:bodyPr/>
          <a:lstStyle/>
          <a:p>
            <a:r>
              <a:rPr lang="en-US" sz="1100" dirty="0"/>
              <a:t>Slide 13 of 19</a:t>
            </a:r>
          </a:p>
        </p:txBody>
      </p:sp>
    </p:spTree>
    <p:extLst>
      <p:ext uri="{BB962C8B-B14F-4D97-AF65-F5344CB8AC3E}">
        <p14:creationId xmlns:p14="http://schemas.microsoft.com/office/powerpoint/2010/main" val="7828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FA4E0-B73A-1187-1FAB-5D0FBDEB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EBDAF4-CB47-BCF2-8473-18CC1CFDC57F}"/>
              </a:ext>
            </a:extLst>
          </p:cNvPr>
          <p:cNvSpPr>
            <a:spLocks noGrp="1"/>
          </p:cNvSpPr>
          <p:nvPr>
            <p:ph type="title"/>
          </p:nvPr>
        </p:nvSpPr>
        <p:spPr>
          <a:xfrm>
            <a:off x="313510" y="807031"/>
            <a:ext cx="11568343" cy="1003481"/>
          </a:xfrm>
        </p:spPr>
        <p:txBody>
          <a:bodyPr/>
          <a:lstStyle/>
          <a:p>
            <a:r>
              <a:rPr lang="en-US" dirty="0"/>
              <a:t>Method Section</a:t>
            </a:r>
          </a:p>
        </p:txBody>
      </p:sp>
      <p:graphicFrame>
        <p:nvGraphicFramePr>
          <p:cNvPr id="8" name="Content Placeholder 7">
            <a:extLst>
              <a:ext uri="{FF2B5EF4-FFF2-40B4-BE49-F238E27FC236}">
                <a16:creationId xmlns:a16="http://schemas.microsoft.com/office/drawing/2014/main" id="{D9D79E2A-9FF2-4AA0-963D-72FBC2978F59}"/>
              </a:ext>
            </a:extLst>
          </p:cNvPr>
          <p:cNvGraphicFramePr>
            <a:graphicFrameLocks noGrp="1"/>
          </p:cNvGraphicFramePr>
          <p:nvPr>
            <p:ph idx="1"/>
            <p:extLst>
              <p:ext uri="{D42A27DB-BD31-4B8C-83A1-F6EECF244321}">
                <p14:modId xmlns:p14="http://schemas.microsoft.com/office/powerpoint/2010/main" val="1869453261"/>
              </p:ext>
            </p:extLst>
          </p:nvPr>
        </p:nvGraphicFramePr>
        <p:xfrm>
          <a:off x="312738" y="2266950"/>
          <a:ext cx="11569700" cy="395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a:extLst>
              <a:ext uri="{FF2B5EF4-FFF2-40B4-BE49-F238E27FC236}">
                <a16:creationId xmlns:a16="http://schemas.microsoft.com/office/drawing/2014/main" id="{93FC705A-2D1D-8529-EA0C-52065C4256E8}"/>
              </a:ext>
            </a:extLst>
          </p:cNvPr>
          <p:cNvSpPr>
            <a:spLocks noGrp="1"/>
          </p:cNvSpPr>
          <p:nvPr>
            <p:ph type="body" sz="quarter" idx="10"/>
          </p:nvPr>
        </p:nvSpPr>
        <p:spPr>
          <a:xfrm>
            <a:off x="10070592" y="6489820"/>
            <a:ext cx="2121408" cy="276740"/>
          </a:xfrm>
        </p:spPr>
        <p:txBody>
          <a:bodyPr/>
          <a:lstStyle/>
          <a:p>
            <a:r>
              <a:rPr lang="en-US" sz="1100" dirty="0"/>
              <a:t>Slide 14 of 19</a:t>
            </a:r>
          </a:p>
        </p:txBody>
      </p:sp>
    </p:spTree>
    <p:extLst>
      <p:ext uri="{BB962C8B-B14F-4D97-AF65-F5344CB8AC3E}">
        <p14:creationId xmlns:p14="http://schemas.microsoft.com/office/powerpoint/2010/main" val="47575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9D7A-EF1B-1327-3E61-197896BCB8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B3A4BC-B8DD-A674-006B-E0648AEC56A8}"/>
              </a:ext>
            </a:extLst>
          </p:cNvPr>
          <p:cNvSpPr>
            <a:spLocks noGrp="1"/>
          </p:cNvSpPr>
          <p:nvPr>
            <p:ph type="title"/>
          </p:nvPr>
        </p:nvSpPr>
        <p:spPr>
          <a:xfrm>
            <a:off x="313510" y="807031"/>
            <a:ext cx="11568343" cy="1003481"/>
          </a:xfrm>
        </p:spPr>
        <p:txBody>
          <a:bodyPr/>
          <a:lstStyle/>
          <a:p>
            <a:r>
              <a:rPr lang="en-US" dirty="0"/>
              <a:t>Risks and Mitigations</a:t>
            </a:r>
          </a:p>
        </p:txBody>
      </p:sp>
      <p:sp>
        <p:nvSpPr>
          <p:cNvPr id="4" name="Content Placeholder 3">
            <a:extLst>
              <a:ext uri="{FF2B5EF4-FFF2-40B4-BE49-F238E27FC236}">
                <a16:creationId xmlns:a16="http://schemas.microsoft.com/office/drawing/2014/main" id="{2B4793EE-0834-81F0-32B4-2BB9938D0FEB}"/>
              </a:ext>
            </a:extLst>
          </p:cNvPr>
          <p:cNvSpPr>
            <a:spLocks noGrp="1"/>
          </p:cNvSpPr>
          <p:nvPr>
            <p:ph idx="1"/>
          </p:nvPr>
        </p:nvSpPr>
        <p:spPr>
          <a:xfrm>
            <a:off x="313510" y="1883664"/>
            <a:ext cx="11568343" cy="4336163"/>
          </a:xfrm>
        </p:spPr>
        <p:txBody>
          <a:bodyPr>
            <a:normAutofit/>
          </a:bodyPr>
          <a:lstStyle/>
          <a:p>
            <a:r>
              <a:rPr lang="en-US" dirty="0"/>
              <a:t>Potential for participant drop-out</a:t>
            </a:r>
          </a:p>
          <a:p>
            <a:pPr lvl="1"/>
            <a:r>
              <a:rPr lang="en-US" dirty="0"/>
              <a:t>$80 incentive</a:t>
            </a:r>
          </a:p>
          <a:p>
            <a:pPr lvl="1"/>
            <a:r>
              <a:rPr lang="en-US" dirty="0"/>
              <a:t>Use as much of the data as possible</a:t>
            </a:r>
          </a:p>
          <a:p>
            <a:r>
              <a:rPr lang="en-US" dirty="0"/>
              <a:t>As we are not directly manipulating stress, we can’t be certain that changes are driven by stress</a:t>
            </a:r>
          </a:p>
          <a:p>
            <a:pPr lvl="1"/>
            <a:r>
              <a:rPr lang="en-US" dirty="0"/>
              <a:t>Possible second study: induce acute stress</a:t>
            </a:r>
          </a:p>
          <a:p>
            <a:endParaRPr lang="en-US" dirty="0"/>
          </a:p>
        </p:txBody>
      </p:sp>
      <p:sp>
        <p:nvSpPr>
          <p:cNvPr id="2" name="Text Placeholder 1">
            <a:extLst>
              <a:ext uri="{FF2B5EF4-FFF2-40B4-BE49-F238E27FC236}">
                <a16:creationId xmlns:a16="http://schemas.microsoft.com/office/drawing/2014/main" id="{84E8B99A-E38D-F191-DC50-C0F59CC379D8}"/>
              </a:ext>
            </a:extLst>
          </p:cNvPr>
          <p:cNvSpPr>
            <a:spLocks noGrp="1"/>
          </p:cNvSpPr>
          <p:nvPr>
            <p:ph type="body" sz="quarter" idx="10"/>
          </p:nvPr>
        </p:nvSpPr>
        <p:spPr>
          <a:xfrm>
            <a:off x="10070592" y="6489820"/>
            <a:ext cx="2121408" cy="276740"/>
          </a:xfrm>
        </p:spPr>
        <p:txBody>
          <a:bodyPr/>
          <a:lstStyle/>
          <a:p>
            <a:r>
              <a:rPr lang="en-US" sz="1100" dirty="0"/>
              <a:t>Slide 15 of 19</a:t>
            </a:r>
          </a:p>
        </p:txBody>
      </p:sp>
    </p:spTree>
    <p:extLst>
      <p:ext uri="{BB962C8B-B14F-4D97-AF65-F5344CB8AC3E}">
        <p14:creationId xmlns:p14="http://schemas.microsoft.com/office/powerpoint/2010/main" val="89956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Possible Study 2: Induce Acute Stress</a:t>
            </a:r>
          </a:p>
        </p:txBody>
      </p:sp>
      <p:sp>
        <p:nvSpPr>
          <p:cNvPr id="4" name="Content Placeholder 3">
            <a:extLst>
              <a:ext uri="{FF2B5EF4-FFF2-40B4-BE49-F238E27FC236}">
                <a16:creationId xmlns:a16="http://schemas.microsoft.com/office/drawing/2014/main" id="{8B76A8B4-2EDA-894F-C9E0-7F6FF003495C}"/>
              </a:ext>
            </a:extLst>
          </p:cNvPr>
          <p:cNvSpPr>
            <a:spLocks noGrp="1"/>
          </p:cNvSpPr>
          <p:nvPr>
            <p:ph idx="1"/>
          </p:nvPr>
        </p:nvSpPr>
        <p:spPr>
          <a:xfrm>
            <a:off x="313510" y="1883664"/>
            <a:ext cx="11568343" cy="4336163"/>
          </a:xfrm>
        </p:spPr>
        <p:txBody>
          <a:bodyPr>
            <a:normAutofit/>
          </a:bodyPr>
          <a:lstStyle/>
          <a:p>
            <a:r>
              <a:rPr lang="en-US" dirty="0"/>
              <a:t>In the Spring 2025 semester, bring in a new group of students to induce stress in a single session</a:t>
            </a:r>
          </a:p>
          <a:p>
            <a:r>
              <a:rPr lang="en-US" dirty="0"/>
              <a:t>For each cognitive task, participants are split between a stress group and a control group</a:t>
            </a:r>
          </a:p>
          <a:p>
            <a:r>
              <a:rPr lang="en-US" dirty="0"/>
              <a:t>Participants in the stress group will complete </a:t>
            </a:r>
            <a:r>
              <a:rPr lang="en-US"/>
              <a:t>a cold </a:t>
            </a:r>
            <a:r>
              <a:rPr lang="en-US" dirty="0"/>
              <a:t>pressor task (submerging a non-fisted hand in ice water for three minutes)</a:t>
            </a:r>
          </a:p>
          <a:p>
            <a:r>
              <a:rPr lang="en-US" dirty="0"/>
              <a:t>Both groups will complete their designated cognitive task</a:t>
            </a:r>
          </a:p>
          <a:p>
            <a:r>
              <a:rPr lang="en-US" dirty="0"/>
              <a:t>Fit with cognitive models</a:t>
            </a:r>
          </a:p>
          <a:p>
            <a:r>
              <a:rPr lang="en-US" dirty="0"/>
              <a:t>Assess how acute stress impacts cognition</a:t>
            </a:r>
          </a:p>
          <a:p>
            <a:endParaRPr lang="en-US" dirty="0"/>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16 of 19</a:t>
            </a:r>
          </a:p>
        </p:txBody>
      </p:sp>
    </p:spTree>
    <p:extLst>
      <p:ext uri="{BB962C8B-B14F-4D97-AF65-F5344CB8AC3E}">
        <p14:creationId xmlns:p14="http://schemas.microsoft.com/office/powerpoint/2010/main" val="428413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Projected Timelines </a:t>
            </a:r>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17 of 19</a:t>
            </a:r>
          </a:p>
        </p:txBody>
      </p:sp>
      <p:graphicFrame>
        <p:nvGraphicFramePr>
          <p:cNvPr id="5" name="Table 5">
            <a:extLst>
              <a:ext uri="{FF2B5EF4-FFF2-40B4-BE49-F238E27FC236}">
                <a16:creationId xmlns:a16="http://schemas.microsoft.com/office/drawing/2014/main" id="{8D6106BC-EFEC-4202-BFFB-D728D8637C18}"/>
              </a:ext>
            </a:extLst>
          </p:cNvPr>
          <p:cNvGraphicFramePr>
            <a:graphicFrameLocks noGrp="1"/>
          </p:cNvGraphicFramePr>
          <p:nvPr>
            <p:extLst>
              <p:ext uri="{D42A27DB-BD31-4B8C-83A1-F6EECF244321}">
                <p14:modId xmlns:p14="http://schemas.microsoft.com/office/powerpoint/2010/main" val="1557179010"/>
              </p:ext>
            </p:extLst>
          </p:nvPr>
        </p:nvGraphicFramePr>
        <p:xfrm>
          <a:off x="2032000" y="2346473"/>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11368040"/>
                    </a:ext>
                  </a:extLst>
                </a:gridCol>
                <a:gridCol w="2709333">
                  <a:extLst>
                    <a:ext uri="{9D8B030D-6E8A-4147-A177-3AD203B41FA5}">
                      <a16:colId xmlns:a16="http://schemas.microsoft.com/office/drawing/2014/main" val="1072062356"/>
                    </a:ext>
                  </a:extLst>
                </a:gridCol>
                <a:gridCol w="2709333">
                  <a:extLst>
                    <a:ext uri="{9D8B030D-6E8A-4147-A177-3AD203B41FA5}">
                      <a16:colId xmlns:a16="http://schemas.microsoft.com/office/drawing/2014/main" val="2376320121"/>
                    </a:ext>
                  </a:extLst>
                </a:gridCol>
              </a:tblGrid>
              <a:tr h="370840">
                <a:tc>
                  <a:txBody>
                    <a:bodyPr/>
                    <a:lstStyle/>
                    <a:p>
                      <a:r>
                        <a:rPr lang="en-US" dirty="0"/>
                        <a:t>Timeframe</a:t>
                      </a:r>
                    </a:p>
                  </a:txBody>
                  <a:tcPr/>
                </a:tc>
                <a:tc>
                  <a:txBody>
                    <a:bodyPr/>
                    <a:lstStyle/>
                    <a:p>
                      <a:r>
                        <a:rPr lang="en-US" dirty="0"/>
                        <a:t>Longitudinal Study</a:t>
                      </a:r>
                    </a:p>
                  </a:txBody>
                  <a:tcPr/>
                </a:tc>
                <a:tc>
                  <a:txBody>
                    <a:bodyPr/>
                    <a:lstStyle/>
                    <a:p>
                      <a:r>
                        <a:rPr lang="en-US" dirty="0"/>
                        <a:t>Acute Stress Addition</a:t>
                      </a:r>
                    </a:p>
                  </a:txBody>
                  <a:tcPr/>
                </a:tc>
                <a:extLst>
                  <a:ext uri="{0D108BD9-81ED-4DB2-BD59-A6C34878D82A}">
                    <a16:rowId xmlns:a16="http://schemas.microsoft.com/office/drawing/2014/main" val="3399828714"/>
                  </a:ext>
                </a:extLst>
              </a:tr>
              <a:tr h="370840">
                <a:tc>
                  <a:txBody>
                    <a:bodyPr/>
                    <a:lstStyle/>
                    <a:p>
                      <a:r>
                        <a:rPr lang="en-US" dirty="0"/>
                        <a:t>Week of Nov 11</a:t>
                      </a:r>
                    </a:p>
                  </a:txBody>
                  <a:tcPr/>
                </a:tc>
                <a:tc>
                  <a:txBody>
                    <a:bodyPr/>
                    <a:lstStyle/>
                    <a:p>
                      <a:r>
                        <a:rPr lang="en-US" dirty="0"/>
                        <a:t>IRB adjustments</a:t>
                      </a:r>
                    </a:p>
                  </a:txBody>
                  <a:tcPr/>
                </a:tc>
                <a:tc>
                  <a:txBody>
                    <a:bodyPr/>
                    <a:lstStyle/>
                    <a:p>
                      <a:endParaRPr lang="en-US"/>
                    </a:p>
                  </a:txBody>
                  <a:tcPr/>
                </a:tc>
                <a:extLst>
                  <a:ext uri="{0D108BD9-81ED-4DB2-BD59-A6C34878D82A}">
                    <a16:rowId xmlns:a16="http://schemas.microsoft.com/office/drawing/2014/main" val="715509783"/>
                  </a:ext>
                </a:extLst>
              </a:tr>
              <a:tr h="370840">
                <a:tc>
                  <a:txBody>
                    <a:bodyPr/>
                    <a:lstStyle/>
                    <a:p>
                      <a:r>
                        <a:rPr lang="en-US" dirty="0"/>
                        <a:t>Nov 18 – Dec 13 </a:t>
                      </a:r>
                    </a:p>
                  </a:txBody>
                  <a:tcPr/>
                </a:tc>
                <a:tc>
                  <a:txBody>
                    <a:bodyPr/>
                    <a:lstStyle/>
                    <a:p>
                      <a:r>
                        <a:rPr lang="en-US" dirty="0"/>
                        <a:t>Data collection</a:t>
                      </a:r>
                    </a:p>
                  </a:txBody>
                  <a:tcPr/>
                </a:tc>
                <a:tc>
                  <a:txBody>
                    <a:bodyPr/>
                    <a:lstStyle/>
                    <a:p>
                      <a:endParaRPr lang="en-US"/>
                    </a:p>
                  </a:txBody>
                  <a:tcPr/>
                </a:tc>
                <a:extLst>
                  <a:ext uri="{0D108BD9-81ED-4DB2-BD59-A6C34878D82A}">
                    <a16:rowId xmlns:a16="http://schemas.microsoft.com/office/drawing/2014/main" val="2225941043"/>
                  </a:ext>
                </a:extLst>
              </a:tr>
              <a:tr h="370840">
                <a:tc>
                  <a:txBody>
                    <a:bodyPr/>
                    <a:lstStyle/>
                    <a:p>
                      <a:r>
                        <a:rPr lang="en-US" dirty="0"/>
                        <a:t>January (2025)</a:t>
                      </a:r>
                    </a:p>
                  </a:txBody>
                  <a:tcPr/>
                </a:tc>
                <a:tc>
                  <a:txBody>
                    <a:bodyPr/>
                    <a:lstStyle/>
                    <a:p>
                      <a:r>
                        <a:rPr lang="en-US" dirty="0"/>
                        <a:t>Data analysis</a:t>
                      </a:r>
                    </a:p>
                  </a:txBody>
                  <a:tcPr/>
                </a:tc>
                <a:tc>
                  <a:txBody>
                    <a:bodyPr/>
                    <a:lstStyle/>
                    <a:p>
                      <a:r>
                        <a:rPr lang="en-US" dirty="0"/>
                        <a:t>IRB submission</a:t>
                      </a:r>
                    </a:p>
                  </a:txBody>
                  <a:tcPr/>
                </a:tc>
                <a:extLst>
                  <a:ext uri="{0D108BD9-81ED-4DB2-BD59-A6C34878D82A}">
                    <a16:rowId xmlns:a16="http://schemas.microsoft.com/office/drawing/2014/main" val="2160216250"/>
                  </a:ext>
                </a:extLst>
              </a:tr>
              <a:tr h="370840">
                <a:tc>
                  <a:txBody>
                    <a:bodyPr/>
                    <a:lstStyle/>
                    <a:p>
                      <a:r>
                        <a:rPr lang="en-US" dirty="0"/>
                        <a:t>February</a:t>
                      </a:r>
                    </a:p>
                  </a:txBody>
                  <a:tcPr/>
                </a:tc>
                <a:tc>
                  <a:txBody>
                    <a:bodyPr/>
                    <a:lstStyle/>
                    <a:p>
                      <a:r>
                        <a:rPr lang="en-US" dirty="0"/>
                        <a:t>Data analysis</a:t>
                      </a:r>
                    </a:p>
                  </a:txBody>
                  <a:tcPr/>
                </a:tc>
                <a:tc>
                  <a:txBody>
                    <a:bodyPr/>
                    <a:lstStyle/>
                    <a:p>
                      <a:r>
                        <a:rPr lang="en-US" dirty="0"/>
                        <a:t>Data collection</a:t>
                      </a:r>
                    </a:p>
                  </a:txBody>
                  <a:tcPr/>
                </a:tc>
                <a:extLst>
                  <a:ext uri="{0D108BD9-81ED-4DB2-BD59-A6C34878D82A}">
                    <a16:rowId xmlns:a16="http://schemas.microsoft.com/office/drawing/2014/main" val="268467363"/>
                  </a:ext>
                </a:extLst>
              </a:tr>
              <a:tr h="370840">
                <a:tc>
                  <a:txBody>
                    <a:bodyPr/>
                    <a:lstStyle/>
                    <a:p>
                      <a:r>
                        <a:rPr lang="en-US" dirty="0"/>
                        <a:t>March</a:t>
                      </a:r>
                    </a:p>
                  </a:txBody>
                  <a:tcPr/>
                </a:tc>
                <a:tc>
                  <a:txBody>
                    <a:bodyPr/>
                    <a:lstStyle/>
                    <a:p>
                      <a:r>
                        <a:rPr lang="en-US" dirty="0"/>
                        <a:t>Dissertation writing</a:t>
                      </a:r>
                    </a:p>
                  </a:txBody>
                  <a:tcPr/>
                </a:tc>
                <a:tc>
                  <a:txBody>
                    <a:bodyPr/>
                    <a:lstStyle/>
                    <a:p>
                      <a:r>
                        <a:rPr lang="en-US" dirty="0"/>
                        <a:t>Data analysis</a:t>
                      </a:r>
                    </a:p>
                  </a:txBody>
                  <a:tcPr/>
                </a:tc>
                <a:extLst>
                  <a:ext uri="{0D108BD9-81ED-4DB2-BD59-A6C34878D82A}">
                    <a16:rowId xmlns:a16="http://schemas.microsoft.com/office/drawing/2014/main" val="2603607320"/>
                  </a:ext>
                </a:extLst>
              </a:tr>
              <a:tr h="370840">
                <a:tc>
                  <a:txBody>
                    <a:bodyPr/>
                    <a:lstStyle/>
                    <a:p>
                      <a:r>
                        <a:rPr lang="en-US" dirty="0"/>
                        <a:t>April</a:t>
                      </a:r>
                    </a:p>
                  </a:txBody>
                  <a:tcPr/>
                </a:tc>
                <a:tc>
                  <a:txBody>
                    <a:bodyPr/>
                    <a:lstStyle/>
                    <a:p>
                      <a:r>
                        <a:rPr lang="en-US" dirty="0"/>
                        <a:t>Editing and defense</a:t>
                      </a:r>
                    </a:p>
                  </a:txBody>
                  <a:tcPr/>
                </a:tc>
                <a:tc>
                  <a:txBody>
                    <a:bodyPr/>
                    <a:lstStyle/>
                    <a:p>
                      <a:r>
                        <a:rPr lang="en-US" dirty="0"/>
                        <a:t>Dissertation writing</a:t>
                      </a:r>
                    </a:p>
                  </a:txBody>
                  <a:tcPr/>
                </a:tc>
                <a:extLst>
                  <a:ext uri="{0D108BD9-81ED-4DB2-BD59-A6C34878D82A}">
                    <a16:rowId xmlns:a16="http://schemas.microsoft.com/office/drawing/2014/main" val="451990152"/>
                  </a:ext>
                </a:extLst>
              </a:tr>
              <a:tr h="370840">
                <a:tc>
                  <a:txBody>
                    <a:bodyPr/>
                    <a:lstStyle/>
                    <a:p>
                      <a:r>
                        <a:rPr lang="en-US" dirty="0"/>
                        <a:t>End of April</a:t>
                      </a:r>
                    </a:p>
                  </a:txBody>
                  <a:tcPr/>
                </a:tc>
                <a:tc>
                  <a:txBody>
                    <a:bodyPr/>
                    <a:lstStyle/>
                    <a:p>
                      <a:endParaRPr lang="en-US" dirty="0"/>
                    </a:p>
                  </a:txBody>
                  <a:tcPr/>
                </a:tc>
                <a:tc>
                  <a:txBody>
                    <a:bodyPr/>
                    <a:lstStyle/>
                    <a:p>
                      <a:r>
                        <a:rPr lang="en-US" dirty="0"/>
                        <a:t>Editing and defense</a:t>
                      </a:r>
                    </a:p>
                  </a:txBody>
                  <a:tcPr/>
                </a:tc>
                <a:extLst>
                  <a:ext uri="{0D108BD9-81ED-4DB2-BD59-A6C34878D82A}">
                    <a16:rowId xmlns:a16="http://schemas.microsoft.com/office/drawing/2014/main" val="2156689004"/>
                  </a:ext>
                </a:extLst>
              </a:tr>
            </a:tbl>
          </a:graphicData>
        </a:graphic>
      </p:graphicFrame>
    </p:spTree>
    <p:extLst>
      <p:ext uri="{BB962C8B-B14F-4D97-AF65-F5344CB8AC3E}">
        <p14:creationId xmlns:p14="http://schemas.microsoft.com/office/powerpoint/2010/main" val="365710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Committee Questions</a:t>
            </a:r>
          </a:p>
        </p:txBody>
      </p:sp>
      <p:sp>
        <p:nvSpPr>
          <p:cNvPr id="4" name="Content Placeholder 3">
            <a:extLst>
              <a:ext uri="{FF2B5EF4-FFF2-40B4-BE49-F238E27FC236}">
                <a16:creationId xmlns:a16="http://schemas.microsoft.com/office/drawing/2014/main" id="{8B76A8B4-2EDA-894F-C9E0-7F6FF003495C}"/>
              </a:ext>
            </a:extLst>
          </p:cNvPr>
          <p:cNvSpPr>
            <a:spLocks noGrp="1"/>
          </p:cNvSpPr>
          <p:nvPr>
            <p:ph idx="1"/>
          </p:nvPr>
        </p:nvSpPr>
        <p:spPr>
          <a:xfrm>
            <a:off x="313510" y="1883664"/>
            <a:ext cx="11568343" cy="4336163"/>
          </a:xfrm>
        </p:spPr>
        <p:txBody>
          <a:bodyPr/>
          <a:lstStyle/>
          <a:p>
            <a:r>
              <a:rPr lang="en-US" dirty="0"/>
              <a:t>Shift the longitudinal study from four weeks to three weeks?</a:t>
            </a:r>
          </a:p>
          <a:p>
            <a:r>
              <a:rPr lang="en-US" dirty="0"/>
              <a:t>Induce acute stress study?</a:t>
            </a:r>
          </a:p>
          <a:p>
            <a:pPr lvl="1"/>
            <a:r>
              <a:rPr lang="en-US" dirty="0"/>
              <a:t>If yes, sample size? </a:t>
            </a:r>
          </a:p>
          <a:p>
            <a:pPr lvl="1"/>
            <a:r>
              <a:rPr lang="en-US" dirty="0"/>
              <a:t>Shields et al. (2019) utilized 50 participants per group</a:t>
            </a:r>
          </a:p>
          <a:p>
            <a:pPr marL="457200" lvl="1" indent="0">
              <a:buNone/>
            </a:pPr>
            <a:endParaRPr lang="en-US" dirty="0"/>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18 of 19</a:t>
            </a:r>
          </a:p>
        </p:txBody>
      </p:sp>
    </p:spTree>
    <p:extLst>
      <p:ext uri="{BB962C8B-B14F-4D97-AF65-F5344CB8AC3E}">
        <p14:creationId xmlns:p14="http://schemas.microsoft.com/office/powerpoint/2010/main" val="177568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4CF4B1-5E77-03ED-C14F-2CB50F091363}"/>
              </a:ext>
            </a:extLst>
          </p:cNvPr>
          <p:cNvSpPr>
            <a:spLocks noGrp="1"/>
          </p:cNvSpPr>
          <p:nvPr>
            <p:ph type="title"/>
          </p:nvPr>
        </p:nvSpPr>
        <p:spPr>
          <a:xfrm>
            <a:off x="313510" y="807031"/>
            <a:ext cx="11568343" cy="1003481"/>
          </a:xfrm>
        </p:spPr>
        <p:txBody>
          <a:bodyPr/>
          <a:lstStyle/>
          <a:p>
            <a:r>
              <a:rPr lang="en-US" dirty="0"/>
              <a:t>Cancer-Related Cognitive Decline</a:t>
            </a:r>
          </a:p>
        </p:txBody>
      </p:sp>
      <p:sp>
        <p:nvSpPr>
          <p:cNvPr id="4" name="Content Placeholder 3">
            <a:extLst>
              <a:ext uri="{FF2B5EF4-FFF2-40B4-BE49-F238E27FC236}">
                <a16:creationId xmlns:a16="http://schemas.microsoft.com/office/drawing/2014/main" id="{212450BB-C7C6-4845-F0D9-C5FB65AB08A6}"/>
              </a:ext>
            </a:extLst>
          </p:cNvPr>
          <p:cNvSpPr>
            <a:spLocks noGrp="1"/>
          </p:cNvSpPr>
          <p:nvPr>
            <p:ph idx="1"/>
          </p:nvPr>
        </p:nvSpPr>
        <p:spPr>
          <a:xfrm>
            <a:off x="313510" y="1883664"/>
            <a:ext cx="6704823" cy="4336163"/>
          </a:xfrm>
        </p:spPr>
        <p:txBody>
          <a:bodyPr/>
          <a:lstStyle/>
          <a:p>
            <a:r>
              <a:rPr lang="en-US" dirty="0"/>
              <a:t>Deficits in attention, executive control, and working memory</a:t>
            </a:r>
          </a:p>
          <a:p>
            <a:r>
              <a:rPr lang="en-US" dirty="0"/>
              <a:t>Reported occurrence rates range between 15% and 75%</a:t>
            </a:r>
          </a:p>
          <a:p>
            <a:r>
              <a:rPr lang="en-US" dirty="0"/>
              <a:t>Strong theoretical rationale for the role of inflammation as a biological mechanism underlying CRCD</a:t>
            </a:r>
          </a:p>
        </p:txBody>
      </p:sp>
      <p:sp>
        <p:nvSpPr>
          <p:cNvPr id="2" name="Text Placeholder 1"/>
          <p:cNvSpPr>
            <a:spLocks noGrp="1"/>
          </p:cNvSpPr>
          <p:nvPr>
            <p:ph type="body" sz="quarter" idx="10"/>
          </p:nvPr>
        </p:nvSpPr>
        <p:spPr>
          <a:xfrm>
            <a:off x="10070592" y="6489820"/>
            <a:ext cx="2121408" cy="276740"/>
          </a:xfrm>
        </p:spPr>
        <p:txBody>
          <a:bodyPr/>
          <a:lstStyle/>
          <a:p>
            <a:r>
              <a:rPr lang="en-US" sz="1100" dirty="0"/>
              <a:t>Slide 1 of 19</a:t>
            </a:r>
          </a:p>
        </p:txBody>
      </p:sp>
      <p:pic>
        <p:nvPicPr>
          <p:cNvPr id="6" name="Picture 5">
            <a:extLst>
              <a:ext uri="{FF2B5EF4-FFF2-40B4-BE49-F238E27FC236}">
                <a16:creationId xmlns:a16="http://schemas.microsoft.com/office/drawing/2014/main" id="{712D641E-2B88-4725-61BC-087097451C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921" y="1883664"/>
            <a:ext cx="4499932" cy="4336162"/>
          </a:xfrm>
          <a:prstGeom prst="rect">
            <a:avLst/>
          </a:prstGeom>
          <a:noFill/>
        </p:spPr>
      </p:pic>
    </p:spTree>
    <p:extLst>
      <p:ext uri="{BB962C8B-B14F-4D97-AF65-F5344CB8AC3E}">
        <p14:creationId xmlns:p14="http://schemas.microsoft.com/office/powerpoint/2010/main" val="351375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A Note To My Committee Members</a:t>
            </a:r>
          </a:p>
        </p:txBody>
      </p:sp>
      <p:sp>
        <p:nvSpPr>
          <p:cNvPr id="4" name="Content Placeholder 3">
            <a:extLst>
              <a:ext uri="{FF2B5EF4-FFF2-40B4-BE49-F238E27FC236}">
                <a16:creationId xmlns:a16="http://schemas.microsoft.com/office/drawing/2014/main" id="{8B76A8B4-2EDA-894F-C9E0-7F6FF003495C}"/>
              </a:ext>
            </a:extLst>
          </p:cNvPr>
          <p:cNvSpPr>
            <a:spLocks noGrp="1"/>
          </p:cNvSpPr>
          <p:nvPr>
            <p:ph idx="1"/>
          </p:nvPr>
        </p:nvSpPr>
        <p:spPr>
          <a:xfrm>
            <a:off x="313510" y="2379945"/>
            <a:ext cx="11568343" cy="3839882"/>
          </a:xfrm>
        </p:spPr>
        <p:txBody>
          <a:bodyPr/>
          <a:lstStyle/>
          <a:p>
            <a:pPr marL="0" indent="0">
              <a:buNone/>
            </a:pPr>
            <a:r>
              <a:rPr lang="en-US" i="1" dirty="0"/>
              <a:t>Thank you for your continued guidance, patience, and support. </a:t>
            </a:r>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19 of 19</a:t>
            </a:r>
          </a:p>
        </p:txBody>
      </p:sp>
    </p:spTree>
    <p:extLst>
      <p:ext uri="{BB962C8B-B14F-4D97-AF65-F5344CB8AC3E}">
        <p14:creationId xmlns:p14="http://schemas.microsoft.com/office/powerpoint/2010/main" val="1874907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3" y="3803829"/>
            <a:ext cx="9143999" cy="505986"/>
          </a:xfrm>
        </p:spPr>
        <p:txBody>
          <a:bodyPr/>
          <a:lstStyle/>
          <a:p>
            <a:pPr algn="ctr"/>
            <a:r>
              <a:rPr lang="en-US" sz="2800" dirty="0" err="1">
                <a:solidFill>
                  <a:schemeClr val="bg1"/>
                </a:solidFill>
                <a:latin typeface="+mj-lt"/>
              </a:rPr>
              <a:t>utsa.edu</a:t>
            </a:r>
            <a:endParaRPr lang="en-US" sz="2800" dirty="0">
              <a:solidFill>
                <a:schemeClr val="bg1"/>
              </a:solidFill>
              <a:latin typeface="+mj-lt"/>
            </a:endParaRPr>
          </a:p>
        </p:txBody>
      </p:sp>
      <p:sp>
        <p:nvSpPr>
          <p:cNvPr id="2" name="Text Placeholder 1"/>
          <p:cNvSpPr>
            <a:spLocks noGrp="1"/>
          </p:cNvSpPr>
          <p:nvPr>
            <p:ph type="body" sz="quarter" idx="10"/>
          </p:nvPr>
        </p:nvSpPr>
        <p:spPr/>
        <p:txBody>
          <a:bodyPr/>
          <a:lstStyle/>
          <a:p>
            <a:r>
              <a:rPr lang="en-US" dirty="0"/>
              <a:t>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48749"/>
          <a:stretch/>
        </p:blipFill>
        <p:spPr>
          <a:xfrm>
            <a:off x="4769753" y="2785559"/>
            <a:ext cx="2652499" cy="865632"/>
          </a:xfrm>
          <a:prstGeom prst="rect">
            <a:avLst/>
          </a:prstGeom>
        </p:spPr>
      </p:pic>
    </p:spTree>
    <p:extLst>
      <p:ext uri="{BB962C8B-B14F-4D97-AF65-F5344CB8AC3E}">
        <p14:creationId xmlns:p14="http://schemas.microsoft.com/office/powerpoint/2010/main" val="172898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F9897-9C57-F5BE-0AAA-BE37D75B4E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29103-CAF9-A576-3F8A-0A2D58638828}"/>
              </a:ext>
            </a:extLst>
          </p:cNvPr>
          <p:cNvSpPr>
            <a:spLocks noGrp="1"/>
          </p:cNvSpPr>
          <p:nvPr>
            <p:ph type="title"/>
          </p:nvPr>
        </p:nvSpPr>
        <p:spPr>
          <a:xfrm>
            <a:off x="313510" y="807031"/>
            <a:ext cx="11568343" cy="1003481"/>
          </a:xfrm>
        </p:spPr>
        <p:txBody>
          <a:bodyPr/>
          <a:lstStyle/>
          <a:p>
            <a:r>
              <a:rPr lang="en-US" dirty="0"/>
              <a:t>CRCD and Chronic Stress</a:t>
            </a:r>
          </a:p>
        </p:txBody>
      </p:sp>
      <p:sp>
        <p:nvSpPr>
          <p:cNvPr id="4" name="Content Placeholder 3">
            <a:extLst>
              <a:ext uri="{FF2B5EF4-FFF2-40B4-BE49-F238E27FC236}">
                <a16:creationId xmlns:a16="http://schemas.microsoft.com/office/drawing/2014/main" id="{8E38A98E-B3C9-8894-048A-5B4E34299A0E}"/>
              </a:ext>
            </a:extLst>
          </p:cNvPr>
          <p:cNvSpPr>
            <a:spLocks noGrp="1"/>
          </p:cNvSpPr>
          <p:nvPr>
            <p:ph idx="1"/>
          </p:nvPr>
        </p:nvSpPr>
        <p:spPr>
          <a:xfrm>
            <a:off x="313511" y="1883664"/>
            <a:ext cx="8141558" cy="4336163"/>
          </a:xfrm>
        </p:spPr>
        <p:txBody>
          <a:bodyPr/>
          <a:lstStyle/>
          <a:p>
            <a:r>
              <a:rPr lang="en-US" dirty="0"/>
              <a:t>DSM-IV and DSM-V have recognized that illnesses, like cancer, can be preceptors of PTSD</a:t>
            </a:r>
          </a:p>
          <a:p>
            <a:r>
              <a:rPr lang="en-US" dirty="0"/>
              <a:t>Chronic stress has been linked to tumorigenesis and cancer progression</a:t>
            </a:r>
          </a:p>
          <a:p>
            <a:r>
              <a:rPr lang="en-US" dirty="0"/>
              <a:t>Chronic stress triggers a consistent inflammatory response, disrupting the negative feedback loop of a healthy system</a:t>
            </a:r>
          </a:p>
        </p:txBody>
      </p:sp>
      <p:sp>
        <p:nvSpPr>
          <p:cNvPr id="2" name="Text Placeholder 1">
            <a:extLst>
              <a:ext uri="{FF2B5EF4-FFF2-40B4-BE49-F238E27FC236}">
                <a16:creationId xmlns:a16="http://schemas.microsoft.com/office/drawing/2014/main" id="{56EDDEDA-F5D1-7A7B-E4FF-87F14D8A871C}"/>
              </a:ext>
            </a:extLst>
          </p:cNvPr>
          <p:cNvSpPr>
            <a:spLocks noGrp="1"/>
          </p:cNvSpPr>
          <p:nvPr>
            <p:ph type="body" sz="quarter" idx="10"/>
          </p:nvPr>
        </p:nvSpPr>
        <p:spPr>
          <a:xfrm>
            <a:off x="10070592" y="6489820"/>
            <a:ext cx="2121408" cy="276740"/>
          </a:xfrm>
        </p:spPr>
        <p:txBody>
          <a:bodyPr/>
          <a:lstStyle/>
          <a:p>
            <a:r>
              <a:rPr lang="en-US" sz="1100" dirty="0"/>
              <a:t>Slide 2 of 19</a:t>
            </a:r>
          </a:p>
        </p:txBody>
      </p:sp>
      <p:pic>
        <p:nvPicPr>
          <p:cNvPr id="5" name="Picture 4" descr="A picture containing text, font, logo, graphics&#10;&#10;Description automatically generated">
            <a:extLst>
              <a:ext uri="{FF2B5EF4-FFF2-40B4-BE49-F238E27FC236}">
                <a16:creationId xmlns:a16="http://schemas.microsoft.com/office/drawing/2014/main" id="{2EF68FCE-BB92-D1F9-144A-7CAB0D67FE92}"/>
              </a:ext>
            </a:extLst>
          </p:cNvPr>
          <p:cNvPicPr>
            <a:picLocks noChangeAspect="1"/>
          </p:cNvPicPr>
          <p:nvPr/>
        </p:nvPicPr>
        <p:blipFill rotWithShape="1">
          <a:blip r:embed="rId2">
            <a:extLst>
              <a:ext uri="{28A0092B-C50C-407E-A947-70E740481C1C}">
                <a14:useLocalDpi xmlns:a14="http://schemas.microsoft.com/office/drawing/2010/main" val="0"/>
              </a:ext>
            </a:extLst>
          </a:blip>
          <a:srcRect l="12602" t="2459" r="30840" b="5737"/>
          <a:stretch/>
        </p:blipFill>
        <p:spPr bwMode="auto">
          <a:xfrm>
            <a:off x="8558732" y="2582379"/>
            <a:ext cx="3023720" cy="31355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0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7AE9A-B8BB-702B-DC8D-8594FD7E48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7B394EF-7A2D-4352-920D-A0EE6B5F9746}"/>
              </a:ext>
            </a:extLst>
          </p:cNvPr>
          <p:cNvSpPr>
            <a:spLocks noGrp="1"/>
          </p:cNvSpPr>
          <p:nvPr>
            <p:ph type="title"/>
          </p:nvPr>
        </p:nvSpPr>
        <p:spPr>
          <a:xfrm>
            <a:off x="313510" y="807031"/>
            <a:ext cx="11568343" cy="1003481"/>
          </a:xfrm>
        </p:spPr>
        <p:txBody>
          <a:bodyPr/>
          <a:lstStyle/>
          <a:p>
            <a:r>
              <a:rPr lang="en-US" dirty="0"/>
              <a:t>Assessment Difficulties</a:t>
            </a:r>
          </a:p>
        </p:txBody>
      </p:sp>
      <p:sp>
        <p:nvSpPr>
          <p:cNvPr id="4" name="Content Placeholder 3">
            <a:extLst>
              <a:ext uri="{FF2B5EF4-FFF2-40B4-BE49-F238E27FC236}">
                <a16:creationId xmlns:a16="http://schemas.microsoft.com/office/drawing/2014/main" id="{2D9C5353-F001-CA11-6AF1-F80E391B8FF1}"/>
              </a:ext>
            </a:extLst>
          </p:cNvPr>
          <p:cNvSpPr>
            <a:spLocks noGrp="1"/>
          </p:cNvSpPr>
          <p:nvPr>
            <p:ph idx="1"/>
          </p:nvPr>
        </p:nvSpPr>
        <p:spPr>
          <a:xfrm>
            <a:off x="313510" y="1883664"/>
            <a:ext cx="11568343" cy="4336163"/>
          </a:xfrm>
        </p:spPr>
        <p:txBody>
          <a:bodyPr>
            <a:normAutofit/>
          </a:bodyPr>
          <a:lstStyle/>
          <a:p>
            <a:r>
              <a:rPr lang="en-US" dirty="0"/>
              <a:t>Across the 32 articles used for the literature review (that reported a cognitive task), 61 different assessments were used</a:t>
            </a:r>
          </a:p>
          <a:p>
            <a:r>
              <a:rPr lang="en-US" dirty="0"/>
              <a:t>Variety of research designs, time constraints, and measurement tools</a:t>
            </a:r>
          </a:p>
          <a:p>
            <a:r>
              <a:rPr lang="en-US" dirty="0"/>
              <a:t>The FACT-Cog is the most common assessment utilized </a:t>
            </a:r>
          </a:p>
          <a:p>
            <a:pPr lvl="1"/>
            <a:r>
              <a:rPr lang="en-US" dirty="0"/>
              <a:t>Mood and awareness vs cognitive impairment</a:t>
            </a:r>
          </a:p>
          <a:p>
            <a:pPr lvl="1"/>
            <a:r>
              <a:rPr lang="en-US" dirty="0"/>
              <a:t>Subjective and objective measures frequently lack correlation</a:t>
            </a:r>
          </a:p>
          <a:p>
            <a:pPr lvl="1"/>
            <a:r>
              <a:rPr lang="en-US" dirty="0"/>
              <a:t>International Cognition and Cancer Task Force recommend against using subjective measures </a:t>
            </a:r>
          </a:p>
          <a:p>
            <a:r>
              <a:rPr lang="en-US" dirty="0"/>
              <a:t>When objective measures have been used, they have relied on incorrect assumptions about linearity and normality</a:t>
            </a:r>
          </a:p>
        </p:txBody>
      </p:sp>
      <p:sp>
        <p:nvSpPr>
          <p:cNvPr id="2" name="Text Placeholder 1">
            <a:extLst>
              <a:ext uri="{FF2B5EF4-FFF2-40B4-BE49-F238E27FC236}">
                <a16:creationId xmlns:a16="http://schemas.microsoft.com/office/drawing/2014/main" id="{010005FD-8212-964D-B3EF-19A8F66F8BB0}"/>
              </a:ext>
            </a:extLst>
          </p:cNvPr>
          <p:cNvSpPr>
            <a:spLocks noGrp="1"/>
          </p:cNvSpPr>
          <p:nvPr>
            <p:ph type="body" sz="quarter" idx="10"/>
          </p:nvPr>
        </p:nvSpPr>
        <p:spPr>
          <a:xfrm>
            <a:off x="10070592" y="6489820"/>
            <a:ext cx="2121408" cy="276740"/>
          </a:xfrm>
        </p:spPr>
        <p:txBody>
          <a:bodyPr/>
          <a:lstStyle/>
          <a:p>
            <a:r>
              <a:rPr lang="en-US" sz="1100" dirty="0"/>
              <a:t>Slide 3 of 19</a:t>
            </a:r>
          </a:p>
        </p:txBody>
      </p:sp>
    </p:spTree>
    <p:extLst>
      <p:ext uri="{BB962C8B-B14F-4D97-AF65-F5344CB8AC3E}">
        <p14:creationId xmlns:p14="http://schemas.microsoft.com/office/powerpoint/2010/main" val="82606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BE903-39F8-A20F-4188-E16EBE2C70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8FB009-65B1-5FDE-E99F-18134EBC0248}"/>
              </a:ext>
            </a:extLst>
          </p:cNvPr>
          <p:cNvSpPr>
            <a:spLocks noGrp="1"/>
          </p:cNvSpPr>
          <p:nvPr>
            <p:ph type="title"/>
          </p:nvPr>
        </p:nvSpPr>
        <p:spPr>
          <a:xfrm>
            <a:off x="313510" y="807031"/>
            <a:ext cx="11568343" cy="1003481"/>
          </a:xfrm>
        </p:spPr>
        <p:txBody>
          <a:bodyPr/>
          <a:lstStyle/>
          <a:p>
            <a:r>
              <a:rPr lang="en-US" dirty="0"/>
              <a:t>A Response-Time Modeling Approach</a:t>
            </a:r>
          </a:p>
        </p:txBody>
      </p:sp>
      <p:sp>
        <p:nvSpPr>
          <p:cNvPr id="4" name="Content Placeholder 3">
            <a:extLst>
              <a:ext uri="{FF2B5EF4-FFF2-40B4-BE49-F238E27FC236}">
                <a16:creationId xmlns:a16="http://schemas.microsoft.com/office/drawing/2014/main" id="{5451F7A1-A1E7-221A-5B53-34E491506A27}"/>
              </a:ext>
            </a:extLst>
          </p:cNvPr>
          <p:cNvSpPr>
            <a:spLocks noGrp="1"/>
          </p:cNvSpPr>
          <p:nvPr>
            <p:ph idx="1"/>
          </p:nvPr>
        </p:nvSpPr>
        <p:spPr>
          <a:xfrm>
            <a:off x="313510" y="1883664"/>
            <a:ext cx="11568343" cy="4336163"/>
          </a:xfrm>
        </p:spPr>
        <p:txBody>
          <a:bodyPr/>
          <a:lstStyle/>
          <a:p>
            <a:r>
              <a:rPr lang="en-US" dirty="0"/>
              <a:t>Provides a non-linear approach that is a reasonable representation of actual processes (based in theory), allowing us to capture meaningful changes</a:t>
            </a:r>
          </a:p>
          <a:p>
            <a:r>
              <a:rPr lang="en-US" dirty="0"/>
              <a:t>The ability of RT models to account for noise allow researchers to parcel out the changes in the cognitive </a:t>
            </a:r>
            <a:br>
              <a:rPr lang="en-US" dirty="0"/>
            </a:br>
            <a:r>
              <a:rPr lang="en-US" dirty="0"/>
              <a:t>processes, creating an approach that is </a:t>
            </a:r>
            <a:br>
              <a:rPr lang="en-US" dirty="0"/>
            </a:br>
            <a:r>
              <a:rPr lang="en-US" dirty="0"/>
              <a:t>very sensitive to slight changes</a:t>
            </a:r>
          </a:p>
          <a:p>
            <a:r>
              <a:rPr lang="en-US" dirty="0"/>
              <a:t>Limits the reverse-inference problem</a:t>
            </a:r>
          </a:p>
        </p:txBody>
      </p:sp>
      <p:sp>
        <p:nvSpPr>
          <p:cNvPr id="2" name="Text Placeholder 1">
            <a:extLst>
              <a:ext uri="{FF2B5EF4-FFF2-40B4-BE49-F238E27FC236}">
                <a16:creationId xmlns:a16="http://schemas.microsoft.com/office/drawing/2014/main" id="{BCC2DA96-FA86-B0AF-E02D-7BDBC356332D}"/>
              </a:ext>
            </a:extLst>
          </p:cNvPr>
          <p:cNvSpPr>
            <a:spLocks noGrp="1"/>
          </p:cNvSpPr>
          <p:nvPr>
            <p:ph type="body" sz="quarter" idx="10"/>
          </p:nvPr>
        </p:nvSpPr>
        <p:spPr>
          <a:xfrm>
            <a:off x="10070592" y="6489820"/>
            <a:ext cx="2121408" cy="276740"/>
          </a:xfrm>
        </p:spPr>
        <p:txBody>
          <a:bodyPr/>
          <a:lstStyle/>
          <a:p>
            <a:r>
              <a:rPr lang="en-US" sz="1100" dirty="0"/>
              <a:t>Slide 4 of 19</a:t>
            </a:r>
          </a:p>
        </p:txBody>
      </p:sp>
      <p:pic>
        <p:nvPicPr>
          <p:cNvPr id="6" name="Content Placeholder 3">
            <a:extLst>
              <a:ext uri="{FF2B5EF4-FFF2-40B4-BE49-F238E27FC236}">
                <a16:creationId xmlns:a16="http://schemas.microsoft.com/office/drawing/2014/main" id="{C9C2B2FE-4A50-2A81-4EA5-477C5FF64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135" y="3792909"/>
            <a:ext cx="3913505" cy="2258060"/>
          </a:xfrm>
          <a:prstGeom prst="rect">
            <a:avLst/>
          </a:prstGeom>
        </p:spPr>
      </p:pic>
    </p:spTree>
    <p:extLst>
      <p:ext uri="{BB962C8B-B14F-4D97-AF65-F5344CB8AC3E}">
        <p14:creationId xmlns:p14="http://schemas.microsoft.com/office/powerpoint/2010/main" val="30939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96CF-49CA-BAB5-EB8B-CC0FC0B745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324FEE-3E13-0B07-9588-BDAE147A3CE8}"/>
              </a:ext>
            </a:extLst>
          </p:cNvPr>
          <p:cNvSpPr>
            <a:spLocks noGrp="1"/>
          </p:cNvSpPr>
          <p:nvPr>
            <p:ph type="title"/>
          </p:nvPr>
        </p:nvSpPr>
        <p:spPr>
          <a:xfrm>
            <a:off x="313510" y="807031"/>
            <a:ext cx="11568343" cy="1003481"/>
          </a:xfrm>
        </p:spPr>
        <p:txBody>
          <a:bodyPr/>
          <a:lstStyle/>
          <a:p>
            <a:r>
              <a:rPr lang="en-US" dirty="0"/>
              <a:t>The Cognitive Assessments and Models</a:t>
            </a:r>
          </a:p>
        </p:txBody>
      </p:sp>
      <p:sp>
        <p:nvSpPr>
          <p:cNvPr id="4" name="Content Placeholder 3">
            <a:extLst>
              <a:ext uri="{FF2B5EF4-FFF2-40B4-BE49-F238E27FC236}">
                <a16:creationId xmlns:a16="http://schemas.microsoft.com/office/drawing/2014/main" id="{E5084377-6A22-221F-7EC6-C8E81DD08163}"/>
              </a:ext>
            </a:extLst>
          </p:cNvPr>
          <p:cNvSpPr>
            <a:spLocks noGrp="1"/>
          </p:cNvSpPr>
          <p:nvPr>
            <p:ph idx="1"/>
          </p:nvPr>
        </p:nvSpPr>
        <p:spPr>
          <a:xfrm>
            <a:off x="313510" y="1883664"/>
            <a:ext cx="11568343" cy="4336163"/>
          </a:xfrm>
        </p:spPr>
        <p:txBody>
          <a:bodyPr>
            <a:normAutofit lnSpcReduction="10000"/>
          </a:bodyPr>
          <a:lstStyle/>
          <a:p>
            <a:r>
              <a:rPr lang="en-US" dirty="0"/>
              <a:t>Attention</a:t>
            </a:r>
          </a:p>
          <a:p>
            <a:pPr lvl="1"/>
            <a:r>
              <a:rPr lang="en-US" dirty="0"/>
              <a:t>Task: Attention Network Test</a:t>
            </a:r>
          </a:p>
          <a:p>
            <a:pPr lvl="1"/>
            <a:r>
              <a:rPr lang="en-US" dirty="0"/>
              <a:t>Model: Shrinking spotlight model (White &amp; Curl, 2018)</a:t>
            </a:r>
          </a:p>
          <a:p>
            <a:r>
              <a:rPr lang="en-US" dirty="0"/>
              <a:t>Executive Control</a:t>
            </a:r>
          </a:p>
          <a:p>
            <a:pPr lvl="1"/>
            <a:r>
              <a:rPr lang="en-US" dirty="0"/>
              <a:t>Task: Open-Source Anticipated Response Inhibition Task (OSARI)</a:t>
            </a:r>
          </a:p>
          <a:p>
            <a:pPr lvl="1"/>
            <a:r>
              <a:rPr lang="en-US" dirty="0"/>
              <a:t>Model: Bayesian Estimation of Ex-Gaussian Stop-Signal (BEESTS) model (He et al., 2022)</a:t>
            </a:r>
          </a:p>
          <a:p>
            <a:r>
              <a:rPr lang="en-US" dirty="0"/>
              <a:t>Working Memory</a:t>
            </a:r>
          </a:p>
          <a:p>
            <a:pPr lvl="1"/>
            <a:r>
              <a:rPr lang="en-US" dirty="0"/>
              <a:t>Task: Dual N-Back Task</a:t>
            </a:r>
          </a:p>
          <a:p>
            <a:pPr lvl="1"/>
            <a:r>
              <a:rPr lang="en-US" dirty="0"/>
              <a:t>Model: Linear ballistic accumulator model and workload capacity (Heathcote et al., 2015)</a:t>
            </a:r>
          </a:p>
          <a:p>
            <a:endParaRPr lang="en-US" dirty="0"/>
          </a:p>
        </p:txBody>
      </p:sp>
      <p:sp>
        <p:nvSpPr>
          <p:cNvPr id="2" name="Text Placeholder 1">
            <a:extLst>
              <a:ext uri="{FF2B5EF4-FFF2-40B4-BE49-F238E27FC236}">
                <a16:creationId xmlns:a16="http://schemas.microsoft.com/office/drawing/2014/main" id="{05E8862E-631A-AEAE-9954-A392C36CBB2F}"/>
              </a:ext>
            </a:extLst>
          </p:cNvPr>
          <p:cNvSpPr>
            <a:spLocks noGrp="1"/>
          </p:cNvSpPr>
          <p:nvPr>
            <p:ph type="body" sz="quarter" idx="10"/>
          </p:nvPr>
        </p:nvSpPr>
        <p:spPr>
          <a:xfrm>
            <a:off x="10070592" y="6489820"/>
            <a:ext cx="2121408" cy="276740"/>
          </a:xfrm>
        </p:spPr>
        <p:txBody>
          <a:bodyPr/>
          <a:lstStyle/>
          <a:p>
            <a:r>
              <a:rPr lang="en-US" sz="1100" dirty="0"/>
              <a:t>Slide 5 of 19</a:t>
            </a:r>
          </a:p>
        </p:txBody>
      </p:sp>
    </p:spTree>
    <p:extLst>
      <p:ext uri="{BB962C8B-B14F-4D97-AF65-F5344CB8AC3E}">
        <p14:creationId xmlns:p14="http://schemas.microsoft.com/office/powerpoint/2010/main" val="222070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The Moonshot Collaboration</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lstStyle/>
          <a:p>
            <a:r>
              <a:rPr lang="en-US" dirty="0"/>
              <a:t>A holistic approach to cancer survivor quality-of-life</a:t>
            </a:r>
          </a:p>
          <a:p>
            <a:r>
              <a:rPr lang="en-US" dirty="0"/>
              <a:t>A 6-month therapeutic yoga intervention that includes social support and dietary guidance </a:t>
            </a:r>
          </a:p>
          <a:p>
            <a:r>
              <a:rPr lang="en-US" dirty="0"/>
              <a:t>Plan to evaluate every sector of cancer survivor health </a:t>
            </a:r>
          </a:p>
          <a:p>
            <a:r>
              <a:rPr lang="en-US" dirty="0"/>
              <a:t>Will be the first time RT modeling is used in a longitudinal, clinical study (to the best of our current knowledge)</a:t>
            </a:r>
          </a:p>
          <a:p>
            <a:endParaRPr lang="en-US" dirty="0"/>
          </a:p>
          <a:p>
            <a:endParaRPr lang="en-US" dirty="0"/>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6 of 19</a:t>
            </a:r>
          </a:p>
        </p:txBody>
      </p:sp>
      <p:pic>
        <p:nvPicPr>
          <p:cNvPr id="5" name="Picture 4">
            <a:extLst>
              <a:ext uri="{FF2B5EF4-FFF2-40B4-BE49-F238E27FC236}">
                <a16:creationId xmlns:a16="http://schemas.microsoft.com/office/drawing/2014/main" id="{885FD2D6-8261-1671-1246-8D1559A9B8DF}"/>
              </a:ext>
            </a:extLst>
          </p:cNvPr>
          <p:cNvPicPr>
            <a:picLocks noChangeAspect="1"/>
          </p:cNvPicPr>
          <p:nvPr/>
        </p:nvPicPr>
        <p:blipFill>
          <a:blip r:embed="rId3"/>
          <a:stretch>
            <a:fillRect/>
          </a:stretch>
        </p:blipFill>
        <p:spPr>
          <a:xfrm>
            <a:off x="10268712" y="221815"/>
            <a:ext cx="1499734" cy="1825619"/>
          </a:xfrm>
          <a:prstGeom prst="rect">
            <a:avLst/>
          </a:prstGeom>
        </p:spPr>
      </p:pic>
    </p:spTree>
    <p:extLst>
      <p:ext uri="{BB962C8B-B14F-4D97-AF65-F5344CB8AC3E}">
        <p14:creationId xmlns:p14="http://schemas.microsoft.com/office/powerpoint/2010/main" val="81092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Aim 1</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normAutofit/>
          </a:bodyPr>
          <a:lstStyle/>
          <a:p>
            <a:pPr marL="0" indent="0">
              <a:buNone/>
            </a:pPr>
            <a:r>
              <a:rPr lang="en-US" dirty="0"/>
              <a:t>To assess the predictive accuracy of response time models when applied to neuropsychological assessments of attention, executive control, and working memory. This analysis aims to determine the ability of response time models to represent the processes underlying cognitive function.</a:t>
            </a:r>
          </a:p>
          <a:p>
            <a:endParaRPr lang="en-US" dirty="0"/>
          </a:p>
          <a:p>
            <a:endParaRPr lang="en-US" dirty="0"/>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7 of 19</a:t>
            </a:r>
          </a:p>
        </p:txBody>
      </p:sp>
    </p:spTree>
    <p:extLst>
      <p:ext uri="{BB962C8B-B14F-4D97-AF65-F5344CB8AC3E}">
        <p14:creationId xmlns:p14="http://schemas.microsoft.com/office/powerpoint/2010/main" val="198687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6EC6-6B89-3123-BB49-BF8DECB30C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0ADFD9-B9FF-4B75-2B35-C0EEDD9A3532}"/>
              </a:ext>
            </a:extLst>
          </p:cNvPr>
          <p:cNvSpPr>
            <a:spLocks noGrp="1"/>
          </p:cNvSpPr>
          <p:nvPr>
            <p:ph type="title"/>
          </p:nvPr>
        </p:nvSpPr>
        <p:spPr>
          <a:xfrm>
            <a:off x="313510" y="807031"/>
            <a:ext cx="11568343" cy="1003481"/>
          </a:xfrm>
        </p:spPr>
        <p:txBody>
          <a:bodyPr/>
          <a:lstStyle/>
          <a:p>
            <a:r>
              <a:rPr lang="en-US" dirty="0"/>
              <a:t>Aim 1</a:t>
            </a:r>
          </a:p>
        </p:txBody>
      </p:sp>
      <p:sp>
        <p:nvSpPr>
          <p:cNvPr id="4" name="Content Placeholder 3">
            <a:extLst>
              <a:ext uri="{FF2B5EF4-FFF2-40B4-BE49-F238E27FC236}">
                <a16:creationId xmlns:a16="http://schemas.microsoft.com/office/drawing/2014/main" id="{8EDEEFBC-8108-A0C0-9515-EB77DD83EC10}"/>
              </a:ext>
            </a:extLst>
          </p:cNvPr>
          <p:cNvSpPr>
            <a:spLocks noGrp="1"/>
          </p:cNvSpPr>
          <p:nvPr>
            <p:ph idx="1"/>
          </p:nvPr>
        </p:nvSpPr>
        <p:spPr>
          <a:xfrm>
            <a:off x="313510" y="1883664"/>
            <a:ext cx="11568343" cy="4336163"/>
          </a:xfrm>
        </p:spPr>
        <p:txBody>
          <a:bodyPr>
            <a:normAutofit/>
          </a:bodyPr>
          <a:lstStyle/>
          <a:p>
            <a:pPr marL="0" indent="0">
              <a:buNone/>
            </a:pPr>
            <a:r>
              <a:rPr lang="en-US" sz="2400" b="1" dirty="0"/>
              <a:t>Hypothesis 1</a:t>
            </a:r>
            <a:r>
              <a:rPr lang="en-US" sz="2400" dirty="0"/>
              <a:t>. I hypothesize that response time distributions from the data will fall within a 66% highest density ratio (HDI) of the posterior predictive distribution.</a:t>
            </a:r>
          </a:p>
          <a:p>
            <a:r>
              <a:rPr lang="en-US" sz="2000" b="1" i="1" dirty="0"/>
              <a:t>Hypothesis 1</a:t>
            </a:r>
            <a:r>
              <a:rPr lang="en-US" sz="2000" b="1" i="1" baseline="-25000" dirty="0"/>
              <a:t>A</a:t>
            </a:r>
            <a:r>
              <a:rPr lang="en-US" sz="2000" dirty="0"/>
              <a:t>:  The response time distribution from the Attention Network Test data for each individual will fall in 66% of the posterior HDI based on the shrinking spotlight model.</a:t>
            </a:r>
          </a:p>
          <a:p>
            <a:r>
              <a:rPr lang="en-US" sz="2000" b="1" i="1" dirty="0"/>
              <a:t>Hypothesis 1</a:t>
            </a:r>
            <a:r>
              <a:rPr lang="en-US" sz="2000" b="1" i="1" baseline="-25000" dirty="0"/>
              <a:t>B</a:t>
            </a:r>
            <a:r>
              <a:rPr lang="en-US" sz="2000" dirty="0"/>
              <a:t>: The response time distribution from the Dual N-Back Task data for each individual will fall in 66% of the posterior HDI based on the Linear Ballistic Accumulator model.</a:t>
            </a:r>
          </a:p>
          <a:p>
            <a:r>
              <a:rPr lang="en-US" sz="2000" b="1" i="1" dirty="0"/>
              <a:t>Hypothesis 1</a:t>
            </a:r>
            <a:r>
              <a:rPr lang="en-US" sz="2000" b="1" i="1" baseline="-25000" dirty="0"/>
              <a:t>C</a:t>
            </a:r>
            <a:r>
              <a:rPr lang="en-US" sz="2000" dirty="0"/>
              <a:t>: The response time distribution from the Open-Source Anticipated Response Inhibition data for each individual will fall in 66% of the posterior HDI based on the BEESTS-CV model.</a:t>
            </a:r>
          </a:p>
        </p:txBody>
      </p:sp>
      <p:sp>
        <p:nvSpPr>
          <p:cNvPr id="2" name="Text Placeholder 1">
            <a:extLst>
              <a:ext uri="{FF2B5EF4-FFF2-40B4-BE49-F238E27FC236}">
                <a16:creationId xmlns:a16="http://schemas.microsoft.com/office/drawing/2014/main" id="{B7162E2C-7B62-9439-F17E-9A7D50C56C19}"/>
              </a:ext>
            </a:extLst>
          </p:cNvPr>
          <p:cNvSpPr>
            <a:spLocks noGrp="1"/>
          </p:cNvSpPr>
          <p:nvPr>
            <p:ph type="body" sz="quarter" idx="10"/>
          </p:nvPr>
        </p:nvSpPr>
        <p:spPr>
          <a:xfrm>
            <a:off x="10070592" y="6489820"/>
            <a:ext cx="2121408" cy="276740"/>
          </a:xfrm>
        </p:spPr>
        <p:txBody>
          <a:bodyPr/>
          <a:lstStyle/>
          <a:p>
            <a:r>
              <a:rPr lang="en-US" sz="1100" dirty="0"/>
              <a:t>Slide 8 of 19</a:t>
            </a:r>
          </a:p>
        </p:txBody>
      </p:sp>
    </p:spTree>
    <p:extLst>
      <p:ext uri="{BB962C8B-B14F-4D97-AF65-F5344CB8AC3E}">
        <p14:creationId xmlns:p14="http://schemas.microsoft.com/office/powerpoint/2010/main" val="142146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94DF8D-65A7-A44D-A948-ECEBC0E10D05}" vid="{508897A3-098B-224C-B9A3-C5B67EC0D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1A4200-AA6C-452E-8EFA-BFF3E6BE85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4909BBA-B786-4E51-84AE-FB0AA73C56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da255-3a39-4c37-a648-a96b0720b977"/>
    <ds:schemaRef ds:uri="82fe6e00-d737-49ac-bfae-29e51574d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7EF50E-5EFB-405E-AF9A-A4145532C9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1615</TotalTime>
  <Words>1767</Words>
  <Application>Microsoft Office PowerPoint</Application>
  <PresentationFormat>Widescreen</PresentationFormat>
  <Paragraphs>173</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Helvetica</vt:lpstr>
      <vt:lpstr>Office Theme</vt:lpstr>
      <vt:lpstr>PowerPoint Presentation</vt:lpstr>
      <vt:lpstr>Cancer-Related Cognitive Decline</vt:lpstr>
      <vt:lpstr>CRCD and Chronic Stress</vt:lpstr>
      <vt:lpstr>Assessment Difficulties</vt:lpstr>
      <vt:lpstr>A Response-Time Modeling Approach</vt:lpstr>
      <vt:lpstr>The Cognitive Assessments and Models</vt:lpstr>
      <vt:lpstr>The Moonshot Collaboration</vt:lpstr>
      <vt:lpstr>Aim 1</vt:lpstr>
      <vt:lpstr>Aim 1</vt:lpstr>
      <vt:lpstr>Aim 2</vt:lpstr>
      <vt:lpstr>Aim 2</vt:lpstr>
      <vt:lpstr>Aim 3</vt:lpstr>
      <vt:lpstr>Aim 3</vt:lpstr>
      <vt:lpstr>The Current Project</vt:lpstr>
      <vt:lpstr>Method Section</vt:lpstr>
      <vt:lpstr>Risks and Mitigations</vt:lpstr>
      <vt:lpstr>Possible Study 2: Induce Acute Stress</vt:lpstr>
      <vt:lpstr>Projected Timelines </vt:lpstr>
      <vt:lpstr>Committee Questions</vt:lpstr>
      <vt:lpstr>A Note To My Committee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Mitzi Shipley</dc:creator>
  <cp:lastModifiedBy>Bryanna Scheuler</cp:lastModifiedBy>
  <cp:revision>38</cp:revision>
  <dcterms:created xsi:type="dcterms:W3CDTF">2020-02-12T19:43:58Z</dcterms:created>
  <dcterms:modified xsi:type="dcterms:W3CDTF">2024-11-08T16:33:21Z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ies>
</file>