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56" r:id="rId5"/>
    <p:sldId id="257" r:id="rId6"/>
    <p:sldId id="259" r:id="rId7"/>
    <p:sldId id="264" r:id="rId8"/>
    <p:sldId id="260" r:id="rId9"/>
    <p:sldId id="262" r:id="rId10"/>
    <p:sldId id="263" r:id="rId11"/>
    <p:sldId id="271" r:id="rId12"/>
    <p:sldId id="265" r:id="rId13"/>
    <p:sldId id="266" r:id="rId14"/>
    <p:sldId id="267" r:id="rId15"/>
    <p:sldId id="269" r:id="rId16"/>
    <p:sldId id="270"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3803C8-FA9A-4EF9-9D0A-C5873167767E}">
          <p14:sldIdLst>
            <p14:sldId id="256"/>
            <p14:sldId id="257"/>
          </p14:sldIdLst>
        </p14:section>
        <p14:section name="Untitled Section" id="{1360B896-1A5D-4A6E-8307-0736D18505C2}">
          <p14:sldIdLst>
            <p14:sldId id="259"/>
            <p14:sldId id="264"/>
            <p14:sldId id="260"/>
            <p14:sldId id="262"/>
            <p14:sldId id="263"/>
            <p14:sldId id="271"/>
            <p14:sldId id="265"/>
            <p14:sldId id="266"/>
            <p14:sldId id="267"/>
            <p14:sldId id="269"/>
            <p14:sldId id="270"/>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0"/>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2" autoAdjust="0"/>
    <p:restoredTop sz="76257" autoAdjust="0"/>
  </p:normalViewPr>
  <p:slideViewPr>
    <p:cSldViewPr snapToGrid="0" snapToObjects="1">
      <p:cViewPr varScale="1">
        <p:scale>
          <a:sx n="105" d="100"/>
          <a:sy n="105" d="100"/>
        </p:scale>
        <p:origin x="11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6171C-6C02-41F2-841A-16E3B7C9FAF6}"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08A04-4F30-4D14-A4A3-903948F17865}" type="slidenum">
              <a:rPr lang="en-US" smtClean="0"/>
              <a:t>‹#›</a:t>
            </a:fld>
            <a:endParaRPr lang="en-US"/>
          </a:p>
        </p:txBody>
      </p:sp>
    </p:spTree>
    <p:extLst>
      <p:ext uri="{BB962C8B-B14F-4D97-AF65-F5344CB8AC3E}">
        <p14:creationId xmlns:p14="http://schemas.microsoft.com/office/powerpoint/2010/main" val="384132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1: To assess the predictive accuracy of response time models when applied to neuropsychological assessments of attention, executive control, and working memory. This analysis aims to determine the ability of response time models to represent the processes underlying cognitive function.</a:t>
            </a:r>
          </a:p>
        </p:txBody>
      </p:sp>
      <p:sp>
        <p:nvSpPr>
          <p:cNvPr id="4" name="Slide Number Placeholder 3"/>
          <p:cNvSpPr>
            <a:spLocks noGrp="1"/>
          </p:cNvSpPr>
          <p:nvPr>
            <p:ph type="sldNum" sz="quarter" idx="5"/>
          </p:nvPr>
        </p:nvSpPr>
        <p:spPr/>
        <p:txBody>
          <a:bodyPr/>
          <a:lstStyle/>
          <a:p>
            <a:fld id="{09808A04-4F30-4D14-A4A3-903948F17865}" type="slidenum">
              <a:rPr lang="en-US" smtClean="0"/>
              <a:t>9</a:t>
            </a:fld>
            <a:endParaRPr lang="en-US"/>
          </a:p>
        </p:txBody>
      </p:sp>
    </p:spTree>
    <p:extLst>
      <p:ext uri="{BB962C8B-B14F-4D97-AF65-F5344CB8AC3E}">
        <p14:creationId xmlns:p14="http://schemas.microsoft.com/office/powerpoint/2010/main" val="16618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utilize response time modeling to evaluate minute changes in the cognitive assessments of attention, executive control and working memory throughout the last four weeks of an academic semester. This analysis aims to capture how cognition changes when participants are experiencing increasing stress as the semester ends.</a:t>
            </a:r>
          </a:p>
        </p:txBody>
      </p:sp>
      <p:sp>
        <p:nvSpPr>
          <p:cNvPr id="4" name="Slide Number Placeholder 3"/>
          <p:cNvSpPr>
            <a:spLocks noGrp="1"/>
          </p:cNvSpPr>
          <p:nvPr>
            <p:ph type="sldNum" sz="quarter" idx="5"/>
          </p:nvPr>
        </p:nvSpPr>
        <p:spPr/>
        <p:txBody>
          <a:bodyPr/>
          <a:lstStyle/>
          <a:p>
            <a:fld id="{09808A04-4F30-4D14-A4A3-903948F17865}" type="slidenum">
              <a:rPr lang="en-US" smtClean="0"/>
              <a:t>10</a:t>
            </a:fld>
            <a:endParaRPr lang="en-US"/>
          </a:p>
        </p:txBody>
      </p:sp>
    </p:spTree>
    <p:extLst>
      <p:ext uri="{BB962C8B-B14F-4D97-AF65-F5344CB8AC3E}">
        <p14:creationId xmlns:p14="http://schemas.microsoft.com/office/powerpoint/2010/main" val="273745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role of stress on performance for the attention, executive control, and working memory. This analysis aims to evaluate how stress can act as the biological mechanism impairing cognitive ability.</a:t>
            </a:r>
          </a:p>
        </p:txBody>
      </p:sp>
      <p:sp>
        <p:nvSpPr>
          <p:cNvPr id="4" name="Slide Number Placeholder 3"/>
          <p:cNvSpPr>
            <a:spLocks noGrp="1"/>
          </p:cNvSpPr>
          <p:nvPr>
            <p:ph type="sldNum" sz="quarter" idx="5"/>
          </p:nvPr>
        </p:nvSpPr>
        <p:spPr/>
        <p:txBody>
          <a:bodyPr/>
          <a:lstStyle/>
          <a:p>
            <a:fld id="{09808A04-4F30-4D14-A4A3-903948F17865}" type="slidenum">
              <a:rPr lang="en-US" smtClean="0"/>
              <a:t>11</a:t>
            </a:fld>
            <a:endParaRPr lang="en-US"/>
          </a:p>
        </p:txBody>
      </p:sp>
    </p:spTree>
    <p:extLst>
      <p:ext uri="{BB962C8B-B14F-4D97-AF65-F5344CB8AC3E}">
        <p14:creationId xmlns:p14="http://schemas.microsoft.com/office/powerpoint/2010/main" val="243600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Add icons for</a:t>
            </a:r>
            <a:r>
              <a:rPr lang="en-US" baseline="0" dirty="0"/>
              <a:t> each department.  </a:t>
            </a:r>
          </a:p>
          <a:p>
            <a:endParaRPr lang="en-US" dirty="0"/>
          </a:p>
        </p:txBody>
      </p:sp>
      <p:sp>
        <p:nvSpPr>
          <p:cNvPr id="4" name="Slide Number Placeholder 3"/>
          <p:cNvSpPr>
            <a:spLocks noGrp="1"/>
          </p:cNvSpPr>
          <p:nvPr>
            <p:ph type="sldNum" sz="quarter" idx="10"/>
          </p:nvPr>
        </p:nvSpPr>
        <p:spPr/>
        <p:txBody>
          <a:bodyPr/>
          <a:lstStyle/>
          <a:p>
            <a:fld id="{09808A04-4F30-4D14-A4A3-903948F17865}" type="slidenum">
              <a:rPr lang="en-US" smtClean="0"/>
              <a:t>14</a:t>
            </a:fld>
            <a:endParaRPr lang="en-US"/>
          </a:p>
        </p:txBody>
      </p:sp>
    </p:spTree>
    <p:extLst>
      <p:ext uri="{BB962C8B-B14F-4D97-AF65-F5344CB8AC3E}">
        <p14:creationId xmlns:p14="http://schemas.microsoft.com/office/powerpoint/2010/main" val="80576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0109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35042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313510" y="807031"/>
            <a:ext cx="11568343"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Text Placeholder 2"/>
          <p:cNvSpPr>
            <a:spLocks noGrp="1"/>
          </p:cNvSpPr>
          <p:nvPr>
            <p:ph idx="1"/>
          </p:nvPr>
        </p:nvSpPr>
        <p:spPr>
          <a:xfrm>
            <a:off x="313510" y="2267527"/>
            <a:ext cx="11568343" cy="3952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156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13510" y="2267527"/>
            <a:ext cx="11568343" cy="3952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51251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22506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96018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58686"/>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7472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3098632"/>
            <a:ext cx="5157787"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227472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2" y="3098632"/>
            <a:ext cx="5183188"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5765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3510" y="807031"/>
            <a:ext cx="11568343" cy="1325563"/>
          </a:xfrm>
          <a:prstGeom prst="rect">
            <a:avLst/>
          </a:prstGeom>
        </p:spPr>
        <p:txBody>
          <a:bodyPr/>
          <a:lstStyle/>
          <a:p>
            <a:r>
              <a:rPr lang="en-US"/>
              <a:t>Click to edit Master title style</a:t>
            </a:r>
            <a:endParaRPr lang="en-US" dirty="0"/>
          </a:p>
        </p:txBody>
      </p:sp>
      <p:sp>
        <p:nvSpPr>
          <p:cNvPr id="6"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3989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76832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587629"/>
            <a:ext cx="3932237"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347135" y="6480676"/>
            <a:ext cx="11497733"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22383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59678"/>
            <a:ext cx="12192000" cy="5747652"/>
          </a:xfrm>
          <a:prstGeom prst="rect">
            <a:avLst/>
          </a:prstGeom>
          <a:solidFill>
            <a:srgbClr val="0C234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0" y="6426926"/>
            <a:ext cx="12192000" cy="431074"/>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3"/>
            <a:ext cx="12192000" cy="633549"/>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p:cNvCxnSpPr/>
          <p:nvPr userDrawn="1"/>
        </p:nvCxnSpPr>
        <p:spPr>
          <a:xfrm>
            <a:off x="0" y="638592"/>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0" y="6420395"/>
            <a:ext cx="12192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a:spLocks noGrp="1"/>
          </p:cNvSpPr>
          <p:nvPr>
            <p:ph type="sldNum" sz="quarter" idx="4"/>
          </p:nvPr>
        </p:nvSpPr>
        <p:spPr>
          <a:xfrm>
            <a:off x="8293768" y="134214"/>
            <a:ext cx="3657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49AB2-3694-EC44-96CD-D4B4E5998FBA}" type="slidenum">
              <a:rPr lang="en-US" smtClean="0"/>
              <a:t>‹#›</a:t>
            </a:fld>
            <a:endParaRPr lang="en-US"/>
          </a:p>
        </p:txBody>
      </p:sp>
      <p:pic>
        <p:nvPicPr>
          <p:cNvPr id="12" name="Picture 11">
            <a:extLst>
              <a:ext uri="{FF2B5EF4-FFF2-40B4-BE49-F238E27FC236}">
                <a16:creationId xmlns:a16="http://schemas.microsoft.com/office/drawing/2014/main" id="{B2627613-58B0-1B4B-8093-8AF8E2745F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1358" y="192196"/>
            <a:ext cx="2924219" cy="242179"/>
          </a:xfrm>
          <a:prstGeom prst="rect">
            <a:avLst/>
          </a:prstGeom>
        </p:spPr>
      </p:pic>
    </p:spTree>
    <p:extLst>
      <p:ext uri="{BB962C8B-B14F-4D97-AF65-F5344CB8AC3E}">
        <p14:creationId xmlns:p14="http://schemas.microsoft.com/office/powerpoint/2010/main" val="198335527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65760" y="2898375"/>
            <a:ext cx="6455661" cy="2062103"/>
          </a:xfrm>
          <a:prstGeom prst="rect">
            <a:avLst/>
          </a:prstGeom>
          <a:noFill/>
        </p:spPr>
        <p:txBody>
          <a:bodyPr wrap="square" rtlCol="0">
            <a:spAutoFit/>
          </a:bodyPr>
          <a:lstStyle/>
          <a:p>
            <a:r>
              <a:rPr lang="en-US" sz="3200" b="1" dirty="0">
                <a:solidFill>
                  <a:srgbClr val="F26000"/>
                </a:solidFill>
                <a:latin typeface="Helvetica"/>
                <a:cs typeface="Helvetica"/>
              </a:rPr>
              <a:t>Trading the Tractor for a Spade: A Psychometric Approach to Cancer-Related Cognitive Decline Assessment</a:t>
            </a:r>
          </a:p>
        </p:txBody>
      </p:sp>
      <p:sp>
        <p:nvSpPr>
          <p:cNvPr id="20" name="TextBox 19"/>
          <p:cNvSpPr txBox="1"/>
          <p:nvPr/>
        </p:nvSpPr>
        <p:spPr>
          <a:xfrm>
            <a:off x="7106502" y="4870756"/>
            <a:ext cx="4800416" cy="400110"/>
          </a:xfrm>
          <a:prstGeom prst="rect">
            <a:avLst/>
          </a:prstGeom>
          <a:noFill/>
        </p:spPr>
        <p:txBody>
          <a:bodyPr wrap="square" rtlCol="0">
            <a:spAutoFit/>
          </a:bodyPr>
          <a:lstStyle/>
          <a:p>
            <a:r>
              <a:rPr lang="en-US" sz="2000" dirty="0">
                <a:solidFill>
                  <a:srgbClr val="F26000"/>
                </a:solidFill>
                <a:latin typeface="Helvetica"/>
                <a:cs typeface="Helvetica"/>
              </a:rPr>
              <a:t>Bryanna Scheuler</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850" y="3849904"/>
            <a:ext cx="3624072" cy="658368"/>
          </a:xfrm>
          <a:prstGeom prst="rect">
            <a:avLst/>
          </a:prstGeom>
        </p:spPr>
      </p:pic>
      <p:cxnSp>
        <p:nvCxnSpPr>
          <p:cNvPr id="22" name="Straight Connector 21"/>
          <p:cNvCxnSpPr/>
          <p:nvPr/>
        </p:nvCxnSpPr>
        <p:spPr>
          <a:xfrm>
            <a:off x="6928607" y="3849907"/>
            <a:ext cx="0" cy="1420959"/>
          </a:xfrm>
          <a:prstGeom prst="line">
            <a:avLst/>
          </a:prstGeom>
          <a:ln w="25400">
            <a:solidFill>
              <a:srgbClr val="F15A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58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9CBE-F0A8-FCC4-F818-93C6E66676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5007AF-47A2-E0D6-EEC2-D622F06764C3}"/>
              </a:ext>
            </a:extLst>
          </p:cNvPr>
          <p:cNvSpPr>
            <a:spLocks noGrp="1"/>
          </p:cNvSpPr>
          <p:nvPr>
            <p:ph type="title"/>
          </p:nvPr>
        </p:nvSpPr>
        <p:spPr>
          <a:xfrm>
            <a:off x="313510" y="807031"/>
            <a:ext cx="11568343" cy="1003481"/>
          </a:xfrm>
        </p:spPr>
        <p:txBody>
          <a:bodyPr>
            <a:normAutofit/>
          </a:bodyPr>
          <a:lstStyle/>
          <a:p>
            <a:r>
              <a:rPr lang="en-US" dirty="0"/>
              <a:t>Aim 2: Can we capture longitudinal changes?</a:t>
            </a:r>
          </a:p>
        </p:txBody>
      </p:sp>
      <p:sp>
        <p:nvSpPr>
          <p:cNvPr id="4" name="Content Placeholder 3">
            <a:extLst>
              <a:ext uri="{FF2B5EF4-FFF2-40B4-BE49-F238E27FC236}">
                <a16:creationId xmlns:a16="http://schemas.microsoft.com/office/drawing/2014/main" id="{B304A908-EBE1-0380-EA35-C2A03AC5D6B4}"/>
              </a:ext>
            </a:extLst>
          </p:cNvPr>
          <p:cNvSpPr>
            <a:spLocks noGrp="1"/>
          </p:cNvSpPr>
          <p:nvPr>
            <p:ph idx="1"/>
          </p:nvPr>
        </p:nvSpPr>
        <p:spPr>
          <a:xfrm>
            <a:off x="313510" y="1883664"/>
            <a:ext cx="11568343" cy="4336163"/>
          </a:xfrm>
        </p:spPr>
        <p:txBody>
          <a:bodyPr>
            <a:normAutofit/>
          </a:bodyPr>
          <a:lstStyle/>
          <a:p>
            <a:pPr marL="0" indent="0">
              <a:buNone/>
            </a:pPr>
            <a:r>
              <a:rPr lang="en-US" sz="2400" b="1" dirty="0"/>
              <a:t>Hypothesis 2</a:t>
            </a:r>
            <a:r>
              <a:rPr lang="en-US" sz="2400" dirty="0"/>
              <a:t>. I hypothesize that response time modeling will capture valid, ecological changes in participant cognition at the end of the semester, as measured by posterior estimates of the relevant regression coefficients having greater than 66% of the probability in the appropriate direction. </a:t>
            </a:r>
          </a:p>
          <a:p>
            <a:r>
              <a:rPr lang="en-US" sz="2000" b="1" i="1" dirty="0"/>
              <a:t>Hypothesis 2</a:t>
            </a:r>
            <a:r>
              <a:rPr lang="en-US" sz="2000" b="1" i="1" baseline="-25000" dirty="0"/>
              <a:t>A</a:t>
            </a:r>
            <a:r>
              <a:rPr lang="en-US" sz="2000" dirty="0"/>
              <a:t>:  There will be a 66% or higher posterior probability increase in the interference time parameter across the four weeks.</a:t>
            </a:r>
          </a:p>
          <a:p>
            <a:r>
              <a:rPr lang="en-US" sz="2000" b="1" i="1" dirty="0"/>
              <a:t>Hypothesis 2</a:t>
            </a:r>
            <a:r>
              <a:rPr lang="en-US" sz="2000" b="1" i="1" baseline="-25000" dirty="0"/>
              <a:t>B</a:t>
            </a:r>
            <a:r>
              <a:rPr lang="en-US" sz="2000" dirty="0"/>
              <a:t>: There will be a 66% or higher posterior probability increase in the stop-signal reaction time parameter across the four weeks.</a:t>
            </a:r>
          </a:p>
          <a:p>
            <a:r>
              <a:rPr lang="en-US" sz="2000" b="1" i="1" dirty="0"/>
              <a:t>Hypothesis 2</a:t>
            </a:r>
            <a:r>
              <a:rPr lang="en-US" sz="2000" b="1" i="1" baseline="-25000" dirty="0"/>
              <a:t>C</a:t>
            </a:r>
            <a:r>
              <a:rPr lang="en-US" sz="2000" dirty="0"/>
              <a:t>: There will be a 66% or higher posterior probability decrease in the workload capacity parameter across the four weeks.</a:t>
            </a:r>
          </a:p>
        </p:txBody>
      </p:sp>
      <p:sp>
        <p:nvSpPr>
          <p:cNvPr id="2" name="Text Placeholder 1">
            <a:extLst>
              <a:ext uri="{FF2B5EF4-FFF2-40B4-BE49-F238E27FC236}">
                <a16:creationId xmlns:a16="http://schemas.microsoft.com/office/drawing/2014/main" id="{3870A070-B8BE-BA17-643B-E8A0EE5B6079}"/>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368913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22909-E622-5322-E95C-7883A57D78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D75028-35BC-5760-873C-DD5C4CE0BCB9}"/>
              </a:ext>
            </a:extLst>
          </p:cNvPr>
          <p:cNvSpPr>
            <a:spLocks noGrp="1"/>
          </p:cNvSpPr>
          <p:nvPr>
            <p:ph type="title"/>
          </p:nvPr>
        </p:nvSpPr>
        <p:spPr>
          <a:xfrm>
            <a:off x="313510" y="807031"/>
            <a:ext cx="11568343" cy="1003481"/>
          </a:xfrm>
        </p:spPr>
        <p:txBody>
          <a:bodyPr/>
          <a:lstStyle/>
          <a:p>
            <a:r>
              <a:rPr lang="en-US" dirty="0"/>
              <a:t>Aim 3: Is stress driving cognitive changes?</a:t>
            </a:r>
          </a:p>
        </p:txBody>
      </p:sp>
      <p:sp>
        <p:nvSpPr>
          <p:cNvPr id="4" name="Content Placeholder 3">
            <a:extLst>
              <a:ext uri="{FF2B5EF4-FFF2-40B4-BE49-F238E27FC236}">
                <a16:creationId xmlns:a16="http://schemas.microsoft.com/office/drawing/2014/main" id="{5841BC0F-F167-0BAF-D3D3-EB91E7D67BAC}"/>
              </a:ext>
            </a:extLst>
          </p:cNvPr>
          <p:cNvSpPr>
            <a:spLocks noGrp="1"/>
          </p:cNvSpPr>
          <p:nvPr>
            <p:ph idx="1"/>
          </p:nvPr>
        </p:nvSpPr>
        <p:spPr>
          <a:xfrm>
            <a:off x="313510" y="1883664"/>
            <a:ext cx="11568343" cy="4336163"/>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 I hypothesize that the data will be at least three times more likely under hierarchical mixed-effect models including stress as a factor impacting cognition than under models that do not include stress (as predicted by Bayes factors).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000" b="1" i="1" u="none" strike="noStrike" kern="1200" cap="none" spc="0" normalizeH="0" baseline="-25000" noProof="0" dirty="0">
                <a:ln>
                  <a:noFill/>
                </a:ln>
                <a:solidFill>
                  <a:prstClr val="black"/>
                </a:solidFill>
                <a:effectLst/>
                <a:uLnTx/>
                <a:uFillTx/>
                <a:latin typeface="Arial" panose="020B0604020202020204"/>
                <a:ea typeface="+mn-ea"/>
                <a:cs typeface="+mn-cs"/>
              </a:rPr>
              <a:t>A</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The hierarchical mixed-effect model for interference time that includes stress scores will be at least three times more likely to explain the data than the model that does not include stress.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000" b="1" i="1" u="none" strike="noStrike" kern="1200" cap="none" spc="0" normalizeH="0" baseline="-25000" noProof="0" dirty="0">
                <a:ln>
                  <a:noFill/>
                </a:ln>
                <a:solidFill>
                  <a:prstClr val="black"/>
                </a:solidFill>
                <a:effectLst/>
                <a:uLnTx/>
                <a:uFillTx/>
                <a:latin typeface="Arial" panose="020B0604020202020204"/>
                <a:ea typeface="+mn-ea"/>
                <a:cs typeface="+mn-cs"/>
              </a:rPr>
              <a:t>B</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The hierarchical mixed-effect model for stop-signal reaction time that includes stress scores will be at least three times more likely to explain the data than the model that does not include stress.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1" u="none" strike="noStrike" kern="1200" cap="none" spc="0" normalizeH="0" baseline="0" noProof="0" dirty="0">
                <a:ln>
                  <a:noFill/>
                </a:ln>
                <a:solidFill>
                  <a:prstClr val="black"/>
                </a:solidFill>
                <a:effectLst/>
                <a:uLnTx/>
                <a:uFillTx/>
                <a:latin typeface="Arial" panose="020B0604020202020204"/>
                <a:ea typeface="+mn-ea"/>
                <a:cs typeface="+mn-cs"/>
              </a:rPr>
              <a:t>Hypothesis 3</a:t>
            </a:r>
            <a:r>
              <a:rPr kumimoji="0" lang="en-US" sz="2000" b="1" i="1" u="none" strike="noStrike" kern="1200" cap="none" spc="0" normalizeH="0" baseline="-25000" noProof="0" dirty="0">
                <a:ln>
                  <a:noFill/>
                </a:ln>
                <a:solidFill>
                  <a:prstClr val="black"/>
                </a:solidFill>
                <a:effectLst/>
                <a:uLnTx/>
                <a:uFillTx/>
                <a:latin typeface="Arial" panose="020B0604020202020204"/>
                <a:ea typeface="+mn-ea"/>
                <a:cs typeface="+mn-cs"/>
              </a:rPr>
              <a:t>C</a:t>
            </a: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 The hierarchical mixed-effect model for workload capacity that includes stress scores will be at least three times more likely to explain the data than the model that does not include stress.</a:t>
            </a:r>
          </a:p>
        </p:txBody>
      </p:sp>
      <p:sp>
        <p:nvSpPr>
          <p:cNvPr id="2" name="Text Placeholder 1">
            <a:extLst>
              <a:ext uri="{FF2B5EF4-FFF2-40B4-BE49-F238E27FC236}">
                <a16:creationId xmlns:a16="http://schemas.microsoft.com/office/drawing/2014/main" id="{EA0FA5EB-6F0D-3BE4-3190-DCE4D71AC7D9}"/>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253589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9D7A-EF1B-1327-3E61-197896BCB8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B3A4BC-B8DD-A674-006B-E0648AEC56A8}"/>
              </a:ext>
            </a:extLst>
          </p:cNvPr>
          <p:cNvSpPr>
            <a:spLocks noGrp="1"/>
          </p:cNvSpPr>
          <p:nvPr>
            <p:ph type="title"/>
          </p:nvPr>
        </p:nvSpPr>
        <p:spPr>
          <a:xfrm>
            <a:off x="313510" y="807031"/>
            <a:ext cx="11568343" cy="1003481"/>
          </a:xfrm>
        </p:spPr>
        <p:txBody>
          <a:bodyPr/>
          <a:lstStyle/>
          <a:p>
            <a:r>
              <a:rPr lang="en-US" dirty="0"/>
              <a:t>Risks and Mitigations</a:t>
            </a:r>
          </a:p>
        </p:txBody>
      </p:sp>
      <p:sp>
        <p:nvSpPr>
          <p:cNvPr id="4" name="Content Placeholder 3">
            <a:extLst>
              <a:ext uri="{FF2B5EF4-FFF2-40B4-BE49-F238E27FC236}">
                <a16:creationId xmlns:a16="http://schemas.microsoft.com/office/drawing/2014/main" id="{2B4793EE-0834-81F0-32B4-2BB9938D0FEB}"/>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84E8B99A-E38D-F191-DC50-C0F59CC379D8}"/>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89956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BD44-7611-8A36-55F0-8AFA3B4607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64C9F2-5255-B279-B2C0-FB8FCDECFAC5}"/>
              </a:ext>
            </a:extLst>
          </p:cNvPr>
          <p:cNvSpPr>
            <a:spLocks noGrp="1"/>
          </p:cNvSpPr>
          <p:nvPr>
            <p:ph type="title"/>
          </p:nvPr>
        </p:nvSpPr>
        <p:spPr>
          <a:xfrm>
            <a:off x="313510" y="807031"/>
            <a:ext cx="11568343" cy="1003481"/>
          </a:xfrm>
        </p:spPr>
        <p:txBody>
          <a:bodyPr/>
          <a:lstStyle/>
          <a:p>
            <a:r>
              <a:rPr lang="en-US" dirty="0"/>
              <a:t>Possible Addition: Induce Acute Stress</a:t>
            </a:r>
          </a:p>
        </p:txBody>
      </p:sp>
      <p:sp>
        <p:nvSpPr>
          <p:cNvPr id="4" name="Content Placeholder 3">
            <a:extLst>
              <a:ext uri="{FF2B5EF4-FFF2-40B4-BE49-F238E27FC236}">
                <a16:creationId xmlns:a16="http://schemas.microsoft.com/office/drawing/2014/main" id="{8B76A8B4-2EDA-894F-C9E0-7F6FF003495C}"/>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F46F5141-D30D-B0E0-6998-2F2DBB99847A}"/>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428413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524003" y="3803829"/>
            <a:ext cx="9143999" cy="505986"/>
          </a:xfrm>
        </p:spPr>
        <p:txBody>
          <a:bodyPr/>
          <a:lstStyle/>
          <a:p>
            <a:pPr algn="ctr"/>
            <a:r>
              <a:rPr lang="en-US" sz="2800" dirty="0" err="1">
                <a:solidFill>
                  <a:schemeClr val="bg1"/>
                </a:solidFill>
                <a:latin typeface="+mj-lt"/>
              </a:rPr>
              <a:t>utsa.edu</a:t>
            </a:r>
            <a:endParaRPr lang="en-US" sz="2800" dirty="0">
              <a:solidFill>
                <a:schemeClr val="bg1"/>
              </a:solidFill>
              <a:latin typeface="+mj-lt"/>
            </a:endParaRPr>
          </a:p>
        </p:txBody>
      </p:sp>
      <p:sp>
        <p:nvSpPr>
          <p:cNvPr id="2" name="Text Placeholder 1"/>
          <p:cNvSpPr>
            <a:spLocks noGrp="1"/>
          </p:cNvSpPr>
          <p:nvPr>
            <p:ph type="body" sz="quarter" idx="10"/>
          </p:nvPr>
        </p:nvSpPr>
        <p:spPr/>
        <p:txBody>
          <a:bodyPr/>
          <a:lstStyle/>
          <a:p>
            <a:r>
              <a:rPr lang="en-US" dirty="0"/>
              <a:t> </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48749"/>
          <a:stretch/>
        </p:blipFill>
        <p:spPr>
          <a:xfrm>
            <a:off x="4769753" y="2785559"/>
            <a:ext cx="2652499" cy="865632"/>
          </a:xfrm>
          <a:prstGeom prst="rect">
            <a:avLst/>
          </a:prstGeom>
        </p:spPr>
      </p:pic>
    </p:spTree>
    <p:extLst>
      <p:ext uri="{BB962C8B-B14F-4D97-AF65-F5344CB8AC3E}">
        <p14:creationId xmlns:p14="http://schemas.microsoft.com/office/powerpoint/2010/main" val="172898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4CF4B1-5E77-03ED-C14F-2CB50F091363}"/>
              </a:ext>
            </a:extLst>
          </p:cNvPr>
          <p:cNvSpPr>
            <a:spLocks noGrp="1"/>
          </p:cNvSpPr>
          <p:nvPr>
            <p:ph type="title"/>
          </p:nvPr>
        </p:nvSpPr>
        <p:spPr>
          <a:xfrm>
            <a:off x="313510" y="807031"/>
            <a:ext cx="11568343" cy="1003481"/>
          </a:xfrm>
        </p:spPr>
        <p:txBody>
          <a:bodyPr/>
          <a:lstStyle/>
          <a:p>
            <a:r>
              <a:rPr lang="en-US" dirty="0"/>
              <a:t>Cancer-Related Cognitive Decline</a:t>
            </a:r>
          </a:p>
        </p:txBody>
      </p:sp>
      <p:sp>
        <p:nvSpPr>
          <p:cNvPr id="4" name="Content Placeholder 3">
            <a:extLst>
              <a:ext uri="{FF2B5EF4-FFF2-40B4-BE49-F238E27FC236}">
                <a16:creationId xmlns:a16="http://schemas.microsoft.com/office/drawing/2014/main" id="{212450BB-C7C6-4845-F0D9-C5FB65AB08A6}"/>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p:cNvSpPr>
            <a:spLocks noGrp="1"/>
          </p:cNvSpPr>
          <p:nvPr>
            <p:ph type="body" sz="quarter" idx="10"/>
          </p:nvPr>
        </p:nvSpPr>
        <p:spPr>
          <a:xfrm>
            <a:off x="10070592" y="6489820"/>
            <a:ext cx="2121408" cy="276740"/>
          </a:xfrm>
        </p:spPr>
        <p:txBody>
          <a:bodyPr/>
          <a:lstStyle/>
          <a:p>
            <a:r>
              <a:rPr lang="en-US" sz="1100" dirty="0"/>
              <a:t>Slide 1 of X</a:t>
            </a:r>
          </a:p>
        </p:txBody>
      </p:sp>
      <p:pic>
        <p:nvPicPr>
          <p:cNvPr id="6" name="Picture 5">
            <a:extLst>
              <a:ext uri="{FF2B5EF4-FFF2-40B4-BE49-F238E27FC236}">
                <a16:creationId xmlns:a16="http://schemas.microsoft.com/office/drawing/2014/main" id="{712D641E-2B88-4725-61BC-087097451C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8333" y="1883664"/>
            <a:ext cx="4499932" cy="4336162"/>
          </a:xfrm>
          <a:prstGeom prst="rect">
            <a:avLst/>
          </a:prstGeom>
          <a:noFill/>
        </p:spPr>
      </p:pic>
    </p:spTree>
    <p:extLst>
      <p:ext uri="{BB962C8B-B14F-4D97-AF65-F5344CB8AC3E}">
        <p14:creationId xmlns:p14="http://schemas.microsoft.com/office/powerpoint/2010/main" val="351375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F9897-9C57-F5BE-0AAA-BE37D75B4E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29103-CAF9-A576-3F8A-0A2D58638828}"/>
              </a:ext>
            </a:extLst>
          </p:cNvPr>
          <p:cNvSpPr>
            <a:spLocks noGrp="1"/>
          </p:cNvSpPr>
          <p:nvPr>
            <p:ph type="title"/>
          </p:nvPr>
        </p:nvSpPr>
        <p:spPr>
          <a:xfrm>
            <a:off x="313510" y="807031"/>
            <a:ext cx="11568343" cy="1003481"/>
          </a:xfrm>
        </p:spPr>
        <p:txBody>
          <a:bodyPr/>
          <a:lstStyle/>
          <a:p>
            <a:r>
              <a:rPr lang="en-US" dirty="0"/>
              <a:t>CRCD and Stress</a:t>
            </a:r>
          </a:p>
        </p:txBody>
      </p:sp>
      <p:sp>
        <p:nvSpPr>
          <p:cNvPr id="4" name="Content Placeholder 3">
            <a:extLst>
              <a:ext uri="{FF2B5EF4-FFF2-40B4-BE49-F238E27FC236}">
                <a16:creationId xmlns:a16="http://schemas.microsoft.com/office/drawing/2014/main" id="{8E38A98E-B3C9-8894-048A-5B4E34299A0E}"/>
              </a:ext>
            </a:extLst>
          </p:cNvPr>
          <p:cNvSpPr>
            <a:spLocks noGrp="1"/>
          </p:cNvSpPr>
          <p:nvPr>
            <p:ph idx="1"/>
          </p:nvPr>
        </p:nvSpPr>
        <p:spPr>
          <a:xfrm>
            <a:off x="313510" y="1883664"/>
            <a:ext cx="11568343" cy="4336163"/>
          </a:xfrm>
        </p:spPr>
        <p:txBody>
          <a:bodyPr/>
          <a:lstStyle/>
          <a:p>
            <a:r>
              <a:rPr lang="en-US" dirty="0"/>
              <a:t>Explain similarity to inflammation</a:t>
            </a:r>
          </a:p>
        </p:txBody>
      </p:sp>
      <p:sp>
        <p:nvSpPr>
          <p:cNvPr id="2" name="Text Placeholder 1">
            <a:extLst>
              <a:ext uri="{FF2B5EF4-FFF2-40B4-BE49-F238E27FC236}">
                <a16:creationId xmlns:a16="http://schemas.microsoft.com/office/drawing/2014/main" id="{56EDDEDA-F5D1-7A7B-E4FF-87F14D8A871C}"/>
              </a:ext>
            </a:extLst>
          </p:cNvPr>
          <p:cNvSpPr>
            <a:spLocks noGrp="1"/>
          </p:cNvSpPr>
          <p:nvPr>
            <p:ph type="body" sz="quarter" idx="10"/>
          </p:nvPr>
        </p:nvSpPr>
        <p:spPr>
          <a:xfrm>
            <a:off x="10070592" y="6489820"/>
            <a:ext cx="2121408" cy="276740"/>
          </a:xfrm>
        </p:spPr>
        <p:txBody>
          <a:bodyPr/>
          <a:lstStyle/>
          <a:p>
            <a:r>
              <a:rPr lang="en-US" sz="1100" dirty="0"/>
              <a:t>Slide 1 of X</a:t>
            </a:r>
          </a:p>
        </p:txBody>
      </p:sp>
      <p:pic>
        <p:nvPicPr>
          <p:cNvPr id="5" name="Picture 4" descr="A picture containing text, font, logo, graphics&#10;&#10;Description automatically generated">
            <a:extLst>
              <a:ext uri="{FF2B5EF4-FFF2-40B4-BE49-F238E27FC236}">
                <a16:creationId xmlns:a16="http://schemas.microsoft.com/office/drawing/2014/main" id="{2EF68FCE-BB92-D1F9-144A-7CAB0D67FE92}"/>
              </a:ext>
            </a:extLst>
          </p:cNvPr>
          <p:cNvPicPr>
            <a:picLocks noChangeAspect="1"/>
          </p:cNvPicPr>
          <p:nvPr/>
        </p:nvPicPr>
        <p:blipFill rotWithShape="1">
          <a:blip r:embed="rId2">
            <a:extLst>
              <a:ext uri="{28A0092B-C50C-407E-A947-70E740481C1C}">
                <a14:useLocalDpi xmlns:a14="http://schemas.microsoft.com/office/drawing/2010/main" val="0"/>
              </a:ext>
            </a:extLst>
          </a:blip>
          <a:srcRect l="12602" t="2459" r="30840" b="5737"/>
          <a:stretch/>
        </p:blipFill>
        <p:spPr bwMode="auto">
          <a:xfrm>
            <a:off x="9255125" y="2681478"/>
            <a:ext cx="2094230" cy="2171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0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7AE9A-B8BB-702B-DC8D-8594FD7E48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7B394EF-7A2D-4352-920D-A0EE6B5F9746}"/>
              </a:ext>
            </a:extLst>
          </p:cNvPr>
          <p:cNvSpPr>
            <a:spLocks noGrp="1"/>
          </p:cNvSpPr>
          <p:nvPr>
            <p:ph type="title"/>
          </p:nvPr>
        </p:nvSpPr>
        <p:spPr>
          <a:xfrm>
            <a:off x="313510" y="807031"/>
            <a:ext cx="11568343" cy="1003481"/>
          </a:xfrm>
        </p:spPr>
        <p:txBody>
          <a:bodyPr/>
          <a:lstStyle/>
          <a:p>
            <a:r>
              <a:rPr lang="en-US" dirty="0"/>
              <a:t>Assessment Difficulties</a:t>
            </a:r>
          </a:p>
        </p:txBody>
      </p:sp>
      <p:sp>
        <p:nvSpPr>
          <p:cNvPr id="4" name="Content Placeholder 3">
            <a:extLst>
              <a:ext uri="{FF2B5EF4-FFF2-40B4-BE49-F238E27FC236}">
                <a16:creationId xmlns:a16="http://schemas.microsoft.com/office/drawing/2014/main" id="{2D9C5353-F001-CA11-6AF1-F80E391B8FF1}"/>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010005FD-8212-964D-B3EF-19A8F66F8BB0}"/>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82606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BE903-39F8-A20F-4188-E16EBE2C70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8FB009-65B1-5FDE-E99F-18134EBC0248}"/>
              </a:ext>
            </a:extLst>
          </p:cNvPr>
          <p:cNvSpPr>
            <a:spLocks noGrp="1"/>
          </p:cNvSpPr>
          <p:nvPr>
            <p:ph type="title"/>
          </p:nvPr>
        </p:nvSpPr>
        <p:spPr>
          <a:xfrm>
            <a:off x="313510" y="807031"/>
            <a:ext cx="11568343" cy="1003481"/>
          </a:xfrm>
        </p:spPr>
        <p:txBody>
          <a:bodyPr/>
          <a:lstStyle/>
          <a:p>
            <a:r>
              <a:rPr lang="en-US" dirty="0"/>
              <a:t>A Response-Time Modeling Approach</a:t>
            </a:r>
          </a:p>
        </p:txBody>
      </p:sp>
      <p:sp>
        <p:nvSpPr>
          <p:cNvPr id="4" name="Content Placeholder 3">
            <a:extLst>
              <a:ext uri="{FF2B5EF4-FFF2-40B4-BE49-F238E27FC236}">
                <a16:creationId xmlns:a16="http://schemas.microsoft.com/office/drawing/2014/main" id="{5451F7A1-A1E7-221A-5B53-34E491506A27}"/>
              </a:ext>
            </a:extLst>
          </p:cNvPr>
          <p:cNvSpPr>
            <a:spLocks noGrp="1"/>
          </p:cNvSpPr>
          <p:nvPr>
            <p:ph idx="1"/>
          </p:nvPr>
        </p:nvSpPr>
        <p:spPr>
          <a:xfrm>
            <a:off x="313510" y="1883664"/>
            <a:ext cx="11568343" cy="4336163"/>
          </a:xfrm>
        </p:spPr>
        <p:txBody>
          <a:bodyPr/>
          <a:lstStyle/>
          <a:p>
            <a:r>
              <a:rPr lang="en-US" dirty="0"/>
              <a:t>words</a:t>
            </a:r>
          </a:p>
        </p:txBody>
      </p:sp>
      <p:sp>
        <p:nvSpPr>
          <p:cNvPr id="2" name="Text Placeholder 1">
            <a:extLst>
              <a:ext uri="{FF2B5EF4-FFF2-40B4-BE49-F238E27FC236}">
                <a16:creationId xmlns:a16="http://schemas.microsoft.com/office/drawing/2014/main" id="{BCC2DA96-FA86-B0AF-E02D-7BDBC356332D}"/>
              </a:ext>
            </a:extLst>
          </p:cNvPr>
          <p:cNvSpPr>
            <a:spLocks noGrp="1"/>
          </p:cNvSpPr>
          <p:nvPr>
            <p:ph type="body" sz="quarter" idx="10"/>
          </p:nvPr>
        </p:nvSpPr>
        <p:spPr>
          <a:xfrm>
            <a:off x="10070592" y="6489820"/>
            <a:ext cx="2121408" cy="276740"/>
          </a:xfrm>
        </p:spPr>
        <p:txBody>
          <a:bodyPr/>
          <a:lstStyle/>
          <a:p>
            <a:r>
              <a:rPr lang="en-US" sz="1100" dirty="0"/>
              <a:t>Slide 1 of X</a:t>
            </a:r>
          </a:p>
        </p:txBody>
      </p:sp>
      <p:pic>
        <p:nvPicPr>
          <p:cNvPr id="6" name="Content Placeholder 3">
            <a:extLst>
              <a:ext uri="{FF2B5EF4-FFF2-40B4-BE49-F238E27FC236}">
                <a16:creationId xmlns:a16="http://schemas.microsoft.com/office/drawing/2014/main" id="{C9C2B2FE-4A50-2A81-4EA5-477C5FF64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135" y="3792909"/>
            <a:ext cx="3913505" cy="2258060"/>
          </a:xfrm>
          <a:prstGeom prst="rect">
            <a:avLst/>
          </a:prstGeom>
        </p:spPr>
      </p:pic>
    </p:spTree>
    <p:extLst>
      <p:ext uri="{BB962C8B-B14F-4D97-AF65-F5344CB8AC3E}">
        <p14:creationId xmlns:p14="http://schemas.microsoft.com/office/powerpoint/2010/main" val="309394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91A0-F5F3-E41B-9953-BBE7CE9C2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7311FC-94D7-1A01-2CA0-3BEAB1CF37B7}"/>
              </a:ext>
            </a:extLst>
          </p:cNvPr>
          <p:cNvSpPr>
            <a:spLocks noGrp="1"/>
          </p:cNvSpPr>
          <p:nvPr>
            <p:ph type="title"/>
          </p:nvPr>
        </p:nvSpPr>
        <p:spPr>
          <a:xfrm>
            <a:off x="313510" y="807031"/>
            <a:ext cx="11568343" cy="1003481"/>
          </a:xfrm>
        </p:spPr>
        <p:txBody>
          <a:bodyPr/>
          <a:lstStyle/>
          <a:p>
            <a:r>
              <a:rPr lang="en-US" dirty="0"/>
              <a:t>The Moonshot Collaboration</a:t>
            </a:r>
          </a:p>
        </p:txBody>
      </p:sp>
      <p:sp>
        <p:nvSpPr>
          <p:cNvPr id="4" name="Content Placeholder 3">
            <a:extLst>
              <a:ext uri="{FF2B5EF4-FFF2-40B4-BE49-F238E27FC236}">
                <a16:creationId xmlns:a16="http://schemas.microsoft.com/office/drawing/2014/main" id="{3475AC3C-7D05-2731-7D88-54A8A4C560FF}"/>
              </a:ext>
            </a:extLst>
          </p:cNvPr>
          <p:cNvSpPr>
            <a:spLocks noGrp="1"/>
          </p:cNvSpPr>
          <p:nvPr>
            <p:ph idx="1"/>
          </p:nvPr>
        </p:nvSpPr>
        <p:spPr>
          <a:xfrm>
            <a:off x="313510" y="1883664"/>
            <a:ext cx="11568343" cy="4336163"/>
          </a:xfrm>
        </p:spPr>
        <p:txBody>
          <a:bodyPr/>
          <a:lstStyle/>
          <a:p>
            <a:r>
              <a:rPr lang="en-US" dirty="0"/>
              <a:t>A holistic approach to cancer survivor quality-of-life</a:t>
            </a:r>
          </a:p>
          <a:p>
            <a:r>
              <a:rPr lang="en-US" dirty="0"/>
              <a:t>A 6-month therapeutic yoga intervention that includes social support and dietary guidance </a:t>
            </a:r>
          </a:p>
          <a:p>
            <a:endParaRPr lang="en-US" dirty="0"/>
          </a:p>
        </p:txBody>
      </p:sp>
      <p:sp>
        <p:nvSpPr>
          <p:cNvPr id="2" name="Text Placeholder 1">
            <a:extLst>
              <a:ext uri="{FF2B5EF4-FFF2-40B4-BE49-F238E27FC236}">
                <a16:creationId xmlns:a16="http://schemas.microsoft.com/office/drawing/2014/main" id="{C4D6F01F-06F8-EEC3-AF14-51459A26650C}"/>
              </a:ext>
            </a:extLst>
          </p:cNvPr>
          <p:cNvSpPr>
            <a:spLocks noGrp="1"/>
          </p:cNvSpPr>
          <p:nvPr>
            <p:ph type="body" sz="quarter" idx="10"/>
          </p:nvPr>
        </p:nvSpPr>
        <p:spPr>
          <a:xfrm>
            <a:off x="10070592" y="6489820"/>
            <a:ext cx="2121408" cy="276740"/>
          </a:xfrm>
        </p:spPr>
        <p:txBody>
          <a:bodyPr/>
          <a:lstStyle/>
          <a:p>
            <a:r>
              <a:rPr lang="en-US" sz="1100" dirty="0"/>
              <a:t>Slide 1 of X</a:t>
            </a:r>
          </a:p>
        </p:txBody>
      </p:sp>
      <p:pic>
        <p:nvPicPr>
          <p:cNvPr id="5" name="Picture 4">
            <a:extLst>
              <a:ext uri="{FF2B5EF4-FFF2-40B4-BE49-F238E27FC236}">
                <a16:creationId xmlns:a16="http://schemas.microsoft.com/office/drawing/2014/main" id="{885FD2D6-8261-1671-1246-8D1559A9B8DF}"/>
              </a:ext>
            </a:extLst>
          </p:cNvPr>
          <p:cNvPicPr>
            <a:picLocks noChangeAspect="1"/>
          </p:cNvPicPr>
          <p:nvPr/>
        </p:nvPicPr>
        <p:blipFill>
          <a:blip r:embed="rId2"/>
          <a:stretch>
            <a:fillRect/>
          </a:stretch>
        </p:blipFill>
        <p:spPr>
          <a:xfrm>
            <a:off x="10268712" y="221815"/>
            <a:ext cx="1499734" cy="1825619"/>
          </a:xfrm>
          <a:prstGeom prst="rect">
            <a:avLst/>
          </a:prstGeom>
        </p:spPr>
      </p:pic>
    </p:spTree>
    <p:extLst>
      <p:ext uri="{BB962C8B-B14F-4D97-AF65-F5344CB8AC3E}">
        <p14:creationId xmlns:p14="http://schemas.microsoft.com/office/powerpoint/2010/main" val="81092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FA4E0-B73A-1187-1FAB-5D0FBDEB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EBDAF4-CB47-BCF2-8473-18CC1CFDC57F}"/>
              </a:ext>
            </a:extLst>
          </p:cNvPr>
          <p:cNvSpPr>
            <a:spLocks noGrp="1"/>
          </p:cNvSpPr>
          <p:nvPr>
            <p:ph type="title"/>
          </p:nvPr>
        </p:nvSpPr>
        <p:spPr>
          <a:xfrm>
            <a:off x="313510" y="807031"/>
            <a:ext cx="11568343" cy="1003481"/>
          </a:xfrm>
        </p:spPr>
        <p:txBody>
          <a:bodyPr/>
          <a:lstStyle/>
          <a:p>
            <a:r>
              <a:rPr lang="en-US" dirty="0"/>
              <a:t>The Current Project</a:t>
            </a:r>
          </a:p>
        </p:txBody>
      </p:sp>
      <p:sp>
        <p:nvSpPr>
          <p:cNvPr id="4" name="Content Placeholder 3">
            <a:extLst>
              <a:ext uri="{FF2B5EF4-FFF2-40B4-BE49-F238E27FC236}">
                <a16:creationId xmlns:a16="http://schemas.microsoft.com/office/drawing/2014/main" id="{199BC0C4-F3D2-A86A-6F62-7B881FF504E3}"/>
              </a:ext>
            </a:extLst>
          </p:cNvPr>
          <p:cNvSpPr>
            <a:spLocks noGrp="1"/>
          </p:cNvSpPr>
          <p:nvPr>
            <p:ph idx="1"/>
          </p:nvPr>
        </p:nvSpPr>
        <p:spPr>
          <a:xfrm>
            <a:off x="313510" y="1883664"/>
            <a:ext cx="11568343" cy="4336163"/>
          </a:xfrm>
        </p:spPr>
        <p:txBody>
          <a:bodyPr/>
          <a:lstStyle/>
          <a:p>
            <a:r>
              <a:rPr lang="en-US" dirty="0"/>
              <a:t>Fifteen undergrads</a:t>
            </a:r>
          </a:p>
          <a:p>
            <a:r>
              <a:rPr lang="en-US" dirty="0"/>
              <a:t>4-week*</a:t>
            </a:r>
          </a:p>
          <a:p>
            <a:r>
              <a:rPr lang="en-US" dirty="0"/>
              <a:t>End-of-semester stress</a:t>
            </a:r>
          </a:p>
          <a:p>
            <a:r>
              <a:rPr lang="en-US" dirty="0"/>
              <a:t>Perceived Stress Scale</a:t>
            </a:r>
          </a:p>
          <a:p>
            <a:r>
              <a:rPr lang="en-US" dirty="0"/>
              <a:t>Three cognitive response-time tasks</a:t>
            </a:r>
          </a:p>
          <a:p>
            <a:endParaRPr lang="en-US" dirty="0"/>
          </a:p>
        </p:txBody>
      </p:sp>
      <p:sp>
        <p:nvSpPr>
          <p:cNvPr id="2" name="Text Placeholder 1">
            <a:extLst>
              <a:ext uri="{FF2B5EF4-FFF2-40B4-BE49-F238E27FC236}">
                <a16:creationId xmlns:a16="http://schemas.microsoft.com/office/drawing/2014/main" id="{93FC705A-2D1D-8529-EA0C-52065C4256E8}"/>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78280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F96CF-49CA-BAB5-EB8B-CC0FC0B745F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324FEE-3E13-0B07-9588-BDAE147A3CE8}"/>
              </a:ext>
            </a:extLst>
          </p:cNvPr>
          <p:cNvSpPr>
            <a:spLocks noGrp="1"/>
          </p:cNvSpPr>
          <p:nvPr>
            <p:ph type="title"/>
          </p:nvPr>
        </p:nvSpPr>
        <p:spPr>
          <a:xfrm>
            <a:off x="313510" y="807031"/>
            <a:ext cx="11568343" cy="1003481"/>
          </a:xfrm>
        </p:spPr>
        <p:txBody>
          <a:bodyPr/>
          <a:lstStyle/>
          <a:p>
            <a:r>
              <a:rPr lang="en-US" dirty="0"/>
              <a:t>The Cognitive Assessments and Models</a:t>
            </a:r>
          </a:p>
        </p:txBody>
      </p:sp>
      <p:sp>
        <p:nvSpPr>
          <p:cNvPr id="4" name="Content Placeholder 3">
            <a:extLst>
              <a:ext uri="{FF2B5EF4-FFF2-40B4-BE49-F238E27FC236}">
                <a16:creationId xmlns:a16="http://schemas.microsoft.com/office/drawing/2014/main" id="{E5084377-6A22-221F-7EC6-C8E81DD08163}"/>
              </a:ext>
            </a:extLst>
          </p:cNvPr>
          <p:cNvSpPr>
            <a:spLocks noGrp="1"/>
          </p:cNvSpPr>
          <p:nvPr>
            <p:ph idx="1"/>
          </p:nvPr>
        </p:nvSpPr>
        <p:spPr>
          <a:xfrm>
            <a:off x="313510" y="1883664"/>
            <a:ext cx="11568343" cy="4336163"/>
          </a:xfrm>
        </p:spPr>
        <p:txBody>
          <a:bodyPr/>
          <a:lstStyle/>
          <a:p>
            <a:r>
              <a:rPr lang="en-US" dirty="0"/>
              <a:t>Attention</a:t>
            </a:r>
          </a:p>
          <a:p>
            <a:pPr lvl="1"/>
            <a:r>
              <a:rPr lang="en-US" dirty="0"/>
              <a:t>Attention Network Test</a:t>
            </a:r>
          </a:p>
          <a:p>
            <a:pPr lvl="1"/>
            <a:r>
              <a:rPr lang="en-US" dirty="0"/>
              <a:t>Shrinking spotlight model</a:t>
            </a:r>
          </a:p>
          <a:p>
            <a:r>
              <a:rPr lang="en-US" dirty="0"/>
              <a:t>Executive Control</a:t>
            </a:r>
          </a:p>
          <a:p>
            <a:pPr lvl="1"/>
            <a:r>
              <a:rPr lang="en-US" dirty="0"/>
              <a:t>Open-Source Anticipated Response Inhibition Task (OSARI)</a:t>
            </a:r>
          </a:p>
          <a:p>
            <a:pPr lvl="1"/>
            <a:r>
              <a:rPr lang="en-US" dirty="0"/>
              <a:t>Bayesian Estimation of Ex-Gaussian Stop-Signal(BEESTS) model</a:t>
            </a:r>
          </a:p>
          <a:p>
            <a:r>
              <a:rPr lang="en-US" dirty="0"/>
              <a:t>Working Memory</a:t>
            </a:r>
          </a:p>
          <a:p>
            <a:pPr lvl="1"/>
            <a:r>
              <a:rPr lang="en-US" dirty="0"/>
              <a:t>Dual N-Back Task</a:t>
            </a:r>
          </a:p>
          <a:p>
            <a:pPr lvl="1"/>
            <a:r>
              <a:rPr lang="en-US" dirty="0"/>
              <a:t>Linear ballistic accumulator model and workload capacity</a:t>
            </a:r>
          </a:p>
          <a:p>
            <a:endParaRPr lang="en-US" dirty="0"/>
          </a:p>
        </p:txBody>
      </p:sp>
      <p:sp>
        <p:nvSpPr>
          <p:cNvPr id="2" name="Text Placeholder 1">
            <a:extLst>
              <a:ext uri="{FF2B5EF4-FFF2-40B4-BE49-F238E27FC236}">
                <a16:creationId xmlns:a16="http://schemas.microsoft.com/office/drawing/2014/main" id="{05E8862E-631A-AEAE-9954-A392C36CBB2F}"/>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222070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6EC6-6B89-3123-BB49-BF8DECB30C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0ADFD9-B9FF-4B75-2B35-C0EEDD9A3532}"/>
              </a:ext>
            </a:extLst>
          </p:cNvPr>
          <p:cNvSpPr>
            <a:spLocks noGrp="1"/>
          </p:cNvSpPr>
          <p:nvPr>
            <p:ph type="title"/>
          </p:nvPr>
        </p:nvSpPr>
        <p:spPr>
          <a:xfrm>
            <a:off x="313510" y="807031"/>
            <a:ext cx="11568343" cy="1003481"/>
          </a:xfrm>
        </p:spPr>
        <p:txBody>
          <a:bodyPr/>
          <a:lstStyle/>
          <a:p>
            <a:r>
              <a:rPr lang="en-US" dirty="0"/>
              <a:t>Aim 1: Does the approach “work”?</a:t>
            </a:r>
          </a:p>
        </p:txBody>
      </p:sp>
      <p:sp>
        <p:nvSpPr>
          <p:cNvPr id="4" name="Content Placeholder 3">
            <a:extLst>
              <a:ext uri="{FF2B5EF4-FFF2-40B4-BE49-F238E27FC236}">
                <a16:creationId xmlns:a16="http://schemas.microsoft.com/office/drawing/2014/main" id="{8EDEEFBC-8108-A0C0-9515-EB77DD83EC10}"/>
              </a:ext>
            </a:extLst>
          </p:cNvPr>
          <p:cNvSpPr>
            <a:spLocks noGrp="1"/>
          </p:cNvSpPr>
          <p:nvPr>
            <p:ph idx="1"/>
          </p:nvPr>
        </p:nvSpPr>
        <p:spPr>
          <a:xfrm>
            <a:off x="313510" y="1883664"/>
            <a:ext cx="11568343" cy="4336163"/>
          </a:xfrm>
        </p:spPr>
        <p:txBody>
          <a:bodyPr>
            <a:normAutofit/>
          </a:bodyPr>
          <a:lstStyle/>
          <a:p>
            <a:pPr marL="0" indent="0">
              <a:buNone/>
            </a:pPr>
            <a:r>
              <a:rPr lang="en-US" sz="2400" b="1" dirty="0"/>
              <a:t>Hypothesis 1</a:t>
            </a:r>
            <a:r>
              <a:rPr lang="en-US" sz="2400" dirty="0"/>
              <a:t>. I hypothesize that response time distributions from the data will fall within a 66% highest density ratio (HDI) of the posterior predictive distribution.</a:t>
            </a:r>
          </a:p>
          <a:p>
            <a:r>
              <a:rPr lang="en-US" sz="2000" b="1" i="1" dirty="0"/>
              <a:t>Hypothesis 1</a:t>
            </a:r>
            <a:r>
              <a:rPr lang="en-US" sz="2000" b="1" i="1" baseline="-25000" dirty="0"/>
              <a:t>A</a:t>
            </a:r>
            <a:r>
              <a:rPr lang="en-US" sz="2000" dirty="0"/>
              <a:t>:  The response time distribution from the Attention Network Test data for each individual will fall in 66% of the posterior HDI based on the shrinking spotlight model.</a:t>
            </a:r>
          </a:p>
          <a:p>
            <a:r>
              <a:rPr lang="en-US" sz="2000" b="1" i="1" dirty="0"/>
              <a:t>Hypothesis 1</a:t>
            </a:r>
            <a:r>
              <a:rPr lang="en-US" sz="2000" b="1" i="1" baseline="-25000" dirty="0"/>
              <a:t>B</a:t>
            </a:r>
            <a:r>
              <a:rPr lang="en-US" sz="2000" dirty="0"/>
              <a:t>: The response time distribution from the Dual N-Back Task data for each individual will fall in 66% of the posterior HDI based on the Linear Ballistic Accumulator model.</a:t>
            </a:r>
          </a:p>
          <a:p>
            <a:r>
              <a:rPr lang="en-US" sz="2000" b="1" i="1" dirty="0"/>
              <a:t>Hypothesis 1</a:t>
            </a:r>
            <a:r>
              <a:rPr lang="en-US" sz="2000" b="1" i="1" baseline="-25000" dirty="0"/>
              <a:t>C</a:t>
            </a:r>
            <a:r>
              <a:rPr lang="en-US" sz="2000" dirty="0"/>
              <a:t>: The response time distribution from the Open-Source Anticipated Response Inhibition data for each individual will fall in 66% of the posterior HDI based on the BEESTS-CV model.</a:t>
            </a:r>
          </a:p>
        </p:txBody>
      </p:sp>
      <p:sp>
        <p:nvSpPr>
          <p:cNvPr id="2" name="Text Placeholder 1">
            <a:extLst>
              <a:ext uri="{FF2B5EF4-FFF2-40B4-BE49-F238E27FC236}">
                <a16:creationId xmlns:a16="http://schemas.microsoft.com/office/drawing/2014/main" id="{B7162E2C-7B62-9439-F17E-9A7D50C56C19}"/>
              </a:ext>
            </a:extLst>
          </p:cNvPr>
          <p:cNvSpPr>
            <a:spLocks noGrp="1"/>
          </p:cNvSpPr>
          <p:nvPr>
            <p:ph type="body" sz="quarter" idx="10"/>
          </p:nvPr>
        </p:nvSpPr>
        <p:spPr>
          <a:xfrm>
            <a:off x="10070592" y="6489820"/>
            <a:ext cx="2121408" cy="276740"/>
          </a:xfrm>
        </p:spPr>
        <p:txBody>
          <a:bodyPr/>
          <a:lstStyle/>
          <a:p>
            <a:r>
              <a:rPr lang="en-US" sz="1100" dirty="0"/>
              <a:t>Slide 1 of X</a:t>
            </a:r>
          </a:p>
        </p:txBody>
      </p:sp>
    </p:spTree>
    <p:extLst>
      <p:ext uri="{BB962C8B-B14F-4D97-AF65-F5344CB8AC3E}">
        <p14:creationId xmlns:p14="http://schemas.microsoft.com/office/powerpoint/2010/main" val="14214653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94DF8D-65A7-A44D-A948-ECEBC0E10D05}" vid="{508897A3-098B-224C-B9A3-C5B67EC0D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9" ma:contentTypeDescription="Create a new document." ma:contentTypeScope="" ma:versionID="61150cfd308bc0815f47483aace43543">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cbdbe6721a854787322107e80e0b90bd"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909BBA-B786-4E51-84AE-FB0AA73C56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da255-3a39-4c37-a648-a96b0720b977"/>
    <ds:schemaRef ds:uri="82fe6e00-d737-49ac-bfae-29e51574da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7EF50E-5EFB-405E-AF9A-A4145532C987}">
  <ds:schemaRefs>
    <ds:schemaRef ds:uri="http://schemas.microsoft.com/sharepoint/v3/contenttype/forms"/>
  </ds:schemaRefs>
</ds:datastoreItem>
</file>

<file path=customXml/itemProps3.xml><?xml version="1.0" encoding="utf-8"?>
<ds:datastoreItem xmlns:ds="http://schemas.openxmlformats.org/officeDocument/2006/customXml" ds:itemID="{591A4200-AA6C-452E-8EFA-BFF3E6BE85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190</TotalTime>
  <Words>745</Words>
  <Application>Microsoft Office PowerPoint</Application>
  <PresentationFormat>Widescreen</PresentationFormat>
  <Paragraphs>71</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Office Theme</vt:lpstr>
      <vt:lpstr>PowerPoint Presentation</vt:lpstr>
      <vt:lpstr>Cancer-Related Cognitive Decline</vt:lpstr>
      <vt:lpstr>CRCD and Stress</vt:lpstr>
      <vt:lpstr>Assessment Difficulties</vt:lpstr>
      <vt:lpstr>A Response-Time Modeling Approach</vt:lpstr>
      <vt:lpstr>The Moonshot Collaboration</vt:lpstr>
      <vt:lpstr>The Current Project</vt:lpstr>
      <vt:lpstr>The Cognitive Assessments and Models</vt:lpstr>
      <vt:lpstr>Aim 1: Does the approach “work”?</vt:lpstr>
      <vt:lpstr>Aim 2: Can we capture longitudinal changes?</vt:lpstr>
      <vt:lpstr>Aim 3: Is stress driving cognitive changes?</vt:lpstr>
      <vt:lpstr>Risks and Mitigations</vt:lpstr>
      <vt:lpstr>Possible Addition: Induce Acute Stress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Mitzi Shipley</dc:creator>
  <cp:lastModifiedBy>Scheuler, Bryanna</cp:lastModifiedBy>
  <cp:revision>3</cp:revision>
  <dcterms:created xsi:type="dcterms:W3CDTF">2020-02-12T19:43:58Z</dcterms:created>
  <dcterms:modified xsi:type="dcterms:W3CDTF">2024-11-06T18:44:49Z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ies>
</file>