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sldIdLst>
    <p:sldId id="256" r:id="rId2"/>
    <p:sldId id="282" r:id="rId3"/>
    <p:sldId id="257" r:id="rId4"/>
    <p:sldId id="258" r:id="rId5"/>
    <p:sldId id="283" r:id="rId6"/>
    <p:sldId id="284" r:id="rId7"/>
    <p:sldId id="260" r:id="rId8"/>
    <p:sldId id="261" r:id="rId9"/>
    <p:sldId id="270" r:id="rId10"/>
    <p:sldId id="288" r:id="rId11"/>
    <p:sldId id="287" r:id="rId12"/>
    <p:sldId id="292" r:id="rId13"/>
    <p:sldId id="291" r:id="rId14"/>
    <p:sldId id="285" r:id="rId15"/>
    <p:sldId id="286" r:id="rId16"/>
    <p:sldId id="289" r:id="rId17"/>
    <p:sldId id="293" r:id="rId18"/>
    <p:sldId id="294" r:id="rId19"/>
    <p:sldId id="273" r:id="rId20"/>
    <p:sldId id="281"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957" autoAdjust="0"/>
  </p:normalViewPr>
  <p:slideViewPr>
    <p:cSldViewPr snapToGrid="0">
      <p:cViewPr varScale="1">
        <p:scale>
          <a:sx n="75" d="100"/>
          <a:sy n="75" d="100"/>
        </p:scale>
        <p:origin x="250" y="4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57F1E4F-1CFF-5643-939E-217C01CDF565}"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2535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4009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217C01CDF56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805963"/>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81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490456"/>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892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5369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429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186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613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72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493424"/>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5934" y="1478461"/>
            <a:ext cx="12192000" cy="2326883"/>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        		</a:t>
            </a:r>
            <a:r>
              <a:rPr lang="en-US" sz="2700" b="1" i="0" dirty="0">
                <a:solidFill>
                  <a:schemeClr val="tx1"/>
                </a:solidFill>
                <a:latin typeface="Times New Roman" panose="02020603050405020304" pitchFamily="18" charset="0"/>
                <a:cs typeface="Times New Roman" panose="02020603050405020304" pitchFamily="18" charset="0"/>
              </a:rPr>
              <a:t>JAWAHARLAL NEHRU NATIONAL COLLEGE OF ENGINEERING</a:t>
            </a:r>
            <a:br>
              <a:rPr lang="en-US" sz="3200" b="1" i="0" dirty="0">
                <a:solidFill>
                  <a:schemeClr val="tx1"/>
                </a:solidFill>
                <a:latin typeface="Times New Roman" panose="02020603050405020304" pitchFamily="18" charset="0"/>
                <a:cs typeface="Times New Roman" panose="02020603050405020304" pitchFamily="18" charset="0"/>
              </a:rPr>
            </a:br>
            <a:r>
              <a:rPr lang="en-US" sz="3200" b="1" i="0" dirty="0">
                <a:solidFill>
                  <a:schemeClr val="tx1"/>
                </a:solidFill>
                <a:latin typeface="Times New Roman" panose="02020603050405020304" pitchFamily="18" charset="0"/>
                <a:cs typeface="Times New Roman" panose="02020603050405020304" pitchFamily="18" charset="0"/>
              </a:rPr>
              <a:t>                     </a:t>
            </a:r>
            <a:r>
              <a:rPr lang="en-US" sz="2400" b="1" i="0" dirty="0">
                <a:solidFill>
                  <a:schemeClr val="tx1"/>
                </a:solidFill>
                <a:latin typeface="Times New Roman" panose="02020603050405020304" pitchFamily="18" charset="0"/>
                <a:cs typeface="Times New Roman" panose="02020603050405020304" pitchFamily="18" charset="0"/>
              </a:rPr>
              <a:t>DEPARTMENT OF COMPUTER SCIENCE AND ENGINEERING</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a:t>
            </a:r>
            <a:r>
              <a:rPr lang="en-US" sz="6700" dirty="0">
                <a:solidFill>
                  <a:schemeClr val="tx1"/>
                </a:solidFill>
                <a:latin typeface="Times New Roman" panose="02020603050405020304" pitchFamily="18" charset="0"/>
                <a:cs typeface="Times New Roman" panose="02020603050405020304" pitchFamily="18" charset="0"/>
              </a:rPr>
              <a:t> </a:t>
            </a:r>
            <a:r>
              <a:rPr lang="en-US" sz="6700" b="1" dirty="0">
                <a:solidFill>
                  <a:schemeClr val="tx1"/>
                </a:solidFill>
                <a:latin typeface="Times New Roman" panose="02020603050405020304" pitchFamily="18" charset="0"/>
                <a:cs typeface="Times New Roman" panose="02020603050405020304" pitchFamily="18" charset="0"/>
              </a:rPr>
              <a:t>BLUEBAYCOFEE SHOP</a:t>
            </a:r>
            <a:br>
              <a:rPr lang="en-US" sz="6700" b="1" dirty="0">
                <a:solidFill>
                  <a:schemeClr val="tx1"/>
                </a:solidFill>
                <a:latin typeface="Times New Roman" panose="02020603050405020304" pitchFamily="18" charset="0"/>
                <a:cs typeface="Times New Roman" panose="02020603050405020304" pitchFamily="18" charset="0"/>
              </a:rPr>
            </a:br>
            <a:r>
              <a:rPr lang="en-US" sz="6700" b="1" dirty="0">
                <a:solidFill>
                  <a:schemeClr val="tx1"/>
                </a:solidFill>
                <a:latin typeface="Times New Roman" panose="02020603050405020304" pitchFamily="18" charset="0"/>
                <a:cs typeface="Times New Roman" panose="02020603050405020304" pitchFamily="18" charset="0"/>
              </a:rPr>
              <a:t>         MANAGEMENT SYSTEM</a:t>
            </a:r>
          </a:p>
        </p:txBody>
      </p:sp>
      <p:pic>
        <p:nvPicPr>
          <p:cNvPr id="4" name="Picture 3" descr="jnnc"/>
          <p:cNvPicPr/>
          <p:nvPr/>
        </p:nvPicPr>
        <p:blipFill>
          <a:blip r:embed="rId2">
            <a:extLst>
              <a:ext uri="{28A0092B-C50C-407E-A947-70E740481C1C}">
                <a14:useLocalDpi xmlns:a14="http://schemas.microsoft.com/office/drawing/2010/main" val="0"/>
              </a:ext>
            </a:extLst>
          </a:blip>
          <a:srcRect/>
          <a:stretch>
            <a:fillRect/>
          </a:stretch>
        </p:blipFill>
        <p:spPr bwMode="auto">
          <a:xfrm>
            <a:off x="5620475" y="258378"/>
            <a:ext cx="858702" cy="1104280"/>
          </a:xfrm>
          <a:prstGeom prst="rect">
            <a:avLst/>
          </a:prstGeom>
          <a:noFill/>
          <a:ln>
            <a:noFill/>
          </a:ln>
        </p:spPr>
      </p:pic>
      <p:sp>
        <p:nvSpPr>
          <p:cNvPr id="7" name="TextBox 6">
            <a:extLst>
              <a:ext uri="{FF2B5EF4-FFF2-40B4-BE49-F238E27FC236}">
                <a16:creationId xmlns:a16="http://schemas.microsoft.com/office/drawing/2014/main" id="{4DC1BBEC-33ED-4E7D-92DB-CB9BD188A460}"/>
              </a:ext>
            </a:extLst>
          </p:cNvPr>
          <p:cNvSpPr txBox="1"/>
          <p:nvPr/>
        </p:nvSpPr>
        <p:spPr>
          <a:xfrm>
            <a:off x="8514080" y="4968240"/>
            <a:ext cx="3169920" cy="923330"/>
          </a:xfrm>
          <a:prstGeom prst="rect">
            <a:avLst/>
          </a:prstGeom>
          <a:noFill/>
        </p:spPr>
        <p:txBody>
          <a:bodyPr wrap="square" rtlCol="0">
            <a:spAutoFit/>
          </a:bodyPr>
          <a:lstStyle/>
          <a:p>
            <a:r>
              <a:rPr lang="en-IN" dirty="0" err="1"/>
              <a:t>Yeshwanth</a:t>
            </a:r>
            <a:r>
              <a:rPr lang="en-IN" dirty="0"/>
              <a:t>. P 4JN17CS111</a:t>
            </a:r>
          </a:p>
          <a:p>
            <a:endParaRPr lang="en-IN" dirty="0"/>
          </a:p>
          <a:p>
            <a:r>
              <a:rPr lang="en-IN" dirty="0"/>
              <a:t>Sudhvina A.S 4JN17CS100</a:t>
            </a:r>
          </a:p>
        </p:txBody>
      </p:sp>
    </p:spTree>
    <p:extLst>
      <p:ext uri="{BB962C8B-B14F-4D97-AF65-F5344CB8AC3E}">
        <p14:creationId xmlns:p14="http://schemas.microsoft.com/office/powerpoint/2010/main" val="393724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43B799-2A0A-4CF4-AD97-5D16259ADB89}"/>
              </a:ext>
            </a:extLst>
          </p:cNvPr>
          <p:cNvPicPr>
            <a:picLocks noChangeAspect="1"/>
          </p:cNvPicPr>
          <p:nvPr/>
        </p:nvPicPr>
        <p:blipFill>
          <a:blip r:embed="rId2"/>
          <a:stretch>
            <a:fillRect/>
          </a:stretch>
        </p:blipFill>
        <p:spPr>
          <a:xfrm>
            <a:off x="1522715" y="0"/>
            <a:ext cx="9146569" cy="6858000"/>
          </a:xfrm>
          <a:prstGeom prst="rect">
            <a:avLst/>
          </a:prstGeom>
        </p:spPr>
      </p:pic>
    </p:spTree>
    <p:extLst>
      <p:ext uri="{BB962C8B-B14F-4D97-AF65-F5344CB8AC3E}">
        <p14:creationId xmlns:p14="http://schemas.microsoft.com/office/powerpoint/2010/main" val="130493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4F5FDC-6929-4AC4-A8A6-DA9F4E775D96}"/>
              </a:ext>
            </a:extLst>
          </p:cNvPr>
          <p:cNvPicPr>
            <a:picLocks noChangeAspect="1"/>
          </p:cNvPicPr>
          <p:nvPr/>
        </p:nvPicPr>
        <p:blipFill>
          <a:blip r:embed="rId2"/>
          <a:stretch>
            <a:fillRect/>
          </a:stretch>
        </p:blipFill>
        <p:spPr>
          <a:xfrm>
            <a:off x="1988993" y="10160"/>
            <a:ext cx="8214014" cy="6858000"/>
          </a:xfrm>
          <a:prstGeom prst="rect">
            <a:avLst/>
          </a:prstGeom>
        </p:spPr>
      </p:pic>
    </p:spTree>
    <p:extLst>
      <p:ext uri="{BB962C8B-B14F-4D97-AF65-F5344CB8AC3E}">
        <p14:creationId xmlns:p14="http://schemas.microsoft.com/office/powerpoint/2010/main" val="1197395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D0E7D8-C6FE-4764-ACF8-487F06B179DD}"/>
              </a:ext>
            </a:extLst>
          </p:cNvPr>
          <p:cNvPicPr>
            <a:picLocks noChangeAspect="1"/>
          </p:cNvPicPr>
          <p:nvPr/>
        </p:nvPicPr>
        <p:blipFill>
          <a:blip r:embed="rId2"/>
          <a:stretch>
            <a:fillRect/>
          </a:stretch>
        </p:blipFill>
        <p:spPr>
          <a:xfrm>
            <a:off x="1831527" y="0"/>
            <a:ext cx="8528945" cy="6858000"/>
          </a:xfrm>
          <a:prstGeom prst="rect">
            <a:avLst/>
          </a:prstGeom>
        </p:spPr>
      </p:pic>
    </p:spTree>
    <p:extLst>
      <p:ext uri="{BB962C8B-B14F-4D97-AF65-F5344CB8AC3E}">
        <p14:creationId xmlns:p14="http://schemas.microsoft.com/office/powerpoint/2010/main" val="3744580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FF2F9C-D680-475A-A03D-6CF862DABBF4}"/>
              </a:ext>
            </a:extLst>
          </p:cNvPr>
          <p:cNvPicPr>
            <a:picLocks noChangeAspect="1"/>
          </p:cNvPicPr>
          <p:nvPr/>
        </p:nvPicPr>
        <p:blipFill>
          <a:blip r:embed="rId2"/>
          <a:stretch>
            <a:fillRect/>
          </a:stretch>
        </p:blipFill>
        <p:spPr>
          <a:xfrm>
            <a:off x="1977368" y="0"/>
            <a:ext cx="8237263" cy="6858000"/>
          </a:xfrm>
          <a:prstGeom prst="rect">
            <a:avLst/>
          </a:prstGeom>
        </p:spPr>
      </p:pic>
    </p:spTree>
    <p:extLst>
      <p:ext uri="{BB962C8B-B14F-4D97-AF65-F5344CB8AC3E}">
        <p14:creationId xmlns:p14="http://schemas.microsoft.com/office/powerpoint/2010/main" val="1692503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B3E421-D32E-419A-B186-B1DC067C021C}"/>
              </a:ext>
            </a:extLst>
          </p:cNvPr>
          <p:cNvPicPr>
            <a:picLocks noChangeAspect="1"/>
          </p:cNvPicPr>
          <p:nvPr/>
        </p:nvPicPr>
        <p:blipFill>
          <a:blip r:embed="rId2"/>
          <a:stretch>
            <a:fillRect/>
          </a:stretch>
        </p:blipFill>
        <p:spPr>
          <a:xfrm>
            <a:off x="1978245" y="20320"/>
            <a:ext cx="8296469" cy="6858000"/>
          </a:xfrm>
          <a:prstGeom prst="rect">
            <a:avLst/>
          </a:prstGeom>
        </p:spPr>
      </p:pic>
    </p:spTree>
    <p:extLst>
      <p:ext uri="{BB962C8B-B14F-4D97-AF65-F5344CB8AC3E}">
        <p14:creationId xmlns:p14="http://schemas.microsoft.com/office/powerpoint/2010/main" val="582509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F3F328-96BB-4552-B352-F41F91EB53BD}"/>
              </a:ext>
            </a:extLst>
          </p:cNvPr>
          <p:cNvPicPr>
            <a:picLocks noChangeAspect="1"/>
          </p:cNvPicPr>
          <p:nvPr/>
        </p:nvPicPr>
        <p:blipFill>
          <a:blip r:embed="rId2"/>
          <a:stretch>
            <a:fillRect/>
          </a:stretch>
        </p:blipFill>
        <p:spPr>
          <a:xfrm>
            <a:off x="1795940" y="10160"/>
            <a:ext cx="8640759" cy="6858000"/>
          </a:xfrm>
          <a:prstGeom prst="rect">
            <a:avLst/>
          </a:prstGeom>
        </p:spPr>
      </p:pic>
    </p:spTree>
    <p:extLst>
      <p:ext uri="{BB962C8B-B14F-4D97-AF65-F5344CB8AC3E}">
        <p14:creationId xmlns:p14="http://schemas.microsoft.com/office/powerpoint/2010/main" val="339691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E2082F-E2AA-4404-914F-E8377663C576}"/>
              </a:ext>
            </a:extLst>
          </p:cNvPr>
          <p:cNvPicPr>
            <a:picLocks noChangeAspect="1"/>
          </p:cNvPicPr>
          <p:nvPr/>
        </p:nvPicPr>
        <p:blipFill>
          <a:blip r:embed="rId2"/>
          <a:stretch>
            <a:fillRect/>
          </a:stretch>
        </p:blipFill>
        <p:spPr>
          <a:xfrm>
            <a:off x="2021676" y="0"/>
            <a:ext cx="8148648" cy="6858000"/>
          </a:xfrm>
          <a:prstGeom prst="rect">
            <a:avLst/>
          </a:prstGeom>
        </p:spPr>
      </p:pic>
    </p:spTree>
    <p:extLst>
      <p:ext uri="{BB962C8B-B14F-4D97-AF65-F5344CB8AC3E}">
        <p14:creationId xmlns:p14="http://schemas.microsoft.com/office/powerpoint/2010/main" val="111444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6F20A8-CEC4-44EA-BD72-D4299973C207}"/>
              </a:ext>
            </a:extLst>
          </p:cNvPr>
          <p:cNvPicPr>
            <a:picLocks noChangeAspect="1"/>
          </p:cNvPicPr>
          <p:nvPr/>
        </p:nvPicPr>
        <p:blipFill>
          <a:blip r:embed="rId2"/>
          <a:stretch>
            <a:fillRect/>
          </a:stretch>
        </p:blipFill>
        <p:spPr>
          <a:xfrm>
            <a:off x="1946130" y="0"/>
            <a:ext cx="8299739" cy="6858000"/>
          </a:xfrm>
          <a:prstGeom prst="rect">
            <a:avLst/>
          </a:prstGeom>
        </p:spPr>
      </p:pic>
    </p:spTree>
    <p:extLst>
      <p:ext uri="{BB962C8B-B14F-4D97-AF65-F5344CB8AC3E}">
        <p14:creationId xmlns:p14="http://schemas.microsoft.com/office/powerpoint/2010/main" val="411785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A91461-3173-42CF-96A3-CADD6DBDC3A3}"/>
              </a:ext>
            </a:extLst>
          </p:cNvPr>
          <p:cNvPicPr>
            <a:picLocks noChangeAspect="1"/>
          </p:cNvPicPr>
          <p:nvPr/>
        </p:nvPicPr>
        <p:blipFill>
          <a:blip r:embed="rId2"/>
          <a:stretch>
            <a:fillRect/>
          </a:stretch>
        </p:blipFill>
        <p:spPr>
          <a:xfrm>
            <a:off x="1831527" y="0"/>
            <a:ext cx="8528945" cy="6858000"/>
          </a:xfrm>
          <a:prstGeom prst="rect">
            <a:avLst/>
          </a:prstGeom>
        </p:spPr>
      </p:pic>
    </p:spTree>
    <p:extLst>
      <p:ext uri="{BB962C8B-B14F-4D97-AF65-F5344CB8AC3E}">
        <p14:creationId xmlns:p14="http://schemas.microsoft.com/office/powerpoint/2010/main" val="354417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6932" y="273593"/>
            <a:ext cx="10863354" cy="777241"/>
          </a:xfrm>
        </p:spPr>
        <p:txBody>
          <a:bodyPr>
            <a:normAutofit fontScale="90000"/>
          </a:bodyPr>
          <a:lstStyle/>
          <a:p>
            <a:pPr algn="ctr"/>
            <a:r>
              <a:rPr lang="en-US" u="sng" dirty="0">
                <a:solidFill>
                  <a:schemeClr val="tx1"/>
                </a:solidFill>
                <a:latin typeface="Times New Roman" panose="02020603050405020304" pitchFamily="18" charset="0"/>
                <a:cs typeface="Times New Roman" panose="02020603050405020304" pitchFamily="18" charset="0"/>
              </a:rPr>
              <a:t>FUTURE SCOPE OF THE PROJECT</a:t>
            </a:r>
          </a:p>
        </p:txBody>
      </p:sp>
      <p:sp>
        <p:nvSpPr>
          <p:cNvPr id="3" name="Subtitle 2"/>
          <p:cNvSpPr>
            <a:spLocks noGrp="1"/>
          </p:cNvSpPr>
          <p:nvPr>
            <p:ph type="subTitle" idx="1"/>
          </p:nvPr>
        </p:nvSpPr>
        <p:spPr>
          <a:xfrm>
            <a:off x="856932" y="2062480"/>
            <a:ext cx="10863354" cy="4209692"/>
          </a:xfrm>
        </p:spPr>
        <p:txBody>
          <a:bodyPr>
            <a:normAutofit lnSpcReduction="10000"/>
          </a:bodyPr>
          <a:lstStyle/>
          <a:p>
            <a:r>
              <a:rPr lang="en-US" sz="2400" cap="none" dirty="0">
                <a:solidFill>
                  <a:schemeClr val="accent4">
                    <a:lumMod val="40000"/>
                    <a:lumOff val="60000"/>
                  </a:schemeClr>
                </a:solidFill>
                <a:latin typeface="Colonna MT" panose="04020805060202030203" pitchFamily="82" charset="0"/>
              </a:rPr>
              <a:t>The project “</a:t>
            </a:r>
            <a:r>
              <a:rPr lang="en-IN" sz="2400" b="1" dirty="0">
                <a:solidFill>
                  <a:schemeClr val="accent4">
                    <a:lumMod val="40000"/>
                    <a:lumOff val="60000"/>
                  </a:schemeClr>
                </a:solidFill>
                <a:latin typeface="Colonna MT" panose="04020805060202030203" pitchFamily="82" charset="0"/>
              </a:rPr>
              <a:t>BLUEBAYCOFFEE SHOP</a:t>
            </a:r>
            <a:r>
              <a:rPr lang="en-US" sz="2400" b="1" cap="none" dirty="0">
                <a:solidFill>
                  <a:schemeClr val="accent4">
                    <a:lumMod val="40000"/>
                    <a:lumOff val="60000"/>
                  </a:schemeClr>
                </a:solidFill>
                <a:latin typeface="Colonna MT" panose="04020805060202030203" pitchFamily="82" charset="0"/>
              </a:rPr>
              <a:t> MANAGEMENT SYSTEM</a:t>
            </a:r>
            <a:r>
              <a:rPr lang="en-US" sz="2400" cap="none" dirty="0">
                <a:solidFill>
                  <a:schemeClr val="accent4">
                    <a:lumMod val="40000"/>
                    <a:lumOff val="60000"/>
                  </a:schemeClr>
                </a:solidFill>
                <a:latin typeface="Colonna MT" panose="04020805060202030203" pitchFamily="82" charset="0"/>
              </a:rPr>
              <a:t>” has been created with the intention of providing a company head with application which </a:t>
            </a:r>
            <a:r>
              <a:rPr lang="id-ID" sz="2400" cap="none" dirty="0">
                <a:solidFill>
                  <a:schemeClr val="accent4">
                    <a:lumMod val="40000"/>
                    <a:lumOff val="60000"/>
                  </a:schemeClr>
                </a:solidFill>
                <a:latin typeface="Colonna MT" panose="04020805060202030203" pitchFamily="82" charset="0"/>
              </a:rPr>
              <a:t>helps to store the </a:t>
            </a:r>
            <a:r>
              <a:rPr lang="en-IN" sz="2400" cap="none" dirty="0">
                <a:solidFill>
                  <a:schemeClr val="accent4">
                    <a:lumMod val="40000"/>
                    <a:lumOff val="60000"/>
                  </a:schemeClr>
                </a:solidFill>
                <a:latin typeface="Colonna MT" panose="04020805060202030203" pitchFamily="82" charset="0"/>
              </a:rPr>
              <a:t>coffee product</a:t>
            </a:r>
            <a:r>
              <a:rPr lang="id-ID" sz="2400" cap="none" dirty="0">
                <a:solidFill>
                  <a:schemeClr val="accent4">
                    <a:lumMod val="40000"/>
                    <a:lumOff val="60000"/>
                  </a:schemeClr>
                </a:solidFill>
                <a:latin typeface="Colonna MT" panose="04020805060202030203" pitchFamily="82" charset="0"/>
              </a:rPr>
              <a:t> details</a:t>
            </a:r>
            <a:r>
              <a:rPr lang="en-US" sz="2400" cap="none" dirty="0">
                <a:solidFill>
                  <a:schemeClr val="accent4">
                    <a:lumMod val="40000"/>
                    <a:lumOff val="60000"/>
                  </a:schemeClr>
                </a:solidFill>
                <a:latin typeface="Colonna MT" panose="04020805060202030203" pitchFamily="82" charset="0"/>
              </a:rPr>
              <a:t>.</a:t>
            </a:r>
            <a:endParaRPr lang="en-IN" sz="2400" cap="none" dirty="0">
              <a:solidFill>
                <a:schemeClr val="accent4">
                  <a:lumMod val="40000"/>
                  <a:lumOff val="60000"/>
                </a:schemeClr>
              </a:solidFill>
              <a:latin typeface="Colonna MT" panose="04020805060202030203" pitchFamily="82" charset="0"/>
            </a:endParaRPr>
          </a:p>
          <a:p>
            <a:pPr marL="342900" lvl="0" indent="-342900">
              <a:buFont typeface="Arial" panose="020B0604020202020204" pitchFamily="34" charset="0"/>
              <a:buChar char="•"/>
            </a:pPr>
            <a:r>
              <a:rPr lang="en-US" sz="2400" cap="none" dirty="0">
                <a:solidFill>
                  <a:schemeClr val="accent4">
                    <a:lumMod val="40000"/>
                    <a:lumOff val="60000"/>
                  </a:schemeClr>
                </a:solidFill>
                <a:latin typeface="Colonna MT" panose="04020805060202030203" pitchFamily="82" charset="0"/>
              </a:rPr>
              <a:t>All the requirements specifications were followed as far as possible and few additional features were added that can make the application friendlier and less complicated. </a:t>
            </a:r>
            <a:endParaRPr lang="en-IN" sz="2400" cap="none" dirty="0">
              <a:solidFill>
                <a:schemeClr val="accent4">
                  <a:lumMod val="40000"/>
                  <a:lumOff val="60000"/>
                </a:schemeClr>
              </a:solidFill>
              <a:latin typeface="Colonna MT" panose="04020805060202030203" pitchFamily="82" charset="0"/>
            </a:endParaRPr>
          </a:p>
          <a:p>
            <a:pPr marL="342900" lvl="0" indent="-342900">
              <a:buFont typeface="Arial" panose="020B0604020202020204" pitchFamily="34" charset="0"/>
              <a:buChar char="•"/>
            </a:pPr>
            <a:r>
              <a:rPr lang="en-US" sz="2400" cap="none" dirty="0">
                <a:solidFill>
                  <a:schemeClr val="accent4">
                    <a:lumMod val="40000"/>
                    <a:lumOff val="60000"/>
                  </a:schemeClr>
                </a:solidFill>
                <a:latin typeface="Colonna MT" panose="04020805060202030203" pitchFamily="82" charset="0"/>
              </a:rPr>
              <a:t>The project “</a:t>
            </a:r>
            <a:r>
              <a:rPr lang="en-IN" sz="2400" b="1" dirty="0">
                <a:solidFill>
                  <a:schemeClr val="accent4">
                    <a:lumMod val="40000"/>
                    <a:lumOff val="60000"/>
                  </a:schemeClr>
                </a:solidFill>
                <a:latin typeface="Colonna MT" panose="04020805060202030203" pitchFamily="82" charset="0"/>
              </a:rPr>
              <a:t>bluebaycoffee </a:t>
            </a:r>
            <a:r>
              <a:rPr lang="en-US" sz="2400" b="1" cap="none" dirty="0">
                <a:solidFill>
                  <a:schemeClr val="accent4">
                    <a:lumMod val="40000"/>
                    <a:lumOff val="60000"/>
                  </a:schemeClr>
                </a:solidFill>
                <a:latin typeface="Colonna MT" panose="04020805060202030203" pitchFamily="82" charset="0"/>
              </a:rPr>
              <a:t>management system</a:t>
            </a:r>
            <a:r>
              <a:rPr lang="en-US" sz="2400" cap="none" dirty="0">
                <a:solidFill>
                  <a:schemeClr val="accent4">
                    <a:lumMod val="40000"/>
                    <a:lumOff val="60000"/>
                  </a:schemeClr>
                </a:solidFill>
                <a:latin typeface="Colonna MT" panose="04020805060202030203" pitchFamily="82" charset="0"/>
              </a:rPr>
              <a:t>” has been developed with the proper guidance from the </a:t>
            </a:r>
            <a:r>
              <a:rPr lang="id-ID" sz="2400" cap="none" dirty="0">
                <a:solidFill>
                  <a:schemeClr val="accent4">
                    <a:lumMod val="40000"/>
                    <a:lumOff val="60000"/>
                  </a:schemeClr>
                </a:solidFill>
                <a:latin typeface="Colonna MT" panose="04020805060202030203" pitchFamily="82" charset="0"/>
              </a:rPr>
              <a:t>manager</a:t>
            </a:r>
            <a:r>
              <a:rPr lang="en-US" sz="2400" cap="none" dirty="0">
                <a:solidFill>
                  <a:schemeClr val="accent4">
                    <a:lumMod val="40000"/>
                    <a:lumOff val="60000"/>
                  </a:schemeClr>
                </a:solidFill>
                <a:latin typeface="Colonna MT" panose="04020805060202030203" pitchFamily="82" charset="0"/>
              </a:rPr>
              <a:t>.</a:t>
            </a:r>
            <a:endParaRPr lang="en-IN" sz="2400" cap="none" dirty="0">
              <a:solidFill>
                <a:schemeClr val="accent4">
                  <a:lumMod val="40000"/>
                  <a:lumOff val="60000"/>
                </a:schemeClr>
              </a:solidFill>
              <a:latin typeface="Colonna MT" panose="04020805060202030203" pitchFamily="82" charset="0"/>
            </a:endParaRPr>
          </a:p>
          <a:p>
            <a:pPr marL="342900" lvl="0" indent="-342900">
              <a:buFont typeface="Arial" panose="020B0604020202020204" pitchFamily="34" charset="0"/>
              <a:buChar char="•"/>
            </a:pPr>
            <a:r>
              <a:rPr lang="en-US" sz="2400" cap="none" dirty="0">
                <a:solidFill>
                  <a:schemeClr val="accent4">
                    <a:lumMod val="40000"/>
                    <a:lumOff val="60000"/>
                  </a:schemeClr>
                </a:solidFill>
                <a:latin typeface="Colonna MT" panose="04020805060202030203" pitchFamily="82" charset="0"/>
              </a:rPr>
              <a:t>We hope that “</a:t>
            </a:r>
            <a:r>
              <a:rPr lang="en-US" sz="2400" b="1" dirty="0">
                <a:solidFill>
                  <a:schemeClr val="accent4">
                    <a:lumMod val="40000"/>
                    <a:lumOff val="60000"/>
                  </a:schemeClr>
                </a:solidFill>
                <a:latin typeface="Colonna MT" panose="04020805060202030203" pitchFamily="82" charset="0"/>
              </a:rPr>
              <a:t>bluebaycoffee </a:t>
            </a:r>
            <a:r>
              <a:rPr lang="en-US" sz="2400" b="1" cap="none" dirty="0">
                <a:solidFill>
                  <a:schemeClr val="accent4">
                    <a:lumMod val="40000"/>
                    <a:lumOff val="60000"/>
                  </a:schemeClr>
                </a:solidFill>
                <a:latin typeface="Colonna MT" panose="04020805060202030203" pitchFamily="82" charset="0"/>
              </a:rPr>
              <a:t>management system</a:t>
            </a:r>
            <a:r>
              <a:rPr lang="en-US" sz="2400" cap="none" dirty="0">
                <a:solidFill>
                  <a:schemeClr val="accent4">
                    <a:lumMod val="40000"/>
                    <a:lumOff val="60000"/>
                  </a:schemeClr>
                </a:solidFill>
                <a:latin typeface="Colonna MT" panose="04020805060202030203" pitchFamily="82" charset="0"/>
              </a:rPr>
              <a:t>” fulfills all the needs in possible manner.</a:t>
            </a:r>
            <a:endParaRPr lang="en-IN" sz="2400" cap="none" dirty="0">
              <a:solidFill>
                <a:schemeClr val="accent4">
                  <a:lumMod val="40000"/>
                  <a:lumOff val="60000"/>
                </a:schemeClr>
              </a:solidFill>
              <a:latin typeface="Colonna MT" panose="04020805060202030203" pitchFamily="82" charset="0"/>
            </a:endParaRPr>
          </a:p>
          <a:p>
            <a:endParaRPr lang="en-US" sz="2400" cap="none" dirty="0">
              <a:solidFill>
                <a:schemeClr val="accent4">
                  <a:lumMod val="40000"/>
                  <a:lumOff val="60000"/>
                </a:schemeClr>
              </a:solidFill>
              <a:latin typeface="Colonna MT" panose="04020805060202030203" pitchFamily="82" charset="0"/>
              <a:cs typeface="Times New Roman" panose="02020603050405020304" pitchFamily="18" charset="0"/>
            </a:endParaRPr>
          </a:p>
        </p:txBody>
      </p:sp>
    </p:spTree>
    <p:extLst>
      <p:ext uri="{BB962C8B-B14F-4D97-AF65-F5344CB8AC3E}">
        <p14:creationId xmlns:p14="http://schemas.microsoft.com/office/powerpoint/2010/main" val="412624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98741"/>
            <a:ext cx="8825658" cy="2001328"/>
          </a:xfrm>
        </p:spPr>
        <p:txBody>
          <a:bodyPr>
            <a:normAutofit fontScale="90000"/>
          </a:bodyPr>
          <a:lstStyle/>
          <a:p>
            <a:r>
              <a:rPr lang="en-IN" u="sng" dirty="0"/>
              <a:t>PROBLEM</a:t>
            </a:r>
            <a:r>
              <a:rPr lang="en-IN" dirty="0"/>
              <a:t> </a:t>
            </a:r>
            <a:r>
              <a:rPr lang="en-IN" u="sng" dirty="0"/>
              <a:t>STATEMENT</a:t>
            </a:r>
            <a:r>
              <a:rPr lang="en-IN" dirty="0"/>
              <a:t>:</a:t>
            </a:r>
          </a:p>
        </p:txBody>
      </p:sp>
      <p:sp>
        <p:nvSpPr>
          <p:cNvPr id="3" name="Content Placeholder 2"/>
          <p:cNvSpPr>
            <a:spLocks noGrp="1"/>
          </p:cNvSpPr>
          <p:nvPr>
            <p:ph type="subTitle" idx="1"/>
          </p:nvPr>
        </p:nvSpPr>
        <p:spPr>
          <a:xfrm>
            <a:off x="1154955" y="3053751"/>
            <a:ext cx="8825658" cy="2585049"/>
          </a:xfrm>
        </p:spPr>
        <p:txBody>
          <a:bodyPr>
            <a:normAutofit fontScale="85000" lnSpcReduction="20000"/>
          </a:bodyPr>
          <a:lstStyle/>
          <a:p>
            <a:r>
              <a:rPr lang="en-US" sz="3200" dirty="0">
                <a:solidFill>
                  <a:schemeClr val="accent4">
                    <a:lumMod val="40000"/>
                    <a:lumOff val="60000"/>
                  </a:schemeClr>
                </a:solidFill>
                <a:latin typeface="Colonna MT" panose="04020805060202030203" pitchFamily="82" charset="0"/>
              </a:rPr>
              <a:t>THE MAIN PURPOSE OF  THE SYSTEM IS TO MANAGE THE CUSTOMER DETAILS, EMPLOYEE DETAILS ,ORDERING AND BILLING DETAILS OF  BLUEBAYCOFFEE SHOP AND ONE MUST GET SATISFIED BY THE UPDATE RESULTS OF THE SYSTEM DURING ADD/DELETE OPERATION ON THE ITEM DETAILS</a:t>
            </a:r>
            <a:endParaRPr lang="en-IN" sz="3200" dirty="0">
              <a:solidFill>
                <a:schemeClr val="accent4">
                  <a:lumMod val="40000"/>
                  <a:lumOff val="60000"/>
                </a:schemeClr>
              </a:solidFill>
              <a:latin typeface="Colonna MT" panose="04020805060202030203" pitchFamily="82" charset="0"/>
            </a:endParaRPr>
          </a:p>
          <a:p>
            <a:endParaRPr lang="en-IN" dirty="0"/>
          </a:p>
        </p:txBody>
      </p:sp>
    </p:spTree>
    <p:extLst>
      <p:ext uri="{BB962C8B-B14F-4D97-AF65-F5344CB8AC3E}">
        <p14:creationId xmlns:p14="http://schemas.microsoft.com/office/powerpoint/2010/main" val="3779615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439947"/>
            <a:ext cx="12192000" cy="914400"/>
          </a:xfrm>
        </p:spPr>
        <p:txBody>
          <a:bodyPr>
            <a:normAutofit fontScale="90000"/>
          </a:bodyPr>
          <a:lstStyle/>
          <a:p>
            <a:pPr algn="ctr"/>
            <a:r>
              <a:rPr lang="en-US"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2214154" y="2194559"/>
            <a:ext cx="7763692" cy="3800799"/>
          </a:xfrm>
        </p:spPr>
        <p:txBody>
          <a:bodyPr>
            <a:noAutofit/>
          </a:bodyPr>
          <a:lstStyle/>
          <a:p>
            <a:pPr algn="just">
              <a:lnSpc>
                <a:spcPct val="150000"/>
              </a:lnSpc>
            </a:pPr>
            <a:r>
              <a:rPr lang="en-US" sz="2400" dirty="0">
                <a:solidFill>
                  <a:schemeClr val="accent4">
                    <a:lumMod val="40000"/>
                    <a:lumOff val="60000"/>
                  </a:schemeClr>
                </a:solidFill>
                <a:latin typeface="Colonna MT" panose="04020805060202030203" pitchFamily="82" charset="0"/>
                <a:cs typeface="Times New Roman" panose="02020603050405020304" pitchFamily="18" charset="0"/>
              </a:rPr>
              <a:t>Our project satisfies the needs to manage the BLUEBAYCOFFEE SHOP. Our project satisfies most of the requirements of THE COFFEE SHOP. User-friendly code is been used as to support user-friendly platform for shopping PIZZA. The project which we have done makes it easy to ORDER, save time and money.</a:t>
            </a:r>
          </a:p>
        </p:txBody>
      </p:sp>
    </p:spTree>
    <p:extLst>
      <p:ext uri="{BB962C8B-B14F-4D97-AF65-F5344CB8AC3E}">
        <p14:creationId xmlns:p14="http://schemas.microsoft.com/office/powerpoint/2010/main" val="3403016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
            <a:ext cx="8001000" cy="1259457"/>
          </a:xfrm>
        </p:spPr>
        <p:txBody>
          <a:bodyPr/>
          <a:lstStyle/>
          <a:p>
            <a:r>
              <a:rPr lang="en-US" u="sng" dirty="0">
                <a:solidFill>
                  <a:schemeClr val="tx1"/>
                </a:solidFill>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684212" y="2103121"/>
            <a:ext cx="10745788" cy="3448594"/>
          </a:xfrm>
        </p:spPr>
        <p:txBody>
          <a:bodyPr>
            <a:normAutofit/>
          </a:bodyPr>
          <a:lstStyle/>
          <a:p>
            <a:pPr marL="342900" indent="-342900">
              <a:buFont typeface="Arial" panose="020B0604020202020204" pitchFamily="34" charset="0"/>
              <a:buChar char="•"/>
            </a:pPr>
            <a:r>
              <a:rPr lang="en-US" dirty="0"/>
              <a:t>C# 7.0 Pocket Reference: Instant help for Beginners by Ben </a:t>
            </a:r>
            <a:r>
              <a:rPr lang="en-US" dirty="0" err="1"/>
              <a:t>Albhari</a:t>
            </a:r>
            <a:r>
              <a:rPr lang="en-US" dirty="0"/>
              <a:t> and Joseph </a:t>
            </a:r>
            <a:r>
              <a:rPr lang="en-US" dirty="0" err="1"/>
              <a:t>Albhari</a:t>
            </a:r>
            <a:r>
              <a:rPr lang="en-US" dirty="0"/>
              <a:t>.</a:t>
            </a:r>
          </a:p>
          <a:p>
            <a:pPr marL="342900" indent="-342900">
              <a:buFont typeface="Arial" panose="020B0604020202020204" pitchFamily="34" charset="0"/>
              <a:buChar char="•"/>
            </a:pPr>
            <a:r>
              <a:rPr lang="en-US" dirty="0"/>
              <a:t>Raghu Ramakrishnan, and </a:t>
            </a:r>
            <a:r>
              <a:rPr lang="en-US" dirty="0" err="1"/>
              <a:t>Gehrke</a:t>
            </a:r>
            <a:r>
              <a:rPr lang="en-US" dirty="0"/>
              <a:t>, “Database management systems”, McGraw Hill, 3rd Edition, 2014,</a:t>
            </a:r>
            <a:endParaRPr lang="en-IN" dirty="0"/>
          </a:p>
          <a:p>
            <a:pPr marL="342900" indent="-342900">
              <a:buFont typeface="Arial" panose="020B0604020202020204" pitchFamily="34" charset="0"/>
              <a:buChar char="•"/>
            </a:pPr>
            <a:r>
              <a:rPr lang="en-US" dirty="0"/>
              <a:t>C# for Dummies by John Paul and Bill </a:t>
            </a:r>
            <a:r>
              <a:rPr lang="en-US" dirty="0" err="1"/>
              <a:t>Sempf</a:t>
            </a:r>
            <a:r>
              <a:rPr lang="en-US" dirty="0"/>
              <a:t> 1</a:t>
            </a:r>
            <a:r>
              <a:rPr lang="en-US" baseline="30000" dirty="0"/>
              <a:t>st</a:t>
            </a:r>
            <a:r>
              <a:rPr lang="en-US" dirty="0"/>
              <a:t> Edition, Kindle Edition.</a:t>
            </a:r>
            <a:endParaRPr lang="en-IN" dirty="0"/>
          </a:p>
          <a:p>
            <a:endParaRPr lang="en-IN" dirty="0"/>
          </a:p>
          <a:p>
            <a:pPr marL="342900" lvl="0" indent="-342900">
              <a:buFont typeface="Arial" panose="020B0604020202020204" pitchFamily="34" charset="0"/>
              <a:buChar char="•"/>
            </a:pPr>
            <a:endParaRPr lang="en-US" sz="2400" u="sng" dirty="0">
              <a:solidFill>
                <a:schemeClr val="accent4">
                  <a:lumMod val="40000"/>
                  <a:lumOff val="60000"/>
                </a:schemeClr>
              </a:solidFill>
              <a:latin typeface="Colonna MT" panose="04020805060202030203" pitchFamily="82" charset="0"/>
            </a:endParaRPr>
          </a:p>
        </p:txBody>
      </p:sp>
    </p:spTree>
    <p:extLst>
      <p:ext uri="{BB962C8B-B14F-4D97-AF65-F5344CB8AC3E}">
        <p14:creationId xmlns:p14="http://schemas.microsoft.com/office/powerpoint/2010/main" val="1501574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3262" y="714375"/>
            <a:ext cx="7421563" cy="790304"/>
          </a:xfrm>
        </p:spPr>
        <p:txBody>
          <a:bodyPr>
            <a:normAutofit fontScale="90000"/>
          </a:bodyPr>
          <a:lstStyle/>
          <a:p>
            <a:r>
              <a:rPr lang="en-US" u="sng" dirty="0">
                <a:solidFill>
                  <a:schemeClr val="tx1"/>
                </a:solidFill>
                <a:latin typeface="Times New Roman" panose="02020603050405020304" pitchFamily="18" charset="0"/>
                <a:cs typeface="Times New Roman" panose="02020603050405020304" pitchFamily="18" charset="0"/>
              </a:rPr>
              <a:t> ABSTRACT</a:t>
            </a:r>
            <a:r>
              <a:rPr lang="en-US" dirty="0">
                <a:solidFill>
                  <a:schemeClr val="tx1"/>
                </a:solidFill>
                <a:latin typeface="Times New Roman" panose="02020603050405020304" pitchFamily="18" charset="0"/>
                <a:cs typeface="Times New Roman" panose="02020603050405020304" pitchFamily="18" charset="0"/>
              </a:rPr>
              <a:t>:</a:t>
            </a:r>
          </a:p>
        </p:txBody>
      </p:sp>
      <p:sp>
        <p:nvSpPr>
          <p:cNvPr id="3" name="Subtitle 2"/>
          <p:cNvSpPr>
            <a:spLocks noGrp="1"/>
          </p:cNvSpPr>
          <p:nvPr>
            <p:ph type="subTitle" idx="1"/>
          </p:nvPr>
        </p:nvSpPr>
        <p:spPr>
          <a:xfrm>
            <a:off x="855661" y="1609182"/>
            <a:ext cx="9269685" cy="4210594"/>
          </a:xfrm>
        </p:spPr>
        <p:txBody>
          <a:bodyPr>
            <a:normAutofit fontScale="92500" lnSpcReduction="20000"/>
          </a:bodyPr>
          <a:lstStyle/>
          <a:p>
            <a:r>
              <a:rPr lang="en-US" dirty="0"/>
              <a:t> </a:t>
            </a:r>
          </a:p>
          <a:p>
            <a:pPr algn="just"/>
            <a:r>
              <a:rPr lang="en-US" sz="2700" cap="none" dirty="0">
                <a:solidFill>
                  <a:schemeClr val="accent4">
                    <a:lumMod val="40000"/>
                    <a:lumOff val="60000"/>
                  </a:schemeClr>
                </a:solidFill>
                <a:latin typeface="Colonna MT" panose="04020805060202030203" pitchFamily="82" charset="0"/>
              </a:rPr>
              <a:t>This project illustrates the design and implementation of a BluebayCoffee shop management system. The main aim of the project is the management of the </a:t>
            </a:r>
            <a:r>
              <a:rPr lang="en-US" sz="2700" dirty="0">
                <a:solidFill>
                  <a:schemeClr val="accent4">
                    <a:lumMod val="40000"/>
                    <a:lumOff val="60000"/>
                  </a:schemeClr>
                </a:solidFill>
                <a:latin typeface="Colonna MT" panose="04020805060202030203" pitchFamily="82" charset="0"/>
              </a:rPr>
              <a:t>BluebayCoffee</a:t>
            </a:r>
            <a:r>
              <a:rPr lang="en-US" sz="2700" cap="none" dirty="0">
                <a:solidFill>
                  <a:schemeClr val="accent4">
                    <a:lumMod val="40000"/>
                    <a:lumOff val="60000"/>
                  </a:schemeClr>
                </a:solidFill>
                <a:latin typeface="Colonna MT" panose="04020805060202030203" pitchFamily="82" charset="0"/>
              </a:rPr>
              <a:t> shop. This is done by creating the database of available </a:t>
            </a:r>
            <a:r>
              <a:rPr lang="en-US" sz="2700" dirty="0">
                <a:solidFill>
                  <a:schemeClr val="accent4">
                    <a:lumMod val="40000"/>
                    <a:lumOff val="60000"/>
                  </a:schemeClr>
                </a:solidFill>
                <a:latin typeface="Colonna MT" panose="04020805060202030203" pitchFamily="82" charset="0"/>
              </a:rPr>
              <a:t>products in</a:t>
            </a:r>
            <a:r>
              <a:rPr lang="en-US" sz="2700" cap="none" dirty="0">
                <a:solidFill>
                  <a:schemeClr val="accent4">
                    <a:lumMod val="40000"/>
                    <a:lumOff val="60000"/>
                  </a:schemeClr>
                </a:solidFill>
                <a:latin typeface="Colonna MT" panose="04020805060202030203" pitchFamily="82" charset="0"/>
              </a:rPr>
              <a:t> the shop. The database is then connected to the main program by using interconnection of the C# and the database that has already been created. Here a software is designed which keeps the record of the </a:t>
            </a:r>
            <a:r>
              <a:rPr lang="en-US" sz="2700" dirty="0">
                <a:solidFill>
                  <a:schemeClr val="accent4">
                    <a:lumMod val="40000"/>
                    <a:lumOff val="60000"/>
                  </a:schemeClr>
                </a:solidFill>
                <a:latin typeface="Colonna MT" panose="04020805060202030203" pitchFamily="82" charset="0"/>
              </a:rPr>
              <a:t>all products, customer, employee and billing details of the shop.</a:t>
            </a:r>
            <a:r>
              <a:rPr lang="en-US" sz="2700" cap="none" dirty="0">
                <a:solidFill>
                  <a:schemeClr val="accent4">
                    <a:lumMod val="40000"/>
                    <a:lumOff val="60000"/>
                  </a:schemeClr>
                </a:solidFill>
                <a:latin typeface="Colonna MT" panose="04020805060202030203" pitchFamily="82" charset="0"/>
              </a:rPr>
              <a:t> It is fed with the information of the  products available in the shop And it keeps updating the record of the products sold from the shop.</a:t>
            </a:r>
            <a:endParaRPr lang="en-IN" sz="2700" cap="none" dirty="0">
              <a:solidFill>
                <a:schemeClr val="accent4">
                  <a:lumMod val="40000"/>
                  <a:lumOff val="60000"/>
                </a:schemeClr>
              </a:solidFill>
              <a:latin typeface="Colonna MT" panose="04020805060202030203" pitchFamily="82" charset="0"/>
            </a:endParaRPr>
          </a:p>
          <a:p>
            <a:pPr algn="just"/>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735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8001000" cy="920932"/>
          </a:xfrm>
        </p:spPr>
        <p:txBody>
          <a:bodyPr>
            <a:noAutofit/>
          </a:bodyPr>
          <a:lstStyle/>
          <a:p>
            <a:r>
              <a:rPr lang="en-US" sz="4000" u="sng" dirty="0">
                <a:solidFill>
                  <a:schemeClr val="tx1"/>
                </a:solidFill>
                <a:latin typeface="Times New Roman" panose="02020603050405020304" pitchFamily="18" charset="0"/>
                <a:cs typeface="Times New Roman" panose="02020603050405020304" pitchFamily="18" charset="0"/>
              </a:rPr>
              <a:t>OBJECTIVE</a:t>
            </a:r>
            <a:r>
              <a:rPr lang="en-US" sz="4000" u="sng" dirty="0">
                <a:solidFill>
                  <a:schemeClr val="bg1"/>
                </a:solidFill>
                <a:latin typeface="Times New Roman" panose="02020603050405020304" pitchFamily="18" charset="0"/>
                <a:cs typeface="Times New Roman" panose="02020603050405020304" pitchFamily="18" charset="0"/>
              </a:rPr>
              <a:t> </a:t>
            </a:r>
            <a:r>
              <a:rPr lang="en-US" sz="4000" u="sng" dirty="0">
                <a:solidFill>
                  <a:schemeClr val="tx1"/>
                </a:solidFill>
                <a:latin typeface="Times New Roman" panose="02020603050405020304" pitchFamily="18" charset="0"/>
                <a:cs typeface="Times New Roman" panose="02020603050405020304" pitchFamily="18" charset="0"/>
              </a:rPr>
              <a:t>OF THE PROJECT:</a:t>
            </a:r>
          </a:p>
        </p:txBody>
      </p:sp>
      <p:sp>
        <p:nvSpPr>
          <p:cNvPr id="3" name="Subtitle 2"/>
          <p:cNvSpPr>
            <a:spLocks noGrp="1"/>
          </p:cNvSpPr>
          <p:nvPr>
            <p:ph type="subTitle" idx="1"/>
          </p:nvPr>
        </p:nvSpPr>
        <p:spPr>
          <a:xfrm>
            <a:off x="684211" y="2090057"/>
            <a:ext cx="11150737" cy="4023360"/>
          </a:xfrm>
        </p:spPr>
        <p:txBody>
          <a:bodyPr>
            <a:noAutofit/>
          </a:bodyPr>
          <a:lstStyle/>
          <a:p>
            <a:pPr marL="342900" lvl="0" indent="-342900">
              <a:buFont typeface="Arial" panose="020B0604020202020204" pitchFamily="34" charset="0"/>
              <a:buChar char="•"/>
            </a:pPr>
            <a:r>
              <a:rPr lang="en-IN" sz="2300" cap="none" dirty="0">
                <a:solidFill>
                  <a:schemeClr val="accent4">
                    <a:lumMod val="40000"/>
                    <a:lumOff val="60000"/>
                  </a:schemeClr>
                </a:solidFill>
                <a:latin typeface="Colonna MT" panose="04020805060202030203" pitchFamily="82" charset="0"/>
              </a:rPr>
              <a:t>This pizza store management software is so designed as to ease the work load of pizza store managers.</a:t>
            </a:r>
            <a:endParaRPr lang="en-IN" sz="2300" u="sng" cap="none" dirty="0">
              <a:solidFill>
                <a:schemeClr val="accent4">
                  <a:lumMod val="40000"/>
                  <a:lumOff val="60000"/>
                </a:schemeClr>
              </a:solidFill>
              <a:latin typeface="Colonna MT" panose="04020805060202030203" pitchFamily="82" charset="0"/>
            </a:endParaRPr>
          </a:p>
          <a:p>
            <a:pPr marL="285750" lvl="0" indent="-285750">
              <a:buFont typeface="Arial" panose="020B0604020202020204" pitchFamily="34" charset="0"/>
              <a:buChar char="•"/>
            </a:pPr>
            <a:r>
              <a:rPr lang="en-US" sz="2300" cap="none" dirty="0">
                <a:solidFill>
                  <a:schemeClr val="accent4">
                    <a:lumMod val="40000"/>
                    <a:lumOff val="60000"/>
                  </a:schemeClr>
                </a:solidFill>
                <a:latin typeface="Colonna MT" panose="04020805060202030203" pitchFamily="82" charset="0"/>
              </a:rPr>
              <a:t>The main feature includes employee, items and store control, purchasing and customer management.</a:t>
            </a:r>
            <a:endParaRPr lang="en-IN" sz="2300" cap="none" dirty="0">
              <a:solidFill>
                <a:schemeClr val="accent4">
                  <a:lumMod val="40000"/>
                  <a:lumOff val="60000"/>
                </a:schemeClr>
              </a:solidFill>
              <a:latin typeface="Colonna MT" panose="04020805060202030203" pitchFamily="82" charset="0"/>
            </a:endParaRPr>
          </a:p>
          <a:p>
            <a:pPr marL="285750" lvl="0" indent="-285750">
              <a:buFont typeface="Arial" panose="020B0604020202020204" pitchFamily="34" charset="0"/>
              <a:buChar char="•"/>
            </a:pPr>
            <a:r>
              <a:rPr lang="en-US" sz="2300" cap="none" dirty="0">
                <a:solidFill>
                  <a:schemeClr val="accent4">
                    <a:lumMod val="40000"/>
                    <a:lumOff val="60000"/>
                  </a:schemeClr>
                </a:solidFill>
                <a:latin typeface="Colonna MT" panose="04020805060202030203" pitchFamily="82" charset="0"/>
              </a:rPr>
              <a:t>This system can be used by a managers to automate the process of manually maintaining the pizza store</a:t>
            </a:r>
            <a:endParaRPr lang="en-IN" sz="2300" cap="none" dirty="0">
              <a:solidFill>
                <a:schemeClr val="accent4">
                  <a:lumMod val="40000"/>
                  <a:lumOff val="60000"/>
                </a:schemeClr>
              </a:solidFill>
              <a:latin typeface="Colonna MT" panose="04020805060202030203" pitchFamily="82" charset="0"/>
            </a:endParaRPr>
          </a:p>
          <a:p>
            <a:pPr marL="285750" lvl="0" indent="-285750">
              <a:buFont typeface="Arial" panose="020B0604020202020204" pitchFamily="34" charset="0"/>
              <a:buChar char="•"/>
            </a:pPr>
            <a:r>
              <a:rPr lang="en-US" sz="2300" cap="none" dirty="0">
                <a:solidFill>
                  <a:schemeClr val="accent4">
                    <a:lumMod val="40000"/>
                    <a:lumOff val="60000"/>
                  </a:schemeClr>
                </a:solidFill>
                <a:latin typeface="Colonna MT" panose="04020805060202030203" pitchFamily="82" charset="0"/>
              </a:rPr>
              <a:t>This project is basically updating the manual product inventory system to automated inventory system so that the organization can manage their record in efficient and organized form.</a:t>
            </a:r>
            <a:endParaRPr lang="en-IN" sz="2300" cap="none" dirty="0">
              <a:solidFill>
                <a:schemeClr val="accent4">
                  <a:lumMod val="40000"/>
                  <a:lumOff val="60000"/>
                </a:schemeClr>
              </a:solidFill>
              <a:latin typeface="Colonna MT" panose="04020805060202030203" pitchFamily="82" charset="0"/>
            </a:endParaRPr>
          </a:p>
          <a:p>
            <a:endParaRPr lang="en-US" sz="2300" dirty="0">
              <a:latin typeface="Colonna MT" panose="04020805060202030203" pitchFamily="82" charset="0"/>
            </a:endParaRPr>
          </a:p>
        </p:txBody>
      </p:sp>
    </p:spTree>
    <p:extLst>
      <p:ext uri="{BB962C8B-B14F-4D97-AF65-F5344CB8AC3E}">
        <p14:creationId xmlns:p14="http://schemas.microsoft.com/office/powerpoint/2010/main" val="357233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15340" y="624616"/>
            <a:ext cx="8825658" cy="867754"/>
          </a:xfrm>
          <a:solidFill>
            <a:schemeClr val="bg1"/>
          </a:solidFill>
        </p:spPr>
        <p:txBody>
          <a:bodyPr>
            <a:normAutofit fontScale="90000"/>
          </a:bodyPr>
          <a:lstStyle/>
          <a:p>
            <a:r>
              <a:rPr lang="en-IN" sz="3800" u="sng" dirty="0"/>
              <a:t>SYSTEM REQUIREMENT SPECIFICATION:</a:t>
            </a:r>
          </a:p>
        </p:txBody>
      </p:sp>
      <p:sp>
        <p:nvSpPr>
          <p:cNvPr id="3" name="Subtitle 2"/>
          <p:cNvSpPr>
            <a:spLocks noGrp="1"/>
          </p:cNvSpPr>
          <p:nvPr>
            <p:ph type="subTitle" idx="1"/>
          </p:nvPr>
        </p:nvSpPr>
        <p:spPr>
          <a:xfrm>
            <a:off x="1154955" y="1708030"/>
            <a:ext cx="8825658" cy="4563374"/>
          </a:xfrm>
        </p:spPr>
        <p:txBody>
          <a:bodyPr>
            <a:noAutofit/>
          </a:bodyPr>
          <a:lstStyle/>
          <a:p>
            <a:r>
              <a:rPr lang="en-US" sz="2400" b="1" dirty="0">
                <a:solidFill>
                  <a:schemeClr val="accent4">
                    <a:lumMod val="40000"/>
                    <a:lumOff val="60000"/>
                  </a:schemeClr>
                </a:solidFill>
                <a:latin typeface="Colonna MT" panose="04020805060202030203" pitchFamily="82" charset="0"/>
              </a:rPr>
              <a:t>SOFTWARE REQUIREMENTS:</a:t>
            </a:r>
            <a:endParaRPr lang="en-IN" sz="2400" dirty="0">
              <a:solidFill>
                <a:schemeClr val="accent4">
                  <a:lumMod val="40000"/>
                  <a:lumOff val="60000"/>
                </a:schemeClr>
              </a:solidFill>
              <a:latin typeface="Colonna MT" panose="04020805060202030203" pitchFamily="82" charset="0"/>
            </a:endParaRPr>
          </a:p>
          <a:p>
            <a:r>
              <a:rPr lang="en-US" sz="2400" dirty="0">
                <a:solidFill>
                  <a:schemeClr val="accent4">
                    <a:lumMod val="40000"/>
                    <a:lumOff val="60000"/>
                  </a:schemeClr>
                </a:solidFill>
                <a:latin typeface="Colonna MT" panose="04020805060202030203" pitchFamily="82" charset="0"/>
              </a:rPr>
              <a:t>	</a:t>
            </a:r>
            <a:endParaRPr lang="en-IN" sz="2400" dirty="0">
              <a:solidFill>
                <a:schemeClr val="accent4">
                  <a:lumMod val="40000"/>
                  <a:lumOff val="60000"/>
                </a:schemeClr>
              </a:solidFill>
              <a:latin typeface="Colonna MT" panose="04020805060202030203" pitchFamily="82" charset="0"/>
            </a:endParaRPr>
          </a:p>
          <a:p>
            <a:pPr marL="285750" lvl="0" indent="-285750">
              <a:buFont typeface="Arial" panose="020B0604020202020204" pitchFamily="34" charset="0"/>
              <a:buChar char="•"/>
            </a:pPr>
            <a:r>
              <a:rPr lang="en-US" sz="2400" dirty="0">
                <a:solidFill>
                  <a:schemeClr val="accent4">
                    <a:lumMod val="40000"/>
                    <a:lumOff val="60000"/>
                  </a:schemeClr>
                </a:solidFill>
                <a:latin typeface="Colonna MT" panose="04020805060202030203" pitchFamily="82" charset="0"/>
              </a:rPr>
              <a:t>Operating system         -    Windows 10 </a:t>
            </a:r>
          </a:p>
          <a:p>
            <a:pPr lvl="0"/>
            <a:r>
              <a:rPr lang="en-US" sz="2400" dirty="0">
                <a:solidFill>
                  <a:schemeClr val="accent4">
                    <a:lumMod val="40000"/>
                    <a:lumOff val="60000"/>
                  </a:schemeClr>
                </a:solidFill>
                <a:latin typeface="Colonna MT" panose="04020805060202030203" pitchFamily="82" charset="0"/>
              </a:rPr>
              <a:t> </a:t>
            </a:r>
            <a:endParaRPr lang="en-IN" sz="2400" dirty="0">
              <a:solidFill>
                <a:schemeClr val="accent4">
                  <a:lumMod val="40000"/>
                  <a:lumOff val="60000"/>
                </a:schemeClr>
              </a:solidFill>
              <a:latin typeface="Colonna MT" panose="04020805060202030203" pitchFamily="82" charset="0"/>
            </a:endParaRPr>
          </a:p>
          <a:p>
            <a:pPr marL="285750" lvl="0" indent="-285750">
              <a:buFont typeface="Arial" panose="020B0604020202020204" pitchFamily="34" charset="0"/>
              <a:buChar char="•"/>
            </a:pPr>
            <a:r>
              <a:rPr lang="en-US" sz="2400" dirty="0">
                <a:solidFill>
                  <a:schemeClr val="accent4">
                    <a:lumMod val="40000"/>
                    <a:lumOff val="60000"/>
                  </a:schemeClr>
                </a:solidFill>
                <a:latin typeface="Colonna MT" panose="04020805060202030203" pitchFamily="82" charset="0"/>
              </a:rPr>
              <a:t>Database                       -     Visual Studio 2019</a:t>
            </a:r>
            <a:endParaRPr lang="en-IN" sz="2400" dirty="0">
              <a:solidFill>
                <a:schemeClr val="accent4">
                  <a:lumMod val="40000"/>
                  <a:lumOff val="60000"/>
                </a:schemeClr>
              </a:solidFill>
              <a:latin typeface="Colonna MT" panose="04020805060202030203" pitchFamily="82" charset="0"/>
            </a:endParaRPr>
          </a:p>
          <a:p>
            <a:pPr marL="285750" lvl="0" indent="-285750">
              <a:buFont typeface="Arial" panose="020B0604020202020204" pitchFamily="34" charset="0"/>
              <a:buChar char="•"/>
            </a:pPr>
            <a:endParaRPr lang="en-IN" sz="2400" dirty="0">
              <a:solidFill>
                <a:schemeClr val="accent4">
                  <a:lumMod val="40000"/>
                  <a:lumOff val="60000"/>
                </a:schemeClr>
              </a:solidFill>
              <a:latin typeface="Colonna MT" panose="04020805060202030203" pitchFamily="82" charset="0"/>
            </a:endParaRPr>
          </a:p>
          <a:p>
            <a:pPr marL="285750" lvl="0" indent="-285750">
              <a:buFont typeface="Arial" panose="020B0604020202020204" pitchFamily="34" charset="0"/>
              <a:buChar char="•"/>
            </a:pPr>
            <a:r>
              <a:rPr lang="en-US" sz="2400" dirty="0">
                <a:solidFill>
                  <a:schemeClr val="accent4">
                    <a:lumMod val="40000"/>
                    <a:lumOff val="60000"/>
                  </a:schemeClr>
                </a:solidFill>
                <a:latin typeface="Colonna MT" panose="04020805060202030203" pitchFamily="82" charset="0"/>
              </a:rPr>
              <a:t>Front end                      -    C#</a:t>
            </a:r>
          </a:p>
          <a:p>
            <a:pPr marL="285750" lvl="0" indent="-285750">
              <a:buFont typeface="Arial" panose="020B0604020202020204" pitchFamily="34" charset="0"/>
              <a:buChar char="•"/>
            </a:pPr>
            <a:endParaRPr lang="en-US" sz="2400" dirty="0">
              <a:solidFill>
                <a:schemeClr val="accent4">
                  <a:lumMod val="40000"/>
                  <a:lumOff val="60000"/>
                </a:schemeClr>
              </a:solidFill>
              <a:latin typeface="Colonna MT" panose="04020805060202030203" pitchFamily="82" charset="0"/>
            </a:endParaRPr>
          </a:p>
          <a:p>
            <a:pPr marL="285750" lvl="0" indent="-285750">
              <a:buFont typeface="Arial" panose="020B0604020202020204" pitchFamily="34" charset="0"/>
              <a:buChar char="•"/>
            </a:pPr>
            <a:r>
              <a:rPr lang="en-US" sz="2400" dirty="0">
                <a:solidFill>
                  <a:schemeClr val="accent4">
                    <a:lumMod val="40000"/>
                    <a:lumOff val="60000"/>
                  </a:schemeClr>
                </a:solidFill>
                <a:latin typeface="Colonna MT" panose="04020805060202030203" pitchFamily="82" charset="0"/>
              </a:rPr>
              <a:t>Platform                        -    Visual Studio </a:t>
            </a:r>
            <a:endParaRPr lang="en-IN" sz="2400" dirty="0">
              <a:solidFill>
                <a:schemeClr val="accent4">
                  <a:lumMod val="40000"/>
                  <a:lumOff val="60000"/>
                </a:schemeClr>
              </a:solidFill>
              <a:latin typeface="Colonna MT" panose="04020805060202030203" pitchFamily="82" charset="0"/>
            </a:endParaRPr>
          </a:p>
        </p:txBody>
      </p:sp>
    </p:spTree>
    <p:extLst>
      <p:ext uri="{BB962C8B-B14F-4D97-AF65-F5344CB8AC3E}">
        <p14:creationId xmlns:p14="http://schemas.microsoft.com/office/powerpoint/2010/main" val="512483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60717"/>
            <a:ext cx="8825658" cy="897147"/>
          </a:xfrm>
        </p:spPr>
        <p:txBody>
          <a:bodyPr/>
          <a:lstStyle/>
          <a:p>
            <a:r>
              <a:rPr lang="en-IN" sz="4900" u="sng" dirty="0"/>
              <a:t>REQUIREMENT ANALYSIS</a:t>
            </a:r>
          </a:p>
        </p:txBody>
      </p:sp>
      <p:sp>
        <p:nvSpPr>
          <p:cNvPr id="3" name="Subtitle 2"/>
          <p:cNvSpPr>
            <a:spLocks noGrp="1"/>
          </p:cNvSpPr>
          <p:nvPr>
            <p:ph type="subTitle" idx="1"/>
          </p:nvPr>
        </p:nvSpPr>
        <p:spPr>
          <a:xfrm>
            <a:off x="1154955" y="1457863"/>
            <a:ext cx="8825658" cy="4675517"/>
          </a:xfrm>
        </p:spPr>
        <p:txBody>
          <a:bodyPr>
            <a:noAutofit/>
          </a:bodyPr>
          <a:lstStyle/>
          <a:p>
            <a:r>
              <a:rPr lang="en-US" sz="1900" dirty="0">
                <a:solidFill>
                  <a:schemeClr val="accent4">
                    <a:lumMod val="40000"/>
                    <a:lumOff val="60000"/>
                  </a:schemeClr>
                </a:solidFill>
                <a:latin typeface="Colonna MT" panose="04020805060202030203" pitchFamily="82" charset="0"/>
              </a:rPr>
              <a:t>In manual system it takes more time for maintaining and calculating stock details and bill generations this project has all requirements to efficiently reduce the tedious work load</a:t>
            </a:r>
            <a:endParaRPr lang="en-IN" sz="1900" dirty="0">
              <a:solidFill>
                <a:schemeClr val="accent4">
                  <a:lumMod val="40000"/>
                  <a:lumOff val="60000"/>
                </a:schemeClr>
              </a:solidFill>
              <a:latin typeface="Colonna MT" panose="04020805060202030203" pitchFamily="82" charset="0"/>
            </a:endParaRPr>
          </a:p>
          <a:p>
            <a:r>
              <a:rPr lang="en-US" sz="1900" dirty="0">
                <a:solidFill>
                  <a:schemeClr val="accent4">
                    <a:lumMod val="40000"/>
                    <a:lumOff val="60000"/>
                  </a:schemeClr>
                </a:solidFill>
                <a:latin typeface="Colonna MT" panose="04020805060202030203" pitchFamily="82" charset="0"/>
              </a:rPr>
              <a:t>By providing following processes:</a:t>
            </a:r>
            <a:endParaRPr lang="en-IN" sz="1900" dirty="0">
              <a:solidFill>
                <a:schemeClr val="accent4">
                  <a:lumMod val="40000"/>
                  <a:lumOff val="60000"/>
                </a:schemeClr>
              </a:solidFill>
              <a:latin typeface="Colonna MT" panose="04020805060202030203" pitchFamily="82" charset="0"/>
            </a:endParaRPr>
          </a:p>
          <a:p>
            <a:pPr marL="285750" lvl="0" indent="-285750">
              <a:buFont typeface="Arial" panose="020B0604020202020204" pitchFamily="34" charset="0"/>
              <a:buChar char="•"/>
            </a:pPr>
            <a:r>
              <a:rPr lang="en-US" sz="1900" dirty="0">
                <a:solidFill>
                  <a:schemeClr val="accent4">
                    <a:lumMod val="40000"/>
                    <a:lumOff val="60000"/>
                  </a:schemeClr>
                </a:solidFill>
                <a:latin typeface="Colonna MT" panose="04020805060202030203" pitchFamily="82" charset="0"/>
              </a:rPr>
              <a:t>The manager can login to system with correct user id and password to add/delete details about products, customers, employees and orders.</a:t>
            </a:r>
            <a:endParaRPr lang="en-IN" sz="1900" dirty="0">
              <a:solidFill>
                <a:schemeClr val="accent4">
                  <a:lumMod val="40000"/>
                  <a:lumOff val="60000"/>
                </a:schemeClr>
              </a:solidFill>
              <a:latin typeface="Colonna MT" panose="04020805060202030203" pitchFamily="82" charset="0"/>
            </a:endParaRPr>
          </a:p>
          <a:p>
            <a:pPr marL="285750" lvl="0" indent="-285750">
              <a:buFont typeface="Arial" panose="020B0604020202020204" pitchFamily="34" charset="0"/>
              <a:buChar char="•"/>
            </a:pPr>
            <a:r>
              <a:rPr lang="en-US" sz="1900" dirty="0">
                <a:solidFill>
                  <a:schemeClr val="accent4">
                    <a:lumMod val="40000"/>
                    <a:lumOff val="60000"/>
                  </a:schemeClr>
                </a:solidFill>
                <a:latin typeface="Colonna MT" panose="04020805060202030203" pitchFamily="82" charset="0"/>
              </a:rPr>
              <a:t>Manager can view details about items and its price information</a:t>
            </a:r>
            <a:r>
              <a:rPr lang="en-IN" sz="1900" dirty="0">
                <a:solidFill>
                  <a:schemeClr val="accent4">
                    <a:lumMod val="40000"/>
                    <a:lumOff val="60000"/>
                  </a:schemeClr>
                </a:solidFill>
                <a:latin typeface="Colonna MT" panose="04020805060202030203" pitchFamily="82" charset="0"/>
              </a:rPr>
              <a:t>.</a:t>
            </a:r>
          </a:p>
          <a:p>
            <a:pPr marL="285750" lvl="0" indent="-285750">
              <a:buFont typeface="Arial" panose="020B0604020202020204" pitchFamily="34" charset="0"/>
              <a:buChar char="•"/>
            </a:pPr>
            <a:r>
              <a:rPr lang="en-US" sz="1900" dirty="0">
                <a:solidFill>
                  <a:schemeClr val="accent4">
                    <a:lumMod val="40000"/>
                    <a:lumOff val="60000"/>
                  </a:schemeClr>
                </a:solidFill>
                <a:latin typeface="Colonna MT" panose="04020805060202030203" pitchFamily="82" charset="0"/>
              </a:rPr>
              <a:t>For </a:t>
            </a:r>
            <a:r>
              <a:rPr lang="id-ID" sz="1900" dirty="0">
                <a:solidFill>
                  <a:schemeClr val="accent4">
                    <a:lumMod val="40000"/>
                    <a:lumOff val="60000"/>
                  </a:schemeClr>
                </a:solidFill>
                <a:latin typeface="Colonna MT" panose="04020805060202030203" pitchFamily="82" charset="0"/>
              </a:rPr>
              <a:t>ordering </a:t>
            </a:r>
            <a:r>
              <a:rPr lang="en-US" sz="1900" dirty="0">
                <a:solidFill>
                  <a:schemeClr val="accent4">
                    <a:lumMod val="40000"/>
                    <a:lumOff val="60000"/>
                  </a:schemeClr>
                </a:solidFill>
                <a:latin typeface="Colonna MT" panose="04020805060202030203" pitchFamily="82" charset="0"/>
              </a:rPr>
              <a:t>products,  details will be available.</a:t>
            </a:r>
            <a:endParaRPr lang="en-IN" sz="1900" dirty="0">
              <a:solidFill>
                <a:schemeClr val="accent4">
                  <a:lumMod val="40000"/>
                  <a:lumOff val="60000"/>
                </a:schemeClr>
              </a:solidFill>
              <a:latin typeface="Colonna MT" panose="04020805060202030203" pitchFamily="82" charset="0"/>
            </a:endParaRPr>
          </a:p>
          <a:p>
            <a:pPr marL="285750" lvl="0" indent="-285750">
              <a:buFont typeface="Arial" panose="020B0604020202020204" pitchFamily="34" charset="0"/>
              <a:buChar char="•"/>
            </a:pPr>
            <a:r>
              <a:rPr lang="en-US" sz="1900" dirty="0">
                <a:solidFill>
                  <a:schemeClr val="accent4">
                    <a:lumMod val="40000"/>
                    <a:lumOff val="60000"/>
                  </a:schemeClr>
                </a:solidFill>
                <a:latin typeface="Colonna MT" panose="04020805060202030203" pitchFamily="82" charset="0"/>
              </a:rPr>
              <a:t>manager can insert into item and add order details to system. Here system will take care of updating the item details itself and generates the order with system calculation hence reduces manual work and time required</a:t>
            </a:r>
            <a:endParaRPr lang="en-IN" sz="1900" dirty="0">
              <a:solidFill>
                <a:schemeClr val="accent4">
                  <a:lumMod val="40000"/>
                  <a:lumOff val="60000"/>
                </a:schemeClr>
              </a:solidFill>
              <a:latin typeface="Colonna MT" panose="04020805060202030203" pitchFamily="82" charset="0"/>
            </a:endParaRPr>
          </a:p>
        </p:txBody>
      </p:sp>
    </p:spTree>
    <p:extLst>
      <p:ext uri="{BB962C8B-B14F-4D97-AF65-F5344CB8AC3E}">
        <p14:creationId xmlns:p14="http://schemas.microsoft.com/office/powerpoint/2010/main" val="19128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517586"/>
            <a:ext cx="8761413" cy="957532"/>
          </a:xfrm>
        </p:spPr>
        <p:txBody>
          <a:bodyPr>
            <a:normAutofit fontScale="90000"/>
          </a:bodyPr>
          <a:lstStyle/>
          <a:p>
            <a:pPr algn="ctr"/>
            <a:r>
              <a:rPr lang="en-US" u="sng" dirty="0">
                <a:solidFill>
                  <a:schemeClr val="bg1"/>
                </a:solidFill>
                <a:latin typeface="Times New Roman" panose="02020603050405020304" pitchFamily="18" charset="0"/>
                <a:cs typeface="Times New Roman" panose="02020603050405020304" pitchFamily="18" charset="0"/>
              </a:rPr>
              <a:t>ENTITY RELATIONSHIP DIAGRAM</a:t>
            </a:r>
          </a:p>
        </p:txBody>
      </p:sp>
      <p:pic>
        <p:nvPicPr>
          <p:cNvPr id="6" name="Picture 5">
            <a:extLst>
              <a:ext uri="{FF2B5EF4-FFF2-40B4-BE49-F238E27FC236}">
                <a16:creationId xmlns:a16="http://schemas.microsoft.com/office/drawing/2014/main" id="{DABCE952-3AF1-4B2D-81CD-DAB9851F87B5}"/>
              </a:ext>
            </a:extLst>
          </p:cNvPr>
          <p:cNvPicPr>
            <a:picLocks noChangeAspect="1"/>
          </p:cNvPicPr>
          <p:nvPr/>
        </p:nvPicPr>
        <p:blipFill>
          <a:blip r:embed="rId2"/>
          <a:stretch>
            <a:fillRect/>
          </a:stretch>
        </p:blipFill>
        <p:spPr>
          <a:xfrm>
            <a:off x="714486" y="1408485"/>
            <a:ext cx="10322560" cy="4931929"/>
          </a:xfrm>
          <a:prstGeom prst="rect">
            <a:avLst/>
          </a:prstGeom>
        </p:spPr>
      </p:pic>
    </p:spTree>
    <p:extLst>
      <p:ext uri="{BB962C8B-B14F-4D97-AF65-F5344CB8AC3E}">
        <p14:creationId xmlns:p14="http://schemas.microsoft.com/office/powerpoint/2010/main" val="126686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12481" y="655608"/>
            <a:ext cx="8534400" cy="1690776"/>
          </a:xfrm>
        </p:spPr>
        <p:txBody>
          <a:bodyPr/>
          <a:lstStyle/>
          <a:p>
            <a:pPr algn="ctr"/>
            <a:r>
              <a:rPr lang="en-US" u="sng" dirty="0">
                <a:solidFill>
                  <a:schemeClr val="bg1"/>
                </a:solidFill>
                <a:latin typeface="Times New Roman" panose="02020603050405020304" pitchFamily="18" charset="0"/>
                <a:cs typeface="Times New Roman" panose="02020603050405020304" pitchFamily="18" charset="0"/>
              </a:rPr>
              <a:t>SCHEMA</a:t>
            </a:r>
            <a:r>
              <a:rPr lang="en-US" dirty="0">
                <a:solidFill>
                  <a:schemeClr val="bg1"/>
                </a:solidFill>
                <a:latin typeface="Times New Roman" panose="02020603050405020304" pitchFamily="18" charset="0"/>
                <a:cs typeface="Times New Roman" panose="02020603050405020304" pitchFamily="18" charset="0"/>
              </a:rPr>
              <a:t> </a:t>
            </a:r>
            <a:r>
              <a:rPr lang="en-US" u="sng" dirty="0">
                <a:solidFill>
                  <a:schemeClr val="bg1"/>
                </a:solidFill>
                <a:latin typeface="Times New Roman" panose="02020603050405020304" pitchFamily="18" charset="0"/>
                <a:cs typeface="Times New Roman" panose="02020603050405020304" pitchFamily="18" charset="0"/>
              </a:rPr>
              <a:t>DIAGRAM</a:t>
            </a:r>
          </a:p>
        </p:txBody>
      </p:sp>
      <p:pic>
        <p:nvPicPr>
          <p:cNvPr id="3" name="Picture 2"/>
          <p:cNvPicPr>
            <a:picLocks noChangeAspect="1"/>
          </p:cNvPicPr>
          <p:nvPr/>
        </p:nvPicPr>
        <p:blipFill>
          <a:blip r:embed="rId2"/>
          <a:srcRect/>
          <a:stretch/>
        </p:blipFill>
        <p:spPr>
          <a:xfrm>
            <a:off x="1320800" y="1449207"/>
            <a:ext cx="9773919" cy="4753185"/>
          </a:xfrm>
          <a:prstGeom prst="rect">
            <a:avLst/>
          </a:prstGeom>
        </p:spPr>
      </p:pic>
    </p:spTree>
    <p:extLst>
      <p:ext uri="{BB962C8B-B14F-4D97-AF65-F5344CB8AC3E}">
        <p14:creationId xmlns:p14="http://schemas.microsoft.com/office/powerpoint/2010/main" val="3841467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8429" y="-34504"/>
            <a:ext cx="8534400" cy="1337094"/>
          </a:xfrm>
        </p:spPr>
        <p:txBody>
          <a:bodyPr/>
          <a:lstStyle/>
          <a:p>
            <a:pPr algn="ctr"/>
            <a:r>
              <a:rPr lang="en-US" u="sng" dirty="0">
                <a:solidFill>
                  <a:schemeClr val="bg1"/>
                </a:solidFill>
                <a:latin typeface="Times New Roman" panose="02020603050405020304" pitchFamily="18" charset="0"/>
                <a:cs typeface="Times New Roman" panose="02020603050405020304" pitchFamily="18" charset="0"/>
              </a:rPr>
              <a:t>FRONTEND TABLES</a:t>
            </a:r>
          </a:p>
        </p:txBody>
      </p:sp>
      <p:pic>
        <p:nvPicPr>
          <p:cNvPr id="9" name="Picture 8">
            <a:extLst>
              <a:ext uri="{FF2B5EF4-FFF2-40B4-BE49-F238E27FC236}">
                <a16:creationId xmlns:a16="http://schemas.microsoft.com/office/drawing/2014/main" id="{363FED1C-44F3-4503-96E9-2FB2684D0908}"/>
              </a:ext>
            </a:extLst>
          </p:cNvPr>
          <p:cNvPicPr>
            <a:picLocks noChangeAspect="1"/>
          </p:cNvPicPr>
          <p:nvPr/>
        </p:nvPicPr>
        <p:blipFill>
          <a:blip r:embed="rId2"/>
          <a:stretch>
            <a:fillRect/>
          </a:stretch>
        </p:blipFill>
        <p:spPr>
          <a:xfrm>
            <a:off x="1775134" y="634043"/>
            <a:ext cx="8641732" cy="6217920"/>
          </a:xfrm>
          <a:prstGeom prst="rect">
            <a:avLst/>
          </a:prstGeom>
        </p:spPr>
      </p:pic>
    </p:spTree>
    <p:extLst>
      <p:ext uri="{BB962C8B-B14F-4D97-AF65-F5344CB8AC3E}">
        <p14:creationId xmlns:p14="http://schemas.microsoft.com/office/powerpoint/2010/main" val="128384815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421</TotalTime>
  <Words>648</Words>
  <Application>Microsoft Office PowerPoint</Application>
  <PresentationFormat>Widescreen</PresentationFormat>
  <Paragraphs>45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Schoolbook</vt:lpstr>
      <vt:lpstr>Colonna MT</vt:lpstr>
      <vt:lpstr>Corbel</vt:lpstr>
      <vt:lpstr>Times New Roman</vt:lpstr>
      <vt:lpstr>Headlines</vt:lpstr>
      <vt:lpstr>          JAWAHARLAL NEHRU NATIONAL COLLEGE OF ENGINEERING                      DEPARTMENT OF COMPUTER SCIENCE AND ENGINEERING                                      BLUEBAYCOFEE SHOP          MANAGEMENT SYSTEM</vt:lpstr>
      <vt:lpstr>PROBLEM STATEMENT:</vt:lpstr>
      <vt:lpstr> ABSTRACT:</vt:lpstr>
      <vt:lpstr>OBJECTIVE OF THE PROJECT:</vt:lpstr>
      <vt:lpstr>SYSTEM REQUIREMENT SPECIFICATION:</vt:lpstr>
      <vt:lpstr>REQUIREMENT ANALYSIS</vt:lpstr>
      <vt:lpstr>ENTITY RELATIONSHIP DIAGRAM</vt:lpstr>
      <vt:lpstr>SCHEMA DIAGRAM</vt:lpstr>
      <vt:lpstr>FRONTEND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OF THE PROJECT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Jawharlal Nehru national college of engineering                      department of computer science and engineering                                                             dbms project seminar on                                           Online baby shop</dc:title>
  <dc:creator>Anagha</dc:creator>
  <cp:lastModifiedBy>Sudhvina A.S</cp:lastModifiedBy>
  <cp:revision>55</cp:revision>
  <dcterms:created xsi:type="dcterms:W3CDTF">2018-11-30T08:18:22Z</dcterms:created>
  <dcterms:modified xsi:type="dcterms:W3CDTF">2019-12-02T02:26:14Z</dcterms:modified>
</cp:coreProperties>
</file>