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2" r:id="rId7"/>
    <p:sldId id="266" r:id="rId8"/>
    <p:sldId id="270" r:id="rId9"/>
    <p:sldId id="271" r:id="rId10"/>
    <p:sldId id="269" r:id="rId11"/>
    <p:sldId id="268" r:id="rId12"/>
    <p:sldId id="272" r:id="rId13"/>
    <p:sldId id="273" r:id="rId14"/>
    <p:sldId id="265" r:id="rId15"/>
    <p:sldId id="274" r:id="rId16"/>
    <p:sldId id="27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7AB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6" d="100"/>
          <a:sy n="156"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46B1E0-8FAE-4B86-CC2A-7929D9CA6E8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FC93615-EC07-7E20-C22A-1969E331F8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94ED99D-6CCF-7B56-AE46-8BB00E191FE1}"/>
              </a:ext>
            </a:extLst>
          </p:cNvPr>
          <p:cNvSpPr>
            <a:spLocks noGrp="1"/>
          </p:cNvSpPr>
          <p:nvPr>
            <p:ph type="dt" sz="half" idx="10"/>
          </p:nvPr>
        </p:nvSpPr>
        <p:spPr/>
        <p:txBody>
          <a:bodyPr/>
          <a:lstStyle/>
          <a:p>
            <a:fld id="{BAAD479B-52F0-4249-85A7-988D63770F5A}" type="datetimeFigureOut">
              <a:rPr lang="zh-CN" altLang="en-US" smtClean="0"/>
              <a:t>2023-01-05</a:t>
            </a:fld>
            <a:endParaRPr lang="zh-CN" altLang="en-US"/>
          </a:p>
        </p:txBody>
      </p:sp>
      <p:sp>
        <p:nvSpPr>
          <p:cNvPr id="5" name="页脚占位符 4">
            <a:extLst>
              <a:ext uri="{FF2B5EF4-FFF2-40B4-BE49-F238E27FC236}">
                <a16:creationId xmlns:a16="http://schemas.microsoft.com/office/drawing/2014/main" id="{76F8DC73-5A47-51AC-97C0-56B29A28CB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F4F114-EC15-480B-B836-6D1F45F0A2E3}"/>
              </a:ext>
            </a:extLst>
          </p:cNvPr>
          <p:cNvSpPr>
            <a:spLocks noGrp="1"/>
          </p:cNvSpPr>
          <p:nvPr>
            <p:ph type="sldNum" sz="quarter" idx="12"/>
          </p:nvPr>
        </p:nvSpPr>
        <p:spPr/>
        <p:txBody>
          <a:bodyPr/>
          <a:lstStyle/>
          <a:p>
            <a:fld id="{C57358C2-682C-4806-BBE6-16D10B0BE146}" type="slidenum">
              <a:rPr lang="zh-CN" altLang="en-US" smtClean="0"/>
              <a:t>‹#›</a:t>
            </a:fld>
            <a:endParaRPr lang="zh-CN" altLang="en-US"/>
          </a:p>
        </p:txBody>
      </p:sp>
    </p:spTree>
    <p:extLst>
      <p:ext uri="{BB962C8B-B14F-4D97-AF65-F5344CB8AC3E}">
        <p14:creationId xmlns:p14="http://schemas.microsoft.com/office/powerpoint/2010/main" val="2961186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219A0-5148-5269-CD0A-13F0A5FD7EB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D58810E-6EF5-484D-A0C3-AEA7E8B87AE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89792A-D57F-09C6-00D1-0574C9C9BDC8}"/>
              </a:ext>
            </a:extLst>
          </p:cNvPr>
          <p:cNvSpPr>
            <a:spLocks noGrp="1"/>
          </p:cNvSpPr>
          <p:nvPr>
            <p:ph type="dt" sz="half" idx="10"/>
          </p:nvPr>
        </p:nvSpPr>
        <p:spPr/>
        <p:txBody>
          <a:bodyPr/>
          <a:lstStyle/>
          <a:p>
            <a:fld id="{BAAD479B-52F0-4249-85A7-988D63770F5A}" type="datetimeFigureOut">
              <a:rPr lang="zh-CN" altLang="en-US" smtClean="0"/>
              <a:t>2023-01-05</a:t>
            </a:fld>
            <a:endParaRPr lang="zh-CN" altLang="en-US"/>
          </a:p>
        </p:txBody>
      </p:sp>
      <p:sp>
        <p:nvSpPr>
          <p:cNvPr id="5" name="页脚占位符 4">
            <a:extLst>
              <a:ext uri="{FF2B5EF4-FFF2-40B4-BE49-F238E27FC236}">
                <a16:creationId xmlns:a16="http://schemas.microsoft.com/office/drawing/2014/main" id="{F4D8FF34-729D-EEC6-AF30-C360F99AB5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4E25CF-3BEB-8B9A-8A4B-0F877E3E60BF}"/>
              </a:ext>
            </a:extLst>
          </p:cNvPr>
          <p:cNvSpPr>
            <a:spLocks noGrp="1"/>
          </p:cNvSpPr>
          <p:nvPr>
            <p:ph type="sldNum" sz="quarter" idx="12"/>
          </p:nvPr>
        </p:nvSpPr>
        <p:spPr/>
        <p:txBody>
          <a:bodyPr/>
          <a:lstStyle/>
          <a:p>
            <a:fld id="{C57358C2-682C-4806-BBE6-16D10B0BE146}" type="slidenum">
              <a:rPr lang="zh-CN" altLang="en-US" smtClean="0"/>
              <a:t>‹#›</a:t>
            </a:fld>
            <a:endParaRPr lang="zh-CN" altLang="en-US"/>
          </a:p>
        </p:txBody>
      </p:sp>
    </p:spTree>
    <p:extLst>
      <p:ext uri="{BB962C8B-B14F-4D97-AF65-F5344CB8AC3E}">
        <p14:creationId xmlns:p14="http://schemas.microsoft.com/office/powerpoint/2010/main" val="2443283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F959BF4-1FBE-CBB4-1D10-87BF16E8B26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0794E4C-1D70-9A92-AE8F-6E903B38224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F2027E-396F-FFF0-561B-E71217F377FD}"/>
              </a:ext>
            </a:extLst>
          </p:cNvPr>
          <p:cNvSpPr>
            <a:spLocks noGrp="1"/>
          </p:cNvSpPr>
          <p:nvPr>
            <p:ph type="dt" sz="half" idx="10"/>
          </p:nvPr>
        </p:nvSpPr>
        <p:spPr/>
        <p:txBody>
          <a:bodyPr/>
          <a:lstStyle/>
          <a:p>
            <a:fld id="{BAAD479B-52F0-4249-85A7-988D63770F5A}" type="datetimeFigureOut">
              <a:rPr lang="zh-CN" altLang="en-US" smtClean="0"/>
              <a:t>2023-01-05</a:t>
            </a:fld>
            <a:endParaRPr lang="zh-CN" altLang="en-US"/>
          </a:p>
        </p:txBody>
      </p:sp>
      <p:sp>
        <p:nvSpPr>
          <p:cNvPr id="5" name="页脚占位符 4">
            <a:extLst>
              <a:ext uri="{FF2B5EF4-FFF2-40B4-BE49-F238E27FC236}">
                <a16:creationId xmlns:a16="http://schemas.microsoft.com/office/drawing/2014/main" id="{899B17A0-AEC7-4F19-33AB-B81B8D3CAE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F691FA-546C-394A-8C4B-3543339BFAA6}"/>
              </a:ext>
            </a:extLst>
          </p:cNvPr>
          <p:cNvSpPr>
            <a:spLocks noGrp="1"/>
          </p:cNvSpPr>
          <p:nvPr>
            <p:ph type="sldNum" sz="quarter" idx="12"/>
          </p:nvPr>
        </p:nvSpPr>
        <p:spPr/>
        <p:txBody>
          <a:bodyPr/>
          <a:lstStyle/>
          <a:p>
            <a:fld id="{C57358C2-682C-4806-BBE6-16D10B0BE146}" type="slidenum">
              <a:rPr lang="zh-CN" altLang="en-US" smtClean="0"/>
              <a:t>‹#›</a:t>
            </a:fld>
            <a:endParaRPr lang="zh-CN" altLang="en-US"/>
          </a:p>
        </p:txBody>
      </p:sp>
    </p:spTree>
    <p:extLst>
      <p:ext uri="{BB962C8B-B14F-4D97-AF65-F5344CB8AC3E}">
        <p14:creationId xmlns:p14="http://schemas.microsoft.com/office/powerpoint/2010/main" val="3675381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1D712-5E84-10FD-9E2B-86EBAFBE31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9CF6FB-B0E2-8222-2640-03C0BF85D33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D4C2F5-D7B6-3897-565E-343F3A31D3F8}"/>
              </a:ext>
            </a:extLst>
          </p:cNvPr>
          <p:cNvSpPr>
            <a:spLocks noGrp="1"/>
          </p:cNvSpPr>
          <p:nvPr>
            <p:ph type="dt" sz="half" idx="10"/>
          </p:nvPr>
        </p:nvSpPr>
        <p:spPr/>
        <p:txBody>
          <a:bodyPr/>
          <a:lstStyle/>
          <a:p>
            <a:fld id="{BAAD479B-52F0-4249-85A7-988D63770F5A}" type="datetimeFigureOut">
              <a:rPr lang="zh-CN" altLang="en-US" smtClean="0"/>
              <a:t>2023-01-05</a:t>
            </a:fld>
            <a:endParaRPr lang="zh-CN" altLang="en-US"/>
          </a:p>
        </p:txBody>
      </p:sp>
      <p:sp>
        <p:nvSpPr>
          <p:cNvPr id="5" name="页脚占位符 4">
            <a:extLst>
              <a:ext uri="{FF2B5EF4-FFF2-40B4-BE49-F238E27FC236}">
                <a16:creationId xmlns:a16="http://schemas.microsoft.com/office/drawing/2014/main" id="{12C57627-5101-1378-6DE4-AEAFA49840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C085C7-B2DA-2A28-245E-6B438D21C506}"/>
              </a:ext>
            </a:extLst>
          </p:cNvPr>
          <p:cNvSpPr>
            <a:spLocks noGrp="1"/>
          </p:cNvSpPr>
          <p:nvPr>
            <p:ph type="sldNum" sz="quarter" idx="12"/>
          </p:nvPr>
        </p:nvSpPr>
        <p:spPr/>
        <p:txBody>
          <a:bodyPr/>
          <a:lstStyle/>
          <a:p>
            <a:fld id="{C57358C2-682C-4806-BBE6-16D10B0BE146}" type="slidenum">
              <a:rPr lang="zh-CN" altLang="en-US" smtClean="0"/>
              <a:t>‹#›</a:t>
            </a:fld>
            <a:endParaRPr lang="zh-CN" altLang="en-US"/>
          </a:p>
        </p:txBody>
      </p:sp>
    </p:spTree>
    <p:extLst>
      <p:ext uri="{BB962C8B-B14F-4D97-AF65-F5344CB8AC3E}">
        <p14:creationId xmlns:p14="http://schemas.microsoft.com/office/powerpoint/2010/main" val="2860183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3EB295-D5D6-5CCC-6D7B-AE1E51BFDED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CFBCECF-7B24-2E62-2459-20D289DA47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AA8620-A112-1705-CF86-49042B28BE15}"/>
              </a:ext>
            </a:extLst>
          </p:cNvPr>
          <p:cNvSpPr>
            <a:spLocks noGrp="1"/>
          </p:cNvSpPr>
          <p:nvPr>
            <p:ph type="dt" sz="half" idx="10"/>
          </p:nvPr>
        </p:nvSpPr>
        <p:spPr/>
        <p:txBody>
          <a:bodyPr/>
          <a:lstStyle/>
          <a:p>
            <a:fld id="{BAAD479B-52F0-4249-85A7-988D63770F5A}" type="datetimeFigureOut">
              <a:rPr lang="zh-CN" altLang="en-US" smtClean="0"/>
              <a:t>2023-01-05</a:t>
            </a:fld>
            <a:endParaRPr lang="zh-CN" altLang="en-US"/>
          </a:p>
        </p:txBody>
      </p:sp>
      <p:sp>
        <p:nvSpPr>
          <p:cNvPr id="5" name="页脚占位符 4">
            <a:extLst>
              <a:ext uri="{FF2B5EF4-FFF2-40B4-BE49-F238E27FC236}">
                <a16:creationId xmlns:a16="http://schemas.microsoft.com/office/drawing/2014/main" id="{ACA874EB-74A2-29B0-D6C4-28AEAF0C12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367445-E9DF-A2D4-AFA7-580983EF441E}"/>
              </a:ext>
            </a:extLst>
          </p:cNvPr>
          <p:cNvSpPr>
            <a:spLocks noGrp="1"/>
          </p:cNvSpPr>
          <p:nvPr>
            <p:ph type="sldNum" sz="quarter" idx="12"/>
          </p:nvPr>
        </p:nvSpPr>
        <p:spPr/>
        <p:txBody>
          <a:bodyPr/>
          <a:lstStyle/>
          <a:p>
            <a:fld id="{C57358C2-682C-4806-BBE6-16D10B0BE146}" type="slidenum">
              <a:rPr lang="zh-CN" altLang="en-US" smtClean="0"/>
              <a:t>‹#›</a:t>
            </a:fld>
            <a:endParaRPr lang="zh-CN" altLang="en-US"/>
          </a:p>
        </p:txBody>
      </p:sp>
    </p:spTree>
    <p:extLst>
      <p:ext uri="{BB962C8B-B14F-4D97-AF65-F5344CB8AC3E}">
        <p14:creationId xmlns:p14="http://schemas.microsoft.com/office/powerpoint/2010/main" val="2424344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AF6DA-B0B8-C7ED-05C0-0B01DA009B1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47CD52-EE5F-2D8E-47C8-09098F5845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A140E9A-F281-CDF9-DF0C-DDAD15417E1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D4BB80F-997B-D066-DB16-CD1023FFEACC}"/>
              </a:ext>
            </a:extLst>
          </p:cNvPr>
          <p:cNvSpPr>
            <a:spLocks noGrp="1"/>
          </p:cNvSpPr>
          <p:nvPr>
            <p:ph type="dt" sz="half" idx="10"/>
          </p:nvPr>
        </p:nvSpPr>
        <p:spPr/>
        <p:txBody>
          <a:bodyPr/>
          <a:lstStyle/>
          <a:p>
            <a:fld id="{BAAD479B-52F0-4249-85A7-988D63770F5A}" type="datetimeFigureOut">
              <a:rPr lang="zh-CN" altLang="en-US" smtClean="0"/>
              <a:t>2023-01-05</a:t>
            </a:fld>
            <a:endParaRPr lang="zh-CN" altLang="en-US"/>
          </a:p>
        </p:txBody>
      </p:sp>
      <p:sp>
        <p:nvSpPr>
          <p:cNvPr id="6" name="页脚占位符 5">
            <a:extLst>
              <a:ext uri="{FF2B5EF4-FFF2-40B4-BE49-F238E27FC236}">
                <a16:creationId xmlns:a16="http://schemas.microsoft.com/office/drawing/2014/main" id="{BA8F2336-DDD8-A67B-3AAD-42BD318BC5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862C07-7CA6-424A-879B-1B65A2903329}"/>
              </a:ext>
            </a:extLst>
          </p:cNvPr>
          <p:cNvSpPr>
            <a:spLocks noGrp="1"/>
          </p:cNvSpPr>
          <p:nvPr>
            <p:ph type="sldNum" sz="quarter" idx="12"/>
          </p:nvPr>
        </p:nvSpPr>
        <p:spPr/>
        <p:txBody>
          <a:bodyPr/>
          <a:lstStyle/>
          <a:p>
            <a:fld id="{C57358C2-682C-4806-BBE6-16D10B0BE146}" type="slidenum">
              <a:rPr lang="zh-CN" altLang="en-US" smtClean="0"/>
              <a:t>‹#›</a:t>
            </a:fld>
            <a:endParaRPr lang="zh-CN" altLang="en-US"/>
          </a:p>
        </p:txBody>
      </p:sp>
    </p:spTree>
    <p:extLst>
      <p:ext uri="{BB962C8B-B14F-4D97-AF65-F5344CB8AC3E}">
        <p14:creationId xmlns:p14="http://schemas.microsoft.com/office/powerpoint/2010/main" val="1503836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EB444-B4E0-7D6E-1948-45D0C8D1036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1581078-0376-98C8-3D2C-34300B7A33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E67CE08-AC64-43CC-B1BB-225A0ACD2DC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F08E40B-7092-C47A-14CE-05EB803F1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1364156-22B7-7405-BF1C-90172CF8C6C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6F918DF-59C1-B979-0F4B-FD17855BEAB6}"/>
              </a:ext>
            </a:extLst>
          </p:cNvPr>
          <p:cNvSpPr>
            <a:spLocks noGrp="1"/>
          </p:cNvSpPr>
          <p:nvPr>
            <p:ph type="dt" sz="half" idx="10"/>
          </p:nvPr>
        </p:nvSpPr>
        <p:spPr/>
        <p:txBody>
          <a:bodyPr/>
          <a:lstStyle/>
          <a:p>
            <a:fld id="{BAAD479B-52F0-4249-85A7-988D63770F5A}" type="datetimeFigureOut">
              <a:rPr lang="zh-CN" altLang="en-US" smtClean="0"/>
              <a:t>2023-01-05</a:t>
            </a:fld>
            <a:endParaRPr lang="zh-CN" altLang="en-US"/>
          </a:p>
        </p:txBody>
      </p:sp>
      <p:sp>
        <p:nvSpPr>
          <p:cNvPr id="8" name="页脚占位符 7">
            <a:extLst>
              <a:ext uri="{FF2B5EF4-FFF2-40B4-BE49-F238E27FC236}">
                <a16:creationId xmlns:a16="http://schemas.microsoft.com/office/drawing/2014/main" id="{AA91D9B8-842F-B783-7C25-6C8BA23629A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0026887-2D23-FF7B-F731-D11025616212}"/>
              </a:ext>
            </a:extLst>
          </p:cNvPr>
          <p:cNvSpPr>
            <a:spLocks noGrp="1"/>
          </p:cNvSpPr>
          <p:nvPr>
            <p:ph type="sldNum" sz="quarter" idx="12"/>
          </p:nvPr>
        </p:nvSpPr>
        <p:spPr/>
        <p:txBody>
          <a:bodyPr/>
          <a:lstStyle/>
          <a:p>
            <a:fld id="{C57358C2-682C-4806-BBE6-16D10B0BE146}" type="slidenum">
              <a:rPr lang="zh-CN" altLang="en-US" smtClean="0"/>
              <a:t>‹#›</a:t>
            </a:fld>
            <a:endParaRPr lang="zh-CN" altLang="en-US"/>
          </a:p>
        </p:txBody>
      </p:sp>
    </p:spTree>
    <p:extLst>
      <p:ext uri="{BB962C8B-B14F-4D97-AF65-F5344CB8AC3E}">
        <p14:creationId xmlns:p14="http://schemas.microsoft.com/office/powerpoint/2010/main" val="2249049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7D0E77-7DD8-565B-CC5B-920A98F5BB2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9A10F50-7B92-1DDA-F211-AE1B45F3AAA1}"/>
              </a:ext>
            </a:extLst>
          </p:cNvPr>
          <p:cNvSpPr>
            <a:spLocks noGrp="1"/>
          </p:cNvSpPr>
          <p:nvPr>
            <p:ph type="dt" sz="half" idx="10"/>
          </p:nvPr>
        </p:nvSpPr>
        <p:spPr/>
        <p:txBody>
          <a:bodyPr/>
          <a:lstStyle/>
          <a:p>
            <a:fld id="{BAAD479B-52F0-4249-85A7-988D63770F5A}" type="datetimeFigureOut">
              <a:rPr lang="zh-CN" altLang="en-US" smtClean="0"/>
              <a:t>2023-01-05</a:t>
            </a:fld>
            <a:endParaRPr lang="zh-CN" altLang="en-US"/>
          </a:p>
        </p:txBody>
      </p:sp>
      <p:sp>
        <p:nvSpPr>
          <p:cNvPr id="4" name="页脚占位符 3">
            <a:extLst>
              <a:ext uri="{FF2B5EF4-FFF2-40B4-BE49-F238E27FC236}">
                <a16:creationId xmlns:a16="http://schemas.microsoft.com/office/drawing/2014/main" id="{0B347D90-3EC4-827C-2903-DEA8D22840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B5D1BEA-5A68-35C2-56E7-9DBA9B432E10}"/>
              </a:ext>
            </a:extLst>
          </p:cNvPr>
          <p:cNvSpPr>
            <a:spLocks noGrp="1"/>
          </p:cNvSpPr>
          <p:nvPr>
            <p:ph type="sldNum" sz="quarter" idx="12"/>
          </p:nvPr>
        </p:nvSpPr>
        <p:spPr/>
        <p:txBody>
          <a:bodyPr/>
          <a:lstStyle/>
          <a:p>
            <a:fld id="{C57358C2-682C-4806-BBE6-16D10B0BE146}" type="slidenum">
              <a:rPr lang="zh-CN" altLang="en-US" smtClean="0"/>
              <a:t>‹#›</a:t>
            </a:fld>
            <a:endParaRPr lang="zh-CN" altLang="en-US"/>
          </a:p>
        </p:txBody>
      </p:sp>
    </p:spTree>
    <p:extLst>
      <p:ext uri="{BB962C8B-B14F-4D97-AF65-F5344CB8AC3E}">
        <p14:creationId xmlns:p14="http://schemas.microsoft.com/office/powerpoint/2010/main" val="2450068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A41DFFD-E39B-B3F0-007A-BB592BA5E293}"/>
              </a:ext>
            </a:extLst>
          </p:cNvPr>
          <p:cNvSpPr>
            <a:spLocks noGrp="1"/>
          </p:cNvSpPr>
          <p:nvPr>
            <p:ph type="dt" sz="half" idx="10"/>
          </p:nvPr>
        </p:nvSpPr>
        <p:spPr/>
        <p:txBody>
          <a:bodyPr/>
          <a:lstStyle/>
          <a:p>
            <a:fld id="{BAAD479B-52F0-4249-85A7-988D63770F5A}" type="datetimeFigureOut">
              <a:rPr lang="zh-CN" altLang="en-US" smtClean="0"/>
              <a:t>2023-01-05</a:t>
            </a:fld>
            <a:endParaRPr lang="zh-CN" altLang="en-US"/>
          </a:p>
        </p:txBody>
      </p:sp>
      <p:sp>
        <p:nvSpPr>
          <p:cNvPr id="3" name="页脚占位符 2">
            <a:extLst>
              <a:ext uri="{FF2B5EF4-FFF2-40B4-BE49-F238E27FC236}">
                <a16:creationId xmlns:a16="http://schemas.microsoft.com/office/drawing/2014/main" id="{5155BE60-D1BA-B3AD-9422-CA2BCA00B14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1D8712-7DC5-8C18-8D2F-C9BDD28BB98C}"/>
              </a:ext>
            </a:extLst>
          </p:cNvPr>
          <p:cNvSpPr>
            <a:spLocks noGrp="1"/>
          </p:cNvSpPr>
          <p:nvPr>
            <p:ph type="sldNum" sz="quarter" idx="12"/>
          </p:nvPr>
        </p:nvSpPr>
        <p:spPr/>
        <p:txBody>
          <a:bodyPr/>
          <a:lstStyle/>
          <a:p>
            <a:fld id="{C57358C2-682C-4806-BBE6-16D10B0BE146}" type="slidenum">
              <a:rPr lang="zh-CN" altLang="en-US" smtClean="0"/>
              <a:t>‹#›</a:t>
            </a:fld>
            <a:endParaRPr lang="zh-CN" altLang="en-US"/>
          </a:p>
        </p:txBody>
      </p:sp>
    </p:spTree>
    <p:extLst>
      <p:ext uri="{BB962C8B-B14F-4D97-AF65-F5344CB8AC3E}">
        <p14:creationId xmlns:p14="http://schemas.microsoft.com/office/powerpoint/2010/main" val="2407355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2E27F-D7D0-1EFF-3DA6-D0F24C0D8E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404F49B-E5ED-9932-FE6D-492CADDC36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667EC21-5F4E-26D5-A72A-B107F777D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C316ED4-FB62-04EA-5CBE-9558767914CC}"/>
              </a:ext>
            </a:extLst>
          </p:cNvPr>
          <p:cNvSpPr>
            <a:spLocks noGrp="1"/>
          </p:cNvSpPr>
          <p:nvPr>
            <p:ph type="dt" sz="half" idx="10"/>
          </p:nvPr>
        </p:nvSpPr>
        <p:spPr/>
        <p:txBody>
          <a:bodyPr/>
          <a:lstStyle/>
          <a:p>
            <a:fld id="{BAAD479B-52F0-4249-85A7-988D63770F5A}" type="datetimeFigureOut">
              <a:rPr lang="zh-CN" altLang="en-US" smtClean="0"/>
              <a:t>2023-01-05</a:t>
            </a:fld>
            <a:endParaRPr lang="zh-CN" altLang="en-US"/>
          </a:p>
        </p:txBody>
      </p:sp>
      <p:sp>
        <p:nvSpPr>
          <p:cNvPr id="6" name="页脚占位符 5">
            <a:extLst>
              <a:ext uri="{FF2B5EF4-FFF2-40B4-BE49-F238E27FC236}">
                <a16:creationId xmlns:a16="http://schemas.microsoft.com/office/drawing/2014/main" id="{D487396F-A3FE-61E9-FFDA-316041389A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FCAC1B-FC89-8E84-4B75-444A6323D91C}"/>
              </a:ext>
            </a:extLst>
          </p:cNvPr>
          <p:cNvSpPr>
            <a:spLocks noGrp="1"/>
          </p:cNvSpPr>
          <p:nvPr>
            <p:ph type="sldNum" sz="quarter" idx="12"/>
          </p:nvPr>
        </p:nvSpPr>
        <p:spPr/>
        <p:txBody>
          <a:bodyPr/>
          <a:lstStyle/>
          <a:p>
            <a:fld id="{C57358C2-682C-4806-BBE6-16D10B0BE146}" type="slidenum">
              <a:rPr lang="zh-CN" altLang="en-US" smtClean="0"/>
              <a:t>‹#›</a:t>
            </a:fld>
            <a:endParaRPr lang="zh-CN" altLang="en-US"/>
          </a:p>
        </p:txBody>
      </p:sp>
    </p:spTree>
    <p:extLst>
      <p:ext uri="{BB962C8B-B14F-4D97-AF65-F5344CB8AC3E}">
        <p14:creationId xmlns:p14="http://schemas.microsoft.com/office/powerpoint/2010/main" val="1630568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A6353-9A38-7A71-6593-FDEF14B2D3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256FF5E-89CD-1EC3-8529-26D201D68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2B12EE7-2B7E-3582-EC11-B3A3A6C6C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0E1B3FB-FEE8-5FC7-1517-71A21AC6CDF3}"/>
              </a:ext>
            </a:extLst>
          </p:cNvPr>
          <p:cNvSpPr>
            <a:spLocks noGrp="1"/>
          </p:cNvSpPr>
          <p:nvPr>
            <p:ph type="dt" sz="half" idx="10"/>
          </p:nvPr>
        </p:nvSpPr>
        <p:spPr/>
        <p:txBody>
          <a:bodyPr/>
          <a:lstStyle/>
          <a:p>
            <a:fld id="{BAAD479B-52F0-4249-85A7-988D63770F5A}" type="datetimeFigureOut">
              <a:rPr lang="zh-CN" altLang="en-US" smtClean="0"/>
              <a:t>2023-01-05</a:t>
            </a:fld>
            <a:endParaRPr lang="zh-CN" altLang="en-US"/>
          </a:p>
        </p:txBody>
      </p:sp>
      <p:sp>
        <p:nvSpPr>
          <p:cNvPr id="6" name="页脚占位符 5">
            <a:extLst>
              <a:ext uri="{FF2B5EF4-FFF2-40B4-BE49-F238E27FC236}">
                <a16:creationId xmlns:a16="http://schemas.microsoft.com/office/drawing/2014/main" id="{ED346D98-3739-D2B2-81E0-AB1BE4F479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3781AD-F225-AD2D-0ECB-DBBF7959E097}"/>
              </a:ext>
            </a:extLst>
          </p:cNvPr>
          <p:cNvSpPr>
            <a:spLocks noGrp="1"/>
          </p:cNvSpPr>
          <p:nvPr>
            <p:ph type="sldNum" sz="quarter" idx="12"/>
          </p:nvPr>
        </p:nvSpPr>
        <p:spPr/>
        <p:txBody>
          <a:bodyPr/>
          <a:lstStyle/>
          <a:p>
            <a:fld id="{C57358C2-682C-4806-BBE6-16D10B0BE146}" type="slidenum">
              <a:rPr lang="zh-CN" altLang="en-US" smtClean="0"/>
              <a:t>‹#›</a:t>
            </a:fld>
            <a:endParaRPr lang="zh-CN" altLang="en-US"/>
          </a:p>
        </p:txBody>
      </p:sp>
    </p:spTree>
    <p:extLst>
      <p:ext uri="{BB962C8B-B14F-4D97-AF65-F5344CB8AC3E}">
        <p14:creationId xmlns:p14="http://schemas.microsoft.com/office/powerpoint/2010/main" val="1531039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17AB3"/>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15020DA-2F7C-EF61-13BE-547FC0AFAB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67B6B8-7AC2-A518-2617-E7604F8269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B90238-A7A6-87D4-69CD-52505C9F50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D479B-52F0-4249-85A7-988D63770F5A}" type="datetimeFigureOut">
              <a:rPr lang="zh-CN" altLang="en-US" smtClean="0"/>
              <a:t>2023-01-05</a:t>
            </a:fld>
            <a:endParaRPr lang="zh-CN" altLang="en-US"/>
          </a:p>
        </p:txBody>
      </p:sp>
      <p:sp>
        <p:nvSpPr>
          <p:cNvPr id="5" name="页脚占位符 4">
            <a:extLst>
              <a:ext uri="{FF2B5EF4-FFF2-40B4-BE49-F238E27FC236}">
                <a16:creationId xmlns:a16="http://schemas.microsoft.com/office/drawing/2014/main" id="{D4638DFD-3F5F-8CFF-BA4D-CE9180FA22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99D21D5-2679-F9FC-892A-9C761821F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358C2-682C-4806-BBE6-16D10B0BE146}" type="slidenum">
              <a:rPr lang="zh-CN" altLang="en-US" smtClean="0"/>
              <a:t>‹#›</a:t>
            </a:fld>
            <a:endParaRPr lang="zh-CN" altLang="en-US"/>
          </a:p>
        </p:txBody>
      </p:sp>
    </p:spTree>
    <p:extLst>
      <p:ext uri="{BB962C8B-B14F-4D97-AF65-F5344CB8AC3E}">
        <p14:creationId xmlns:p14="http://schemas.microsoft.com/office/powerpoint/2010/main" val="39140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7775" y="1047750"/>
            <a:ext cx="9696450" cy="4762500"/>
            <a:chOff x="0" y="0"/>
            <a:chExt cx="19392900" cy="9525000"/>
          </a:xfrm>
        </p:grpSpPr>
        <p:sp>
          <p:nvSpPr>
            <p:cNvPr id="3" name="Freeform 3"/>
            <p:cNvSpPr/>
            <p:nvPr/>
          </p:nvSpPr>
          <p:spPr>
            <a:xfrm>
              <a:off x="0" y="0"/>
              <a:ext cx="19392900" cy="9525000"/>
            </a:xfrm>
            <a:custGeom>
              <a:avLst/>
              <a:gdLst/>
              <a:ahLst/>
              <a:cxnLst/>
              <a:rect l="l" t="t" r="r" b="b"/>
              <a:pathLst>
                <a:path w="19392900" h="9525000">
                  <a:moveTo>
                    <a:pt x="0" y="0"/>
                  </a:moveTo>
                  <a:lnTo>
                    <a:pt x="19392900" y="0"/>
                  </a:lnTo>
                  <a:lnTo>
                    <a:pt x="19392900" y="9525000"/>
                  </a:lnTo>
                  <a:lnTo>
                    <a:pt x="0" y="9525000"/>
                  </a:lnTo>
                  <a:close/>
                </a:path>
              </a:pathLst>
            </a:custGeom>
            <a:solidFill>
              <a:srgbClr val="FFFFFF"/>
            </a:solidFill>
          </p:spPr>
        </p:sp>
      </p:grpSp>
      <p:grpSp>
        <p:nvGrpSpPr>
          <p:cNvPr id="4" name="Group 4"/>
          <p:cNvGrpSpPr/>
          <p:nvPr/>
        </p:nvGrpSpPr>
        <p:grpSpPr>
          <a:xfrm rot="-10800000">
            <a:off x="1035585" y="1916330"/>
            <a:ext cx="216000" cy="216000"/>
            <a:chOff x="0" y="0"/>
            <a:chExt cx="432000" cy="432000"/>
          </a:xfrm>
        </p:grpSpPr>
        <p:sp>
          <p:nvSpPr>
            <p:cNvPr id="5" name="Freeform 5"/>
            <p:cNvSpPr/>
            <p:nvPr/>
          </p:nvSpPr>
          <p:spPr>
            <a:xfrm>
              <a:off x="0" y="0"/>
              <a:ext cx="432054" cy="432054"/>
            </a:xfrm>
            <a:custGeom>
              <a:avLst/>
              <a:gdLst/>
              <a:ahLst/>
              <a:cxnLst/>
              <a:rect l="l" t="t" r="r" b="b"/>
              <a:pathLst>
                <a:path w="432054" h="432054">
                  <a:moveTo>
                    <a:pt x="0" y="432054"/>
                  </a:moveTo>
                  <a:lnTo>
                    <a:pt x="0" y="0"/>
                  </a:lnTo>
                  <a:lnTo>
                    <a:pt x="432054" y="432054"/>
                  </a:lnTo>
                  <a:close/>
                </a:path>
              </a:pathLst>
            </a:custGeom>
            <a:solidFill>
              <a:srgbClr val="EFDAD8"/>
            </a:solidFill>
          </p:spPr>
        </p:sp>
      </p:grpSp>
      <p:sp>
        <p:nvSpPr>
          <p:cNvPr id="6" name="AutoShape 6"/>
          <p:cNvSpPr/>
          <p:nvPr/>
        </p:nvSpPr>
        <p:spPr>
          <a:xfrm rot="10667">
            <a:off x="3026461" y="3738880"/>
            <a:ext cx="6139079" cy="0"/>
          </a:xfrm>
          <a:prstGeom prst="line">
            <a:avLst/>
          </a:prstGeom>
          <a:ln w="19050" cap="rnd">
            <a:solidFill>
              <a:srgbClr val="4F69A4">
                <a:alpha val="69804"/>
              </a:srgbClr>
            </a:solidFill>
            <a:prstDash val="solid"/>
            <a:headEnd type="none" w="sm" len="sm"/>
            <a:tailEnd type="none" w="sm" len="sm"/>
          </a:ln>
        </p:spPr>
      </p:sp>
      <p:grpSp>
        <p:nvGrpSpPr>
          <p:cNvPr id="7" name="Group 7"/>
          <p:cNvGrpSpPr/>
          <p:nvPr/>
        </p:nvGrpSpPr>
        <p:grpSpPr>
          <a:xfrm>
            <a:off x="10218420" y="5078730"/>
            <a:ext cx="807720" cy="807720"/>
            <a:chOff x="0" y="0"/>
            <a:chExt cx="1615440" cy="1615440"/>
          </a:xfrm>
        </p:grpSpPr>
        <p:sp>
          <p:nvSpPr>
            <p:cNvPr id="8" name="Freeform 8"/>
            <p:cNvSpPr/>
            <p:nvPr/>
          </p:nvSpPr>
          <p:spPr>
            <a:xfrm>
              <a:off x="0" y="0"/>
              <a:ext cx="1615440" cy="1615440"/>
            </a:xfrm>
            <a:custGeom>
              <a:avLst/>
              <a:gdLst/>
              <a:ahLst/>
              <a:cxnLst/>
              <a:rect l="l" t="t" r="r" b="b"/>
              <a:pathLst>
                <a:path w="1615440" h="1615440">
                  <a:moveTo>
                    <a:pt x="1615440" y="1615440"/>
                  </a:moveTo>
                  <a:lnTo>
                    <a:pt x="1615440" y="0"/>
                  </a:lnTo>
                  <a:lnTo>
                    <a:pt x="0" y="1615440"/>
                  </a:lnTo>
                  <a:close/>
                </a:path>
              </a:pathLst>
            </a:custGeom>
            <a:solidFill>
              <a:srgbClr val="E6C7C3"/>
            </a:solidFill>
          </p:spPr>
        </p:sp>
      </p:grpSp>
      <p:grpSp>
        <p:nvGrpSpPr>
          <p:cNvPr id="9" name="Group 9"/>
          <p:cNvGrpSpPr/>
          <p:nvPr/>
        </p:nvGrpSpPr>
        <p:grpSpPr>
          <a:xfrm rot="-10800000">
            <a:off x="10937240" y="5080000"/>
            <a:ext cx="88900" cy="88900"/>
            <a:chOff x="0" y="0"/>
            <a:chExt cx="177800" cy="177800"/>
          </a:xfrm>
        </p:grpSpPr>
        <p:sp>
          <p:nvSpPr>
            <p:cNvPr id="10" name="Freeform 10"/>
            <p:cNvSpPr/>
            <p:nvPr/>
          </p:nvSpPr>
          <p:spPr>
            <a:xfrm>
              <a:off x="0" y="0"/>
              <a:ext cx="177800" cy="177800"/>
            </a:xfrm>
            <a:custGeom>
              <a:avLst/>
              <a:gdLst/>
              <a:ahLst/>
              <a:cxnLst/>
              <a:rect l="l" t="t" r="r" b="b"/>
              <a:pathLst>
                <a:path w="177800" h="177800">
                  <a:moveTo>
                    <a:pt x="177800" y="177800"/>
                  </a:moveTo>
                  <a:lnTo>
                    <a:pt x="177800" y="0"/>
                  </a:lnTo>
                  <a:lnTo>
                    <a:pt x="0" y="177800"/>
                  </a:lnTo>
                  <a:close/>
                </a:path>
              </a:pathLst>
            </a:custGeom>
            <a:solidFill>
              <a:srgbClr val="F6EAE9"/>
            </a:solidFill>
          </p:spPr>
        </p:sp>
      </p:grpSp>
      <p:grpSp>
        <p:nvGrpSpPr>
          <p:cNvPr id="11" name="Group 11"/>
          <p:cNvGrpSpPr/>
          <p:nvPr/>
        </p:nvGrpSpPr>
        <p:grpSpPr>
          <a:xfrm rot="-10800000">
            <a:off x="10214610" y="5800726"/>
            <a:ext cx="90170" cy="90170"/>
            <a:chOff x="0" y="0"/>
            <a:chExt cx="180340" cy="180340"/>
          </a:xfrm>
        </p:grpSpPr>
        <p:sp>
          <p:nvSpPr>
            <p:cNvPr id="12" name="Freeform 12"/>
            <p:cNvSpPr/>
            <p:nvPr/>
          </p:nvSpPr>
          <p:spPr>
            <a:xfrm>
              <a:off x="0" y="0"/>
              <a:ext cx="180340" cy="180340"/>
            </a:xfrm>
            <a:custGeom>
              <a:avLst/>
              <a:gdLst/>
              <a:ahLst/>
              <a:cxnLst/>
              <a:rect l="l" t="t" r="r" b="b"/>
              <a:pathLst>
                <a:path w="180340" h="180340">
                  <a:moveTo>
                    <a:pt x="180340" y="180340"/>
                  </a:moveTo>
                  <a:lnTo>
                    <a:pt x="180340" y="0"/>
                  </a:lnTo>
                  <a:lnTo>
                    <a:pt x="0" y="180340"/>
                  </a:lnTo>
                  <a:close/>
                </a:path>
              </a:pathLst>
            </a:custGeom>
            <a:solidFill>
              <a:srgbClr val="F6EAE9"/>
            </a:solidFill>
          </p:spPr>
        </p:sp>
      </p:grpSp>
      <p:grpSp>
        <p:nvGrpSpPr>
          <p:cNvPr id="13" name="Group 13"/>
          <p:cNvGrpSpPr/>
          <p:nvPr/>
        </p:nvGrpSpPr>
        <p:grpSpPr>
          <a:xfrm>
            <a:off x="1035585" y="1235798"/>
            <a:ext cx="2057400" cy="700953"/>
            <a:chOff x="0" y="0"/>
            <a:chExt cx="812800" cy="276920"/>
          </a:xfrm>
        </p:grpSpPr>
        <p:sp>
          <p:nvSpPr>
            <p:cNvPr id="14" name="Freeform 14"/>
            <p:cNvSpPr/>
            <p:nvPr/>
          </p:nvSpPr>
          <p:spPr>
            <a:xfrm>
              <a:off x="0" y="0"/>
              <a:ext cx="812800" cy="276920"/>
            </a:xfrm>
            <a:custGeom>
              <a:avLst/>
              <a:gdLst/>
              <a:ahLst/>
              <a:cxnLst/>
              <a:rect l="l" t="t" r="r" b="b"/>
              <a:pathLst>
                <a:path w="812800" h="276920">
                  <a:moveTo>
                    <a:pt x="0" y="0"/>
                  </a:moveTo>
                  <a:lnTo>
                    <a:pt x="812800" y="0"/>
                  </a:lnTo>
                  <a:lnTo>
                    <a:pt x="812800" y="276920"/>
                  </a:lnTo>
                  <a:lnTo>
                    <a:pt x="0" y="276920"/>
                  </a:lnTo>
                  <a:close/>
                </a:path>
              </a:pathLst>
            </a:custGeom>
            <a:solidFill>
              <a:srgbClr val="E8C9C7"/>
            </a:solidFill>
          </p:spPr>
        </p:sp>
        <p:sp>
          <p:nvSpPr>
            <p:cNvPr id="15" name="TextBox 15"/>
            <p:cNvSpPr txBox="1"/>
            <p:nvPr/>
          </p:nvSpPr>
          <p:spPr>
            <a:xfrm>
              <a:off x="0" y="-9525"/>
              <a:ext cx="812800" cy="822325"/>
            </a:xfrm>
            <a:prstGeom prst="rect">
              <a:avLst/>
            </a:prstGeom>
          </p:spPr>
          <p:txBody>
            <a:bodyPr lIns="33867" tIns="33867" rIns="33867" bIns="33867" rtlCol="0" anchor="ctr"/>
            <a:lstStyle/>
            <a:p>
              <a:pPr algn="ctr">
                <a:lnSpc>
                  <a:spcPts val="1680"/>
                </a:lnSpc>
              </a:pPr>
              <a:endParaRPr sz="1200"/>
            </a:p>
          </p:txBody>
        </p:sp>
      </p:grpSp>
      <p:sp>
        <p:nvSpPr>
          <p:cNvPr id="17" name="TextBox 17"/>
          <p:cNvSpPr txBox="1"/>
          <p:nvPr/>
        </p:nvSpPr>
        <p:spPr>
          <a:xfrm>
            <a:off x="2116455" y="2739390"/>
            <a:ext cx="7959090" cy="844527"/>
          </a:xfrm>
          <a:prstGeom prst="rect">
            <a:avLst/>
          </a:prstGeom>
        </p:spPr>
        <p:txBody>
          <a:bodyPr lIns="0" tIns="0" rIns="0" bIns="0" rtlCol="0" anchor="t">
            <a:spAutoFit/>
          </a:bodyPr>
          <a:lstStyle/>
          <a:p>
            <a:pPr algn="ctr">
              <a:lnSpc>
                <a:spcPts val="7200"/>
              </a:lnSpc>
            </a:pPr>
            <a:r>
              <a:rPr lang="zh-CN" altLang="en-US" sz="4800" dirty="0">
                <a:solidFill>
                  <a:srgbClr val="4F69A4"/>
                </a:solidFill>
                <a:ea typeface="思源黑体-超粗体 Bold"/>
              </a:rPr>
              <a:t>基于强化学习的迷宫游戏</a:t>
            </a:r>
            <a:endParaRPr lang="en-US" sz="4800" dirty="0">
              <a:solidFill>
                <a:srgbClr val="4F69A4"/>
              </a:solidFill>
              <a:ea typeface="思源黑体-超粗体 Bold"/>
            </a:endParaRPr>
          </a:p>
        </p:txBody>
      </p:sp>
      <p:sp>
        <p:nvSpPr>
          <p:cNvPr id="18" name="TextBox 18"/>
          <p:cNvSpPr txBox="1"/>
          <p:nvPr/>
        </p:nvSpPr>
        <p:spPr>
          <a:xfrm>
            <a:off x="2434927" y="1990517"/>
            <a:ext cx="2742277" cy="603435"/>
          </a:xfrm>
          <a:prstGeom prst="rect">
            <a:avLst/>
          </a:prstGeom>
        </p:spPr>
        <p:txBody>
          <a:bodyPr wrap="square" lIns="0" tIns="0" rIns="0" bIns="0" rtlCol="0" anchor="t">
            <a:spAutoFit/>
          </a:bodyPr>
          <a:lstStyle/>
          <a:p>
            <a:pPr>
              <a:lnSpc>
                <a:spcPts val="5280"/>
              </a:lnSpc>
            </a:pPr>
            <a:r>
              <a:rPr lang="zh-CN" altLang="en-US" sz="2800" dirty="0">
                <a:solidFill>
                  <a:srgbClr val="4F69A4">
                    <a:alpha val="84706"/>
                  </a:srgbClr>
                </a:solidFill>
                <a:ea typeface="思源黑体 Medium"/>
              </a:rPr>
              <a:t>课程设计报告</a:t>
            </a:r>
            <a:endParaRPr lang="en-US" sz="2800" dirty="0">
              <a:solidFill>
                <a:srgbClr val="4F69A4">
                  <a:alpha val="84706"/>
                </a:srgbClr>
              </a:solidFill>
              <a:ea typeface="思源黑体 Medium"/>
            </a:endParaRPr>
          </a:p>
        </p:txBody>
      </p:sp>
      <p:sp>
        <p:nvSpPr>
          <p:cNvPr id="19" name="TextBox 19"/>
          <p:cNvSpPr txBox="1"/>
          <p:nvPr/>
        </p:nvSpPr>
        <p:spPr>
          <a:xfrm>
            <a:off x="2116455" y="3824605"/>
            <a:ext cx="7959090" cy="256480"/>
          </a:xfrm>
          <a:prstGeom prst="rect">
            <a:avLst/>
          </a:prstGeom>
        </p:spPr>
        <p:txBody>
          <a:bodyPr lIns="0" tIns="0" rIns="0" bIns="0" rtlCol="0" anchor="t">
            <a:spAutoFit/>
          </a:bodyPr>
          <a:lstStyle/>
          <a:p>
            <a:pPr algn="ctr">
              <a:lnSpc>
                <a:spcPts val="2026"/>
              </a:lnSpc>
            </a:pPr>
            <a:r>
              <a:rPr lang="en-US" sz="1688" spc="126" dirty="0">
                <a:solidFill>
                  <a:srgbClr val="4F69A4">
                    <a:alpha val="40000"/>
                  </a:srgbClr>
                </a:solidFill>
                <a:latin typeface="ABeeZee"/>
              </a:rPr>
              <a:t>A maze game based on reinforcement learning</a:t>
            </a:r>
          </a:p>
        </p:txBody>
      </p:sp>
      <p:grpSp>
        <p:nvGrpSpPr>
          <p:cNvPr id="21" name="Group 21"/>
          <p:cNvGrpSpPr/>
          <p:nvPr/>
        </p:nvGrpSpPr>
        <p:grpSpPr>
          <a:xfrm>
            <a:off x="5846046" y="4218270"/>
            <a:ext cx="3911027" cy="677413"/>
            <a:chOff x="0" y="0"/>
            <a:chExt cx="5477879" cy="1354827"/>
          </a:xfrm>
        </p:grpSpPr>
        <p:grpSp>
          <p:nvGrpSpPr>
            <p:cNvPr id="22" name="Group 22"/>
            <p:cNvGrpSpPr/>
            <p:nvPr/>
          </p:nvGrpSpPr>
          <p:grpSpPr>
            <a:xfrm>
              <a:off x="0" y="0"/>
              <a:ext cx="5477879" cy="996635"/>
              <a:chOff x="0" y="0"/>
              <a:chExt cx="1082050" cy="196866"/>
            </a:xfrm>
          </p:grpSpPr>
          <p:sp>
            <p:nvSpPr>
              <p:cNvPr id="23" name="Freeform 23"/>
              <p:cNvSpPr/>
              <p:nvPr/>
            </p:nvSpPr>
            <p:spPr>
              <a:xfrm>
                <a:off x="0" y="0"/>
                <a:ext cx="1082050" cy="196866"/>
              </a:xfrm>
              <a:custGeom>
                <a:avLst/>
                <a:gdLst/>
                <a:ahLst/>
                <a:cxnLst/>
                <a:rect l="l" t="t" r="r" b="b"/>
                <a:pathLst>
                  <a:path w="1082050" h="196866">
                    <a:moveTo>
                      <a:pt x="0" y="0"/>
                    </a:moveTo>
                    <a:lnTo>
                      <a:pt x="1082050" y="0"/>
                    </a:lnTo>
                    <a:lnTo>
                      <a:pt x="1082050" y="196866"/>
                    </a:lnTo>
                    <a:lnTo>
                      <a:pt x="0" y="196866"/>
                    </a:lnTo>
                    <a:close/>
                  </a:path>
                </a:pathLst>
              </a:custGeom>
              <a:solidFill>
                <a:srgbClr val="E8C9C7"/>
              </a:solidFill>
            </p:spPr>
          </p:sp>
          <p:sp>
            <p:nvSpPr>
              <p:cNvPr id="24" name="TextBox 24"/>
              <p:cNvSpPr txBox="1"/>
              <p:nvPr/>
            </p:nvSpPr>
            <p:spPr>
              <a:xfrm>
                <a:off x="0" y="-9525"/>
                <a:ext cx="812800" cy="822325"/>
              </a:xfrm>
              <a:prstGeom prst="rect">
                <a:avLst/>
              </a:prstGeom>
            </p:spPr>
            <p:txBody>
              <a:bodyPr lIns="33867" tIns="33867" rIns="33867" bIns="33867" rtlCol="0" anchor="ctr"/>
              <a:lstStyle/>
              <a:p>
                <a:pPr algn="ctr">
                  <a:lnSpc>
                    <a:spcPts val="1680"/>
                  </a:lnSpc>
                </a:pPr>
                <a:endParaRPr sz="1200"/>
              </a:p>
            </p:txBody>
          </p:sp>
        </p:grpSp>
        <p:sp>
          <p:nvSpPr>
            <p:cNvPr id="25" name="TextBox 25"/>
            <p:cNvSpPr txBox="1"/>
            <p:nvPr/>
          </p:nvSpPr>
          <p:spPr>
            <a:xfrm>
              <a:off x="213436" y="183992"/>
              <a:ext cx="5051007" cy="1170835"/>
            </a:xfrm>
            <a:prstGeom prst="rect">
              <a:avLst/>
            </a:prstGeom>
          </p:spPr>
          <p:txBody>
            <a:bodyPr lIns="0" tIns="0" rIns="0" bIns="0" rtlCol="0" anchor="t">
              <a:spAutoFit/>
            </a:bodyPr>
            <a:lstStyle/>
            <a:p>
              <a:pPr algn="ctr">
                <a:lnSpc>
                  <a:spcPts val="2400"/>
                </a:lnSpc>
              </a:pPr>
              <a:r>
                <a:rPr lang="en-US" sz="1400" dirty="0" err="1">
                  <a:solidFill>
                    <a:srgbClr val="4F69A4">
                      <a:alpha val="84706"/>
                    </a:srgbClr>
                  </a:solidFill>
                  <a:ea typeface="思源黑体 Medium"/>
                </a:rPr>
                <a:t>汇报人</a:t>
              </a:r>
              <a:r>
                <a:rPr lang="en-US" sz="1400" dirty="0">
                  <a:solidFill>
                    <a:srgbClr val="4F69A4">
                      <a:alpha val="84706"/>
                    </a:srgbClr>
                  </a:solidFill>
                  <a:ea typeface="思源黑体 Medium"/>
                </a:rPr>
                <a:t>：</a:t>
              </a:r>
              <a:r>
                <a:rPr lang="zh-CN" altLang="en-US" sz="1400" dirty="0">
                  <a:solidFill>
                    <a:srgbClr val="4F69A4">
                      <a:alpha val="84706"/>
                    </a:srgbClr>
                  </a:solidFill>
                  <a:ea typeface="思源黑体 Medium"/>
                </a:rPr>
                <a:t>刘文越、符浩森、崔田雨、卢睿杰</a:t>
              </a:r>
              <a:endParaRPr lang="en-US" sz="1400" dirty="0">
                <a:solidFill>
                  <a:srgbClr val="4F69A4">
                    <a:alpha val="84706"/>
                  </a:srgbClr>
                </a:solidFill>
                <a:ea typeface="思源黑体 Medium"/>
              </a:endParaRPr>
            </a:p>
          </p:txBody>
        </p:sp>
      </p:grpSp>
      <p:grpSp>
        <p:nvGrpSpPr>
          <p:cNvPr id="26" name="Group 26"/>
          <p:cNvGrpSpPr/>
          <p:nvPr/>
        </p:nvGrpSpPr>
        <p:grpSpPr>
          <a:xfrm>
            <a:off x="7336606" y="5004647"/>
            <a:ext cx="2738939" cy="498317"/>
            <a:chOff x="0" y="0"/>
            <a:chExt cx="5477879" cy="996635"/>
          </a:xfrm>
        </p:grpSpPr>
        <p:grpSp>
          <p:nvGrpSpPr>
            <p:cNvPr id="27" name="Group 27"/>
            <p:cNvGrpSpPr/>
            <p:nvPr/>
          </p:nvGrpSpPr>
          <p:grpSpPr>
            <a:xfrm>
              <a:off x="0" y="0"/>
              <a:ext cx="5477879" cy="996635"/>
              <a:chOff x="0" y="0"/>
              <a:chExt cx="1082050" cy="196866"/>
            </a:xfrm>
          </p:grpSpPr>
          <p:sp>
            <p:nvSpPr>
              <p:cNvPr id="28" name="Freeform 28"/>
              <p:cNvSpPr/>
              <p:nvPr/>
            </p:nvSpPr>
            <p:spPr>
              <a:xfrm>
                <a:off x="0" y="0"/>
                <a:ext cx="1082050" cy="196866"/>
              </a:xfrm>
              <a:custGeom>
                <a:avLst/>
                <a:gdLst/>
                <a:ahLst/>
                <a:cxnLst/>
                <a:rect l="l" t="t" r="r" b="b"/>
                <a:pathLst>
                  <a:path w="1082050" h="196866">
                    <a:moveTo>
                      <a:pt x="0" y="0"/>
                    </a:moveTo>
                    <a:lnTo>
                      <a:pt x="1082050" y="0"/>
                    </a:lnTo>
                    <a:lnTo>
                      <a:pt x="1082050" y="196866"/>
                    </a:lnTo>
                    <a:lnTo>
                      <a:pt x="0" y="196866"/>
                    </a:lnTo>
                    <a:close/>
                  </a:path>
                </a:pathLst>
              </a:custGeom>
              <a:solidFill>
                <a:srgbClr val="E8C9C7"/>
              </a:solidFill>
            </p:spPr>
          </p:sp>
          <p:sp>
            <p:nvSpPr>
              <p:cNvPr id="29" name="TextBox 29"/>
              <p:cNvSpPr txBox="1"/>
              <p:nvPr/>
            </p:nvSpPr>
            <p:spPr>
              <a:xfrm>
                <a:off x="0" y="-9525"/>
                <a:ext cx="812800" cy="822325"/>
              </a:xfrm>
              <a:prstGeom prst="rect">
                <a:avLst/>
              </a:prstGeom>
            </p:spPr>
            <p:txBody>
              <a:bodyPr lIns="33867" tIns="33867" rIns="33867" bIns="33867" rtlCol="0" anchor="ctr"/>
              <a:lstStyle/>
              <a:p>
                <a:pPr algn="ctr">
                  <a:lnSpc>
                    <a:spcPts val="1680"/>
                  </a:lnSpc>
                </a:pPr>
                <a:endParaRPr sz="1200"/>
              </a:p>
            </p:txBody>
          </p:sp>
        </p:grpSp>
        <p:sp>
          <p:nvSpPr>
            <p:cNvPr id="30" name="TextBox 30"/>
            <p:cNvSpPr txBox="1"/>
            <p:nvPr/>
          </p:nvSpPr>
          <p:spPr>
            <a:xfrm>
              <a:off x="213436" y="183992"/>
              <a:ext cx="5051007" cy="555280"/>
            </a:xfrm>
            <a:prstGeom prst="rect">
              <a:avLst/>
            </a:prstGeom>
          </p:spPr>
          <p:txBody>
            <a:bodyPr lIns="0" tIns="0" rIns="0" bIns="0" rtlCol="0" anchor="t">
              <a:spAutoFit/>
            </a:bodyPr>
            <a:lstStyle/>
            <a:p>
              <a:pPr algn="ctr">
                <a:lnSpc>
                  <a:spcPts val="2400"/>
                </a:lnSpc>
              </a:pPr>
              <a:r>
                <a:rPr lang="en-US" sz="1400" dirty="0">
                  <a:solidFill>
                    <a:srgbClr val="4F69A4">
                      <a:alpha val="84706"/>
                    </a:srgbClr>
                  </a:solidFill>
                  <a:ea typeface="思源黑体 Medium"/>
                </a:rPr>
                <a:t>汇报时间：2023.01</a:t>
              </a:r>
            </a:p>
          </p:txBody>
        </p:sp>
      </p:grpSp>
      <p:grpSp>
        <p:nvGrpSpPr>
          <p:cNvPr id="34" name="Group 21">
            <a:extLst>
              <a:ext uri="{FF2B5EF4-FFF2-40B4-BE49-F238E27FC236}">
                <a16:creationId xmlns:a16="http://schemas.microsoft.com/office/drawing/2014/main" id="{071FEE60-F157-AD4E-1D8F-0ACE9F34F57F}"/>
              </a:ext>
            </a:extLst>
          </p:cNvPr>
          <p:cNvGrpSpPr/>
          <p:nvPr/>
        </p:nvGrpSpPr>
        <p:grpSpPr>
          <a:xfrm>
            <a:off x="2434927" y="4223872"/>
            <a:ext cx="2467045" cy="498317"/>
            <a:chOff x="0" y="0"/>
            <a:chExt cx="5477879" cy="996635"/>
          </a:xfrm>
        </p:grpSpPr>
        <p:grpSp>
          <p:nvGrpSpPr>
            <p:cNvPr id="35" name="Group 22">
              <a:extLst>
                <a:ext uri="{FF2B5EF4-FFF2-40B4-BE49-F238E27FC236}">
                  <a16:creationId xmlns:a16="http://schemas.microsoft.com/office/drawing/2014/main" id="{57B584FB-84C3-FC6B-9B2F-D21C65726B20}"/>
                </a:ext>
              </a:extLst>
            </p:cNvPr>
            <p:cNvGrpSpPr/>
            <p:nvPr/>
          </p:nvGrpSpPr>
          <p:grpSpPr>
            <a:xfrm>
              <a:off x="0" y="0"/>
              <a:ext cx="5477879" cy="996635"/>
              <a:chOff x="0" y="0"/>
              <a:chExt cx="1082050" cy="196866"/>
            </a:xfrm>
          </p:grpSpPr>
          <p:sp>
            <p:nvSpPr>
              <p:cNvPr id="37" name="Freeform 23">
                <a:extLst>
                  <a:ext uri="{FF2B5EF4-FFF2-40B4-BE49-F238E27FC236}">
                    <a16:creationId xmlns:a16="http://schemas.microsoft.com/office/drawing/2014/main" id="{4936ED14-A0B8-FC85-CDC7-79178D94045F}"/>
                  </a:ext>
                </a:extLst>
              </p:cNvPr>
              <p:cNvSpPr/>
              <p:nvPr/>
            </p:nvSpPr>
            <p:spPr>
              <a:xfrm>
                <a:off x="0" y="0"/>
                <a:ext cx="1082050" cy="196866"/>
              </a:xfrm>
              <a:custGeom>
                <a:avLst/>
                <a:gdLst/>
                <a:ahLst/>
                <a:cxnLst/>
                <a:rect l="l" t="t" r="r" b="b"/>
                <a:pathLst>
                  <a:path w="1082050" h="196866">
                    <a:moveTo>
                      <a:pt x="0" y="0"/>
                    </a:moveTo>
                    <a:lnTo>
                      <a:pt x="1082050" y="0"/>
                    </a:lnTo>
                    <a:lnTo>
                      <a:pt x="1082050" y="196866"/>
                    </a:lnTo>
                    <a:lnTo>
                      <a:pt x="0" y="196866"/>
                    </a:lnTo>
                    <a:close/>
                  </a:path>
                </a:pathLst>
              </a:custGeom>
              <a:solidFill>
                <a:srgbClr val="E8C9C7"/>
              </a:solidFill>
            </p:spPr>
          </p:sp>
          <p:sp>
            <p:nvSpPr>
              <p:cNvPr id="38" name="TextBox 24">
                <a:extLst>
                  <a:ext uri="{FF2B5EF4-FFF2-40B4-BE49-F238E27FC236}">
                    <a16:creationId xmlns:a16="http://schemas.microsoft.com/office/drawing/2014/main" id="{E11B2553-51C8-8EA0-3E74-9DED50CA1BF3}"/>
                  </a:ext>
                </a:extLst>
              </p:cNvPr>
              <p:cNvSpPr txBox="1"/>
              <p:nvPr/>
            </p:nvSpPr>
            <p:spPr>
              <a:xfrm>
                <a:off x="0" y="-9525"/>
                <a:ext cx="812800" cy="822325"/>
              </a:xfrm>
              <a:prstGeom prst="rect">
                <a:avLst/>
              </a:prstGeom>
            </p:spPr>
            <p:txBody>
              <a:bodyPr lIns="33867" tIns="33867" rIns="33867" bIns="33867" rtlCol="0" anchor="ctr"/>
              <a:lstStyle/>
              <a:p>
                <a:pPr algn="ctr">
                  <a:lnSpc>
                    <a:spcPts val="1680"/>
                  </a:lnSpc>
                </a:pPr>
                <a:endParaRPr sz="1200"/>
              </a:p>
            </p:txBody>
          </p:sp>
        </p:grpSp>
        <p:sp>
          <p:nvSpPr>
            <p:cNvPr id="36" name="TextBox 25">
              <a:extLst>
                <a:ext uri="{FF2B5EF4-FFF2-40B4-BE49-F238E27FC236}">
                  <a16:creationId xmlns:a16="http://schemas.microsoft.com/office/drawing/2014/main" id="{0481DD3B-E02A-2DB4-3972-127EB334C4F7}"/>
                </a:ext>
              </a:extLst>
            </p:cNvPr>
            <p:cNvSpPr txBox="1"/>
            <p:nvPr/>
          </p:nvSpPr>
          <p:spPr>
            <a:xfrm>
              <a:off x="213436" y="183992"/>
              <a:ext cx="5051007" cy="557588"/>
            </a:xfrm>
            <a:prstGeom prst="rect">
              <a:avLst/>
            </a:prstGeom>
          </p:spPr>
          <p:txBody>
            <a:bodyPr lIns="0" tIns="0" rIns="0" bIns="0" rtlCol="0" anchor="t">
              <a:spAutoFit/>
            </a:bodyPr>
            <a:lstStyle/>
            <a:p>
              <a:pPr algn="ctr">
                <a:lnSpc>
                  <a:spcPts val="2400"/>
                </a:lnSpc>
              </a:pPr>
              <a:r>
                <a:rPr lang="zh-CN" altLang="en-US" sz="1400" dirty="0">
                  <a:solidFill>
                    <a:srgbClr val="4F69A4">
                      <a:alpha val="84706"/>
                    </a:srgbClr>
                  </a:solidFill>
                  <a:ea typeface="思源黑体 Medium"/>
                </a:rPr>
                <a:t>指导老师：安毅生</a:t>
              </a:r>
              <a:endParaRPr lang="en-US" sz="1400" dirty="0">
                <a:solidFill>
                  <a:srgbClr val="4F69A4">
                    <a:alpha val="84706"/>
                  </a:srgbClr>
                </a:solidFill>
                <a:ea typeface="思源黑体 Medium"/>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06950" y="817950"/>
            <a:ext cx="9578100" cy="5222100"/>
            <a:chOff x="0" y="0"/>
            <a:chExt cx="19156200" cy="10444200"/>
          </a:xfrm>
        </p:grpSpPr>
        <p:sp>
          <p:nvSpPr>
            <p:cNvPr id="3" name="Freeform 3"/>
            <p:cNvSpPr/>
            <p:nvPr/>
          </p:nvSpPr>
          <p:spPr>
            <a:xfrm>
              <a:off x="0" y="0"/>
              <a:ext cx="19156172" cy="10444226"/>
            </a:xfrm>
            <a:custGeom>
              <a:avLst/>
              <a:gdLst/>
              <a:ahLst/>
              <a:cxnLst/>
              <a:rect l="l" t="t" r="r" b="b"/>
              <a:pathLst>
                <a:path w="19156172" h="10444226">
                  <a:moveTo>
                    <a:pt x="38100" y="0"/>
                  </a:moveTo>
                  <a:lnTo>
                    <a:pt x="19118072" y="0"/>
                  </a:lnTo>
                  <a:cubicBezTo>
                    <a:pt x="19139154" y="0"/>
                    <a:pt x="19156172" y="17018"/>
                    <a:pt x="19156172" y="38100"/>
                  </a:cubicBezTo>
                  <a:lnTo>
                    <a:pt x="19156172" y="10406126"/>
                  </a:lnTo>
                  <a:cubicBezTo>
                    <a:pt x="19156172" y="10427208"/>
                    <a:pt x="19139154" y="10444226"/>
                    <a:pt x="19118072" y="10444226"/>
                  </a:cubicBezTo>
                  <a:lnTo>
                    <a:pt x="38100" y="10444226"/>
                  </a:lnTo>
                  <a:cubicBezTo>
                    <a:pt x="17018" y="10444226"/>
                    <a:pt x="0" y="10427208"/>
                    <a:pt x="0" y="10406126"/>
                  </a:cubicBezTo>
                  <a:lnTo>
                    <a:pt x="0" y="38100"/>
                  </a:lnTo>
                  <a:cubicBezTo>
                    <a:pt x="0" y="17018"/>
                    <a:pt x="17018" y="0"/>
                    <a:pt x="38100" y="0"/>
                  </a:cubicBezTo>
                  <a:moveTo>
                    <a:pt x="38100" y="76200"/>
                  </a:moveTo>
                  <a:lnTo>
                    <a:pt x="38100" y="38100"/>
                  </a:lnTo>
                  <a:lnTo>
                    <a:pt x="76200" y="38100"/>
                  </a:lnTo>
                  <a:lnTo>
                    <a:pt x="76200" y="10406126"/>
                  </a:lnTo>
                  <a:lnTo>
                    <a:pt x="38100" y="10406126"/>
                  </a:lnTo>
                  <a:lnTo>
                    <a:pt x="38100" y="10368026"/>
                  </a:lnTo>
                  <a:lnTo>
                    <a:pt x="19118072" y="10368026"/>
                  </a:lnTo>
                  <a:lnTo>
                    <a:pt x="19118072" y="10406126"/>
                  </a:lnTo>
                  <a:lnTo>
                    <a:pt x="19079972" y="10406126"/>
                  </a:lnTo>
                  <a:lnTo>
                    <a:pt x="19079972" y="38100"/>
                  </a:lnTo>
                  <a:lnTo>
                    <a:pt x="19118072" y="38100"/>
                  </a:lnTo>
                  <a:lnTo>
                    <a:pt x="19118072" y="76200"/>
                  </a:lnTo>
                  <a:lnTo>
                    <a:pt x="38100" y="76200"/>
                  </a:lnTo>
                  <a:close/>
                </a:path>
              </a:pathLst>
            </a:custGeom>
            <a:solidFill>
              <a:srgbClr val="E6C7C3"/>
            </a:solidFill>
          </p:spPr>
        </p:sp>
      </p:grpSp>
      <p:grpSp>
        <p:nvGrpSpPr>
          <p:cNvPr id="4" name="Group 4"/>
          <p:cNvGrpSpPr/>
          <p:nvPr/>
        </p:nvGrpSpPr>
        <p:grpSpPr>
          <a:xfrm>
            <a:off x="1427650" y="956650"/>
            <a:ext cx="9336700" cy="4944700"/>
            <a:chOff x="0" y="0"/>
            <a:chExt cx="18673400" cy="9889400"/>
          </a:xfrm>
        </p:grpSpPr>
        <p:sp>
          <p:nvSpPr>
            <p:cNvPr id="5" name="Freeform 5"/>
            <p:cNvSpPr/>
            <p:nvPr/>
          </p:nvSpPr>
          <p:spPr>
            <a:xfrm>
              <a:off x="0" y="0"/>
              <a:ext cx="18673445" cy="9889363"/>
            </a:xfrm>
            <a:custGeom>
              <a:avLst/>
              <a:gdLst/>
              <a:ahLst/>
              <a:cxnLst/>
              <a:rect l="l" t="t" r="r" b="b"/>
              <a:pathLst>
                <a:path w="18673445" h="9889363">
                  <a:moveTo>
                    <a:pt x="12700" y="0"/>
                  </a:moveTo>
                  <a:lnTo>
                    <a:pt x="18660745" y="0"/>
                  </a:lnTo>
                  <a:cubicBezTo>
                    <a:pt x="18667730" y="0"/>
                    <a:pt x="18673445" y="5715"/>
                    <a:pt x="18673445" y="12700"/>
                  </a:cubicBezTo>
                  <a:lnTo>
                    <a:pt x="18673445" y="9876663"/>
                  </a:lnTo>
                  <a:cubicBezTo>
                    <a:pt x="18673445" y="9883648"/>
                    <a:pt x="18667730" y="9889363"/>
                    <a:pt x="18660745" y="9889363"/>
                  </a:cubicBezTo>
                  <a:lnTo>
                    <a:pt x="12700" y="9889363"/>
                  </a:lnTo>
                  <a:cubicBezTo>
                    <a:pt x="5715" y="9889363"/>
                    <a:pt x="0" y="9883648"/>
                    <a:pt x="0" y="9876663"/>
                  </a:cubicBezTo>
                  <a:lnTo>
                    <a:pt x="0" y="12700"/>
                  </a:lnTo>
                  <a:cubicBezTo>
                    <a:pt x="0" y="5715"/>
                    <a:pt x="5715" y="0"/>
                    <a:pt x="12700" y="0"/>
                  </a:cubicBezTo>
                  <a:moveTo>
                    <a:pt x="12700" y="25400"/>
                  </a:moveTo>
                  <a:lnTo>
                    <a:pt x="12700" y="12700"/>
                  </a:lnTo>
                  <a:lnTo>
                    <a:pt x="25400" y="12700"/>
                  </a:lnTo>
                  <a:lnTo>
                    <a:pt x="25400" y="9876663"/>
                  </a:lnTo>
                  <a:lnTo>
                    <a:pt x="12700" y="9876663"/>
                  </a:lnTo>
                  <a:lnTo>
                    <a:pt x="12700" y="9863963"/>
                  </a:lnTo>
                  <a:lnTo>
                    <a:pt x="18660745" y="9863963"/>
                  </a:lnTo>
                  <a:lnTo>
                    <a:pt x="18660745" y="9876663"/>
                  </a:lnTo>
                  <a:lnTo>
                    <a:pt x="18648045" y="9876663"/>
                  </a:lnTo>
                  <a:lnTo>
                    <a:pt x="18648045" y="12700"/>
                  </a:lnTo>
                  <a:lnTo>
                    <a:pt x="18660745" y="12700"/>
                  </a:lnTo>
                  <a:lnTo>
                    <a:pt x="18660745" y="25400"/>
                  </a:lnTo>
                  <a:lnTo>
                    <a:pt x="12700" y="25400"/>
                  </a:lnTo>
                  <a:close/>
                </a:path>
              </a:pathLst>
            </a:custGeom>
            <a:solidFill>
              <a:srgbClr val="E6C7C3"/>
            </a:solidFill>
          </p:spPr>
        </p:sp>
      </p:grpSp>
      <p:grpSp>
        <p:nvGrpSpPr>
          <p:cNvPr id="6" name="Group 6"/>
          <p:cNvGrpSpPr/>
          <p:nvPr/>
        </p:nvGrpSpPr>
        <p:grpSpPr>
          <a:xfrm>
            <a:off x="1529715" y="1047750"/>
            <a:ext cx="9132570" cy="4762500"/>
            <a:chOff x="0" y="0"/>
            <a:chExt cx="18265140" cy="9525000"/>
          </a:xfrm>
        </p:grpSpPr>
        <p:sp>
          <p:nvSpPr>
            <p:cNvPr id="7" name="Freeform 7"/>
            <p:cNvSpPr/>
            <p:nvPr/>
          </p:nvSpPr>
          <p:spPr>
            <a:xfrm>
              <a:off x="0" y="0"/>
              <a:ext cx="18265139" cy="9525000"/>
            </a:xfrm>
            <a:custGeom>
              <a:avLst/>
              <a:gdLst/>
              <a:ahLst/>
              <a:cxnLst/>
              <a:rect l="l" t="t" r="r" b="b"/>
              <a:pathLst>
                <a:path w="18265139" h="9525000">
                  <a:moveTo>
                    <a:pt x="0" y="0"/>
                  </a:moveTo>
                  <a:lnTo>
                    <a:pt x="18265139" y="0"/>
                  </a:lnTo>
                  <a:lnTo>
                    <a:pt x="18265139" y="9525000"/>
                  </a:lnTo>
                  <a:lnTo>
                    <a:pt x="0" y="9525000"/>
                  </a:lnTo>
                  <a:close/>
                </a:path>
              </a:pathLst>
            </a:custGeom>
            <a:solidFill>
              <a:srgbClr val="FFFFFF"/>
            </a:solidFill>
          </p:spPr>
        </p:sp>
      </p:grpSp>
      <p:grpSp>
        <p:nvGrpSpPr>
          <p:cNvPr id="8" name="Group 8"/>
          <p:cNvGrpSpPr/>
          <p:nvPr/>
        </p:nvGrpSpPr>
        <p:grpSpPr>
          <a:xfrm>
            <a:off x="2470434" y="1577976"/>
            <a:ext cx="7251133" cy="2621988"/>
            <a:chOff x="0" y="0"/>
            <a:chExt cx="14502266" cy="5243975"/>
          </a:xfrm>
        </p:grpSpPr>
        <p:sp>
          <p:nvSpPr>
            <p:cNvPr id="9" name="TextBox 9"/>
            <p:cNvSpPr txBox="1"/>
            <p:nvPr/>
          </p:nvSpPr>
          <p:spPr>
            <a:xfrm>
              <a:off x="0" y="2637154"/>
              <a:ext cx="14502266" cy="1611596"/>
            </a:xfrm>
            <a:prstGeom prst="rect">
              <a:avLst/>
            </a:prstGeom>
          </p:spPr>
          <p:txBody>
            <a:bodyPr lIns="0" tIns="0" rIns="0" bIns="0" rtlCol="0" anchor="t">
              <a:spAutoFit/>
            </a:bodyPr>
            <a:lstStyle/>
            <a:p>
              <a:pPr algn="ctr">
                <a:lnSpc>
                  <a:spcPts val="6480"/>
                </a:lnSpc>
              </a:pPr>
              <a:r>
                <a:rPr lang="zh-CN" altLang="en-US" sz="5400" dirty="0">
                  <a:solidFill>
                    <a:srgbClr val="617AB3"/>
                  </a:solidFill>
                  <a:ea typeface="思源黑体-超粗体 Medium"/>
                </a:rPr>
                <a:t>成果展示及其完成情况</a:t>
              </a:r>
            </a:p>
          </p:txBody>
        </p:sp>
        <p:sp>
          <p:nvSpPr>
            <p:cNvPr id="10" name="TextBox 10"/>
            <p:cNvSpPr txBox="1"/>
            <p:nvPr/>
          </p:nvSpPr>
          <p:spPr>
            <a:xfrm>
              <a:off x="0" y="4452670"/>
              <a:ext cx="14502266" cy="615554"/>
            </a:xfrm>
            <a:prstGeom prst="rect">
              <a:avLst/>
            </a:prstGeom>
          </p:spPr>
          <p:txBody>
            <a:bodyPr lIns="0" tIns="0" rIns="0" bIns="0" rtlCol="0" anchor="t">
              <a:spAutoFit/>
            </a:bodyPr>
            <a:lstStyle/>
            <a:p>
              <a:pPr algn="ctr">
                <a:lnSpc>
                  <a:spcPts val="2400"/>
                </a:lnSpc>
              </a:pPr>
              <a:r>
                <a:rPr lang="en-US" altLang="zh-CN" sz="2000" dirty="0">
                  <a:solidFill>
                    <a:srgbClr val="617AB3">
                      <a:alpha val="69804"/>
                    </a:srgbClr>
                  </a:solidFill>
                  <a:latin typeface="ABeeZee"/>
                </a:rPr>
                <a:t>Presentation and completion of results</a:t>
              </a:r>
            </a:p>
          </p:txBody>
        </p:sp>
        <p:sp>
          <p:nvSpPr>
            <p:cNvPr id="11" name="AutoShape 11"/>
            <p:cNvSpPr/>
            <p:nvPr/>
          </p:nvSpPr>
          <p:spPr>
            <a:xfrm>
              <a:off x="2531780" y="5243975"/>
              <a:ext cx="9424703" cy="0"/>
            </a:xfrm>
            <a:prstGeom prst="line">
              <a:avLst/>
            </a:prstGeom>
            <a:ln w="25400" cap="rnd">
              <a:solidFill>
                <a:srgbClr val="617AB3">
                  <a:alpha val="80000"/>
                </a:srgbClr>
              </a:solidFill>
              <a:prstDash val="solid"/>
              <a:headEnd type="none" w="sm" len="sm"/>
              <a:tailEnd type="none" w="sm" len="sm"/>
            </a:ln>
          </p:spPr>
        </p:sp>
        <p:grpSp>
          <p:nvGrpSpPr>
            <p:cNvPr id="12" name="Group 12"/>
            <p:cNvGrpSpPr/>
            <p:nvPr/>
          </p:nvGrpSpPr>
          <p:grpSpPr>
            <a:xfrm>
              <a:off x="6340543" y="0"/>
              <a:ext cx="1821180" cy="1821180"/>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8C9C7"/>
              </a:solidFill>
            </p:spPr>
          </p:sp>
          <p:sp>
            <p:nvSpPr>
              <p:cNvPr id="14" name="TextBox 14"/>
              <p:cNvSpPr txBox="1"/>
              <p:nvPr/>
            </p:nvSpPr>
            <p:spPr>
              <a:xfrm>
                <a:off x="76200" y="76200"/>
                <a:ext cx="660400" cy="660400"/>
              </a:xfrm>
              <a:prstGeom prst="rect">
                <a:avLst/>
              </a:prstGeom>
            </p:spPr>
            <p:txBody>
              <a:bodyPr lIns="33867" tIns="33867" rIns="33867" bIns="33867" rtlCol="0" anchor="ctr"/>
              <a:lstStyle/>
              <a:p>
                <a:pPr algn="ctr">
                  <a:lnSpc>
                    <a:spcPts val="2079"/>
                  </a:lnSpc>
                </a:pPr>
                <a:endParaRPr sz="1200"/>
              </a:p>
            </p:txBody>
          </p:sp>
        </p:grpSp>
        <p:sp>
          <p:nvSpPr>
            <p:cNvPr id="15" name="TextBox 15"/>
            <p:cNvSpPr txBox="1"/>
            <p:nvPr/>
          </p:nvSpPr>
          <p:spPr>
            <a:xfrm>
              <a:off x="6433740" y="485140"/>
              <a:ext cx="1634786" cy="775596"/>
            </a:xfrm>
            <a:prstGeom prst="rect">
              <a:avLst/>
            </a:prstGeom>
          </p:spPr>
          <p:txBody>
            <a:bodyPr lIns="0" tIns="0" rIns="0" bIns="0" rtlCol="0" anchor="t">
              <a:spAutoFit/>
            </a:bodyPr>
            <a:lstStyle/>
            <a:p>
              <a:pPr algn="ctr">
                <a:lnSpc>
                  <a:spcPts val="3360"/>
                </a:lnSpc>
              </a:pPr>
              <a:r>
                <a:rPr lang="en-US" sz="2800">
                  <a:solidFill>
                    <a:srgbClr val="FFFFFF">
                      <a:alpha val="84706"/>
                    </a:srgbClr>
                  </a:solidFill>
                  <a:latin typeface="思源黑体-超粗体 Medium"/>
                </a:rPr>
                <a:t>03</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1807" y="447357"/>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grpSp>
      <p:sp>
        <p:nvSpPr>
          <p:cNvPr id="14" name="TextBox 14"/>
          <p:cNvSpPr txBox="1"/>
          <p:nvPr/>
        </p:nvSpPr>
        <p:spPr>
          <a:xfrm>
            <a:off x="1577097" y="1647757"/>
            <a:ext cx="4569460"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17AB3"/>
                </a:solidFill>
                <a:ea typeface="思源黑体-粗体 Bold"/>
              </a:rPr>
              <a:t>针对结果演示的说明</a:t>
            </a:r>
            <a:endParaRPr lang="en-US" sz="2600" dirty="0">
              <a:solidFill>
                <a:srgbClr val="617AB3"/>
              </a:solidFill>
              <a:ea typeface="思源黑体-粗体 Bold"/>
            </a:endParaRPr>
          </a:p>
        </p:txBody>
      </p:sp>
      <p:sp>
        <p:nvSpPr>
          <p:cNvPr id="15" name="TextBox 15"/>
          <p:cNvSpPr txBox="1"/>
          <p:nvPr/>
        </p:nvSpPr>
        <p:spPr>
          <a:xfrm>
            <a:off x="1515744" y="2395686"/>
            <a:ext cx="4548015" cy="3183179"/>
          </a:xfrm>
          <a:prstGeom prst="rect">
            <a:avLst/>
          </a:prstGeom>
        </p:spPr>
        <p:txBody>
          <a:bodyPr wrap="square" lIns="0" tIns="0" rIns="0" bIns="0" rtlCol="0" anchor="t">
            <a:spAutoFit/>
          </a:bodyPr>
          <a:lstStyle/>
          <a:p>
            <a:pPr marL="285750" indent="-285750">
              <a:lnSpc>
                <a:spcPct val="150000"/>
              </a:lnSpc>
              <a:spcBef>
                <a:spcPct val="0"/>
              </a:spcBef>
              <a:buFont typeface="Arial" panose="020B0604020202020204" pitchFamily="34" charset="0"/>
              <a:buChar char="•"/>
            </a:pPr>
            <a:r>
              <a:rPr lang="zh-CN" altLang="en-US" sz="2000" b="1" spc="120" dirty="0">
                <a:solidFill>
                  <a:srgbClr val="6E84B7">
                    <a:alpha val="80000"/>
                  </a:srgbClr>
                </a:solidFill>
                <a:ea typeface="Arimo"/>
              </a:rPr>
              <a:t>强化学习算法需要训练时间和过程，在地图较为复杂，数据量较大的情况下，</a:t>
            </a:r>
            <a:r>
              <a:rPr lang="en-US" altLang="zh-CN" sz="2000" b="1" spc="120" dirty="0">
                <a:solidFill>
                  <a:srgbClr val="6E84B7">
                    <a:alpha val="80000"/>
                  </a:srgbClr>
                </a:solidFill>
                <a:ea typeface="Arimo"/>
              </a:rPr>
              <a:t>AI</a:t>
            </a:r>
            <a:r>
              <a:rPr lang="zh-CN" altLang="en-US" sz="2000" b="1" spc="120" dirty="0">
                <a:solidFill>
                  <a:srgbClr val="6E84B7">
                    <a:alpha val="80000"/>
                  </a:srgbClr>
                </a:solidFill>
                <a:ea typeface="Arimo"/>
              </a:rPr>
              <a:t>所需训练时间也会增加</a:t>
            </a:r>
            <a:endParaRPr lang="en-US" altLang="zh-CN" sz="2000" b="1" spc="120" dirty="0">
              <a:solidFill>
                <a:srgbClr val="6E84B7">
                  <a:alpha val="80000"/>
                </a:srgbClr>
              </a:solidFill>
              <a:ea typeface="Arimo"/>
            </a:endParaRPr>
          </a:p>
          <a:p>
            <a:pPr marL="285750" indent="-285750">
              <a:lnSpc>
                <a:spcPct val="150000"/>
              </a:lnSpc>
              <a:spcBef>
                <a:spcPct val="0"/>
              </a:spcBef>
              <a:buFont typeface="Arial" panose="020B0604020202020204" pitchFamily="34" charset="0"/>
              <a:buChar char="•"/>
            </a:pPr>
            <a:r>
              <a:rPr lang="zh-CN" altLang="en-US" sz="2000" b="1" spc="120" dirty="0">
                <a:solidFill>
                  <a:srgbClr val="6E84B7">
                    <a:alpha val="80000"/>
                  </a:srgbClr>
                </a:solidFill>
                <a:ea typeface="Arimo"/>
              </a:rPr>
              <a:t>强化学习算法的结果为局部最优解，</a:t>
            </a:r>
            <a:r>
              <a:rPr lang="en-US" altLang="zh-CN" sz="2000" b="1" spc="120" dirty="0">
                <a:solidFill>
                  <a:srgbClr val="6E84B7">
                    <a:alpha val="80000"/>
                  </a:srgbClr>
                </a:solidFill>
                <a:ea typeface="Arimo"/>
              </a:rPr>
              <a:t>AI</a:t>
            </a:r>
            <a:r>
              <a:rPr lang="zh-CN" altLang="en-US" sz="2000" b="1" spc="120" dirty="0">
                <a:solidFill>
                  <a:srgbClr val="6E84B7">
                    <a:alpha val="80000"/>
                  </a:srgbClr>
                </a:solidFill>
                <a:ea typeface="Arimo"/>
              </a:rPr>
              <a:t>在求解问题过程中是一个学习过程，其具有一定的学习性和随机性，结果有可能不是全局最优解</a:t>
            </a:r>
            <a:endParaRPr lang="en-US" altLang="zh-CN" sz="2000" b="1" spc="120" dirty="0">
              <a:solidFill>
                <a:srgbClr val="6E84B7">
                  <a:alpha val="80000"/>
                </a:srgbClr>
              </a:solidFill>
              <a:ea typeface="Arimo"/>
            </a:endParaRPr>
          </a:p>
        </p:txBody>
      </p:sp>
      <p:grpSp>
        <p:nvGrpSpPr>
          <p:cNvPr id="16" name="Group 16"/>
          <p:cNvGrpSpPr/>
          <p:nvPr/>
        </p:nvGrpSpPr>
        <p:grpSpPr>
          <a:xfrm>
            <a:off x="791210" y="-29845"/>
            <a:ext cx="552450" cy="1416685"/>
            <a:chOff x="0" y="0"/>
            <a:chExt cx="1104900" cy="2833370"/>
          </a:xfrm>
        </p:grpSpPr>
        <p:sp>
          <p:nvSpPr>
            <p:cNvPr id="17" name="Freeform 17"/>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grpSp>
        <p:nvGrpSpPr>
          <p:cNvPr id="24" name="Group 24"/>
          <p:cNvGrpSpPr/>
          <p:nvPr/>
        </p:nvGrpSpPr>
        <p:grpSpPr>
          <a:xfrm>
            <a:off x="1515745" y="576664"/>
            <a:ext cx="4495800" cy="707779"/>
            <a:chOff x="0" y="0"/>
            <a:chExt cx="8991600" cy="1415559"/>
          </a:xfrm>
        </p:grpSpPr>
        <p:sp>
          <p:nvSpPr>
            <p:cNvPr id="25" name="TextBox 25"/>
            <p:cNvSpPr txBox="1"/>
            <p:nvPr/>
          </p:nvSpPr>
          <p:spPr>
            <a:xfrm>
              <a:off x="0" y="0"/>
              <a:ext cx="8991600" cy="872035"/>
            </a:xfrm>
            <a:prstGeom prst="rect">
              <a:avLst/>
            </a:prstGeom>
          </p:spPr>
          <p:txBody>
            <a:bodyPr lIns="0" tIns="0" rIns="0" bIns="0" rtlCol="0" anchor="t">
              <a:spAutoFit/>
            </a:bodyPr>
            <a:lstStyle/>
            <a:p>
              <a:pPr>
                <a:lnSpc>
                  <a:spcPts val="3360"/>
                </a:lnSpc>
              </a:pPr>
              <a:r>
                <a:rPr lang="zh-CN" altLang="en-US" sz="3200" dirty="0">
                  <a:solidFill>
                    <a:srgbClr val="4F69A4">
                      <a:alpha val="84706"/>
                    </a:srgbClr>
                  </a:solidFill>
                  <a:ea typeface="思源黑体-超粗体 Medium"/>
                </a:rPr>
                <a:t>成果展示及其完成情况</a:t>
              </a:r>
            </a:p>
          </p:txBody>
        </p:sp>
        <p:sp>
          <p:nvSpPr>
            <p:cNvPr id="26" name="TextBox 26"/>
            <p:cNvSpPr txBox="1"/>
            <p:nvPr/>
          </p:nvSpPr>
          <p:spPr>
            <a:xfrm>
              <a:off x="0" y="993775"/>
              <a:ext cx="8991600" cy="421784"/>
            </a:xfrm>
            <a:prstGeom prst="rect">
              <a:avLst/>
            </a:prstGeom>
          </p:spPr>
          <p:txBody>
            <a:bodyPr lIns="0" tIns="0" rIns="0" bIns="0" rtlCol="0" anchor="t">
              <a:spAutoFit/>
            </a:bodyPr>
            <a:lstStyle/>
            <a:p>
              <a:pPr>
                <a:lnSpc>
                  <a:spcPts val="1680"/>
                </a:lnSpc>
              </a:pPr>
              <a:r>
                <a:rPr lang="en-US" altLang="zh-CN" sz="1400" dirty="0">
                  <a:solidFill>
                    <a:srgbClr val="6E84B7"/>
                  </a:solidFill>
                  <a:latin typeface="ABeeZee"/>
                </a:rPr>
                <a:t>Presentation and completion of results</a:t>
              </a:r>
            </a:p>
          </p:txBody>
        </p:sp>
      </p:grpSp>
      <p:sp>
        <p:nvSpPr>
          <p:cNvPr id="29" name="TextBox 15">
            <a:extLst>
              <a:ext uri="{FF2B5EF4-FFF2-40B4-BE49-F238E27FC236}">
                <a16:creationId xmlns:a16="http://schemas.microsoft.com/office/drawing/2014/main" id="{0ED2ADF8-D365-2636-4764-937E298394D5}"/>
              </a:ext>
            </a:extLst>
          </p:cNvPr>
          <p:cNvSpPr txBox="1"/>
          <p:nvPr/>
        </p:nvSpPr>
        <p:spPr>
          <a:xfrm>
            <a:off x="7087696" y="3088182"/>
            <a:ext cx="3813265" cy="1798185"/>
          </a:xfrm>
          <a:prstGeom prst="rect">
            <a:avLst/>
          </a:prstGeom>
        </p:spPr>
        <p:txBody>
          <a:bodyPr wrap="square" lIns="0" tIns="0" rIns="0" bIns="0" rtlCol="0" anchor="t">
            <a:spAutoFit/>
          </a:bodyPr>
          <a:lstStyle/>
          <a:p>
            <a:pPr marL="285750" indent="-285750">
              <a:lnSpc>
                <a:spcPct val="150000"/>
              </a:lnSpc>
              <a:spcBef>
                <a:spcPct val="0"/>
              </a:spcBef>
              <a:buFont typeface="Arial" panose="020B0604020202020204" pitchFamily="34" charset="0"/>
              <a:buChar char="•"/>
            </a:pPr>
            <a:r>
              <a:rPr lang="zh-CN" altLang="en-US" sz="2000" b="1" spc="120" dirty="0">
                <a:solidFill>
                  <a:srgbClr val="6E84B7">
                    <a:alpha val="80000"/>
                  </a:srgbClr>
                </a:solidFill>
                <a:ea typeface="Arimo"/>
              </a:rPr>
              <a:t>程序中可视化了在训练过程中的数据曲线。</a:t>
            </a:r>
            <a:endParaRPr lang="en-US" altLang="zh-CN" sz="2000" b="1" spc="120" dirty="0">
              <a:solidFill>
                <a:srgbClr val="6E84B7">
                  <a:alpha val="80000"/>
                </a:srgbClr>
              </a:solidFill>
              <a:ea typeface="Arimo"/>
            </a:endParaRPr>
          </a:p>
          <a:p>
            <a:pPr marL="285750" indent="-285750">
              <a:lnSpc>
                <a:spcPct val="150000"/>
              </a:lnSpc>
              <a:spcBef>
                <a:spcPct val="0"/>
              </a:spcBef>
              <a:buFont typeface="Arial" panose="020B0604020202020204" pitchFamily="34" charset="0"/>
              <a:buChar char="•"/>
            </a:pPr>
            <a:r>
              <a:rPr lang="zh-CN" altLang="en-US" sz="2000" b="1" spc="120" dirty="0">
                <a:solidFill>
                  <a:srgbClr val="6E84B7">
                    <a:alpha val="80000"/>
                  </a:srgbClr>
                </a:solidFill>
                <a:ea typeface="Arimo"/>
              </a:rPr>
              <a:t>可视化的视频以</a:t>
            </a:r>
            <a:r>
              <a:rPr lang="en-US" altLang="zh-CN" sz="2000" b="1" spc="120" dirty="0">
                <a:solidFill>
                  <a:srgbClr val="6E84B7">
                    <a:alpha val="80000"/>
                  </a:srgbClr>
                </a:solidFill>
                <a:ea typeface="Arimo"/>
              </a:rPr>
              <a:t>30</a:t>
            </a:r>
            <a:r>
              <a:rPr lang="zh-CN" altLang="en-US" sz="2000" b="1" spc="120" dirty="0">
                <a:solidFill>
                  <a:srgbClr val="6E84B7">
                    <a:alpha val="80000"/>
                  </a:srgbClr>
                </a:solidFill>
                <a:ea typeface="Arimo"/>
              </a:rPr>
              <a:t>帧</a:t>
            </a:r>
            <a:r>
              <a:rPr lang="en-US" altLang="zh-CN" sz="2000" b="1" spc="120" dirty="0">
                <a:solidFill>
                  <a:srgbClr val="6E84B7">
                    <a:alpha val="80000"/>
                  </a:srgbClr>
                </a:solidFill>
                <a:ea typeface="Arimo"/>
              </a:rPr>
              <a:t>MP4</a:t>
            </a:r>
            <a:r>
              <a:rPr lang="zh-CN" altLang="en-US" sz="2000" b="1" spc="120" dirty="0">
                <a:solidFill>
                  <a:srgbClr val="6E84B7">
                    <a:alpha val="80000"/>
                  </a:srgbClr>
                </a:solidFill>
                <a:ea typeface="Arimo"/>
              </a:rPr>
              <a:t>文件格式存储在程序根目录处。</a:t>
            </a:r>
            <a:endParaRPr lang="en-US" altLang="zh-CN" sz="2000" b="1" spc="120" dirty="0">
              <a:solidFill>
                <a:srgbClr val="6E84B7">
                  <a:alpha val="80000"/>
                </a:srgbClr>
              </a:solidFill>
              <a:ea typeface="Arimo"/>
            </a:endParaRPr>
          </a:p>
        </p:txBody>
      </p:sp>
      <p:grpSp>
        <p:nvGrpSpPr>
          <p:cNvPr id="31" name="Group 4">
            <a:extLst>
              <a:ext uri="{FF2B5EF4-FFF2-40B4-BE49-F238E27FC236}">
                <a16:creationId xmlns:a16="http://schemas.microsoft.com/office/drawing/2014/main" id="{53DFE37E-9C2A-8606-DA44-44A1024E744A}"/>
              </a:ext>
            </a:extLst>
          </p:cNvPr>
          <p:cNvGrpSpPr/>
          <p:nvPr/>
        </p:nvGrpSpPr>
        <p:grpSpPr>
          <a:xfrm rot="5400000">
            <a:off x="10094814" y="-122851"/>
            <a:ext cx="1064515" cy="2729808"/>
            <a:chOff x="0" y="0"/>
            <a:chExt cx="1104900" cy="2833370"/>
          </a:xfrm>
        </p:grpSpPr>
        <p:sp>
          <p:nvSpPr>
            <p:cNvPr id="32" name="Freeform 5">
              <a:extLst>
                <a:ext uri="{FF2B5EF4-FFF2-40B4-BE49-F238E27FC236}">
                  <a16:creationId xmlns:a16="http://schemas.microsoft.com/office/drawing/2014/main" id="{DB253EFC-564B-48F9-34C3-24EBA6FA6ED1}"/>
                </a:ext>
              </a:extLst>
            </p:cNvPr>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27650" y="956650"/>
            <a:ext cx="9336700" cy="4944700"/>
            <a:chOff x="0" y="0"/>
            <a:chExt cx="18673400" cy="9889400"/>
          </a:xfrm>
        </p:grpSpPr>
        <p:sp>
          <p:nvSpPr>
            <p:cNvPr id="3" name="Freeform 3"/>
            <p:cNvSpPr/>
            <p:nvPr/>
          </p:nvSpPr>
          <p:spPr>
            <a:xfrm>
              <a:off x="0" y="0"/>
              <a:ext cx="18673445" cy="9889363"/>
            </a:xfrm>
            <a:custGeom>
              <a:avLst/>
              <a:gdLst/>
              <a:ahLst/>
              <a:cxnLst/>
              <a:rect l="l" t="t" r="r" b="b"/>
              <a:pathLst>
                <a:path w="18673445" h="9889363">
                  <a:moveTo>
                    <a:pt x="12700" y="0"/>
                  </a:moveTo>
                  <a:lnTo>
                    <a:pt x="18660745" y="0"/>
                  </a:lnTo>
                  <a:cubicBezTo>
                    <a:pt x="18667730" y="0"/>
                    <a:pt x="18673445" y="5715"/>
                    <a:pt x="18673445" y="12700"/>
                  </a:cubicBezTo>
                  <a:lnTo>
                    <a:pt x="18673445" y="9876663"/>
                  </a:lnTo>
                  <a:cubicBezTo>
                    <a:pt x="18673445" y="9883648"/>
                    <a:pt x="18667730" y="9889363"/>
                    <a:pt x="18660745" y="9889363"/>
                  </a:cubicBezTo>
                  <a:lnTo>
                    <a:pt x="12700" y="9889363"/>
                  </a:lnTo>
                  <a:cubicBezTo>
                    <a:pt x="5715" y="9889363"/>
                    <a:pt x="0" y="9883648"/>
                    <a:pt x="0" y="9876663"/>
                  </a:cubicBezTo>
                  <a:lnTo>
                    <a:pt x="0" y="12700"/>
                  </a:lnTo>
                  <a:cubicBezTo>
                    <a:pt x="0" y="5715"/>
                    <a:pt x="5715" y="0"/>
                    <a:pt x="12700" y="0"/>
                  </a:cubicBezTo>
                  <a:moveTo>
                    <a:pt x="12700" y="25400"/>
                  </a:moveTo>
                  <a:lnTo>
                    <a:pt x="12700" y="12700"/>
                  </a:lnTo>
                  <a:lnTo>
                    <a:pt x="25400" y="12700"/>
                  </a:lnTo>
                  <a:lnTo>
                    <a:pt x="25400" y="9876663"/>
                  </a:lnTo>
                  <a:lnTo>
                    <a:pt x="12700" y="9876663"/>
                  </a:lnTo>
                  <a:lnTo>
                    <a:pt x="12700" y="9863963"/>
                  </a:lnTo>
                  <a:lnTo>
                    <a:pt x="18660745" y="9863963"/>
                  </a:lnTo>
                  <a:lnTo>
                    <a:pt x="18660745" y="9876663"/>
                  </a:lnTo>
                  <a:lnTo>
                    <a:pt x="18648045" y="9876663"/>
                  </a:lnTo>
                  <a:lnTo>
                    <a:pt x="18648045" y="12700"/>
                  </a:lnTo>
                  <a:lnTo>
                    <a:pt x="18660745" y="12700"/>
                  </a:lnTo>
                  <a:lnTo>
                    <a:pt x="18660745" y="25400"/>
                  </a:lnTo>
                  <a:lnTo>
                    <a:pt x="12700" y="25400"/>
                  </a:lnTo>
                  <a:close/>
                </a:path>
              </a:pathLst>
            </a:custGeom>
            <a:solidFill>
              <a:srgbClr val="E6C7C3"/>
            </a:solidFill>
          </p:spPr>
        </p:sp>
      </p:grpSp>
      <p:grpSp>
        <p:nvGrpSpPr>
          <p:cNvPr id="4" name="Group 4"/>
          <p:cNvGrpSpPr/>
          <p:nvPr/>
        </p:nvGrpSpPr>
        <p:grpSpPr>
          <a:xfrm>
            <a:off x="1306950" y="817950"/>
            <a:ext cx="9578100" cy="5222100"/>
            <a:chOff x="0" y="0"/>
            <a:chExt cx="19156200" cy="10444200"/>
          </a:xfrm>
        </p:grpSpPr>
        <p:sp>
          <p:nvSpPr>
            <p:cNvPr id="5" name="Freeform 5"/>
            <p:cNvSpPr/>
            <p:nvPr/>
          </p:nvSpPr>
          <p:spPr>
            <a:xfrm>
              <a:off x="0" y="0"/>
              <a:ext cx="19156172" cy="10444226"/>
            </a:xfrm>
            <a:custGeom>
              <a:avLst/>
              <a:gdLst/>
              <a:ahLst/>
              <a:cxnLst/>
              <a:rect l="l" t="t" r="r" b="b"/>
              <a:pathLst>
                <a:path w="19156172" h="10444226">
                  <a:moveTo>
                    <a:pt x="38100" y="0"/>
                  </a:moveTo>
                  <a:lnTo>
                    <a:pt x="19118072" y="0"/>
                  </a:lnTo>
                  <a:cubicBezTo>
                    <a:pt x="19139154" y="0"/>
                    <a:pt x="19156172" y="17018"/>
                    <a:pt x="19156172" y="38100"/>
                  </a:cubicBezTo>
                  <a:lnTo>
                    <a:pt x="19156172" y="10406126"/>
                  </a:lnTo>
                  <a:cubicBezTo>
                    <a:pt x="19156172" y="10427208"/>
                    <a:pt x="19139154" y="10444226"/>
                    <a:pt x="19118072" y="10444226"/>
                  </a:cubicBezTo>
                  <a:lnTo>
                    <a:pt x="38100" y="10444226"/>
                  </a:lnTo>
                  <a:cubicBezTo>
                    <a:pt x="17018" y="10444226"/>
                    <a:pt x="0" y="10427208"/>
                    <a:pt x="0" y="10406126"/>
                  </a:cubicBezTo>
                  <a:lnTo>
                    <a:pt x="0" y="38100"/>
                  </a:lnTo>
                  <a:cubicBezTo>
                    <a:pt x="0" y="17018"/>
                    <a:pt x="17018" y="0"/>
                    <a:pt x="38100" y="0"/>
                  </a:cubicBezTo>
                  <a:moveTo>
                    <a:pt x="38100" y="76200"/>
                  </a:moveTo>
                  <a:lnTo>
                    <a:pt x="38100" y="38100"/>
                  </a:lnTo>
                  <a:lnTo>
                    <a:pt x="76200" y="38100"/>
                  </a:lnTo>
                  <a:lnTo>
                    <a:pt x="76200" y="10406126"/>
                  </a:lnTo>
                  <a:lnTo>
                    <a:pt x="38100" y="10406126"/>
                  </a:lnTo>
                  <a:lnTo>
                    <a:pt x="38100" y="10368026"/>
                  </a:lnTo>
                  <a:lnTo>
                    <a:pt x="19118072" y="10368026"/>
                  </a:lnTo>
                  <a:lnTo>
                    <a:pt x="19118072" y="10406126"/>
                  </a:lnTo>
                  <a:lnTo>
                    <a:pt x="19079972" y="10406126"/>
                  </a:lnTo>
                  <a:lnTo>
                    <a:pt x="19079972" y="38100"/>
                  </a:lnTo>
                  <a:lnTo>
                    <a:pt x="19118072" y="38100"/>
                  </a:lnTo>
                  <a:lnTo>
                    <a:pt x="19118072" y="76200"/>
                  </a:lnTo>
                  <a:lnTo>
                    <a:pt x="38100" y="76200"/>
                  </a:lnTo>
                  <a:close/>
                </a:path>
              </a:pathLst>
            </a:custGeom>
            <a:solidFill>
              <a:srgbClr val="E6C7C3"/>
            </a:solidFill>
          </p:spPr>
        </p:sp>
      </p:grpSp>
      <p:grpSp>
        <p:nvGrpSpPr>
          <p:cNvPr id="6" name="Group 6"/>
          <p:cNvGrpSpPr/>
          <p:nvPr/>
        </p:nvGrpSpPr>
        <p:grpSpPr>
          <a:xfrm>
            <a:off x="1529715" y="1047750"/>
            <a:ext cx="9132570" cy="4762500"/>
            <a:chOff x="0" y="0"/>
            <a:chExt cx="18265140" cy="9525000"/>
          </a:xfrm>
        </p:grpSpPr>
        <p:sp>
          <p:nvSpPr>
            <p:cNvPr id="7" name="Freeform 7"/>
            <p:cNvSpPr/>
            <p:nvPr/>
          </p:nvSpPr>
          <p:spPr>
            <a:xfrm>
              <a:off x="0" y="0"/>
              <a:ext cx="18265139" cy="9525000"/>
            </a:xfrm>
            <a:custGeom>
              <a:avLst/>
              <a:gdLst/>
              <a:ahLst/>
              <a:cxnLst/>
              <a:rect l="l" t="t" r="r" b="b"/>
              <a:pathLst>
                <a:path w="18265139" h="9525000">
                  <a:moveTo>
                    <a:pt x="0" y="0"/>
                  </a:moveTo>
                  <a:lnTo>
                    <a:pt x="18265139" y="0"/>
                  </a:lnTo>
                  <a:lnTo>
                    <a:pt x="18265139" y="9525000"/>
                  </a:lnTo>
                  <a:lnTo>
                    <a:pt x="0" y="9525000"/>
                  </a:lnTo>
                  <a:close/>
                </a:path>
              </a:pathLst>
            </a:custGeom>
            <a:solidFill>
              <a:srgbClr val="FFFFFF"/>
            </a:solidFill>
          </p:spPr>
        </p:sp>
      </p:grpSp>
      <p:grpSp>
        <p:nvGrpSpPr>
          <p:cNvPr id="8" name="Group 8"/>
          <p:cNvGrpSpPr/>
          <p:nvPr/>
        </p:nvGrpSpPr>
        <p:grpSpPr>
          <a:xfrm>
            <a:off x="2470434" y="1577975"/>
            <a:ext cx="7251133" cy="2621915"/>
            <a:chOff x="0" y="0"/>
            <a:chExt cx="14502266" cy="5243830"/>
          </a:xfrm>
        </p:grpSpPr>
        <p:sp>
          <p:nvSpPr>
            <p:cNvPr id="9" name="TextBox 9"/>
            <p:cNvSpPr txBox="1"/>
            <p:nvPr/>
          </p:nvSpPr>
          <p:spPr>
            <a:xfrm>
              <a:off x="0" y="2637156"/>
              <a:ext cx="14502266" cy="1611596"/>
            </a:xfrm>
            <a:prstGeom prst="rect">
              <a:avLst/>
            </a:prstGeom>
          </p:spPr>
          <p:txBody>
            <a:bodyPr lIns="0" tIns="0" rIns="0" bIns="0" rtlCol="0" anchor="t">
              <a:spAutoFit/>
            </a:bodyPr>
            <a:lstStyle/>
            <a:p>
              <a:pPr algn="ctr">
                <a:lnSpc>
                  <a:spcPts val="6480"/>
                </a:lnSpc>
              </a:pPr>
              <a:r>
                <a:rPr lang="zh-CN" altLang="en-US" sz="5400" dirty="0">
                  <a:solidFill>
                    <a:srgbClr val="617AB3"/>
                  </a:solidFill>
                  <a:ea typeface="思源黑体-超粗体 Medium"/>
                </a:rPr>
                <a:t>课设总结及致谢</a:t>
              </a:r>
            </a:p>
          </p:txBody>
        </p:sp>
        <p:sp>
          <p:nvSpPr>
            <p:cNvPr id="10" name="TextBox 10"/>
            <p:cNvSpPr txBox="1"/>
            <p:nvPr/>
          </p:nvSpPr>
          <p:spPr>
            <a:xfrm>
              <a:off x="0" y="4452622"/>
              <a:ext cx="14502266" cy="615554"/>
            </a:xfrm>
            <a:prstGeom prst="rect">
              <a:avLst/>
            </a:prstGeom>
          </p:spPr>
          <p:txBody>
            <a:bodyPr lIns="0" tIns="0" rIns="0" bIns="0" rtlCol="0" anchor="t">
              <a:spAutoFit/>
            </a:bodyPr>
            <a:lstStyle/>
            <a:p>
              <a:pPr algn="ctr">
                <a:lnSpc>
                  <a:spcPts val="2400"/>
                </a:lnSpc>
              </a:pPr>
              <a:r>
                <a:rPr lang="en-US" altLang="zh-CN" sz="2000" dirty="0">
                  <a:solidFill>
                    <a:srgbClr val="617AB3">
                      <a:alpha val="69804"/>
                    </a:srgbClr>
                  </a:solidFill>
                  <a:latin typeface="ABeeZee"/>
                </a:rPr>
                <a:t>Class summary and thanks </a:t>
              </a:r>
            </a:p>
          </p:txBody>
        </p:sp>
        <p:sp>
          <p:nvSpPr>
            <p:cNvPr id="11" name="AutoShape 11"/>
            <p:cNvSpPr/>
            <p:nvPr/>
          </p:nvSpPr>
          <p:spPr>
            <a:xfrm>
              <a:off x="2531780" y="5243830"/>
              <a:ext cx="9424703" cy="0"/>
            </a:xfrm>
            <a:prstGeom prst="line">
              <a:avLst/>
            </a:prstGeom>
            <a:ln w="25400" cap="rnd">
              <a:solidFill>
                <a:srgbClr val="617AB3">
                  <a:alpha val="80000"/>
                </a:srgbClr>
              </a:solidFill>
              <a:prstDash val="solid"/>
              <a:headEnd type="none" w="sm" len="sm"/>
              <a:tailEnd type="none" w="sm" len="sm"/>
            </a:ln>
          </p:spPr>
        </p:sp>
        <p:grpSp>
          <p:nvGrpSpPr>
            <p:cNvPr id="12" name="Group 12"/>
            <p:cNvGrpSpPr/>
            <p:nvPr/>
          </p:nvGrpSpPr>
          <p:grpSpPr>
            <a:xfrm>
              <a:off x="6340543" y="0"/>
              <a:ext cx="1821180" cy="1821180"/>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8C9C7"/>
              </a:solidFill>
            </p:spPr>
          </p:sp>
          <p:sp>
            <p:nvSpPr>
              <p:cNvPr id="14" name="TextBox 14"/>
              <p:cNvSpPr txBox="1"/>
              <p:nvPr/>
            </p:nvSpPr>
            <p:spPr>
              <a:xfrm>
                <a:off x="76200" y="76200"/>
                <a:ext cx="660400" cy="660400"/>
              </a:xfrm>
              <a:prstGeom prst="rect">
                <a:avLst/>
              </a:prstGeom>
            </p:spPr>
            <p:txBody>
              <a:bodyPr lIns="33867" tIns="33867" rIns="33867" bIns="33867" rtlCol="0" anchor="ctr"/>
              <a:lstStyle/>
              <a:p>
                <a:pPr algn="ctr">
                  <a:lnSpc>
                    <a:spcPts val="2079"/>
                  </a:lnSpc>
                </a:pPr>
                <a:endParaRPr sz="1200"/>
              </a:p>
            </p:txBody>
          </p:sp>
        </p:grpSp>
        <p:sp>
          <p:nvSpPr>
            <p:cNvPr id="15" name="TextBox 15"/>
            <p:cNvSpPr txBox="1"/>
            <p:nvPr/>
          </p:nvSpPr>
          <p:spPr>
            <a:xfrm>
              <a:off x="6433740" y="485140"/>
              <a:ext cx="1634786" cy="775596"/>
            </a:xfrm>
            <a:prstGeom prst="rect">
              <a:avLst/>
            </a:prstGeom>
          </p:spPr>
          <p:txBody>
            <a:bodyPr lIns="0" tIns="0" rIns="0" bIns="0" rtlCol="0" anchor="t">
              <a:spAutoFit/>
            </a:bodyPr>
            <a:lstStyle/>
            <a:p>
              <a:pPr algn="ctr">
                <a:lnSpc>
                  <a:spcPts val="3360"/>
                </a:lnSpc>
              </a:pPr>
              <a:r>
                <a:rPr lang="en-US" sz="2800">
                  <a:solidFill>
                    <a:srgbClr val="FFFFFF">
                      <a:alpha val="84706"/>
                    </a:srgbClr>
                  </a:solidFill>
                  <a:latin typeface="思源黑体-超粗体 Medium"/>
                </a:rPr>
                <a:t>04</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617" y="447357"/>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grpSp>
      <p:sp>
        <p:nvSpPr>
          <p:cNvPr id="25" name="矩形 24">
            <a:extLst>
              <a:ext uri="{FF2B5EF4-FFF2-40B4-BE49-F238E27FC236}">
                <a16:creationId xmlns:a16="http://schemas.microsoft.com/office/drawing/2014/main" id="{4CB73003-222F-E5C1-95B4-EB0227E5690B}"/>
              </a:ext>
            </a:extLst>
          </p:cNvPr>
          <p:cNvSpPr/>
          <p:nvPr/>
        </p:nvSpPr>
        <p:spPr>
          <a:xfrm>
            <a:off x="7836838" y="2185999"/>
            <a:ext cx="3601085" cy="3429635"/>
          </a:xfrm>
          <a:prstGeom prst="rect">
            <a:avLst/>
          </a:prstGeom>
          <a:solidFill>
            <a:srgbClr val="617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Group 4"/>
          <p:cNvGrpSpPr/>
          <p:nvPr/>
        </p:nvGrpSpPr>
        <p:grpSpPr>
          <a:xfrm>
            <a:off x="791210" y="-29845"/>
            <a:ext cx="552450" cy="1416685"/>
            <a:chOff x="0" y="0"/>
            <a:chExt cx="1104900" cy="2833370"/>
          </a:xfrm>
        </p:grpSpPr>
        <p:sp>
          <p:nvSpPr>
            <p:cNvPr id="5" name="Freeform 5"/>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grpSp>
        <p:nvGrpSpPr>
          <p:cNvPr id="6" name="Group 6"/>
          <p:cNvGrpSpPr/>
          <p:nvPr/>
        </p:nvGrpSpPr>
        <p:grpSpPr>
          <a:xfrm>
            <a:off x="1445895" y="582296"/>
            <a:ext cx="4495800" cy="970635"/>
            <a:chOff x="0" y="0"/>
            <a:chExt cx="8991600" cy="1941272"/>
          </a:xfrm>
        </p:grpSpPr>
        <p:sp>
          <p:nvSpPr>
            <p:cNvPr id="7" name="TextBox 7"/>
            <p:cNvSpPr txBox="1"/>
            <p:nvPr/>
          </p:nvSpPr>
          <p:spPr>
            <a:xfrm>
              <a:off x="0" y="0"/>
              <a:ext cx="8991600" cy="872035"/>
            </a:xfrm>
            <a:prstGeom prst="rect">
              <a:avLst/>
            </a:prstGeom>
          </p:spPr>
          <p:txBody>
            <a:bodyPr lIns="0" tIns="0" rIns="0" bIns="0" rtlCol="0" anchor="t">
              <a:spAutoFit/>
            </a:bodyPr>
            <a:lstStyle/>
            <a:p>
              <a:pPr>
                <a:lnSpc>
                  <a:spcPts val="3360"/>
                </a:lnSpc>
              </a:pPr>
              <a:r>
                <a:rPr lang="zh-CN" altLang="en-US" sz="3200" dirty="0">
                  <a:solidFill>
                    <a:srgbClr val="4F69A4">
                      <a:alpha val="84706"/>
                    </a:srgbClr>
                  </a:solidFill>
                  <a:ea typeface="思源黑体-超粗体 Medium"/>
                </a:rPr>
                <a:t>课设总结及致谢</a:t>
              </a:r>
            </a:p>
          </p:txBody>
        </p:sp>
        <p:sp>
          <p:nvSpPr>
            <p:cNvPr id="8" name="TextBox 8"/>
            <p:cNvSpPr txBox="1"/>
            <p:nvPr/>
          </p:nvSpPr>
          <p:spPr>
            <a:xfrm>
              <a:off x="0" y="993703"/>
              <a:ext cx="8991600" cy="947569"/>
            </a:xfrm>
            <a:prstGeom prst="rect">
              <a:avLst/>
            </a:prstGeom>
          </p:spPr>
          <p:txBody>
            <a:bodyPr lIns="0" tIns="0" rIns="0" bIns="0" rtlCol="0" anchor="t">
              <a:spAutoFit/>
            </a:bodyPr>
            <a:lstStyle/>
            <a:p>
              <a:pPr>
                <a:lnSpc>
                  <a:spcPts val="1919"/>
                </a:lnSpc>
              </a:pPr>
              <a:r>
                <a:rPr lang="en-US" altLang="zh-CN" sz="1400" dirty="0">
                  <a:solidFill>
                    <a:srgbClr val="4F69A4">
                      <a:alpha val="40000"/>
                    </a:srgbClr>
                  </a:solidFill>
                  <a:latin typeface="ABeeZee"/>
                </a:rPr>
                <a:t>Class summary and thanks </a:t>
              </a:r>
            </a:p>
            <a:p>
              <a:pPr>
                <a:lnSpc>
                  <a:spcPts val="1919"/>
                </a:lnSpc>
              </a:pPr>
              <a:endParaRPr lang="en-US" altLang="zh-CN" sz="1400" dirty="0">
                <a:solidFill>
                  <a:srgbClr val="4F69A4">
                    <a:alpha val="40000"/>
                  </a:srgbClr>
                </a:solidFill>
                <a:latin typeface="ABeeZee"/>
              </a:endParaRPr>
            </a:p>
          </p:txBody>
        </p:sp>
      </p:grpSp>
      <p:sp>
        <p:nvSpPr>
          <p:cNvPr id="13" name="TextBox 13"/>
          <p:cNvSpPr txBox="1"/>
          <p:nvPr/>
        </p:nvSpPr>
        <p:spPr>
          <a:xfrm>
            <a:off x="2045059" y="1803718"/>
            <a:ext cx="4569460" cy="397545"/>
          </a:xfrm>
          <a:prstGeom prst="rect">
            <a:avLst/>
          </a:prstGeom>
        </p:spPr>
        <p:txBody>
          <a:bodyPr lIns="0" tIns="0" rIns="0" bIns="0" rtlCol="0" anchor="t">
            <a:spAutoFit/>
          </a:bodyPr>
          <a:lstStyle/>
          <a:p>
            <a:pPr>
              <a:lnSpc>
                <a:spcPts val="3120"/>
              </a:lnSpc>
            </a:pPr>
            <a:endParaRPr lang="en-US" sz="2600" dirty="0">
              <a:solidFill>
                <a:srgbClr val="6E84B7"/>
              </a:solidFill>
              <a:ea typeface="思源黑体-粗体 Bold"/>
            </a:endParaRPr>
          </a:p>
        </p:txBody>
      </p:sp>
      <p:grpSp>
        <p:nvGrpSpPr>
          <p:cNvPr id="15" name="Group 15"/>
          <p:cNvGrpSpPr/>
          <p:nvPr/>
        </p:nvGrpSpPr>
        <p:grpSpPr>
          <a:xfrm>
            <a:off x="1387475" y="4747578"/>
            <a:ext cx="507365" cy="507365"/>
            <a:chOff x="0" y="0"/>
            <a:chExt cx="1014730" cy="1014730"/>
          </a:xfrm>
        </p:grpSpPr>
        <p:sp>
          <p:nvSpPr>
            <p:cNvPr id="16" name="Freeform 16"/>
            <p:cNvSpPr/>
            <p:nvPr/>
          </p:nvSpPr>
          <p:spPr>
            <a:xfrm>
              <a:off x="0" y="0"/>
              <a:ext cx="1014730" cy="1014730"/>
            </a:xfrm>
            <a:custGeom>
              <a:avLst/>
              <a:gdLst/>
              <a:ahLst/>
              <a:cxnLst/>
              <a:rect l="l" t="t" r="r" b="b"/>
              <a:pathLst>
                <a:path w="1014730" h="1014730">
                  <a:moveTo>
                    <a:pt x="0" y="507365"/>
                  </a:moveTo>
                  <a:cubicBezTo>
                    <a:pt x="0" y="227203"/>
                    <a:pt x="227203" y="0"/>
                    <a:pt x="507365" y="0"/>
                  </a:cubicBezTo>
                  <a:cubicBezTo>
                    <a:pt x="787527" y="0"/>
                    <a:pt x="1014730" y="227203"/>
                    <a:pt x="1014730" y="507365"/>
                  </a:cubicBezTo>
                  <a:cubicBezTo>
                    <a:pt x="1014730" y="787527"/>
                    <a:pt x="787527" y="1014730"/>
                    <a:pt x="507365" y="1014730"/>
                  </a:cubicBezTo>
                  <a:cubicBezTo>
                    <a:pt x="227203" y="1014730"/>
                    <a:pt x="0" y="787527"/>
                    <a:pt x="0" y="507365"/>
                  </a:cubicBezTo>
                  <a:close/>
                </a:path>
              </a:pathLst>
            </a:custGeom>
            <a:solidFill>
              <a:srgbClr val="6E84B7"/>
            </a:solidFill>
          </p:spPr>
        </p:sp>
      </p:grpSp>
      <p:grpSp>
        <p:nvGrpSpPr>
          <p:cNvPr id="17" name="Group 17"/>
          <p:cNvGrpSpPr/>
          <p:nvPr/>
        </p:nvGrpSpPr>
        <p:grpSpPr>
          <a:xfrm>
            <a:off x="1387475" y="3272474"/>
            <a:ext cx="507365" cy="507365"/>
            <a:chOff x="0" y="0"/>
            <a:chExt cx="1014730" cy="1014730"/>
          </a:xfrm>
        </p:grpSpPr>
        <p:sp>
          <p:nvSpPr>
            <p:cNvPr id="18" name="Freeform 18"/>
            <p:cNvSpPr/>
            <p:nvPr/>
          </p:nvSpPr>
          <p:spPr>
            <a:xfrm>
              <a:off x="0" y="0"/>
              <a:ext cx="1014730" cy="1014730"/>
            </a:xfrm>
            <a:custGeom>
              <a:avLst/>
              <a:gdLst/>
              <a:ahLst/>
              <a:cxnLst/>
              <a:rect l="l" t="t" r="r" b="b"/>
              <a:pathLst>
                <a:path w="1014730" h="1014730">
                  <a:moveTo>
                    <a:pt x="0" y="507365"/>
                  </a:moveTo>
                  <a:cubicBezTo>
                    <a:pt x="0" y="227203"/>
                    <a:pt x="227203" y="0"/>
                    <a:pt x="507365" y="0"/>
                  </a:cubicBezTo>
                  <a:cubicBezTo>
                    <a:pt x="787527" y="0"/>
                    <a:pt x="1014730" y="227203"/>
                    <a:pt x="1014730" y="507365"/>
                  </a:cubicBezTo>
                  <a:cubicBezTo>
                    <a:pt x="1014730" y="787527"/>
                    <a:pt x="787527" y="1014730"/>
                    <a:pt x="507365" y="1014730"/>
                  </a:cubicBezTo>
                  <a:cubicBezTo>
                    <a:pt x="227203" y="1014730"/>
                    <a:pt x="0" y="787527"/>
                    <a:pt x="0" y="507365"/>
                  </a:cubicBezTo>
                  <a:close/>
                </a:path>
              </a:pathLst>
            </a:custGeom>
            <a:solidFill>
              <a:srgbClr val="6E84B7"/>
            </a:solidFill>
          </p:spPr>
        </p:sp>
      </p:grpSp>
      <p:grpSp>
        <p:nvGrpSpPr>
          <p:cNvPr id="9" name="Group 9"/>
          <p:cNvGrpSpPr/>
          <p:nvPr/>
        </p:nvGrpSpPr>
        <p:grpSpPr>
          <a:xfrm>
            <a:off x="7290482" y="1441357"/>
            <a:ext cx="3601085" cy="3429635"/>
            <a:chOff x="0" y="0"/>
            <a:chExt cx="7202170" cy="6859270"/>
          </a:xfrm>
        </p:grpSpPr>
        <p:sp>
          <p:nvSpPr>
            <p:cNvPr id="10" name="Freeform 10"/>
            <p:cNvSpPr/>
            <p:nvPr/>
          </p:nvSpPr>
          <p:spPr>
            <a:xfrm>
              <a:off x="0" y="0"/>
              <a:ext cx="7202170" cy="6859270"/>
            </a:xfrm>
            <a:custGeom>
              <a:avLst/>
              <a:gdLst/>
              <a:ahLst/>
              <a:cxnLst/>
              <a:rect l="l" t="t" r="r" b="b"/>
              <a:pathLst>
                <a:path w="7202170" h="6859270">
                  <a:moveTo>
                    <a:pt x="0" y="0"/>
                  </a:moveTo>
                  <a:lnTo>
                    <a:pt x="7202170" y="0"/>
                  </a:lnTo>
                  <a:lnTo>
                    <a:pt x="7202170" y="6859270"/>
                  </a:lnTo>
                  <a:lnTo>
                    <a:pt x="0" y="6859270"/>
                  </a:lnTo>
                  <a:close/>
                </a:path>
              </a:pathLst>
            </a:custGeom>
            <a:solidFill>
              <a:srgbClr val="E6C7C3"/>
            </a:solidFill>
          </p:spPr>
        </p:sp>
      </p:grpSp>
      <p:grpSp>
        <p:nvGrpSpPr>
          <p:cNvPr id="19" name="Group 19"/>
          <p:cNvGrpSpPr/>
          <p:nvPr/>
        </p:nvGrpSpPr>
        <p:grpSpPr>
          <a:xfrm>
            <a:off x="1387475" y="1797368"/>
            <a:ext cx="507365" cy="507365"/>
            <a:chOff x="0" y="0"/>
            <a:chExt cx="1014730" cy="1014730"/>
          </a:xfrm>
        </p:grpSpPr>
        <p:sp>
          <p:nvSpPr>
            <p:cNvPr id="20" name="Freeform 20"/>
            <p:cNvSpPr/>
            <p:nvPr/>
          </p:nvSpPr>
          <p:spPr>
            <a:xfrm>
              <a:off x="0" y="0"/>
              <a:ext cx="1014730" cy="1014730"/>
            </a:xfrm>
            <a:custGeom>
              <a:avLst/>
              <a:gdLst/>
              <a:ahLst/>
              <a:cxnLst/>
              <a:rect l="l" t="t" r="r" b="b"/>
              <a:pathLst>
                <a:path w="1014730" h="1014730">
                  <a:moveTo>
                    <a:pt x="0" y="507365"/>
                  </a:moveTo>
                  <a:cubicBezTo>
                    <a:pt x="0" y="227203"/>
                    <a:pt x="227203" y="0"/>
                    <a:pt x="507365" y="0"/>
                  </a:cubicBezTo>
                  <a:cubicBezTo>
                    <a:pt x="787527" y="0"/>
                    <a:pt x="1014730" y="227203"/>
                    <a:pt x="1014730" y="507365"/>
                  </a:cubicBezTo>
                  <a:cubicBezTo>
                    <a:pt x="1014730" y="787527"/>
                    <a:pt x="787527" y="1014730"/>
                    <a:pt x="507365" y="1014730"/>
                  </a:cubicBezTo>
                  <a:cubicBezTo>
                    <a:pt x="227203" y="1014730"/>
                    <a:pt x="0" y="787527"/>
                    <a:pt x="0" y="507365"/>
                  </a:cubicBezTo>
                  <a:close/>
                </a:path>
              </a:pathLst>
            </a:custGeom>
            <a:solidFill>
              <a:srgbClr val="6E84B7"/>
            </a:solidFill>
          </p:spPr>
        </p:sp>
      </p:grpSp>
      <p:sp>
        <p:nvSpPr>
          <p:cNvPr id="21" name="TextBox 21"/>
          <p:cNvSpPr txBox="1"/>
          <p:nvPr/>
        </p:nvSpPr>
        <p:spPr>
          <a:xfrm>
            <a:off x="2045059" y="3288013"/>
            <a:ext cx="4569460"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E84B7"/>
                </a:solidFill>
                <a:ea typeface="思源黑体-粗体 Bold"/>
              </a:rPr>
              <a:t>迷宫游戏</a:t>
            </a:r>
            <a:endParaRPr lang="en-US" sz="2600" dirty="0">
              <a:solidFill>
                <a:srgbClr val="6E84B7"/>
              </a:solidFill>
              <a:ea typeface="思源黑体-粗体 Bold"/>
            </a:endParaRPr>
          </a:p>
        </p:txBody>
      </p:sp>
      <p:sp>
        <p:nvSpPr>
          <p:cNvPr id="22" name="TextBox 22"/>
          <p:cNvSpPr txBox="1"/>
          <p:nvPr/>
        </p:nvSpPr>
        <p:spPr>
          <a:xfrm>
            <a:off x="2045059" y="3781726"/>
            <a:ext cx="4569460" cy="769441"/>
          </a:xfrm>
          <a:prstGeom prst="rect">
            <a:avLst/>
          </a:prstGeom>
        </p:spPr>
        <p:txBody>
          <a:bodyPr lIns="0" tIns="0" rIns="0" bIns="0" rtlCol="0" anchor="t">
            <a:spAutoFit/>
          </a:bodyPr>
          <a:lstStyle/>
          <a:p>
            <a:pPr>
              <a:lnSpc>
                <a:spcPts val="1967"/>
              </a:lnSpc>
            </a:pPr>
            <a:r>
              <a:rPr lang="zh-CN" altLang="en-US" sz="1667" spc="111" dirty="0">
                <a:solidFill>
                  <a:srgbClr val="6E84B7">
                    <a:alpha val="80000"/>
                  </a:srgbClr>
                </a:solidFill>
                <a:ea typeface="Arimo"/>
              </a:rPr>
              <a:t>软件可以自动随机生成迷宫，并给出了三种预设方案和若干用于自定义的迷宫参数设置，增加了迷宫游戏的可玩性和复杂度。</a:t>
            </a:r>
            <a:endParaRPr lang="en-US" sz="1667" spc="111" dirty="0">
              <a:solidFill>
                <a:srgbClr val="6E84B7">
                  <a:alpha val="80000"/>
                </a:srgbClr>
              </a:solidFill>
              <a:ea typeface="Arimo"/>
            </a:endParaRPr>
          </a:p>
        </p:txBody>
      </p:sp>
      <p:sp>
        <p:nvSpPr>
          <p:cNvPr id="23" name="TextBox 23"/>
          <p:cNvSpPr txBox="1"/>
          <p:nvPr/>
        </p:nvSpPr>
        <p:spPr>
          <a:xfrm>
            <a:off x="2045059" y="4770138"/>
            <a:ext cx="4569460"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E84B7"/>
                </a:solidFill>
                <a:ea typeface="思源黑体-粗体 Bold"/>
              </a:rPr>
              <a:t>可视化部分</a:t>
            </a:r>
            <a:endParaRPr lang="en-US" sz="2600" dirty="0">
              <a:solidFill>
                <a:srgbClr val="6E84B7"/>
              </a:solidFill>
              <a:ea typeface="思源黑体-粗体 Bold"/>
            </a:endParaRPr>
          </a:p>
        </p:txBody>
      </p:sp>
      <p:sp>
        <p:nvSpPr>
          <p:cNvPr id="24" name="TextBox 24"/>
          <p:cNvSpPr txBox="1"/>
          <p:nvPr/>
        </p:nvSpPr>
        <p:spPr>
          <a:xfrm>
            <a:off x="2045059" y="5263850"/>
            <a:ext cx="4569460" cy="769441"/>
          </a:xfrm>
          <a:prstGeom prst="rect">
            <a:avLst/>
          </a:prstGeom>
        </p:spPr>
        <p:txBody>
          <a:bodyPr lIns="0" tIns="0" rIns="0" bIns="0" rtlCol="0" anchor="t">
            <a:spAutoFit/>
          </a:bodyPr>
          <a:lstStyle/>
          <a:p>
            <a:pPr>
              <a:lnSpc>
                <a:spcPts val="1967"/>
              </a:lnSpc>
            </a:pPr>
            <a:r>
              <a:rPr lang="en-US" altLang="zh-CN" sz="1667" spc="111" dirty="0">
                <a:solidFill>
                  <a:srgbClr val="6E84B7">
                    <a:alpha val="80000"/>
                  </a:srgbClr>
                </a:solidFill>
                <a:ea typeface="Arimo"/>
              </a:rPr>
              <a:t>AI</a:t>
            </a:r>
            <a:r>
              <a:rPr lang="zh-CN" altLang="en-US" sz="1667" spc="111" dirty="0">
                <a:solidFill>
                  <a:srgbClr val="6E84B7">
                    <a:alpha val="80000"/>
                  </a:srgbClr>
                </a:solidFill>
                <a:ea typeface="Arimo"/>
              </a:rPr>
              <a:t>走迷宫的呈现方式由视频和图表完成，根据</a:t>
            </a:r>
            <a:r>
              <a:rPr lang="en-US" altLang="zh-CN" sz="1667" spc="111" dirty="0">
                <a:solidFill>
                  <a:srgbClr val="6E84B7">
                    <a:alpha val="80000"/>
                  </a:srgbClr>
                </a:solidFill>
                <a:ea typeface="Arimo"/>
              </a:rPr>
              <a:t>AI</a:t>
            </a:r>
            <a:r>
              <a:rPr lang="zh-CN" altLang="en-US" sz="1667" spc="111" dirty="0">
                <a:solidFill>
                  <a:srgbClr val="6E84B7">
                    <a:alpha val="80000"/>
                  </a:srgbClr>
                </a:solidFill>
                <a:ea typeface="Arimo"/>
              </a:rPr>
              <a:t>训练过程中的决策过程，软件可以自动生成过程数据表格和训练决策视频。</a:t>
            </a:r>
            <a:endParaRPr lang="en-US" sz="1667" spc="111" dirty="0">
              <a:solidFill>
                <a:srgbClr val="6E84B7">
                  <a:alpha val="80000"/>
                </a:srgbClr>
              </a:solidFill>
              <a:ea typeface="Arimo"/>
            </a:endParaRPr>
          </a:p>
        </p:txBody>
      </p:sp>
      <p:sp>
        <p:nvSpPr>
          <p:cNvPr id="27" name="TextBox 22">
            <a:extLst>
              <a:ext uri="{FF2B5EF4-FFF2-40B4-BE49-F238E27FC236}">
                <a16:creationId xmlns:a16="http://schemas.microsoft.com/office/drawing/2014/main" id="{B1E525C4-3B30-AA0D-C532-6554857796BE}"/>
              </a:ext>
            </a:extLst>
          </p:cNvPr>
          <p:cNvSpPr txBox="1"/>
          <p:nvPr/>
        </p:nvSpPr>
        <p:spPr>
          <a:xfrm>
            <a:off x="2067273" y="2251072"/>
            <a:ext cx="4569460" cy="1025922"/>
          </a:xfrm>
          <a:prstGeom prst="rect">
            <a:avLst/>
          </a:prstGeom>
        </p:spPr>
        <p:txBody>
          <a:bodyPr lIns="0" tIns="0" rIns="0" bIns="0" rtlCol="0" anchor="t">
            <a:spAutoFit/>
          </a:bodyPr>
          <a:lstStyle/>
          <a:p>
            <a:pPr>
              <a:lnSpc>
                <a:spcPts val="1967"/>
              </a:lnSpc>
            </a:pPr>
            <a:r>
              <a:rPr lang="zh-CN" altLang="en-US" sz="1667" spc="111" dirty="0">
                <a:solidFill>
                  <a:srgbClr val="6E84B7">
                    <a:alpha val="80000"/>
                  </a:srgbClr>
                </a:solidFill>
                <a:ea typeface="Arimo"/>
              </a:rPr>
              <a:t>软件实现了强化学习算法中的</a:t>
            </a:r>
            <a:r>
              <a:rPr lang="en-US" altLang="zh-CN" sz="1667" spc="111" dirty="0">
                <a:solidFill>
                  <a:srgbClr val="6E84B7">
                    <a:alpha val="80000"/>
                  </a:srgbClr>
                </a:solidFill>
                <a:ea typeface="Arimo"/>
              </a:rPr>
              <a:t>Q-learning</a:t>
            </a:r>
            <a:r>
              <a:rPr lang="zh-CN" altLang="en-US" sz="1667" spc="111" dirty="0">
                <a:solidFill>
                  <a:srgbClr val="6E84B7">
                    <a:alpha val="80000"/>
                  </a:srgbClr>
                </a:solidFill>
                <a:ea typeface="Arimo"/>
              </a:rPr>
              <a:t>算法，并且强化学习的四要素在软件中得到体现与实现，小组成员已经充分掌握了强化学习的相关知识。</a:t>
            </a:r>
            <a:endParaRPr lang="en-US" sz="1667" spc="111" dirty="0">
              <a:solidFill>
                <a:srgbClr val="6E84B7">
                  <a:alpha val="80000"/>
                </a:srgbClr>
              </a:solidFill>
              <a:ea typeface="Arimo"/>
            </a:endParaRPr>
          </a:p>
        </p:txBody>
      </p:sp>
      <p:sp>
        <p:nvSpPr>
          <p:cNvPr id="28" name="TextBox 21">
            <a:extLst>
              <a:ext uri="{FF2B5EF4-FFF2-40B4-BE49-F238E27FC236}">
                <a16:creationId xmlns:a16="http://schemas.microsoft.com/office/drawing/2014/main" id="{4B82897B-4865-123F-592E-4495327E3466}"/>
              </a:ext>
            </a:extLst>
          </p:cNvPr>
          <p:cNvSpPr txBox="1"/>
          <p:nvPr/>
        </p:nvSpPr>
        <p:spPr>
          <a:xfrm>
            <a:off x="2073298" y="1824718"/>
            <a:ext cx="4569460"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E84B7"/>
                </a:solidFill>
                <a:ea typeface="思源黑体-粗体 Bold"/>
              </a:rPr>
              <a:t>强化学习</a:t>
            </a:r>
            <a:endParaRPr lang="en-US" sz="2600" dirty="0">
              <a:solidFill>
                <a:srgbClr val="6E84B7"/>
              </a:solidFill>
              <a:ea typeface="思源黑体-粗体 Bo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618" y="447358"/>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grpSp>
      <p:grpSp>
        <p:nvGrpSpPr>
          <p:cNvPr id="6" name="Group 6"/>
          <p:cNvGrpSpPr/>
          <p:nvPr/>
        </p:nvGrpSpPr>
        <p:grpSpPr>
          <a:xfrm>
            <a:off x="903606" y="2018231"/>
            <a:ext cx="1890428" cy="1981030"/>
            <a:chOff x="0" y="0"/>
            <a:chExt cx="4531360" cy="4748530"/>
          </a:xfrm>
        </p:grpSpPr>
        <p:sp>
          <p:nvSpPr>
            <p:cNvPr id="7" name="Freeform 7"/>
            <p:cNvSpPr/>
            <p:nvPr/>
          </p:nvSpPr>
          <p:spPr>
            <a:xfrm>
              <a:off x="0" y="0"/>
              <a:ext cx="4531360" cy="4748530"/>
            </a:xfrm>
            <a:custGeom>
              <a:avLst/>
              <a:gdLst/>
              <a:ahLst/>
              <a:cxnLst/>
              <a:rect l="l" t="t" r="r" b="b"/>
              <a:pathLst>
                <a:path w="4531360" h="4748530">
                  <a:moveTo>
                    <a:pt x="0" y="0"/>
                  </a:moveTo>
                  <a:lnTo>
                    <a:pt x="4531360" y="0"/>
                  </a:lnTo>
                  <a:lnTo>
                    <a:pt x="4531360" y="4748530"/>
                  </a:lnTo>
                  <a:lnTo>
                    <a:pt x="0" y="4748530"/>
                  </a:lnTo>
                  <a:close/>
                </a:path>
              </a:pathLst>
            </a:custGeom>
            <a:solidFill>
              <a:srgbClr val="617AB3"/>
            </a:solidFill>
          </p:spPr>
        </p:sp>
      </p:grpSp>
      <p:grpSp>
        <p:nvGrpSpPr>
          <p:cNvPr id="8" name="Group 8"/>
          <p:cNvGrpSpPr/>
          <p:nvPr/>
        </p:nvGrpSpPr>
        <p:grpSpPr>
          <a:xfrm>
            <a:off x="7413082" y="3400176"/>
            <a:ext cx="1890429" cy="1981030"/>
            <a:chOff x="0" y="0"/>
            <a:chExt cx="4531360" cy="4748530"/>
          </a:xfrm>
        </p:grpSpPr>
        <p:sp>
          <p:nvSpPr>
            <p:cNvPr id="9" name="Freeform 9"/>
            <p:cNvSpPr/>
            <p:nvPr/>
          </p:nvSpPr>
          <p:spPr>
            <a:xfrm>
              <a:off x="0" y="0"/>
              <a:ext cx="4531360" cy="4748530"/>
            </a:xfrm>
            <a:custGeom>
              <a:avLst/>
              <a:gdLst/>
              <a:ahLst/>
              <a:cxnLst/>
              <a:rect l="l" t="t" r="r" b="b"/>
              <a:pathLst>
                <a:path w="4531360" h="4748530">
                  <a:moveTo>
                    <a:pt x="0" y="0"/>
                  </a:moveTo>
                  <a:lnTo>
                    <a:pt x="4531360" y="0"/>
                  </a:lnTo>
                  <a:lnTo>
                    <a:pt x="4531360" y="4748530"/>
                  </a:lnTo>
                  <a:lnTo>
                    <a:pt x="0" y="4748530"/>
                  </a:lnTo>
                  <a:close/>
                </a:path>
              </a:pathLst>
            </a:custGeom>
            <a:solidFill>
              <a:srgbClr val="E6C7C3"/>
            </a:solidFill>
          </p:spPr>
        </p:sp>
      </p:grpSp>
      <p:grpSp>
        <p:nvGrpSpPr>
          <p:cNvPr id="10" name="Group 10"/>
          <p:cNvGrpSpPr/>
          <p:nvPr/>
        </p:nvGrpSpPr>
        <p:grpSpPr>
          <a:xfrm>
            <a:off x="3043413" y="3429000"/>
            <a:ext cx="1890429" cy="1981030"/>
            <a:chOff x="0" y="0"/>
            <a:chExt cx="4531360" cy="4748530"/>
          </a:xfrm>
        </p:grpSpPr>
        <p:sp>
          <p:nvSpPr>
            <p:cNvPr id="11" name="Freeform 11"/>
            <p:cNvSpPr/>
            <p:nvPr/>
          </p:nvSpPr>
          <p:spPr>
            <a:xfrm>
              <a:off x="0" y="0"/>
              <a:ext cx="4531360" cy="4748530"/>
            </a:xfrm>
            <a:custGeom>
              <a:avLst/>
              <a:gdLst/>
              <a:ahLst/>
              <a:cxnLst/>
              <a:rect l="l" t="t" r="r" b="b"/>
              <a:pathLst>
                <a:path w="4531360" h="4748530">
                  <a:moveTo>
                    <a:pt x="0" y="0"/>
                  </a:moveTo>
                  <a:lnTo>
                    <a:pt x="4531360" y="0"/>
                  </a:lnTo>
                  <a:lnTo>
                    <a:pt x="4531360" y="4748530"/>
                  </a:lnTo>
                  <a:lnTo>
                    <a:pt x="0" y="4748530"/>
                  </a:lnTo>
                  <a:close/>
                </a:path>
              </a:pathLst>
            </a:custGeom>
            <a:solidFill>
              <a:srgbClr val="E6C7C3"/>
            </a:solidFill>
          </p:spPr>
        </p:sp>
      </p:grpSp>
      <p:grpSp>
        <p:nvGrpSpPr>
          <p:cNvPr id="12" name="Group 12"/>
          <p:cNvGrpSpPr/>
          <p:nvPr/>
        </p:nvGrpSpPr>
        <p:grpSpPr>
          <a:xfrm>
            <a:off x="5198127" y="2018231"/>
            <a:ext cx="1890429" cy="1981030"/>
            <a:chOff x="0" y="0"/>
            <a:chExt cx="4531360" cy="4748530"/>
          </a:xfrm>
        </p:grpSpPr>
        <p:sp>
          <p:nvSpPr>
            <p:cNvPr id="13" name="Freeform 13"/>
            <p:cNvSpPr/>
            <p:nvPr/>
          </p:nvSpPr>
          <p:spPr>
            <a:xfrm>
              <a:off x="0" y="0"/>
              <a:ext cx="4531360" cy="4748530"/>
            </a:xfrm>
            <a:custGeom>
              <a:avLst/>
              <a:gdLst/>
              <a:ahLst/>
              <a:cxnLst/>
              <a:rect l="l" t="t" r="r" b="b"/>
              <a:pathLst>
                <a:path w="4531360" h="4748530">
                  <a:moveTo>
                    <a:pt x="0" y="0"/>
                  </a:moveTo>
                  <a:lnTo>
                    <a:pt x="4531360" y="0"/>
                  </a:lnTo>
                  <a:lnTo>
                    <a:pt x="4531360" y="4748530"/>
                  </a:lnTo>
                  <a:lnTo>
                    <a:pt x="0" y="4748530"/>
                  </a:lnTo>
                  <a:close/>
                </a:path>
              </a:pathLst>
            </a:custGeom>
            <a:solidFill>
              <a:srgbClr val="617AB3"/>
            </a:solidFill>
          </p:spPr>
        </p:sp>
      </p:grpSp>
      <p:grpSp>
        <p:nvGrpSpPr>
          <p:cNvPr id="16" name="Group 16"/>
          <p:cNvGrpSpPr/>
          <p:nvPr/>
        </p:nvGrpSpPr>
        <p:grpSpPr>
          <a:xfrm>
            <a:off x="791210" y="-29845"/>
            <a:ext cx="552450" cy="1416685"/>
            <a:chOff x="0" y="0"/>
            <a:chExt cx="1104900" cy="2833370"/>
          </a:xfrm>
        </p:grpSpPr>
        <p:sp>
          <p:nvSpPr>
            <p:cNvPr id="17" name="Freeform 17"/>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grpSp>
        <p:nvGrpSpPr>
          <p:cNvPr id="18" name="Group 18"/>
          <p:cNvGrpSpPr/>
          <p:nvPr/>
        </p:nvGrpSpPr>
        <p:grpSpPr>
          <a:xfrm>
            <a:off x="1515745" y="576664"/>
            <a:ext cx="4495800" cy="970635"/>
            <a:chOff x="0" y="0"/>
            <a:chExt cx="8991600" cy="1941272"/>
          </a:xfrm>
        </p:grpSpPr>
        <p:sp>
          <p:nvSpPr>
            <p:cNvPr id="19" name="TextBox 19"/>
            <p:cNvSpPr txBox="1"/>
            <p:nvPr/>
          </p:nvSpPr>
          <p:spPr>
            <a:xfrm>
              <a:off x="0" y="0"/>
              <a:ext cx="8991600" cy="872035"/>
            </a:xfrm>
            <a:prstGeom prst="rect">
              <a:avLst/>
            </a:prstGeom>
          </p:spPr>
          <p:txBody>
            <a:bodyPr lIns="0" tIns="0" rIns="0" bIns="0" rtlCol="0" anchor="t">
              <a:spAutoFit/>
            </a:bodyPr>
            <a:lstStyle/>
            <a:p>
              <a:pPr>
                <a:lnSpc>
                  <a:spcPts val="3360"/>
                </a:lnSpc>
              </a:pPr>
              <a:r>
                <a:rPr lang="zh-CN" altLang="en-US" sz="3200" dirty="0">
                  <a:solidFill>
                    <a:srgbClr val="4F69A4">
                      <a:alpha val="84706"/>
                    </a:srgbClr>
                  </a:solidFill>
                  <a:ea typeface="思源黑体-超粗体 Medium"/>
                </a:rPr>
                <a:t>课设总结及致谢</a:t>
              </a:r>
            </a:p>
          </p:txBody>
        </p:sp>
        <p:sp>
          <p:nvSpPr>
            <p:cNvPr id="20" name="TextBox 20"/>
            <p:cNvSpPr txBox="1"/>
            <p:nvPr/>
          </p:nvSpPr>
          <p:spPr>
            <a:xfrm>
              <a:off x="0" y="993703"/>
              <a:ext cx="8991600" cy="947569"/>
            </a:xfrm>
            <a:prstGeom prst="rect">
              <a:avLst/>
            </a:prstGeom>
          </p:spPr>
          <p:txBody>
            <a:bodyPr lIns="0" tIns="0" rIns="0" bIns="0" rtlCol="0" anchor="t">
              <a:spAutoFit/>
            </a:bodyPr>
            <a:lstStyle/>
            <a:p>
              <a:pPr>
                <a:lnSpc>
                  <a:spcPts val="1919"/>
                </a:lnSpc>
              </a:pPr>
              <a:r>
                <a:rPr lang="en-US" altLang="zh-CN" sz="1400" dirty="0">
                  <a:solidFill>
                    <a:srgbClr val="4F69A4">
                      <a:alpha val="40000"/>
                    </a:srgbClr>
                  </a:solidFill>
                  <a:latin typeface="ABeeZee"/>
                </a:rPr>
                <a:t>Class summary and thanks </a:t>
              </a:r>
            </a:p>
            <a:p>
              <a:pPr>
                <a:lnSpc>
                  <a:spcPts val="1919"/>
                </a:lnSpc>
              </a:pPr>
              <a:endParaRPr lang="en-US" altLang="zh-CN" sz="1400" dirty="0">
                <a:solidFill>
                  <a:srgbClr val="4F69A4">
                    <a:alpha val="40000"/>
                  </a:srgbClr>
                </a:solidFill>
                <a:latin typeface="ABeeZee"/>
              </a:endParaRPr>
            </a:p>
          </p:txBody>
        </p:sp>
      </p:grpSp>
      <p:sp>
        <p:nvSpPr>
          <p:cNvPr id="29" name="文本框 28">
            <a:extLst>
              <a:ext uri="{FF2B5EF4-FFF2-40B4-BE49-F238E27FC236}">
                <a16:creationId xmlns:a16="http://schemas.microsoft.com/office/drawing/2014/main" id="{81D4950F-73D6-8158-7AD7-F03B6E2ED32C}"/>
              </a:ext>
            </a:extLst>
          </p:cNvPr>
          <p:cNvSpPr txBox="1"/>
          <p:nvPr/>
        </p:nvSpPr>
        <p:spPr>
          <a:xfrm>
            <a:off x="1371598" y="2093204"/>
            <a:ext cx="1030991" cy="400110"/>
          </a:xfrm>
          <a:prstGeom prst="rect">
            <a:avLst/>
          </a:prstGeom>
          <a:noFill/>
        </p:spPr>
        <p:txBody>
          <a:bodyPr wrap="square" rtlCol="0">
            <a:spAutoFit/>
          </a:bodyPr>
          <a:lstStyle/>
          <a:p>
            <a:r>
              <a:rPr lang="zh-CN" altLang="en-US" sz="2000" b="1" dirty="0">
                <a:solidFill>
                  <a:schemeClr val="bg1"/>
                </a:solidFill>
                <a:latin typeface="幼圆" panose="02010509060101010101" pitchFamily="49" charset="-122"/>
                <a:ea typeface="幼圆" panose="02010509060101010101" pitchFamily="49" charset="-122"/>
              </a:rPr>
              <a:t>刘文越</a:t>
            </a:r>
          </a:p>
        </p:txBody>
      </p:sp>
      <p:sp>
        <p:nvSpPr>
          <p:cNvPr id="33" name="文本框 32">
            <a:extLst>
              <a:ext uri="{FF2B5EF4-FFF2-40B4-BE49-F238E27FC236}">
                <a16:creationId xmlns:a16="http://schemas.microsoft.com/office/drawing/2014/main" id="{9DD0D0D2-D2AC-4468-0F0C-3E67A9333239}"/>
              </a:ext>
            </a:extLst>
          </p:cNvPr>
          <p:cNvSpPr txBox="1"/>
          <p:nvPr/>
        </p:nvSpPr>
        <p:spPr>
          <a:xfrm>
            <a:off x="909982" y="2661512"/>
            <a:ext cx="1818848" cy="738664"/>
          </a:xfrm>
          <a:prstGeom prst="rect">
            <a:avLst/>
          </a:prstGeom>
          <a:noFill/>
        </p:spPr>
        <p:txBody>
          <a:bodyPr wrap="square">
            <a:spAutoFit/>
          </a:bodyPr>
          <a:lstStyle/>
          <a:p>
            <a:pPr marL="285750" indent="-285750">
              <a:buFont typeface="Arial" panose="020B0604020202020204" pitchFamily="34" charset="0"/>
              <a:buChar char="•"/>
            </a:pPr>
            <a:r>
              <a:rPr lang="en-US" altLang="zh-CN"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Runner</a:t>
            </a:r>
            <a:r>
              <a:rPr lang="zh-CN" altLang="en-US"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类的编写</a:t>
            </a:r>
            <a:endParaRPr lang="en-US" altLang="zh-CN"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界面</a:t>
            </a:r>
            <a:r>
              <a:rPr lang="en-US" altLang="zh-CN"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UI</a:t>
            </a:r>
            <a:r>
              <a:rPr lang="zh-CN" altLang="en-US"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的编写</a:t>
            </a:r>
            <a:endParaRPr lang="en-US" altLang="zh-CN"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报告撰写</a:t>
            </a:r>
            <a:endParaRPr lang="zh-CN" altLang="en-US" sz="1400" b="1" dirty="0">
              <a:solidFill>
                <a:schemeClr val="bg1"/>
              </a:solidFill>
            </a:endParaRPr>
          </a:p>
        </p:txBody>
      </p:sp>
      <p:sp>
        <p:nvSpPr>
          <p:cNvPr id="37" name="文本框 36">
            <a:extLst>
              <a:ext uri="{FF2B5EF4-FFF2-40B4-BE49-F238E27FC236}">
                <a16:creationId xmlns:a16="http://schemas.microsoft.com/office/drawing/2014/main" id="{00438FAD-76E3-48BA-3DD5-F1B301471205}"/>
              </a:ext>
            </a:extLst>
          </p:cNvPr>
          <p:cNvSpPr txBox="1"/>
          <p:nvPr/>
        </p:nvSpPr>
        <p:spPr>
          <a:xfrm>
            <a:off x="3131178" y="4379750"/>
            <a:ext cx="1802664" cy="523220"/>
          </a:xfrm>
          <a:prstGeom prst="rect">
            <a:avLst/>
          </a:prstGeom>
          <a:noFill/>
        </p:spPr>
        <p:txBody>
          <a:bodyPr wrap="square">
            <a:spAutoFit/>
          </a:bodyPr>
          <a:lstStyle/>
          <a:p>
            <a:pPr marL="285750" indent="-285750">
              <a:buFont typeface="Arial" panose="020B0604020202020204" pitchFamily="34" charset="0"/>
              <a:buChar char="•"/>
            </a:pPr>
            <a:r>
              <a:rPr lang="en-US" altLang="zh-CN"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Maze</a:t>
            </a:r>
            <a:r>
              <a:rPr lang="zh-CN" altLang="en-US"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类的编写</a:t>
            </a:r>
            <a:endParaRPr lang="en-US" altLang="zh-CN"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PPT</a:t>
            </a:r>
            <a:r>
              <a:rPr lang="zh-CN" altLang="en-US"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制作</a:t>
            </a:r>
            <a:endParaRPr lang="zh-CN" altLang="en-US" sz="1400" b="1" dirty="0">
              <a:solidFill>
                <a:schemeClr val="bg1"/>
              </a:solidFill>
            </a:endParaRPr>
          </a:p>
        </p:txBody>
      </p:sp>
      <p:sp>
        <p:nvSpPr>
          <p:cNvPr id="38" name="文本框 37">
            <a:extLst>
              <a:ext uri="{FF2B5EF4-FFF2-40B4-BE49-F238E27FC236}">
                <a16:creationId xmlns:a16="http://schemas.microsoft.com/office/drawing/2014/main" id="{1F5B7B92-F106-08B8-29C2-17D61682B17B}"/>
              </a:ext>
            </a:extLst>
          </p:cNvPr>
          <p:cNvSpPr txBox="1"/>
          <p:nvPr/>
        </p:nvSpPr>
        <p:spPr>
          <a:xfrm>
            <a:off x="3486257" y="3472581"/>
            <a:ext cx="1030991" cy="400110"/>
          </a:xfrm>
          <a:prstGeom prst="rect">
            <a:avLst/>
          </a:prstGeom>
          <a:noFill/>
        </p:spPr>
        <p:txBody>
          <a:bodyPr wrap="square" rtlCol="0">
            <a:spAutoFit/>
          </a:bodyPr>
          <a:lstStyle/>
          <a:p>
            <a:r>
              <a:rPr lang="zh-CN" altLang="en-US" sz="2000" b="1" dirty="0">
                <a:solidFill>
                  <a:schemeClr val="bg1"/>
                </a:solidFill>
                <a:latin typeface="幼圆" panose="02010509060101010101" pitchFamily="49" charset="-122"/>
                <a:ea typeface="幼圆" panose="02010509060101010101" pitchFamily="49" charset="-122"/>
              </a:rPr>
              <a:t>符浩森</a:t>
            </a:r>
          </a:p>
        </p:txBody>
      </p:sp>
      <p:sp>
        <p:nvSpPr>
          <p:cNvPr id="39" name="文本框 38">
            <a:extLst>
              <a:ext uri="{FF2B5EF4-FFF2-40B4-BE49-F238E27FC236}">
                <a16:creationId xmlns:a16="http://schemas.microsoft.com/office/drawing/2014/main" id="{F72AAF77-710D-5A80-85DF-3ED9B81F5859}"/>
              </a:ext>
            </a:extLst>
          </p:cNvPr>
          <p:cNvSpPr txBox="1"/>
          <p:nvPr/>
        </p:nvSpPr>
        <p:spPr>
          <a:xfrm>
            <a:off x="5643975" y="2140321"/>
            <a:ext cx="1030991" cy="400110"/>
          </a:xfrm>
          <a:prstGeom prst="rect">
            <a:avLst/>
          </a:prstGeom>
          <a:noFill/>
        </p:spPr>
        <p:txBody>
          <a:bodyPr wrap="square" rtlCol="0">
            <a:spAutoFit/>
          </a:bodyPr>
          <a:lstStyle/>
          <a:p>
            <a:r>
              <a:rPr lang="zh-CN" altLang="en-US" sz="2000" b="1" dirty="0">
                <a:solidFill>
                  <a:schemeClr val="bg1"/>
                </a:solidFill>
                <a:latin typeface="幼圆" panose="02010509060101010101" pitchFamily="49" charset="-122"/>
                <a:ea typeface="幼圆" panose="02010509060101010101" pitchFamily="49" charset="-122"/>
              </a:rPr>
              <a:t>崔田雨</a:t>
            </a:r>
          </a:p>
        </p:txBody>
      </p:sp>
      <p:sp>
        <p:nvSpPr>
          <p:cNvPr id="40" name="文本框 39">
            <a:extLst>
              <a:ext uri="{FF2B5EF4-FFF2-40B4-BE49-F238E27FC236}">
                <a16:creationId xmlns:a16="http://schemas.microsoft.com/office/drawing/2014/main" id="{EB54D504-7C01-5B02-A03F-4F8BA8120926}"/>
              </a:ext>
            </a:extLst>
          </p:cNvPr>
          <p:cNvSpPr txBox="1"/>
          <p:nvPr/>
        </p:nvSpPr>
        <p:spPr>
          <a:xfrm>
            <a:off x="7881075" y="3441817"/>
            <a:ext cx="1030991" cy="400110"/>
          </a:xfrm>
          <a:prstGeom prst="rect">
            <a:avLst/>
          </a:prstGeom>
          <a:noFill/>
        </p:spPr>
        <p:txBody>
          <a:bodyPr wrap="square" rtlCol="0">
            <a:spAutoFit/>
          </a:bodyPr>
          <a:lstStyle/>
          <a:p>
            <a:r>
              <a:rPr lang="zh-CN" altLang="en-US" sz="2000" b="1" dirty="0">
                <a:solidFill>
                  <a:schemeClr val="bg1"/>
                </a:solidFill>
                <a:latin typeface="幼圆" panose="02010509060101010101" pitchFamily="49" charset="-122"/>
                <a:ea typeface="幼圆" panose="02010509060101010101" pitchFamily="49" charset="-122"/>
              </a:rPr>
              <a:t>卢睿杰</a:t>
            </a:r>
          </a:p>
        </p:txBody>
      </p:sp>
      <p:sp>
        <p:nvSpPr>
          <p:cNvPr id="41" name="文本框 40">
            <a:extLst>
              <a:ext uri="{FF2B5EF4-FFF2-40B4-BE49-F238E27FC236}">
                <a16:creationId xmlns:a16="http://schemas.microsoft.com/office/drawing/2014/main" id="{873C8ECF-4E47-B9A2-FE4D-9E28790AB186}"/>
              </a:ext>
            </a:extLst>
          </p:cNvPr>
          <p:cNvSpPr txBox="1"/>
          <p:nvPr/>
        </p:nvSpPr>
        <p:spPr>
          <a:xfrm>
            <a:off x="10025846" y="2093204"/>
            <a:ext cx="1030991" cy="400110"/>
          </a:xfrm>
          <a:prstGeom prst="rect">
            <a:avLst/>
          </a:prstGeom>
          <a:noFill/>
        </p:spPr>
        <p:txBody>
          <a:bodyPr wrap="square" rtlCol="0">
            <a:spAutoFit/>
          </a:bodyPr>
          <a:lstStyle/>
          <a:p>
            <a:r>
              <a:rPr lang="zh-CN" altLang="en-US" sz="2000" b="1" dirty="0">
                <a:solidFill>
                  <a:schemeClr val="bg1"/>
                </a:solidFill>
                <a:latin typeface="幼圆" panose="02010509060101010101" pitchFamily="49" charset="-122"/>
                <a:ea typeface="幼圆" panose="02010509060101010101" pitchFamily="49" charset="-122"/>
              </a:rPr>
              <a:t>康  旭</a:t>
            </a:r>
          </a:p>
        </p:txBody>
      </p:sp>
      <p:sp>
        <p:nvSpPr>
          <p:cNvPr id="44" name="文本框 43">
            <a:extLst>
              <a:ext uri="{FF2B5EF4-FFF2-40B4-BE49-F238E27FC236}">
                <a16:creationId xmlns:a16="http://schemas.microsoft.com/office/drawing/2014/main" id="{68618ABD-E910-70E7-2B4E-2160F4060EF0}"/>
              </a:ext>
            </a:extLst>
          </p:cNvPr>
          <p:cNvSpPr txBox="1"/>
          <p:nvPr/>
        </p:nvSpPr>
        <p:spPr>
          <a:xfrm>
            <a:off x="5263331" y="2764695"/>
            <a:ext cx="1739398" cy="523220"/>
          </a:xfrm>
          <a:prstGeom prst="rect">
            <a:avLst/>
          </a:prstGeom>
          <a:noFill/>
        </p:spPr>
        <p:txBody>
          <a:bodyPr wrap="square">
            <a:spAutoFit/>
          </a:bodyPr>
          <a:lstStyle/>
          <a:p>
            <a:pPr marL="285750" indent="-285750">
              <a:buFont typeface="Arial" panose="020B0604020202020204" pitchFamily="34" charset="0"/>
              <a:buChar char="•"/>
            </a:pPr>
            <a:r>
              <a:rPr lang="en-US" altLang="zh-CN"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Runner</a:t>
            </a:r>
            <a:r>
              <a:rPr lang="zh-CN" altLang="en-US"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类的编写</a:t>
            </a:r>
            <a:endParaRPr lang="en-US" altLang="zh-CN"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报告撰写</a:t>
            </a:r>
            <a:endParaRPr lang="zh-CN" altLang="en-US" sz="1400" b="1" dirty="0">
              <a:solidFill>
                <a:schemeClr val="bg1"/>
              </a:solidFill>
            </a:endParaRPr>
          </a:p>
        </p:txBody>
      </p:sp>
      <p:sp>
        <p:nvSpPr>
          <p:cNvPr id="46" name="文本框 45">
            <a:extLst>
              <a:ext uri="{FF2B5EF4-FFF2-40B4-BE49-F238E27FC236}">
                <a16:creationId xmlns:a16="http://schemas.microsoft.com/office/drawing/2014/main" id="{492C1A44-EB6F-A4B1-169F-E073259B1399}"/>
              </a:ext>
            </a:extLst>
          </p:cNvPr>
          <p:cNvSpPr txBox="1"/>
          <p:nvPr/>
        </p:nvSpPr>
        <p:spPr>
          <a:xfrm>
            <a:off x="7477146" y="4133542"/>
            <a:ext cx="1838847" cy="523220"/>
          </a:xfrm>
          <a:prstGeom prst="rect">
            <a:avLst/>
          </a:prstGeom>
          <a:noFill/>
        </p:spPr>
        <p:txBody>
          <a:bodyPr wrap="square">
            <a:spAutoFit/>
          </a:bodyPr>
          <a:lstStyle/>
          <a:p>
            <a:pPr marL="285750" indent="-285750">
              <a:buFont typeface="Arial" panose="020B0604020202020204" pitchFamily="34" charset="0"/>
              <a:buChar char="•"/>
            </a:pPr>
            <a:r>
              <a:rPr lang="en-US" altLang="zh-CN"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Robot</a:t>
            </a:r>
            <a:r>
              <a:rPr lang="zh-CN" altLang="en-US"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类的编写</a:t>
            </a:r>
            <a:endParaRPr lang="en-US" altLang="zh-CN"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PPT</a:t>
            </a:r>
            <a:r>
              <a:rPr lang="zh-CN" altLang="en-US" sz="14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制作</a:t>
            </a:r>
            <a:endParaRPr lang="zh-CN" altLang="en-US" sz="1400" b="1" dirty="0">
              <a:solidFill>
                <a:schemeClr val="bg1"/>
              </a:solidFill>
            </a:endParaRPr>
          </a:p>
        </p:txBody>
      </p:sp>
      <p:grpSp>
        <p:nvGrpSpPr>
          <p:cNvPr id="14" name="Group 9">
            <a:extLst>
              <a:ext uri="{FF2B5EF4-FFF2-40B4-BE49-F238E27FC236}">
                <a16:creationId xmlns:a16="http://schemas.microsoft.com/office/drawing/2014/main" id="{A25884E1-F7C7-78B8-649F-4001A5585DB5}"/>
              </a:ext>
            </a:extLst>
          </p:cNvPr>
          <p:cNvGrpSpPr/>
          <p:nvPr/>
        </p:nvGrpSpPr>
        <p:grpSpPr>
          <a:xfrm>
            <a:off x="8383854" y="813365"/>
            <a:ext cx="3601085" cy="1220155"/>
            <a:chOff x="0" y="0"/>
            <a:chExt cx="7202170" cy="6859270"/>
          </a:xfrm>
        </p:grpSpPr>
        <p:sp>
          <p:nvSpPr>
            <p:cNvPr id="15" name="Freeform 10">
              <a:extLst>
                <a:ext uri="{FF2B5EF4-FFF2-40B4-BE49-F238E27FC236}">
                  <a16:creationId xmlns:a16="http://schemas.microsoft.com/office/drawing/2014/main" id="{1D0138B7-86FB-3557-FEAA-660E101CA0F8}"/>
                </a:ext>
              </a:extLst>
            </p:cNvPr>
            <p:cNvSpPr/>
            <p:nvPr/>
          </p:nvSpPr>
          <p:spPr>
            <a:xfrm>
              <a:off x="0" y="0"/>
              <a:ext cx="7202170" cy="6859270"/>
            </a:xfrm>
            <a:custGeom>
              <a:avLst/>
              <a:gdLst/>
              <a:ahLst/>
              <a:cxnLst/>
              <a:rect l="l" t="t" r="r" b="b"/>
              <a:pathLst>
                <a:path w="7202170" h="6859270">
                  <a:moveTo>
                    <a:pt x="0" y="0"/>
                  </a:moveTo>
                  <a:lnTo>
                    <a:pt x="7202170" y="0"/>
                  </a:lnTo>
                  <a:lnTo>
                    <a:pt x="7202170" y="6859270"/>
                  </a:lnTo>
                  <a:lnTo>
                    <a:pt x="0" y="6859270"/>
                  </a:lnTo>
                  <a:close/>
                </a:path>
              </a:pathLst>
            </a:custGeom>
            <a:solidFill>
              <a:srgbClr val="E6C7C3"/>
            </a:solidFill>
          </p:spPr>
        </p:sp>
      </p:grpSp>
      <p:sp>
        <p:nvSpPr>
          <p:cNvPr id="21" name="矩形 20">
            <a:extLst>
              <a:ext uri="{FF2B5EF4-FFF2-40B4-BE49-F238E27FC236}">
                <a16:creationId xmlns:a16="http://schemas.microsoft.com/office/drawing/2014/main" id="{0C5E482C-397E-8A22-1F5D-F3C2BB26BB1B}"/>
              </a:ext>
            </a:extLst>
          </p:cNvPr>
          <p:cNvSpPr/>
          <p:nvPr/>
        </p:nvSpPr>
        <p:spPr>
          <a:xfrm>
            <a:off x="7881075" y="1255375"/>
            <a:ext cx="3601085" cy="1132895"/>
          </a:xfrm>
          <a:prstGeom prst="rect">
            <a:avLst/>
          </a:prstGeom>
          <a:solidFill>
            <a:srgbClr val="617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618" y="446724"/>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grpSp>
      <p:grpSp>
        <p:nvGrpSpPr>
          <p:cNvPr id="4" name="Group 4"/>
          <p:cNvGrpSpPr/>
          <p:nvPr/>
        </p:nvGrpSpPr>
        <p:grpSpPr>
          <a:xfrm>
            <a:off x="791210" y="-29845"/>
            <a:ext cx="552450" cy="1416685"/>
            <a:chOff x="0" y="0"/>
            <a:chExt cx="1104900" cy="2833370"/>
          </a:xfrm>
        </p:grpSpPr>
        <p:sp>
          <p:nvSpPr>
            <p:cNvPr id="5" name="Freeform 5"/>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grpSp>
        <p:nvGrpSpPr>
          <p:cNvPr id="6" name="Group 6"/>
          <p:cNvGrpSpPr/>
          <p:nvPr/>
        </p:nvGrpSpPr>
        <p:grpSpPr>
          <a:xfrm>
            <a:off x="1445895" y="582296"/>
            <a:ext cx="4495800" cy="775069"/>
            <a:chOff x="0" y="0"/>
            <a:chExt cx="8991600" cy="1550139"/>
          </a:xfrm>
        </p:grpSpPr>
        <p:sp>
          <p:nvSpPr>
            <p:cNvPr id="7" name="TextBox 7"/>
            <p:cNvSpPr txBox="1"/>
            <p:nvPr/>
          </p:nvSpPr>
          <p:spPr>
            <a:xfrm>
              <a:off x="0" y="0"/>
              <a:ext cx="8991600" cy="974627"/>
            </a:xfrm>
            <a:prstGeom prst="rect">
              <a:avLst/>
            </a:prstGeom>
          </p:spPr>
          <p:txBody>
            <a:bodyPr lIns="0" tIns="0" rIns="0" bIns="0" rtlCol="0" anchor="t">
              <a:spAutoFit/>
            </a:bodyPr>
            <a:lstStyle/>
            <a:p>
              <a:pPr>
                <a:lnSpc>
                  <a:spcPts val="3840"/>
                </a:lnSpc>
              </a:pPr>
              <a:r>
                <a:rPr lang="zh-CN" altLang="en-US" sz="3200" dirty="0">
                  <a:solidFill>
                    <a:srgbClr val="6E84B7"/>
                  </a:solidFill>
                  <a:ea typeface="思源黑体-超粗体 Bold"/>
                </a:rPr>
                <a:t>小组分工情况</a:t>
              </a:r>
              <a:endParaRPr lang="en-US" altLang="zh-CN" sz="3200" dirty="0">
                <a:solidFill>
                  <a:srgbClr val="6E84B7"/>
                </a:solidFill>
                <a:ea typeface="思源黑体-超粗体 Bold"/>
              </a:endParaRPr>
            </a:p>
          </p:txBody>
        </p:sp>
        <p:sp>
          <p:nvSpPr>
            <p:cNvPr id="8" name="TextBox 8"/>
            <p:cNvSpPr txBox="1"/>
            <p:nvPr/>
          </p:nvSpPr>
          <p:spPr>
            <a:xfrm>
              <a:off x="0" y="993703"/>
              <a:ext cx="8991600" cy="556436"/>
            </a:xfrm>
            <a:prstGeom prst="rect">
              <a:avLst/>
            </a:prstGeom>
          </p:spPr>
          <p:txBody>
            <a:bodyPr lIns="0" tIns="0" rIns="0" bIns="0" rtlCol="0" anchor="t">
              <a:spAutoFit/>
            </a:bodyPr>
            <a:lstStyle/>
            <a:p>
              <a:pPr>
                <a:lnSpc>
                  <a:spcPts val="2400"/>
                </a:lnSpc>
              </a:pPr>
              <a:r>
                <a:rPr lang="en-US" altLang="zh-CN" sz="1400" dirty="0">
                  <a:solidFill>
                    <a:srgbClr val="6E84B7"/>
                  </a:solidFill>
                  <a:latin typeface="ABeeZee"/>
                </a:rPr>
                <a:t>Division of labor in groups</a:t>
              </a:r>
            </a:p>
          </p:txBody>
        </p:sp>
      </p:grpSp>
      <p:grpSp>
        <p:nvGrpSpPr>
          <p:cNvPr id="9" name="Group 9"/>
          <p:cNvGrpSpPr/>
          <p:nvPr/>
        </p:nvGrpSpPr>
        <p:grpSpPr>
          <a:xfrm>
            <a:off x="8337350" y="2486203"/>
            <a:ext cx="2742483" cy="2611912"/>
            <a:chOff x="0" y="0"/>
            <a:chExt cx="7202170" cy="6859270"/>
          </a:xfrm>
        </p:grpSpPr>
        <p:sp>
          <p:nvSpPr>
            <p:cNvPr id="10" name="Freeform 10"/>
            <p:cNvSpPr/>
            <p:nvPr/>
          </p:nvSpPr>
          <p:spPr>
            <a:xfrm>
              <a:off x="0" y="0"/>
              <a:ext cx="7202170" cy="6859270"/>
            </a:xfrm>
            <a:custGeom>
              <a:avLst/>
              <a:gdLst/>
              <a:ahLst/>
              <a:cxnLst/>
              <a:rect l="l" t="t" r="r" b="b"/>
              <a:pathLst>
                <a:path w="7202170" h="6859270">
                  <a:moveTo>
                    <a:pt x="0" y="0"/>
                  </a:moveTo>
                  <a:lnTo>
                    <a:pt x="7202170" y="0"/>
                  </a:lnTo>
                  <a:lnTo>
                    <a:pt x="7202170" y="6859270"/>
                  </a:lnTo>
                  <a:lnTo>
                    <a:pt x="0" y="6859270"/>
                  </a:lnTo>
                  <a:close/>
                </a:path>
              </a:pathLst>
            </a:custGeom>
            <a:solidFill>
              <a:srgbClr val="E6C7C3"/>
            </a:solidFill>
          </p:spPr>
        </p:sp>
      </p:grpSp>
      <p:sp>
        <p:nvSpPr>
          <p:cNvPr id="13" name="TextBox 13"/>
          <p:cNvSpPr txBox="1"/>
          <p:nvPr/>
        </p:nvSpPr>
        <p:spPr>
          <a:xfrm>
            <a:off x="1553133" y="1833934"/>
            <a:ext cx="4569460" cy="397545"/>
          </a:xfrm>
          <a:prstGeom prst="rect">
            <a:avLst/>
          </a:prstGeom>
        </p:spPr>
        <p:txBody>
          <a:bodyPr lIns="0" tIns="0" rIns="0" bIns="0" rtlCol="0" anchor="t">
            <a:spAutoFit/>
          </a:bodyPr>
          <a:lstStyle/>
          <a:p>
            <a:pPr algn="ctr">
              <a:lnSpc>
                <a:spcPts val="3120"/>
              </a:lnSpc>
            </a:pPr>
            <a:r>
              <a:rPr lang="zh-CN" altLang="en-US" sz="3600" dirty="0">
                <a:solidFill>
                  <a:srgbClr val="6E84B7"/>
                </a:solidFill>
                <a:latin typeface="楷体" panose="02010609060101010101" pitchFamily="49" charset="-122"/>
                <a:ea typeface="楷体" panose="02010609060101010101" pitchFamily="49" charset="-122"/>
              </a:rPr>
              <a:t>致谢</a:t>
            </a:r>
            <a:endParaRPr lang="en-US" sz="3600" dirty="0">
              <a:solidFill>
                <a:srgbClr val="6E84B7"/>
              </a:solidFill>
              <a:latin typeface="楷体" panose="02010609060101010101" pitchFamily="49" charset="-122"/>
              <a:ea typeface="楷体" panose="02010609060101010101" pitchFamily="49" charset="-122"/>
            </a:endParaRPr>
          </a:p>
        </p:txBody>
      </p:sp>
      <p:sp>
        <p:nvSpPr>
          <p:cNvPr id="26" name="文本框 25">
            <a:extLst>
              <a:ext uri="{FF2B5EF4-FFF2-40B4-BE49-F238E27FC236}">
                <a16:creationId xmlns:a16="http://schemas.microsoft.com/office/drawing/2014/main" id="{DD7BAC93-8FE9-6F58-CA60-DBC4FD1C3C54}"/>
              </a:ext>
            </a:extLst>
          </p:cNvPr>
          <p:cNvSpPr txBox="1"/>
          <p:nvPr/>
        </p:nvSpPr>
        <p:spPr>
          <a:xfrm>
            <a:off x="1553133" y="2591831"/>
            <a:ext cx="5841829" cy="2400657"/>
          </a:xfrm>
          <a:prstGeom prst="rect">
            <a:avLst/>
          </a:prstGeom>
          <a:noFill/>
        </p:spPr>
        <p:txBody>
          <a:bodyPr wrap="square">
            <a:spAutoFit/>
          </a:bodyPr>
          <a:lstStyle/>
          <a:p>
            <a:pPr>
              <a:lnSpc>
                <a:spcPts val="1967"/>
              </a:lnSpc>
            </a:pPr>
            <a:r>
              <a:rPr lang="zh-CN" altLang="en-US" b="1" spc="111" dirty="0">
                <a:solidFill>
                  <a:srgbClr val="6E84B7">
                    <a:alpha val="80000"/>
                  </a:srgbClr>
                </a:solidFill>
              </a:rPr>
              <a:t>汇报的最后，</a:t>
            </a:r>
            <a:endParaRPr lang="en-US" altLang="zh-CN" b="1" spc="111" dirty="0">
              <a:solidFill>
                <a:srgbClr val="6E84B7">
                  <a:alpha val="80000"/>
                </a:srgbClr>
              </a:solidFill>
            </a:endParaRPr>
          </a:p>
          <a:p>
            <a:pPr>
              <a:lnSpc>
                <a:spcPts val="1967"/>
              </a:lnSpc>
            </a:pPr>
            <a:endParaRPr lang="en-US" altLang="zh-CN" b="1" spc="111" dirty="0">
              <a:solidFill>
                <a:srgbClr val="6E84B7">
                  <a:alpha val="80000"/>
                </a:srgbClr>
              </a:solidFill>
            </a:endParaRPr>
          </a:p>
          <a:p>
            <a:pPr>
              <a:lnSpc>
                <a:spcPts val="1967"/>
              </a:lnSpc>
            </a:pPr>
            <a:r>
              <a:rPr lang="zh-CN" altLang="en-US" b="1" spc="111" dirty="0">
                <a:solidFill>
                  <a:srgbClr val="6E84B7">
                    <a:alpha val="80000"/>
                  </a:srgbClr>
                </a:solidFill>
              </a:rPr>
              <a:t>向我们的导师安毅生老师致以由衷的感谢！</a:t>
            </a:r>
            <a:endParaRPr lang="en-US" altLang="zh-CN" b="1" spc="111" dirty="0">
              <a:solidFill>
                <a:srgbClr val="6E84B7">
                  <a:alpha val="80000"/>
                </a:srgbClr>
              </a:solidFill>
            </a:endParaRPr>
          </a:p>
          <a:p>
            <a:pPr>
              <a:lnSpc>
                <a:spcPts val="1967"/>
              </a:lnSpc>
            </a:pPr>
            <a:r>
              <a:rPr lang="zh-CN" altLang="en-US" b="1" spc="111" dirty="0">
                <a:solidFill>
                  <a:srgbClr val="6E84B7">
                    <a:alpha val="80000"/>
                  </a:srgbClr>
                </a:solidFill>
              </a:rPr>
              <a:t>无论是选题，还是课设编写过程中，</a:t>
            </a:r>
            <a:endParaRPr lang="en-US" altLang="zh-CN" b="1" spc="111" dirty="0">
              <a:solidFill>
                <a:srgbClr val="6E84B7">
                  <a:alpha val="80000"/>
                </a:srgbClr>
              </a:solidFill>
            </a:endParaRPr>
          </a:p>
          <a:p>
            <a:pPr>
              <a:lnSpc>
                <a:spcPts val="1967"/>
              </a:lnSpc>
            </a:pPr>
            <a:r>
              <a:rPr lang="zh-CN" altLang="en-US" b="1" spc="111" dirty="0">
                <a:solidFill>
                  <a:srgbClr val="6E84B7">
                    <a:alpha val="80000"/>
                  </a:srgbClr>
                </a:solidFill>
              </a:rPr>
              <a:t>安老师为都我们提供了关键性的支持和帮助。</a:t>
            </a:r>
            <a:endParaRPr lang="en-US" altLang="zh-CN" b="1" spc="111" dirty="0">
              <a:solidFill>
                <a:srgbClr val="6E84B7">
                  <a:alpha val="80000"/>
                </a:srgbClr>
              </a:solidFill>
            </a:endParaRPr>
          </a:p>
          <a:p>
            <a:pPr>
              <a:lnSpc>
                <a:spcPts val="1967"/>
              </a:lnSpc>
            </a:pPr>
            <a:endParaRPr lang="en-US" altLang="zh-CN" b="1" spc="111" dirty="0">
              <a:solidFill>
                <a:srgbClr val="6E84B7">
                  <a:alpha val="80000"/>
                </a:srgbClr>
              </a:solidFill>
            </a:endParaRPr>
          </a:p>
          <a:p>
            <a:pPr>
              <a:lnSpc>
                <a:spcPts val="1967"/>
              </a:lnSpc>
            </a:pPr>
            <a:r>
              <a:rPr lang="zh-CN" altLang="en-US" b="1" spc="111" dirty="0">
                <a:solidFill>
                  <a:srgbClr val="6E84B7">
                    <a:alpha val="80000"/>
                  </a:srgbClr>
                </a:solidFill>
              </a:rPr>
              <a:t>也向各位负责答辩的老师和各位同学致以由衷的感谢！</a:t>
            </a:r>
            <a:endParaRPr lang="en-US" altLang="zh-CN" b="1" spc="111" dirty="0">
              <a:solidFill>
                <a:srgbClr val="6E84B7">
                  <a:alpha val="80000"/>
                </a:srgbClr>
              </a:solidFill>
            </a:endParaRPr>
          </a:p>
          <a:p>
            <a:pPr>
              <a:lnSpc>
                <a:spcPts val="1967"/>
              </a:lnSpc>
            </a:pPr>
            <a:r>
              <a:rPr lang="zh-CN" altLang="en-US" b="1" spc="111" dirty="0">
                <a:solidFill>
                  <a:srgbClr val="6E84B7">
                    <a:alpha val="80000"/>
                  </a:srgbClr>
                </a:solidFill>
              </a:rPr>
              <a:t>还请各位老师为我们的不足之处批评指正，</a:t>
            </a:r>
            <a:endParaRPr lang="en-US" altLang="zh-CN" b="1" spc="111" dirty="0">
              <a:solidFill>
                <a:srgbClr val="6E84B7">
                  <a:alpha val="80000"/>
                </a:srgbClr>
              </a:solidFill>
            </a:endParaRPr>
          </a:p>
          <a:p>
            <a:pPr>
              <a:lnSpc>
                <a:spcPts val="1967"/>
              </a:lnSpc>
            </a:pPr>
            <a:r>
              <a:rPr lang="zh-CN" altLang="en-US" b="1" spc="111" dirty="0">
                <a:solidFill>
                  <a:srgbClr val="6E84B7">
                    <a:alpha val="80000"/>
                  </a:srgbClr>
                </a:solidFill>
              </a:rPr>
              <a:t>我们会认真听取意见，学习改进。</a:t>
            </a:r>
            <a:endParaRPr lang="en-US" altLang="zh-CN" b="1" spc="111" dirty="0">
              <a:solidFill>
                <a:srgbClr val="6E84B7">
                  <a:alpha val="80000"/>
                </a:srgbClr>
              </a:solidFill>
            </a:endParaRPr>
          </a:p>
        </p:txBody>
      </p:sp>
      <p:grpSp>
        <p:nvGrpSpPr>
          <p:cNvPr id="27" name="Group 9">
            <a:extLst>
              <a:ext uri="{FF2B5EF4-FFF2-40B4-BE49-F238E27FC236}">
                <a16:creationId xmlns:a16="http://schemas.microsoft.com/office/drawing/2014/main" id="{3D783784-5624-21ED-0886-D6B5BBBD14AE}"/>
              </a:ext>
            </a:extLst>
          </p:cNvPr>
          <p:cNvGrpSpPr/>
          <p:nvPr/>
        </p:nvGrpSpPr>
        <p:grpSpPr>
          <a:xfrm>
            <a:off x="7826963" y="1386840"/>
            <a:ext cx="2742483" cy="2611912"/>
            <a:chOff x="0" y="0"/>
            <a:chExt cx="7202170" cy="6859270"/>
          </a:xfrm>
          <a:solidFill>
            <a:srgbClr val="617AB3"/>
          </a:solidFill>
        </p:grpSpPr>
        <p:sp>
          <p:nvSpPr>
            <p:cNvPr id="28" name="Freeform 10">
              <a:extLst>
                <a:ext uri="{FF2B5EF4-FFF2-40B4-BE49-F238E27FC236}">
                  <a16:creationId xmlns:a16="http://schemas.microsoft.com/office/drawing/2014/main" id="{065B56B0-B639-CC04-17B2-0599A5CDFC44}"/>
                </a:ext>
              </a:extLst>
            </p:cNvPr>
            <p:cNvSpPr/>
            <p:nvPr/>
          </p:nvSpPr>
          <p:spPr>
            <a:xfrm>
              <a:off x="0" y="0"/>
              <a:ext cx="7202170" cy="6859270"/>
            </a:xfrm>
            <a:custGeom>
              <a:avLst/>
              <a:gdLst/>
              <a:ahLst/>
              <a:cxnLst/>
              <a:rect l="l" t="t" r="r" b="b"/>
              <a:pathLst>
                <a:path w="7202170" h="6859270">
                  <a:moveTo>
                    <a:pt x="0" y="0"/>
                  </a:moveTo>
                  <a:lnTo>
                    <a:pt x="7202170" y="0"/>
                  </a:lnTo>
                  <a:lnTo>
                    <a:pt x="7202170" y="6859270"/>
                  </a:lnTo>
                  <a:lnTo>
                    <a:pt x="0" y="6859270"/>
                  </a:lnTo>
                  <a:close/>
                </a:path>
              </a:pathLst>
            </a:custGeom>
            <a:grpFill/>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7775" y="1047750"/>
            <a:ext cx="9696450" cy="4762500"/>
            <a:chOff x="0" y="0"/>
            <a:chExt cx="19392900" cy="9525000"/>
          </a:xfrm>
        </p:grpSpPr>
        <p:sp>
          <p:nvSpPr>
            <p:cNvPr id="3" name="Freeform 3"/>
            <p:cNvSpPr/>
            <p:nvPr/>
          </p:nvSpPr>
          <p:spPr>
            <a:xfrm>
              <a:off x="0" y="0"/>
              <a:ext cx="19392900" cy="9525000"/>
            </a:xfrm>
            <a:custGeom>
              <a:avLst/>
              <a:gdLst/>
              <a:ahLst/>
              <a:cxnLst/>
              <a:rect l="l" t="t" r="r" b="b"/>
              <a:pathLst>
                <a:path w="19392900" h="9525000">
                  <a:moveTo>
                    <a:pt x="0" y="0"/>
                  </a:moveTo>
                  <a:lnTo>
                    <a:pt x="19392900" y="0"/>
                  </a:lnTo>
                  <a:lnTo>
                    <a:pt x="19392900" y="9525000"/>
                  </a:lnTo>
                  <a:lnTo>
                    <a:pt x="0" y="9525000"/>
                  </a:lnTo>
                  <a:close/>
                </a:path>
              </a:pathLst>
            </a:custGeom>
            <a:solidFill>
              <a:srgbClr val="FFFFFF"/>
            </a:solidFill>
          </p:spPr>
        </p:sp>
      </p:grpSp>
      <p:grpSp>
        <p:nvGrpSpPr>
          <p:cNvPr id="4" name="Group 4"/>
          <p:cNvGrpSpPr/>
          <p:nvPr/>
        </p:nvGrpSpPr>
        <p:grpSpPr>
          <a:xfrm rot="-10800000">
            <a:off x="1035585" y="1916330"/>
            <a:ext cx="216000" cy="216000"/>
            <a:chOff x="0" y="0"/>
            <a:chExt cx="432000" cy="432000"/>
          </a:xfrm>
        </p:grpSpPr>
        <p:sp>
          <p:nvSpPr>
            <p:cNvPr id="5" name="Freeform 5"/>
            <p:cNvSpPr/>
            <p:nvPr/>
          </p:nvSpPr>
          <p:spPr>
            <a:xfrm>
              <a:off x="0" y="0"/>
              <a:ext cx="432054" cy="432054"/>
            </a:xfrm>
            <a:custGeom>
              <a:avLst/>
              <a:gdLst/>
              <a:ahLst/>
              <a:cxnLst/>
              <a:rect l="l" t="t" r="r" b="b"/>
              <a:pathLst>
                <a:path w="432054" h="432054">
                  <a:moveTo>
                    <a:pt x="0" y="432054"/>
                  </a:moveTo>
                  <a:lnTo>
                    <a:pt x="0" y="0"/>
                  </a:lnTo>
                  <a:lnTo>
                    <a:pt x="432054" y="432054"/>
                  </a:lnTo>
                  <a:close/>
                </a:path>
              </a:pathLst>
            </a:custGeom>
            <a:solidFill>
              <a:srgbClr val="EFDAD8"/>
            </a:solidFill>
          </p:spPr>
        </p:sp>
      </p:grpSp>
      <p:sp>
        <p:nvSpPr>
          <p:cNvPr id="6" name="TextBox 6"/>
          <p:cNvSpPr txBox="1"/>
          <p:nvPr/>
        </p:nvSpPr>
        <p:spPr>
          <a:xfrm>
            <a:off x="2116455" y="2739390"/>
            <a:ext cx="7959090" cy="796180"/>
          </a:xfrm>
          <a:prstGeom prst="rect">
            <a:avLst/>
          </a:prstGeom>
        </p:spPr>
        <p:txBody>
          <a:bodyPr lIns="0" tIns="0" rIns="0" bIns="0" rtlCol="0" anchor="t">
            <a:spAutoFit/>
          </a:bodyPr>
          <a:lstStyle/>
          <a:p>
            <a:pPr algn="ctr">
              <a:lnSpc>
                <a:spcPts val="6480"/>
              </a:lnSpc>
            </a:pPr>
            <a:r>
              <a:rPr lang="en-US" sz="5400" dirty="0" err="1">
                <a:solidFill>
                  <a:srgbClr val="4F69A4"/>
                </a:solidFill>
                <a:ea typeface="思源黑体-超粗体 Bold"/>
              </a:rPr>
              <a:t>敬请老师</a:t>
            </a:r>
            <a:r>
              <a:rPr lang="zh-CN" altLang="en-US" sz="5400" dirty="0">
                <a:solidFill>
                  <a:srgbClr val="4F69A4"/>
                </a:solidFill>
                <a:ea typeface="思源黑体-超粗体 Bold"/>
              </a:rPr>
              <a:t>和各位同学</a:t>
            </a:r>
            <a:r>
              <a:rPr lang="en-US" sz="5400" dirty="0" err="1">
                <a:solidFill>
                  <a:srgbClr val="4F69A4"/>
                </a:solidFill>
                <a:ea typeface="思源黑体-超粗体 Bold"/>
              </a:rPr>
              <a:t>指导</a:t>
            </a:r>
            <a:endParaRPr lang="en-US" sz="5400" dirty="0">
              <a:solidFill>
                <a:srgbClr val="4F69A4"/>
              </a:solidFill>
              <a:ea typeface="思源黑体-超粗体 Bold"/>
            </a:endParaRPr>
          </a:p>
        </p:txBody>
      </p:sp>
      <p:sp>
        <p:nvSpPr>
          <p:cNvPr id="7" name="TextBox 7"/>
          <p:cNvSpPr txBox="1"/>
          <p:nvPr/>
        </p:nvSpPr>
        <p:spPr>
          <a:xfrm>
            <a:off x="2116455" y="1987550"/>
            <a:ext cx="7959090" cy="656846"/>
          </a:xfrm>
          <a:prstGeom prst="rect">
            <a:avLst/>
          </a:prstGeom>
        </p:spPr>
        <p:txBody>
          <a:bodyPr lIns="0" tIns="0" rIns="0" bIns="0" rtlCol="0" anchor="t">
            <a:spAutoFit/>
          </a:bodyPr>
          <a:lstStyle/>
          <a:p>
            <a:pPr algn="ctr">
              <a:lnSpc>
                <a:spcPts val="5280"/>
              </a:lnSpc>
            </a:pPr>
            <a:r>
              <a:rPr lang="zh-CN" altLang="en-US" sz="4400" dirty="0">
                <a:solidFill>
                  <a:srgbClr val="4F69A4">
                    <a:alpha val="84706"/>
                  </a:srgbClr>
                </a:solidFill>
                <a:ea typeface="思源黑体 Medium"/>
              </a:rPr>
              <a:t>报告</a:t>
            </a:r>
            <a:r>
              <a:rPr lang="en-US" sz="4400" dirty="0" err="1">
                <a:solidFill>
                  <a:srgbClr val="4F69A4">
                    <a:alpha val="84706"/>
                  </a:srgbClr>
                </a:solidFill>
                <a:ea typeface="思源黑体 Medium"/>
              </a:rPr>
              <a:t>结束</a:t>
            </a:r>
            <a:endParaRPr lang="en-US" sz="4400" dirty="0">
              <a:solidFill>
                <a:srgbClr val="4F69A4">
                  <a:alpha val="84706"/>
                </a:srgbClr>
              </a:solidFill>
              <a:ea typeface="思源黑体 Medium"/>
            </a:endParaRPr>
          </a:p>
        </p:txBody>
      </p:sp>
      <p:sp>
        <p:nvSpPr>
          <p:cNvPr id="9" name="AutoShape 9"/>
          <p:cNvSpPr/>
          <p:nvPr/>
        </p:nvSpPr>
        <p:spPr>
          <a:xfrm>
            <a:off x="4286475" y="3729355"/>
            <a:ext cx="3635989" cy="0"/>
          </a:xfrm>
          <a:prstGeom prst="line">
            <a:avLst/>
          </a:prstGeom>
          <a:ln w="19050" cap="rnd">
            <a:solidFill>
              <a:srgbClr val="4F69A4">
                <a:alpha val="69804"/>
              </a:srgbClr>
            </a:solidFill>
            <a:prstDash val="solid"/>
            <a:headEnd type="none" w="sm" len="sm"/>
            <a:tailEnd type="none" w="sm" len="sm"/>
          </a:ln>
        </p:spPr>
      </p:sp>
      <p:grpSp>
        <p:nvGrpSpPr>
          <p:cNvPr id="10" name="Group 10"/>
          <p:cNvGrpSpPr/>
          <p:nvPr/>
        </p:nvGrpSpPr>
        <p:grpSpPr>
          <a:xfrm>
            <a:off x="10218420" y="5078730"/>
            <a:ext cx="807720" cy="807720"/>
            <a:chOff x="0" y="0"/>
            <a:chExt cx="1615440" cy="1615440"/>
          </a:xfrm>
        </p:grpSpPr>
        <p:sp>
          <p:nvSpPr>
            <p:cNvPr id="11" name="Freeform 11"/>
            <p:cNvSpPr/>
            <p:nvPr/>
          </p:nvSpPr>
          <p:spPr>
            <a:xfrm>
              <a:off x="0" y="0"/>
              <a:ext cx="1615440" cy="1615440"/>
            </a:xfrm>
            <a:custGeom>
              <a:avLst/>
              <a:gdLst/>
              <a:ahLst/>
              <a:cxnLst/>
              <a:rect l="l" t="t" r="r" b="b"/>
              <a:pathLst>
                <a:path w="1615440" h="1615440">
                  <a:moveTo>
                    <a:pt x="1615440" y="1615440"/>
                  </a:moveTo>
                  <a:lnTo>
                    <a:pt x="1615440" y="0"/>
                  </a:lnTo>
                  <a:lnTo>
                    <a:pt x="0" y="1615440"/>
                  </a:lnTo>
                  <a:close/>
                </a:path>
              </a:pathLst>
            </a:custGeom>
            <a:solidFill>
              <a:srgbClr val="E6C7C3"/>
            </a:solidFill>
          </p:spPr>
        </p:sp>
      </p:grpSp>
      <p:grpSp>
        <p:nvGrpSpPr>
          <p:cNvPr id="12" name="Group 12"/>
          <p:cNvGrpSpPr/>
          <p:nvPr/>
        </p:nvGrpSpPr>
        <p:grpSpPr>
          <a:xfrm rot="-10800000">
            <a:off x="10937240" y="5080000"/>
            <a:ext cx="88900" cy="88900"/>
            <a:chOff x="0" y="0"/>
            <a:chExt cx="177800" cy="177800"/>
          </a:xfrm>
        </p:grpSpPr>
        <p:sp>
          <p:nvSpPr>
            <p:cNvPr id="13" name="Freeform 13"/>
            <p:cNvSpPr/>
            <p:nvPr/>
          </p:nvSpPr>
          <p:spPr>
            <a:xfrm>
              <a:off x="0" y="0"/>
              <a:ext cx="177800" cy="177800"/>
            </a:xfrm>
            <a:custGeom>
              <a:avLst/>
              <a:gdLst/>
              <a:ahLst/>
              <a:cxnLst/>
              <a:rect l="l" t="t" r="r" b="b"/>
              <a:pathLst>
                <a:path w="177800" h="177800">
                  <a:moveTo>
                    <a:pt x="177800" y="177800"/>
                  </a:moveTo>
                  <a:lnTo>
                    <a:pt x="177800" y="0"/>
                  </a:lnTo>
                  <a:lnTo>
                    <a:pt x="0" y="177800"/>
                  </a:lnTo>
                  <a:close/>
                </a:path>
              </a:pathLst>
            </a:custGeom>
            <a:solidFill>
              <a:srgbClr val="F6EAE9"/>
            </a:solidFill>
          </p:spPr>
        </p:sp>
      </p:grpSp>
      <p:grpSp>
        <p:nvGrpSpPr>
          <p:cNvPr id="14" name="Group 14"/>
          <p:cNvGrpSpPr/>
          <p:nvPr/>
        </p:nvGrpSpPr>
        <p:grpSpPr>
          <a:xfrm rot="-10800000">
            <a:off x="10214610" y="5800726"/>
            <a:ext cx="90170" cy="90170"/>
            <a:chOff x="0" y="0"/>
            <a:chExt cx="180340" cy="180340"/>
          </a:xfrm>
        </p:grpSpPr>
        <p:sp>
          <p:nvSpPr>
            <p:cNvPr id="15" name="Freeform 15"/>
            <p:cNvSpPr/>
            <p:nvPr/>
          </p:nvSpPr>
          <p:spPr>
            <a:xfrm>
              <a:off x="0" y="0"/>
              <a:ext cx="180340" cy="180340"/>
            </a:xfrm>
            <a:custGeom>
              <a:avLst/>
              <a:gdLst/>
              <a:ahLst/>
              <a:cxnLst/>
              <a:rect l="l" t="t" r="r" b="b"/>
              <a:pathLst>
                <a:path w="180340" h="180340">
                  <a:moveTo>
                    <a:pt x="180340" y="180340"/>
                  </a:moveTo>
                  <a:lnTo>
                    <a:pt x="180340" y="0"/>
                  </a:lnTo>
                  <a:lnTo>
                    <a:pt x="0" y="180340"/>
                  </a:lnTo>
                  <a:close/>
                </a:path>
              </a:pathLst>
            </a:custGeom>
            <a:solidFill>
              <a:srgbClr val="F6EAE9"/>
            </a:solidFill>
          </p:spPr>
        </p:sp>
      </p:grpSp>
      <p:grpSp>
        <p:nvGrpSpPr>
          <p:cNvPr id="17" name="Group 17"/>
          <p:cNvGrpSpPr/>
          <p:nvPr/>
        </p:nvGrpSpPr>
        <p:grpSpPr>
          <a:xfrm>
            <a:off x="1035585" y="1235798"/>
            <a:ext cx="2057400" cy="700953"/>
            <a:chOff x="0" y="0"/>
            <a:chExt cx="812800" cy="276920"/>
          </a:xfrm>
        </p:grpSpPr>
        <p:sp>
          <p:nvSpPr>
            <p:cNvPr id="18" name="Freeform 18"/>
            <p:cNvSpPr/>
            <p:nvPr/>
          </p:nvSpPr>
          <p:spPr>
            <a:xfrm>
              <a:off x="0" y="0"/>
              <a:ext cx="812800" cy="276920"/>
            </a:xfrm>
            <a:custGeom>
              <a:avLst/>
              <a:gdLst/>
              <a:ahLst/>
              <a:cxnLst/>
              <a:rect l="l" t="t" r="r" b="b"/>
              <a:pathLst>
                <a:path w="812800" h="276920">
                  <a:moveTo>
                    <a:pt x="0" y="0"/>
                  </a:moveTo>
                  <a:lnTo>
                    <a:pt x="812800" y="0"/>
                  </a:lnTo>
                  <a:lnTo>
                    <a:pt x="812800" y="276920"/>
                  </a:lnTo>
                  <a:lnTo>
                    <a:pt x="0" y="276920"/>
                  </a:lnTo>
                  <a:close/>
                </a:path>
              </a:pathLst>
            </a:custGeom>
            <a:solidFill>
              <a:srgbClr val="E8C9C7"/>
            </a:solidFill>
          </p:spPr>
        </p:sp>
        <p:sp>
          <p:nvSpPr>
            <p:cNvPr id="19" name="TextBox 19"/>
            <p:cNvSpPr txBox="1"/>
            <p:nvPr/>
          </p:nvSpPr>
          <p:spPr>
            <a:xfrm>
              <a:off x="0" y="-9525"/>
              <a:ext cx="812800" cy="822325"/>
            </a:xfrm>
            <a:prstGeom prst="rect">
              <a:avLst/>
            </a:prstGeom>
          </p:spPr>
          <p:txBody>
            <a:bodyPr lIns="33867" tIns="33867" rIns="33867" bIns="33867" rtlCol="0" anchor="ctr"/>
            <a:lstStyle/>
            <a:p>
              <a:pPr algn="ctr">
                <a:lnSpc>
                  <a:spcPts val="1680"/>
                </a:lnSpc>
              </a:pPr>
              <a:endParaRPr sz="1200"/>
            </a:p>
          </p:txBody>
        </p:sp>
      </p:grpSp>
      <p:grpSp>
        <p:nvGrpSpPr>
          <p:cNvPr id="26" name="Group 26"/>
          <p:cNvGrpSpPr/>
          <p:nvPr/>
        </p:nvGrpSpPr>
        <p:grpSpPr>
          <a:xfrm>
            <a:off x="7565841" y="4825124"/>
            <a:ext cx="2738939" cy="498317"/>
            <a:chOff x="0" y="0"/>
            <a:chExt cx="5477879" cy="996635"/>
          </a:xfrm>
        </p:grpSpPr>
        <p:grpSp>
          <p:nvGrpSpPr>
            <p:cNvPr id="27" name="Group 27"/>
            <p:cNvGrpSpPr/>
            <p:nvPr/>
          </p:nvGrpSpPr>
          <p:grpSpPr>
            <a:xfrm>
              <a:off x="0" y="0"/>
              <a:ext cx="5477879" cy="996635"/>
              <a:chOff x="0" y="0"/>
              <a:chExt cx="1082050" cy="196866"/>
            </a:xfrm>
          </p:grpSpPr>
          <p:sp>
            <p:nvSpPr>
              <p:cNvPr id="28" name="Freeform 28"/>
              <p:cNvSpPr/>
              <p:nvPr/>
            </p:nvSpPr>
            <p:spPr>
              <a:xfrm>
                <a:off x="0" y="0"/>
                <a:ext cx="1082050" cy="196866"/>
              </a:xfrm>
              <a:custGeom>
                <a:avLst/>
                <a:gdLst/>
                <a:ahLst/>
                <a:cxnLst/>
                <a:rect l="l" t="t" r="r" b="b"/>
                <a:pathLst>
                  <a:path w="1082050" h="196866">
                    <a:moveTo>
                      <a:pt x="0" y="0"/>
                    </a:moveTo>
                    <a:lnTo>
                      <a:pt x="1082050" y="0"/>
                    </a:lnTo>
                    <a:lnTo>
                      <a:pt x="1082050" y="196866"/>
                    </a:lnTo>
                    <a:lnTo>
                      <a:pt x="0" y="196866"/>
                    </a:lnTo>
                    <a:close/>
                  </a:path>
                </a:pathLst>
              </a:custGeom>
              <a:solidFill>
                <a:srgbClr val="E8C9C7"/>
              </a:solidFill>
            </p:spPr>
          </p:sp>
          <p:sp>
            <p:nvSpPr>
              <p:cNvPr id="29" name="TextBox 29"/>
              <p:cNvSpPr txBox="1"/>
              <p:nvPr/>
            </p:nvSpPr>
            <p:spPr>
              <a:xfrm>
                <a:off x="0" y="-9525"/>
                <a:ext cx="812800" cy="822325"/>
              </a:xfrm>
              <a:prstGeom prst="rect">
                <a:avLst/>
              </a:prstGeom>
            </p:spPr>
            <p:txBody>
              <a:bodyPr lIns="33867" tIns="33867" rIns="33867" bIns="33867" rtlCol="0" anchor="ctr"/>
              <a:lstStyle/>
              <a:p>
                <a:pPr algn="ctr">
                  <a:lnSpc>
                    <a:spcPts val="1680"/>
                  </a:lnSpc>
                </a:pPr>
                <a:endParaRPr sz="1200"/>
              </a:p>
            </p:txBody>
          </p:sp>
        </p:grpSp>
        <p:sp>
          <p:nvSpPr>
            <p:cNvPr id="30" name="TextBox 30"/>
            <p:cNvSpPr txBox="1"/>
            <p:nvPr/>
          </p:nvSpPr>
          <p:spPr>
            <a:xfrm>
              <a:off x="213436" y="183992"/>
              <a:ext cx="5051007" cy="615555"/>
            </a:xfrm>
            <a:prstGeom prst="rect">
              <a:avLst/>
            </a:prstGeom>
          </p:spPr>
          <p:txBody>
            <a:bodyPr lIns="0" tIns="0" rIns="0" bIns="0" rtlCol="0" anchor="t">
              <a:spAutoFit/>
            </a:bodyPr>
            <a:lstStyle/>
            <a:p>
              <a:pPr algn="ctr">
                <a:lnSpc>
                  <a:spcPts val="2400"/>
                </a:lnSpc>
              </a:pPr>
              <a:r>
                <a:rPr lang="en-US" sz="2000" dirty="0">
                  <a:solidFill>
                    <a:srgbClr val="4F69A4">
                      <a:alpha val="84706"/>
                    </a:srgbClr>
                  </a:solidFill>
                  <a:ea typeface="思源黑体 Medium"/>
                </a:rPr>
                <a:t>汇报时间：2023.01</a:t>
              </a:r>
            </a:p>
          </p:txBody>
        </p:sp>
      </p:grpSp>
      <p:sp>
        <p:nvSpPr>
          <p:cNvPr id="31" name="文本框 30">
            <a:extLst>
              <a:ext uri="{FF2B5EF4-FFF2-40B4-BE49-F238E27FC236}">
                <a16:creationId xmlns:a16="http://schemas.microsoft.com/office/drawing/2014/main" id="{FED27214-BABA-F895-3C62-6C11BEB0E5B4}"/>
              </a:ext>
            </a:extLst>
          </p:cNvPr>
          <p:cNvSpPr txBox="1"/>
          <p:nvPr/>
        </p:nvSpPr>
        <p:spPr>
          <a:xfrm>
            <a:off x="4147530" y="3782289"/>
            <a:ext cx="3896939" cy="734368"/>
          </a:xfrm>
          <a:prstGeom prst="rect">
            <a:avLst/>
          </a:prstGeom>
          <a:noFill/>
        </p:spPr>
        <p:txBody>
          <a:bodyPr wrap="square" rtlCol="0">
            <a:spAutoFit/>
          </a:bodyPr>
          <a:lstStyle/>
          <a:p>
            <a:pPr algn="ctr">
              <a:lnSpc>
                <a:spcPts val="5280"/>
              </a:lnSpc>
            </a:pPr>
            <a:r>
              <a:rPr lang="en-US" altLang="zh-CN" sz="4400" dirty="0">
                <a:solidFill>
                  <a:srgbClr val="4F69A4">
                    <a:alpha val="84706"/>
                  </a:srgbClr>
                </a:solidFill>
                <a:latin typeface="Times New Roman" panose="02020603050405020304" pitchFamily="18" charset="0"/>
                <a:cs typeface="Times New Roman" panose="02020603050405020304" pitchFamily="18" charset="0"/>
              </a:rPr>
              <a:t>Thanks</a:t>
            </a:r>
            <a:endParaRPr lang="zh-CN" altLang="en-US" sz="4400" dirty="0">
              <a:solidFill>
                <a:srgbClr val="4F69A4">
                  <a:alpha val="84706"/>
                </a:srgb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2954" y="816293"/>
            <a:ext cx="10666095" cy="5225415"/>
            <a:chOff x="0" y="0"/>
            <a:chExt cx="21332190" cy="10450830"/>
          </a:xfrm>
        </p:grpSpPr>
        <p:sp>
          <p:nvSpPr>
            <p:cNvPr id="3" name="Freeform 3"/>
            <p:cNvSpPr/>
            <p:nvPr/>
          </p:nvSpPr>
          <p:spPr>
            <a:xfrm>
              <a:off x="0" y="0"/>
              <a:ext cx="21332189" cy="10450830"/>
            </a:xfrm>
            <a:custGeom>
              <a:avLst/>
              <a:gdLst/>
              <a:ahLst/>
              <a:cxnLst/>
              <a:rect l="l" t="t" r="r" b="b"/>
              <a:pathLst>
                <a:path w="21332189" h="10450830">
                  <a:moveTo>
                    <a:pt x="0" y="0"/>
                  </a:moveTo>
                  <a:lnTo>
                    <a:pt x="21332189" y="0"/>
                  </a:lnTo>
                  <a:lnTo>
                    <a:pt x="21332189" y="10450830"/>
                  </a:lnTo>
                  <a:lnTo>
                    <a:pt x="0" y="10450830"/>
                  </a:lnTo>
                  <a:close/>
                </a:path>
              </a:pathLst>
            </a:custGeom>
            <a:solidFill>
              <a:srgbClr val="FFFFFF"/>
            </a:solidFill>
          </p:spPr>
        </p:sp>
      </p:grpSp>
      <p:grpSp>
        <p:nvGrpSpPr>
          <p:cNvPr id="4" name="Group 4"/>
          <p:cNvGrpSpPr/>
          <p:nvPr/>
        </p:nvGrpSpPr>
        <p:grpSpPr>
          <a:xfrm rot="5400000">
            <a:off x="680502" y="737126"/>
            <a:ext cx="872369" cy="871953"/>
            <a:chOff x="0" y="0"/>
            <a:chExt cx="1744738" cy="1743906"/>
          </a:xfrm>
        </p:grpSpPr>
        <p:sp>
          <p:nvSpPr>
            <p:cNvPr id="5" name="Freeform 5"/>
            <p:cNvSpPr/>
            <p:nvPr/>
          </p:nvSpPr>
          <p:spPr>
            <a:xfrm>
              <a:off x="0" y="0"/>
              <a:ext cx="1744726" cy="1743964"/>
            </a:xfrm>
            <a:custGeom>
              <a:avLst/>
              <a:gdLst/>
              <a:ahLst/>
              <a:cxnLst/>
              <a:rect l="l" t="t" r="r" b="b"/>
              <a:pathLst>
                <a:path w="1744726" h="1743964">
                  <a:moveTo>
                    <a:pt x="0" y="1743964"/>
                  </a:moveTo>
                  <a:lnTo>
                    <a:pt x="0" y="0"/>
                  </a:lnTo>
                  <a:lnTo>
                    <a:pt x="1744726" y="1743964"/>
                  </a:lnTo>
                  <a:close/>
                </a:path>
              </a:pathLst>
            </a:custGeom>
            <a:solidFill>
              <a:srgbClr val="E6C7C3"/>
            </a:solidFill>
          </p:spPr>
        </p:sp>
      </p:grpSp>
      <p:grpSp>
        <p:nvGrpSpPr>
          <p:cNvPr id="6" name="Group 6"/>
          <p:cNvGrpSpPr/>
          <p:nvPr/>
        </p:nvGrpSpPr>
        <p:grpSpPr>
          <a:xfrm rot="-5400000">
            <a:off x="1449816" y="736940"/>
            <a:ext cx="96015" cy="95970"/>
            <a:chOff x="0" y="0"/>
            <a:chExt cx="192031" cy="191939"/>
          </a:xfrm>
        </p:grpSpPr>
        <p:sp>
          <p:nvSpPr>
            <p:cNvPr id="7" name="Freeform 7"/>
            <p:cNvSpPr/>
            <p:nvPr/>
          </p:nvSpPr>
          <p:spPr>
            <a:xfrm>
              <a:off x="0" y="0"/>
              <a:ext cx="192024" cy="191897"/>
            </a:xfrm>
            <a:custGeom>
              <a:avLst/>
              <a:gdLst/>
              <a:ahLst/>
              <a:cxnLst/>
              <a:rect l="l" t="t" r="r" b="b"/>
              <a:pathLst>
                <a:path w="192024" h="191897">
                  <a:moveTo>
                    <a:pt x="0" y="191897"/>
                  </a:moveTo>
                  <a:lnTo>
                    <a:pt x="0" y="0"/>
                  </a:lnTo>
                  <a:lnTo>
                    <a:pt x="192024" y="191897"/>
                  </a:lnTo>
                  <a:close/>
                </a:path>
              </a:pathLst>
            </a:custGeom>
            <a:solidFill>
              <a:srgbClr val="F6EAE9"/>
            </a:solidFill>
          </p:spPr>
        </p:sp>
      </p:grpSp>
      <p:grpSp>
        <p:nvGrpSpPr>
          <p:cNvPr id="8" name="Group 8"/>
          <p:cNvGrpSpPr/>
          <p:nvPr/>
        </p:nvGrpSpPr>
        <p:grpSpPr>
          <a:xfrm rot="-5400000">
            <a:off x="673833" y="1516038"/>
            <a:ext cx="97387" cy="97341"/>
            <a:chOff x="0" y="0"/>
            <a:chExt cx="194774" cy="194681"/>
          </a:xfrm>
        </p:grpSpPr>
        <p:sp>
          <p:nvSpPr>
            <p:cNvPr id="9" name="Freeform 9"/>
            <p:cNvSpPr/>
            <p:nvPr/>
          </p:nvSpPr>
          <p:spPr>
            <a:xfrm>
              <a:off x="0" y="0"/>
              <a:ext cx="194818" cy="194691"/>
            </a:xfrm>
            <a:custGeom>
              <a:avLst/>
              <a:gdLst/>
              <a:ahLst/>
              <a:cxnLst/>
              <a:rect l="l" t="t" r="r" b="b"/>
              <a:pathLst>
                <a:path w="194818" h="194691">
                  <a:moveTo>
                    <a:pt x="0" y="194691"/>
                  </a:moveTo>
                  <a:lnTo>
                    <a:pt x="0" y="0"/>
                  </a:lnTo>
                  <a:lnTo>
                    <a:pt x="194818" y="194691"/>
                  </a:lnTo>
                  <a:close/>
                </a:path>
              </a:pathLst>
            </a:custGeom>
            <a:solidFill>
              <a:srgbClr val="F6EAE9"/>
            </a:solidFill>
          </p:spPr>
        </p:sp>
      </p:grpSp>
      <p:sp>
        <p:nvSpPr>
          <p:cNvPr id="10" name="TextBox 10"/>
          <p:cNvSpPr txBox="1"/>
          <p:nvPr/>
        </p:nvSpPr>
        <p:spPr>
          <a:xfrm>
            <a:off x="5005706" y="1144270"/>
            <a:ext cx="2180590" cy="718338"/>
          </a:xfrm>
          <a:prstGeom prst="rect">
            <a:avLst/>
          </a:prstGeom>
        </p:spPr>
        <p:txBody>
          <a:bodyPr lIns="0" tIns="0" rIns="0" bIns="0" rtlCol="0" anchor="t">
            <a:spAutoFit/>
          </a:bodyPr>
          <a:lstStyle/>
          <a:p>
            <a:pPr algn="ctr">
              <a:lnSpc>
                <a:spcPts val="5760"/>
              </a:lnSpc>
            </a:pPr>
            <a:r>
              <a:rPr lang="en-US" sz="4800" spc="250">
                <a:solidFill>
                  <a:srgbClr val="4F69A4"/>
                </a:solidFill>
                <a:ea typeface="思源黑体-超粗体 Bold"/>
              </a:rPr>
              <a:t>目录</a:t>
            </a:r>
          </a:p>
        </p:txBody>
      </p:sp>
      <p:sp>
        <p:nvSpPr>
          <p:cNvPr id="11" name="TextBox 11"/>
          <p:cNvSpPr txBox="1"/>
          <p:nvPr/>
        </p:nvSpPr>
        <p:spPr>
          <a:xfrm>
            <a:off x="5005706" y="1854835"/>
            <a:ext cx="2180590" cy="307777"/>
          </a:xfrm>
          <a:prstGeom prst="rect">
            <a:avLst/>
          </a:prstGeom>
        </p:spPr>
        <p:txBody>
          <a:bodyPr lIns="0" tIns="0" rIns="0" bIns="0" rtlCol="0" anchor="t">
            <a:spAutoFit/>
          </a:bodyPr>
          <a:lstStyle/>
          <a:p>
            <a:pPr algn="ctr">
              <a:lnSpc>
                <a:spcPts val="2400"/>
              </a:lnSpc>
            </a:pPr>
            <a:r>
              <a:rPr lang="en-US" sz="2000" spc="150">
                <a:solidFill>
                  <a:srgbClr val="4F69A4"/>
                </a:solidFill>
                <a:latin typeface="ABeeZee Medium"/>
              </a:rPr>
              <a:t>CONTENTS</a:t>
            </a:r>
          </a:p>
        </p:txBody>
      </p:sp>
      <p:sp>
        <p:nvSpPr>
          <p:cNvPr id="12" name="TextBox 12"/>
          <p:cNvSpPr txBox="1"/>
          <p:nvPr/>
        </p:nvSpPr>
        <p:spPr>
          <a:xfrm>
            <a:off x="2150110" y="2849881"/>
            <a:ext cx="4326260" cy="422936"/>
          </a:xfrm>
          <a:prstGeom prst="rect">
            <a:avLst/>
          </a:prstGeom>
        </p:spPr>
        <p:txBody>
          <a:bodyPr lIns="0" tIns="0" rIns="0" bIns="0" rtlCol="0" anchor="t">
            <a:spAutoFit/>
          </a:bodyPr>
          <a:lstStyle/>
          <a:p>
            <a:pPr>
              <a:lnSpc>
                <a:spcPts val="3360"/>
              </a:lnSpc>
            </a:pPr>
            <a:r>
              <a:rPr lang="zh-CN" altLang="en-US" sz="2800" dirty="0">
                <a:solidFill>
                  <a:srgbClr val="4F69A4">
                    <a:alpha val="84706"/>
                  </a:srgbClr>
                </a:solidFill>
                <a:ea typeface="思源黑体-超粗体 Medium"/>
              </a:rPr>
              <a:t>课设背景与意义</a:t>
            </a:r>
            <a:endParaRPr lang="en-US" sz="2800" dirty="0">
              <a:solidFill>
                <a:srgbClr val="4F69A4">
                  <a:alpha val="84706"/>
                </a:srgbClr>
              </a:solidFill>
              <a:ea typeface="思源黑体-超粗体 Medium"/>
            </a:endParaRPr>
          </a:p>
        </p:txBody>
      </p:sp>
      <p:sp>
        <p:nvSpPr>
          <p:cNvPr id="13" name="TextBox 13"/>
          <p:cNvSpPr txBox="1"/>
          <p:nvPr/>
        </p:nvSpPr>
        <p:spPr>
          <a:xfrm>
            <a:off x="2150110" y="3310890"/>
            <a:ext cx="4326260" cy="243656"/>
          </a:xfrm>
          <a:prstGeom prst="rect">
            <a:avLst/>
          </a:prstGeom>
        </p:spPr>
        <p:txBody>
          <a:bodyPr lIns="0" tIns="0" rIns="0" bIns="0" rtlCol="0" anchor="t">
            <a:spAutoFit/>
          </a:bodyPr>
          <a:lstStyle/>
          <a:p>
            <a:pPr>
              <a:lnSpc>
                <a:spcPts val="1919"/>
              </a:lnSpc>
            </a:pPr>
            <a:r>
              <a:rPr lang="en-US" sz="1600" dirty="0">
                <a:solidFill>
                  <a:srgbClr val="4F69A4">
                    <a:alpha val="40000"/>
                  </a:srgbClr>
                </a:solidFill>
                <a:latin typeface="ABeeZee"/>
              </a:rPr>
              <a:t>Background and significance of the course</a:t>
            </a:r>
          </a:p>
        </p:txBody>
      </p:sp>
      <p:sp>
        <p:nvSpPr>
          <p:cNvPr id="14" name="TextBox 14"/>
          <p:cNvSpPr txBox="1"/>
          <p:nvPr/>
        </p:nvSpPr>
        <p:spPr>
          <a:xfrm>
            <a:off x="7666996" y="2849881"/>
            <a:ext cx="3449249" cy="415691"/>
          </a:xfrm>
          <a:prstGeom prst="rect">
            <a:avLst/>
          </a:prstGeom>
        </p:spPr>
        <p:txBody>
          <a:bodyPr lIns="0" tIns="0" rIns="0" bIns="0" rtlCol="0" anchor="t">
            <a:spAutoFit/>
          </a:bodyPr>
          <a:lstStyle/>
          <a:p>
            <a:pPr>
              <a:lnSpc>
                <a:spcPts val="3360"/>
              </a:lnSpc>
            </a:pPr>
            <a:r>
              <a:rPr lang="zh-CN" altLang="en-US" sz="2800" dirty="0">
                <a:solidFill>
                  <a:srgbClr val="4F69A4">
                    <a:alpha val="84706"/>
                  </a:srgbClr>
                </a:solidFill>
                <a:ea typeface="思源黑体-超粗体 Medium"/>
              </a:rPr>
              <a:t>构造方式</a:t>
            </a:r>
            <a:r>
              <a:rPr lang="en-US" sz="2800" dirty="0" err="1">
                <a:solidFill>
                  <a:srgbClr val="4F69A4">
                    <a:alpha val="84706"/>
                  </a:srgbClr>
                </a:solidFill>
                <a:ea typeface="思源黑体-超粗体 Medium"/>
              </a:rPr>
              <a:t>及过程</a:t>
            </a:r>
            <a:endParaRPr lang="en-US" sz="2800" dirty="0">
              <a:solidFill>
                <a:srgbClr val="4F69A4">
                  <a:alpha val="84706"/>
                </a:srgbClr>
              </a:solidFill>
              <a:ea typeface="思源黑体-超粗体 Medium"/>
            </a:endParaRPr>
          </a:p>
        </p:txBody>
      </p:sp>
      <p:sp>
        <p:nvSpPr>
          <p:cNvPr id="15" name="TextBox 15"/>
          <p:cNvSpPr txBox="1"/>
          <p:nvPr/>
        </p:nvSpPr>
        <p:spPr>
          <a:xfrm>
            <a:off x="7666996" y="3310890"/>
            <a:ext cx="3449249" cy="243656"/>
          </a:xfrm>
          <a:prstGeom prst="rect">
            <a:avLst/>
          </a:prstGeom>
        </p:spPr>
        <p:txBody>
          <a:bodyPr lIns="0" tIns="0" rIns="0" bIns="0" rtlCol="0" anchor="t">
            <a:spAutoFit/>
          </a:bodyPr>
          <a:lstStyle/>
          <a:p>
            <a:pPr>
              <a:lnSpc>
                <a:spcPts val="1919"/>
              </a:lnSpc>
            </a:pPr>
            <a:r>
              <a:rPr lang="en-US" sz="1600" dirty="0">
                <a:solidFill>
                  <a:srgbClr val="4F69A4">
                    <a:alpha val="40000"/>
                  </a:srgbClr>
                </a:solidFill>
                <a:latin typeface="ABeeZee"/>
              </a:rPr>
              <a:t>Construction mode and process</a:t>
            </a:r>
          </a:p>
        </p:txBody>
      </p:sp>
      <p:sp>
        <p:nvSpPr>
          <p:cNvPr id="16" name="TextBox 16"/>
          <p:cNvSpPr txBox="1"/>
          <p:nvPr/>
        </p:nvSpPr>
        <p:spPr>
          <a:xfrm>
            <a:off x="2150110" y="4391661"/>
            <a:ext cx="4326260" cy="415691"/>
          </a:xfrm>
          <a:prstGeom prst="rect">
            <a:avLst/>
          </a:prstGeom>
        </p:spPr>
        <p:txBody>
          <a:bodyPr lIns="0" tIns="0" rIns="0" bIns="0" rtlCol="0" anchor="t">
            <a:spAutoFit/>
          </a:bodyPr>
          <a:lstStyle/>
          <a:p>
            <a:pPr>
              <a:lnSpc>
                <a:spcPts val="3360"/>
              </a:lnSpc>
            </a:pPr>
            <a:r>
              <a:rPr lang="en-US" sz="2800" dirty="0" err="1">
                <a:solidFill>
                  <a:srgbClr val="4F69A4">
                    <a:alpha val="84706"/>
                  </a:srgbClr>
                </a:solidFill>
                <a:ea typeface="思源黑体-超粗体 Medium"/>
              </a:rPr>
              <a:t>成果展示及其</a:t>
            </a:r>
            <a:r>
              <a:rPr lang="zh-CN" altLang="en-US" sz="2800" dirty="0">
                <a:solidFill>
                  <a:srgbClr val="4F69A4">
                    <a:alpha val="84706"/>
                  </a:srgbClr>
                </a:solidFill>
                <a:ea typeface="思源黑体-超粗体 Medium"/>
              </a:rPr>
              <a:t>完成情况</a:t>
            </a:r>
            <a:endParaRPr lang="en-US" sz="2800" dirty="0">
              <a:solidFill>
                <a:srgbClr val="4F69A4">
                  <a:alpha val="84706"/>
                </a:srgbClr>
              </a:solidFill>
              <a:ea typeface="思源黑体-超粗体 Medium"/>
            </a:endParaRPr>
          </a:p>
        </p:txBody>
      </p:sp>
      <p:sp>
        <p:nvSpPr>
          <p:cNvPr id="17" name="TextBox 17"/>
          <p:cNvSpPr txBox="1"/>
          <p:nvPr/>
        </p:nvSpPr>
        <p:spPr>
          <a:xfrm>
            <a:off x="2150110" y="4852670"/>
            <a:ext cx="4326260" cy="243656"/>
          </a:xfrm>
          <a:prstGeom prst="rect">
            <a:avLst/>
          </a:prstGeom>
        </p:spPr>
        <p:txBody>
          <a:bodyPr lIns="0" tIns="0" rIns="0" bIns="0" rtlCol="0" anchor="t">
            <a:spAutoFit/>
          </a:bodyPr>
          <a:lstStyle/>
          <a:p>
            <a:pPr>
              <a:lnSpc>
                <a:spcPts val="1919"/>
              </a:lnSpc>
            </a:pPr>
            <a:r>
              <a:rPr lang="en-US" sz="1600" dirty="0">
                <a:solidFill>
                  <a:srgbClr val="4F69A4">
                    <a:alpha val="40000"/>
                  </a:srgbClr>
                </a:solidFill>
                <a:latin typeface="ABeeZee"/>
              </a:rPr>
              <a:t>Presentation and completion of results</a:t>
            </a:r>
          </a:p>
        </p:txBody>
      </p:sp>
      <p:sp>
        <p:nvSpPr>
          <p:cNvPr id="18" name="TextBox 18"/>
          <p:cNvSpPr txBox="1"/>
          <p:nvPr/>
        </p:nvSpPr>
        <p:spPr>
          <a:xfrm>
            <a:off x="7666996" y="4391661"/>
            <a:ext cx="3449249" cy="422936"/>
          </a:xfrm>
          <a:prstGeom prst="rect">
            <a:avLst/>
          </a:prstGeom>
        </p:spPr>
        <p:txBody>
          <a:bodyPr lIns="0" tIns="0" rIns="0" bIns="0" rtlCol="0" anchor="t">
            <a:spAutoFit/>
          </a:bodyPr>
          <a:lstStyle/>
          <a:p>
            <a:pPr>
              <a:lnSpc>
                <a:spcPts val="3360"/>
              </a:lnSpc>
            </a:pPr>
            <a:r>
              <a:rPr lang="zh-CN" altLang="en-US" sz="2800" dirty="0">
                <a:solidFill>
                  <a:srgbClr val="4F69A4">
                    <a:alpha val="84706"/>
                  </a:srgbClr>
                </a:solidFill>
                <a:ea typeface="思源黑体-超粗体 Medium"/>
              </a:rPr>
              <a:t>课设总结及致谢</a:t>
            </a:r>
            <a:endParaRPr lang="en-US" sz="2800" dirty="0">
              <a:solidFill>
                <a:srgbClr val="4F69A4">
                  <a:alpha val="84706"/>
                </a:srgbClr>
              </a:solidFill>
              <a:ea typeface="思源黑体-超粗体 Medium"/>
            </a:endParaRPr>
          </a:p>
        </p:txBody>
      </p:sp>
      <p:sp>
        <p:nvSpPr>
          <p:cNvPr id="19" name="TextBox 19"/>
          <p:cNvSpPr txBox="1"/>
          <p:nvPr/>
        </p:nvSpPr>
        <p:spPr>
          <a:xfrm>
            <a:off x="7666996" y="4852670"/>
            <a:ext cx="3449249" cy="243656"/>
          </a:xfrm>
          <a:prstGeom prst="rect">
            <a:avLst/>
          </a:prstGeom>
        </p:spPr>
        <p:txBody>
          <a:bodyPr lIns="0" tIns="0" rIns="0" bIns="0" rtlCol="0" anchor="t">
            <a:spAutoFit/>
          </a:bodyPr>
          <a:lstStyle/>
          <a:p>
            <a:pPr>
              <a:lnSpc>
                <a:spcPts val="1919"/>
              </a:lnSpc>
            </a:pPr>
            <a:r>
              <a:rPr lang="en-US" sz="1600" dirty="0">
                <a:solidFill>
                  <a:srgbClr val="4F69A4">
                    <a:alpha val="40000"/>
                  </a:srgbClr>
                </a:solidFill>
                <a:latin typeface="ABeeZee"/>
              </a:rPr>
              <a:t>Class summary and </a:t>
            </a:r>
            <a:r>
              <a:rPr lang="en-US" altLang="zh-CN" sz="1600" dirty="0">
                <a:solidFill>
                  <a:srgbClr val="4F69A4">
                    <a:alpha val="40000"/>
                  </a:srgbClr>
                </a:solidFill>
                <a:latin typeface="ABeeZee"/>
              </a:rPr>
              <a:t>thanks</a:t>
            </a:r>
            <a:endParaRPr lang="en-US" sz="1600" dirty="0">
              <a:solidFill>
                <a:srgbClr val="4F69A4">
                  <a:alpha val="40000"/>
                </a:srgbClr>
              </a:solidFill>
              <a:latin typeface="ABeeZee"/>
            </a:endParaRPr>
          </a:p>
        </p:txBody>
      </p:sp>
      <p:grpSp>
        <p:nvGrpSpPr>
          <p:cNvPr id="20" name="Group 20"/>
          <p:cNvGrpSpPr/>
          <p:nvPr/>
        </p:nvGrpSpPr>
        <p:grpSpPr>
          <a:xfrm>
            <a:off x="1116687" y="2641600"/>
            <a:ext cx="910590" cy="910590"/>
            <a:chOff x="0" y="0"/>
            <a:chExt cx="1821180" cy="1821180"/>
          </a:xfrm>
        </p:grpSpPr>
        <p:grpSp>
          <p:nvGrpSpPr>
            <p:cNvPr id="21" name="Group 21"/>
            <p:cNvGrpSpPr/>
            <p:nvPr/>
          </p:nvGrpSpPr>
          <p:grpSpPr>
            <a:xfrm>
              <a:off x="0" y="0"/>
              <a:ext cx="1821180" cy="1821180"/>
              <a:chOff x="0" y="0"/>
              <a:chExt cx="812800" cy="812800"/>
            </a:xfrm>
          </p:grpSpPr>
          <p:sp>
            <p:nvSpPr>
              <p:cNvPr id="22" name="Freeform 2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8C9C7"/>
              </a:solidFill>
            </p:spPr>
          </p:sp>
          <p:sp>
            <p:nvSpPr>
              <p:cNvPr id="23" name="TextBox 23"/>
              <p:cNvSpPr txBox="1"/>
              <p:nvPr/>
            </p:nvSpPr>
            <p:spPr>
              <a:xfrm>
                <a:off x="76200" y="76200"/>
                <a:ext cx="660400" cy="660400"/>
              </a:xfrm>
              <a:prstGeom prst="rect">
                <a:avLst/>
              </a:prstGeom>
            </p:spPr>
            <p:txBody>
              <a:bodyPr lIns="33867" tIns="33867" rIns="33867" bIns="33867" rtlCol="0" anchor="ctr"/>
              <a:lstStyle/>
              <a:p>
                <a:pPr algn="ctr">
                  <a:lnSpc>
                    <a:spcPts val="2079"/>
                  </a:lnSpc>
                </a:pPr>
                <a:endParaRPr sz="1200"/>
              </a:p>
            </p:txBody>
          </p:sp>
        </p:grpSp>
        <p:sp>
          <p:nvSpPr>
            <p:cNvPr id="24" name="TextBox 24"/>
            <p:cNvSpPr txBox="1"/>
            <p:nvPr/>
          </p:nvSpPr>
          <p:spPr>
            <a:xfrm>
              <a:off x="93200" y="485140"/>
              <a:ext cx="1634786" cy="775596"/>
            </a:xfrm>
            <a:prstGeom prst="rect">
              <a:avLst/>
            </a:prstGeom>
          </p:spPr>
          <p:txBody>
            <a:bodyPr lIns="0" tIns="0" rIns="0" bIns="0" rtlCol="0" anchor="t">
              <a:spAutoFit/>
            </a:bodyPr>
            <a:lstStyle/>
            <a:p>
              <a:pPr algn="ctr">
                <a:lnSpc>
                  <a:spcPts val="3360"/>
                </a:lnSpc>
              </a:pPr>
              <a:r>
                <a:rPr lang="en-US" sz="2800">
                  <a:solidFill>
                    <a:srgbClr val="FFFFFF">
                      <a:alpha val="84706"/>
                    </a:srgbClr>
                  </a:solidFill>
                  <a:latin typeface="思源黑体-超粗体 Medium"/>
                </a:rPr>
                <a:t>01</a:t>
              </a:r>
            </a:p>
          </p:txBody>
        </p:sp>
      </p:grpSp>
      <p:grpSp>
        <p:nvGrpSpPr>
          <p:cNvPr id="25" name="Group 25"/>
          <p:cNvGrpSpPr/>
          <p:nvPr/>
        </p:nvGrpSpPr>
        <p:grpSpPr>
          <a:xfrm>
            <a:off x="1116687" y="4183380"/>
            <a:ext cx="910590" cy="910578"/>
            <a:chOff x="0" y="0"/>
            <a:chExt cx="1821180" cy="1821156"/>
          </a:xfrm>
        </p:grpSpPr>
        <p:grpSp>
          <p:nvGrpSpPr>
            <p:cNvPr id="26" name="Group 26"/>
            <p:cNvGrpSpPr/>
            <p:nvPr/>
          </p:nvGrpSpPr>
          <p:grpSpPr>
            <a:xfrm>
              <a:off x="0" y="0"/>
              <a:ext cx="1821180" cy="1821156"/>
              <a:chOff x="0" y="0"/>
              <a:chExt cx="812800" cy="812789"/>
            </a:xfrm>
          </p:grpSpPr>
          <p:sp>
            <p:nvSpPr>
              <p:cNvPr id="27" name="Freeform 27"/>
              <p:cNvSpPr/>
              <p:nvPr/>
            </p:nvSpPr>
            <p:spPr>
              <a:xfrm>
                <a:off x="2091" y="0"/>
                <a:ext cx="808619" cy="812789"/>
              </a:xfrm>
              <a:custGeom>
                <a:avLst/>
                <a:gdLst/>
                <a:ahLst/>
                <a:cxnLst/>
                <a:rect l="l" t="t" r="r" b="b"/>
                <a:pathLst>
                  <a:path w="808619" h="812789">
                    <a:moveTo>
                      <a:pt x="404309" y="0"/>
                    </a:moveTo>
                    <a:cubicBezTo>
                      <a:pt x="627939" y="1150"/>
                      <a:pt x="808618" y="182762"/>
                      <a:pt x="808618" y="406395"/>
                    </a:cubicBezTo>
                    <a:cubicBezTo>
                      <a:pt x="808618" y="630027"/>
                      <a:pt x="627939" y="811639"/>
                      <a:pt x="404309" y="812789"/>
                    </a:cubicBezTo>
                    <a:cubicBezTo>
                      <a:pt x="180679" y="811639"/>
                      <a:pt x="0" y="630027"/>
                      <a:pt x="0" y="406395"/>
                    </a:cubicBezTo>
                    <a:cubicBezTo>
                      <a:pt x="0" y="182762"/>
                      <a:pt x="180679" y="1150"/>
                      <a:pt x="404309" y="0"/>
                    </a:cubicBezTo>
                    <a:close/>
                  </a:path>
                </a:pathLst>
              </a:custGeom>
              <a:solidFill>
                <a:srgbClr val="E8C9C7"/>
              </a:solidFill>
            </p:spPr>
          </p:sp>
          <p:sp>
            <p:nvSpPr>
              <p:cNvPr id="28" name="TextBox 28"/>
              <p:cNvSpPr txBox="1"/>
              <p:nvPr/>
            </p:nvSpPr>
            <p:spPr>
              <a:xfrm>
                <a:off x="76200" y="76200"/>
                <a:ext cx="660400" cy="660400"/>
              </a:xfrm>
              <a:prstGeom prst="rect">
                <a:avLst/>
              </a:prstGeom>
            </p:spPr>
            <p:txBody>
              <a:bodyPr lIns="33867" tIns="33867" rIns="33867" bIns="33867" rtlCol="0" anchor="ctr"/>
              <a:lstStyle/>
              <a:p>
                <a:pPr algn="ctr">
                  <a:lnSpc>
                    <a:spcPts val="2079"/>
                  </a:lnSpc>
                </a:pPr>
                <a:endParaRPr sz="1200"/>
              </a:p>
            </p:txBody>
          </p:sp>
        </p:grpSp>
        <p:sp>
          <p:nvSpPr>
            <p:cNvPr id="29" name="TextBox 29"/>
            <p:cNvSpPr txBox="1"/>
            <p:nvPr/>
          </p:nvSpPr>
          <p:spPr>
            <a:xfrm>
              <a:off x="93200" y="485140"/>
              <a:ext cx="1634786" cy="775596"/>
            </a:xfrm>
            <a:prstGeom prst="rect">
              <a:avLst/>
            </a:prstGeom>
          </p:spPr>
          <p:txBody>
            <a:bodyPr lIns="0" tIns="0" rIns="0" bIns="0" rtlCol="0" anchor="t">
              <a:spAutoFit/>
            </a:bodyPr>
            <a:lstStyle/>
            <a:p>
              <a:pPr algn="ctr">
                <a:lnSpc>
                  <a:spcPts val="3360"/>
                </a:lnSpc>
              </a:pPr>
              <a:r>
                <a:rPr lang="en-US" sz="2800">
                  <a:solidFill>
                    <a:srgbClr val="FFFFFF">
                      <a:alpha val="84706"/>
                    </a:srgbClr>
                  </a:solidFill>
                  <a:latin typeface="思源黑体-超粗体 Medium"/>
                </a:rPr>
                <a:t>03</a:t>
              </a:r>
            </a:p>
          </p:txBody>
        </p:sp>
      </p:grpSp>
      <p:grpSp>
        <p:nvGrpSpPr>
          <p:cNvPr id="30" name="Group 30"/>
          <p:cNvGrpSpPr/>
          <p:nvPr/>
        </p:nvGrpSpPr>
        <p:grpSpPr>
          <a:xfrm>
            <a:off x="6597020" y="2641600"/>
            <a:ext cx="910590" cy="910578"/>
            <a:chOff x="0" y="0"/>
            <a:chExt cx="1821180" cy="1821156"/>
          </a:xfrm>
        </p:grpSpPr>
        <p:grpSp>
          <p:nvGrpSpPr>
            <p:cNvPr id="31" name="Group 31"/>
            <p:cNvGrpSpPr/>
            <p:nvPr/>
          </p:nvGrpSpPr>
          <p:grpSpPr>
            <a:xfrm>
              <a:off x="0" y="0"/>
              <a:ext cx="1821180" cy="1821156"/>
              <a:chOff x="0" y="0"/>
              <a:chExt cx="812800" cy="812789"/>
            </a:xfrm>
          </p:grpSpPr>
          <p:sp>
            <p:nvSpPr>
              <p:cNvPr id="32" name="Freeform 32"/>
              <p:cNvSpPr/>
              <p:nvPr/>
            </p:nvSpPr>
            <p:spPr>
              <a:xfrm>
                <a:off x="2091" y="0"/>
                <a:ext cx="808619" cy="812789"/>
              </a:xfrm>
              <a:custGeom>
                <a:avLst/>
                <a:gdLst/>
                <a:ahLst/>
                <a:cxnLst/>
                <a:rect l="l" t="t" r="r" b="b"/>
                <a:pathLst>
                  <a:path w="808619" h="812789">
                    <a:moveTo>
                      <a:pt x="404309" y="0"/>
                    </a:moveTo>
                    <a:cubicBezTo>
                      <a:pt x="627939" y="1150"/>
                      <a:pt x="808618" y="182762"/>
                      <a:pt x="808618" y="406395"/>
                    </a:cubicBezTo>
                    <a:cubicBezTo>
                      <a:pt x="808618" y="630027"/>
                      <a:pt x="627939" y="811639"/>
                      <a:pt x="404309" y="812789"/>
                    </a:cubicBezTo>
                    <a:cubicBezTo>
                      <a:pt x="180679" y="811639"/>
                      <a:pt x="0" y="630027"/>
                      <a:pt x="0" y="406395"/>
                    </a:cubicBezTo>
                    <a:cubicBezTo>
                      <a:pt x="0" y="182762"/>
                      <a:pt x="180679" y="1150"/>
                      <a:pt x="404309" y="0"/>
                    </a:cubicBezTo>
                    <a:close/>
                  </a:path>
                </a:pathLst>
              </a:custGeom>
              <a:solidFill>
                <a:srgbClr val="E8C9C7"/>
              </a:solidFill>
            </p:spPr>
          </p:sp>
          <p:sp>
            <p:nvSpPr>
              <p:cNvPr id="33" name="TextBox 33"/>
              <p:cNvSpPr txBox="1"/>
              <p:nvPr/>
            </p:nvSpPr>
            <p:spPr>
              <a:xfrm>
                <a:off x="76200" y="76200"/>
                <a:ext cx="660400" cy="660400"/>
              </a:xfrm>
              <a:prstGeom prst="rect">
                <a:avLst/>
              </a:prstGeom>
            </p:spPr>
            <p:txBody>
              <a:bodyPr lIns="33867" tIns="33867" rIns="33867" bIns="33867" rtlCol="0" anchor="ctr"/>
              <a:lstStyle/>
              <a:p>
                <a:pPr algn="ctr">
                  <a:lnSpc>
                    <a:spcPts val="2079"/>
                  </a:lnSpc>
                </a:pPr>
                <a:endParaRPr sz="1200"/>
              </a:p>
            </p:txBody>
          </p:sp>
        </p:grpSp>
        <p:sp>
          <p:nvSpPr>
            <p:cNvPr id="34" name="TextBox 34"/>
            <p:cNvSpPr txBox="1"/>
            <p:nvPr/>
          </p:nvSpPr>
          <p:spPr>
            <a:xfrm>
              <a:off x="93200" y="485140"/>
              <a:ext cx="1634786" cy="775596"/>
            </a:xfrm>
            <a:prstGeom prst="rect">
              <a:avLst/>
            </a:prstGeom>
          </p:spPr>
          <p:txBody>
            <a:bodyPr lIns="0" tIns="0" rIns="0" bIns="0" rtlCol="0" anchor="t">
              <a:spAutoFit/>
            </a:bodyPr>
            <a:lstStyle/>
            <a:p>
              <a:pPr algn="ctr">
                <a:lnSpc>
                  <a:spcPts val="3360"/>
                </a:lnSpc>
              </a:pPr>
              <a:r>
                <a:rPr lang="en-US" sz="2800">
                  <a:solidFill>
                    <a:srgbClr val="FFFFFF">
                      <a:alpha val="84706"/>
                    </a:srgbClr>
                  </a:solidFill>
                  <a:latin typeface="思源黑体-超粗体 Medium"/>
                </a:rPr>
                <a:t>02</a:t>
              </a:r>
            </a:p>
          </p:txBody>
        </p:sp>
      </p:grpSp>
      <p:grpSp>
        <p:nvGrpSpPr>
          <p:cNvPr id="35" name="Group 35"/>
          <p:cNvGrpSpPr/>
          <p:nvPr/>
        </p:nvGrpSpPr>
        <p:grpSpPr>
          <a:xfrm>
            <a:off x="6597020" y="4183380"/>
            <a:ext cx="910590" cy="910578"/>
            <a:chOff x="0" y="0"/>
            <a:chExt cx="1821180" cy="1821156"/>
          </a:xfrm>
        </p:grpSpPr>
        <p:grpSp>
          <p:nvGrpSpPr>
            <p:cNvPr id="36" name="Group 36"/>
            <p:cNvGrpSpPr/>
            <p:nvPr/>
          </p:nvGrpSpPr>
          <p:grpSpPr>
            <a:xfrm>
              <a:off x="0" y="0"/>
              <a:ext cx="1821180" cy="1821156"/>
              <a:chOff x="0" y="0"/>
              <a:chExt cx="812800" cy="812789"/>
            </a:xfrm>
          </p:grpSpPr>
          <p:sp>
            <p:nvSpPr>
              <p:cNvPr id="37" name="Freeform 37"/>
              <p:cNvSpPr/>
              <p:nvPr/>
            </p:nvSpPr>
            <p:spPr>
              <a:xfrm>
                <a:off x="2091" y="0"/>
                <a:ext cx="808619" cy="812789"/>
              </a:xfrm>
              <a:custGeom>
                <a:avLst/>
                <a:gdLst/>
                <a:ahLst/>
                <a:cxnLst/>
                <a:rect l="l" t="t" r="r" b="b"/>
                <a:pathLst>
                  <a:path w="808619" h="812789">
                    <a:moveTo>
                      <a:pt x="404309" y="0"/>
                    </a:moveTo>
                    <a:cubicBezTo>
                      <a:pt x="627939" y="1150"/>
                      <a:pt x="808618" y="182762"/>
                      <a:pt x="808618" y="406395"/>
                    </a:cubicBezTo>
                    <a:cubicBezTo>
                      <a:pt x="808618" y="630027"/>
                      <a:pt x="627939" y="811639"/>
                      <a:pt x="404309" y="812789"/>
                    </a:cubicBezTo>
                    <a:cubicBezTo>
                      <a:pt x="180679" y="811639"/>
                      <a:pt x="0" y="630027"/>
                      <a:pt x="0" y="406395"/>
                    </a:cubicBezTo>
                    <a:cubicBezTo>
                      <a:pt x="0" y="182762"/>
                      <a:pt x="180679" y="1150"/>
                      <a:pt x="404309" y="0"/>
                    </a:cubicBezTo>
                    <a:close/>
                  </a:path>
                </a:pathLst>
              </a:custGeom>
              <a:solidFill>
                <a:srgbClr val="E8C9C7"/>
              </a:solidFill>
            </p:spPr>
          </p:sp>
          <p:sp>
            <p:nvSpPr>
              <p:cNvPr id="38" name="TextBox 38"/>
              <p:cNvSpPr txBox="1"/>
              <p:nvPr/>
            </p:nvSpPr>
            <p:spPr>
              <a:xfrm>
                <a:off x="76200" y="76200"/>
                <a:ext cx="660400" cy="660400"/>
              </a:xfrm>
              <a:prstGeom prst="rect">
                <a:avLst/>
              </a:prstGeom>
            </p:spPr>
            <p:txBody>
              <a:bodyPr lIns="33867" tIns="33867" rIns="33867" bIns="33867" rtlCol="0" anchor="ctr"/>
              <a:lstStyle/>
              <a:p>
                <a:pPr algn="ctr">
                  <a:lnSpc>
                    <a:spcPts val="2079"/>
                  </a:lnSpc>
                </a:pPr>
                <a:endParaRPr sz="1200"/>
              </a:p>
            </p:txBody>
          </p:sp>
        </p:grpSp>
        <p:sp>
          <p:nvSpPr>
            <p:cNvPr id="39" name="TextBox 39"/>
            <p:cNvSpPr txBox="1"/>
            <p:nvPr/>
          </p:nvSpPr>
          <p:spPr>
            <a:xfrm>
              <a:off x="93200" y="485140"/>
              <a:ext cx="1634786" cy="775596"/>
            </a:xfrm>
            <a:prstGeom prst="rect">
              <a:avLst/>
            </a:prstGeom>
          </p:spPr>
          <p:txBody>
            <a:bodyPr lIns="0" tIns="0" rIns="0" bIns="0" rtlCol="0" anchor="t">
              <a:spAutoFit/>
            </a:bodyPr>
            <a:lstStyle/>
            <a:p>
              <a:pPr algn="ctr">
                <a:lnSpc>
                  <a:spcPts val="3360"/>
                </a:lnSpc>
              </a:pPr>
              <a:r>
                <a:rPr lang="en-US" sz="2800">
                  <a:solidFill>
                    <a:srgbClr val="FFFFFF">
                      <a:alpha val="84706"/>
                    </a:srgbClr>
                  </a:solidFill>
                  <a:latin typeface="思源黑体-超粗体 Medium"/>
                </a:rPr>
                <a:t>04</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06950" y="817950"/>
            <a:ext cx="9578100" cy="5222100"/>
            <a:chOff x="0" y="0"/>
            <a:chExt cx="19156200" cy="10444200"/>
          </a:xfrm>
        </p:grpSpPr>
        <p:sp>
          <p:nvSpPr>
            <p:cNvPr id="3" name="Freeform 3"/>
            <p:cNvSpPr/>
            <p:nvPr/>
          </p:nvSpPr>
          <p:spPr>
            <a:xfrm>
              <a:off x="0" y="0"/>
              <a:ext cx="19156172" cy="10444226"/>
            </a:xfrm>
            <a:custGeom>
              <a:avLst/>
              <a:gdLst/>
              <a:ahLst/>
              <a:cxnLst/>
              <a:rect l="l" t="t" r="r" b="b"/>
              <a:pathLst>
                <a:path w="19156172" h="10444226">
                  <a:moveTo>
                    <a:pt x="38100" y="0"/>
                  </a:moveTo>
                  <a:lnTo>
                    <a:pt x="19118072" y="0"/>
                  </a:lnTo>
                  <a:cubicBezTo>
                    <a:pt x="19139154" y="0"/>
                    <a:pt x="19156172" y="17018"/>
                    <a:pt x="19156172" y="38100"/>
                  </a:cubicBezTo>
                  <a:lnTo>
                    <a:pt x="19156172" y="10406126"/>
                  </a:lnTo>
                  <a:cubicBezTo>
                    <a:pt x="19156172" y="10427208"/>
                    <a:pt x="19139154" y="10444226"/>
                    <a:pt x="19118072" y="10444226"/>
                  </a:cubicBezTo>
                  <a:lnTo>
                    <a:pt x="38100" y="10444226"/>
                  </a:lnTo>
                  <a:cubicBezTo>
                    <a:pt x="17018" y="10444226"/>
                    <a:pt x="0" y="10427208"/>
                    <a:pt x="0" y="10406126"/>
                  </a:cubicBezTo>
                  <a:lnTo>
                    <a:pt x="0" y="38100"/>
                  </a:lnTo>
                  <a:cubicBezTo>
                    <a:pt x="0" y="17018"/>
                    <a:pt x="17018" y="0"/>
                    <a:pt x="38100" y="0"/>
                  </a:cubicBezTo>
                  <a:moveTo>
                    <a:pt x="38100" y="76200"/>
                  </a:moveTo>
                  <a:lnTo>
                    <a:pt x="38100" y="38100"/>
                  </a:lnTo>
                  <a:lnTo>
                    <a:pt x="76200" y="38100"/>
                  </a:lnTo>
                  <a:lnTo>
                    <a:pt x="76200" y="10406126"/>
                  </a:lnTo>
                  <a:lnTo>
                    <a:pt x="38100" y="10406126"/>
                  </a:lnTo>
                  <a:lnTo>
                    <a:pt x="38100" y="10368026"/>
                  </a:lnTo>
                  <a:lnTo>
                    <a:pt x="19118072" y="10368026"/>
                  </a:lnTo>
                  <a:lnTo>
                    <a:pt x="19118072" y="10406126"/>
                  </a:lnTo>
                  <a:lnTo>
                    <a:pt x="19079972" y="10406126"/>
                  </a:lnTo>
                  <a:lnTo>
                    <a:pt x="19079972" y="38100"/>
                  </a:lnTo>
                  <a:lnTo>
                    <a:pt x="19118072" y="38100"/>
                  </a:lnTo>
                  <a:lnTo>
                    <a:pt x="19118072" y="76200"/>
                  </a:lnTo>
                  <a:lnTo>
                    <a:pt x="38100" y="76200"/>
                  </a:lnTo>
                  <a:close/>
                </a:path>
              </a:pathLst>
            </a:custGeom>
            <a:solidFill>
              <a:srgbClr val="E6C7C3"/>
            </a:solidFill>
          </p:spPr>
        </p:sp>
      </p:grpSp>
      <p:grpSp>
        <p:nvGrpSpPr>
          <p:cNvPr id="4" name="Group 4"/>
          <p:cNvGrpSpPr/>
          <p:nvPr/>
        </p:nvGrpSpPr>
        <p:grpSpPr>
          <a:xfrm>
            <a:off x="1529715" y="1047750"/>
            <a:ext cx="9132570" cy="4762500"/>
            <a:chOff x="0" y="0"/>
            <a:chExt cx="18265140" cy="9525000"/>
          </a:xfrm>
        </p:grpSpPr>
        <p:sp>
          <p:nvSpPr>
            <p:cNvPr id="5" name="Freeform 5"/>
            <p:cNvSpPr/>
            <p:nvPr/>
          </p:nvSpPr>
          <p:spPr>
            <a:xfrm>
              <a:off x="0" y="0"/>
              <a:ext cx="18265139" cy="9525000"/>
            </a:xfrm>
            <a:custGeom>
              <a:avLst/>
              <a:gdLst/>
              <a:ahLst/>
              <a:cxnLst/>
              <a:rect l="l" t="t" r="r" b="b"/>
              <a:pathLst>
                <a:path w="18265139" h="9525000">
                  <a:moveTo>
                    <a:pt x="0" y="0"/>
                  </a:moveTo>
                  <a:lnTo>
                    <a:pt x="18265139" y="0"/>
                  </a:lnTo>
                  <a:lnTo>
                    <a:pt x="18265139" y="9525000"/>
                  </a:lnTo>
                  <a:lnTo>
                    <a:pt x="0" y="9525000"/>
                  </a:lnTo>
                  <a:close/>
                </a:path>
              </a:pathLst>
            </a:custGeom>
            <a:solidFill>
              <a:srgbClr val="FFFFFF"/>
            </a:solidFill>
          </p:spPr>
        </p:sp>
      </p:grpSp>
      <p:grpSp>
        <p:nvGrpSpPr>
          <p:cNvPr id="6" name="Group 6"/>
          <p:cNvGrpSpPr/>
          <p:nvPr/>
        </p:nvGrpSpPr>
        <p:grpSpPr>
          <a:xfrm>
            <a:off x="1427650" y="956650"/>
            <a:ext cx="9336700" cy="4944700"/>
            <a:chOff x="0" y="0"/>
            <a:chExt cx="18673400" cy="9889400"/>
          </a:xfrm>
        </p:grpSpPr>
        <p:sp>
          <p:nvSpPr>
            <p:cNvPr id="7" name="Freeform 7"/>
            <p:cNvSpPr/>
            <p:nvPr/>
          </p:nvSpPr>
          <p:spPr>
            <a:xfrm>
              <a:off x="0" y="0"/>
              <a:ext cx="18673445" cy="9889363"/>
            </a:xfrm>
            <a:custGeom>
              <a:avLst/>
              <a:gdLst/>
              <a:ahLst/>
              <a:cxnLst/>
              <a:rect l="l" t="t" r="r" b="b"/>
              <a:pathLst>
                <a:path w="18673445" h="9889363">
                  <a:moveTo>
                    <a:pt x="12700" y="0"/>
                  </a:moveTo>
                  <a:lnTo>
                    <a:pt x="18660745" y="0"/>
                  </a:lnTo>
                  <a:cubicBezTo>
                    <a:pt x="18667730" y="0"/>
                    <a:pt x="18673445" y="5715"/>
                    <a:pt x="18673445" y="12700"/>
                  </a:cubicBezTo>
                  <a:lnTo>
                    <a:pt x="18673445" y="9876663"/>
                  </a:lnTo>
                  <a:cubicBezTo>
                    <a:pt x="18673445" y="9883648"/>
                    <a:pt x="18667730" y="9889363"/>
                    <a:pt x="18660745" y="9889363"/>
                  </a:cubicBezTo>
                  <a:lnTo>
                    <a:pt x="12700" y="9889363"/>
                  </a:lnTo>
                  <a:cubicBezTo>
                    <a:pt x="5715" y="9889363"/>
                    <a:pt x="0" y="9883648"/>
                    <a:pt x="0" y="9876663"/>
                  </a:cubicBezTo>
                  <a:lnTo>
                    <a:pt x="0" y="12700"/>
                  </a:lnTo>
                  <a:cubicBezTo>
                    <a:pt x="0" y="5715"/>
                    <a:pt x="5715" y="0"/>
                    <a:pt x="12700" y="0"/>
                  </a:cubicBezTo>
                  <a:moveTo>
                    <a:pt x="12700" y="25400"/>
                  </a:moveTo>
                  <a:lnTo>
                    <a:pt x="12700" y="12700"/>
                  </a:lnTo>
                  <a:lnTo>
                    <a:pt x="25400" y="12700"/>
                  </a:lnTo>
                  <a:lnTo>
                    <a:pt x="25400" y="9876663"/>
                  </a:lnTo>
                  <a:lnTo>
                    <a:pt x="12700" y="9876663"/>
                  </a:lnTo>
                  <a:lnTo>
                    <a:pt x="12700" y="9863963"/>
                  </a:lnTo>
                  <a:lnTo>
                    <a:pt x="18660745" y="9863963"/>
                  </a:lnTo>
                  <a:lnTo>
                    <a:pt x="18660745" y="9876663"/>
                  </a:lnTo>
                  <a:lnTo>
                    <a:pt x="18648045" y="9876663"/>
                  </a:lnTo>
                  <a:lnTo>
                    <a:pt x="18648045" y="12700"/>
                  </a:lnTo>
                  <a:lnTo>
                    <a:pt x="18660745" y="12700"/>
                  </a:lnTo>
                  <a:lnTo>
                    <a:pt x="18660745" y="25400"/>
                  </a:lnTo>
                  <a:lnTo>
                    <a:pt x="12700" y="25400"/>
                  </a:lnTo>
                  <a:close/>
                </a:path>
              </a:pathLst>
            </a:custGeom>
            <a:solidFill>
              <a:srgbClr val="E6C7C3"/>
            </a:solidFill>
          </p:spPr>
        </p:sp>
      </p:grpSp>
      <p:grpSp>
        <p:nvGrpSpPr>
          <p:cNvPr id="8" name="Group 8"/>
          <p:cNvGrpSpPr/>
          <p:nvPr/>
        </p:nvGrpSpPr>
        <p:grpSpPr>
          <a:xfrm>
            <a:off x="2470434" y="1577975"/>
            <a:ext cx="7251133" cy="2962298"/>
            <a:chOff x="0" y="0"/>
            <a:chExt cx="14502266" cy="5924596"/>
          </a:xfrm>
        </p:grpSpPr>
        <p:sp>
          <p:nvSpPr>
            <p:cNvPr id="9" name="TextBox 9"/>
            <p:cNvSpPr txBox="1"/>
            <p:nvPr/>
          </p:nvSpPr>
          <p:spPr>
            <a:xfrm>
              <a:off x="0" y="2637156"/>
              <a:ext cx="14502266" cy="3287440"/>
            </a:xfrm>
            <a:prstGeom prst="rect">
              <a:avLst/>
            </a:prstGeom>
          </p:spPr>
          <p:txBody>
            <a:bodyPr lIns="0" tIns="0" rIns="0" bIns="0" rtlCol="0" anchor="t">
              <a:spAutoFit/>
            </a:bodyPr>
            <a:lstStyle/>
            <a:p>
              <a:pPr algn="ctr">
                <a:lnSpc>
                  <a:spcPts val="6480"/>
                </a:lnSpc>
              </a:pPr>
              <a:r>
                <a:rPr lang="zh-CN" altLang="en-US" sz="5400" dirty="0">
                  <a:solidFill>
                    <a:srgbClr val="4F69A4">
                      <a:alpha val="84706"/>
                    </a:srgbClr>
                  </a:solidFill>
                  <a:ea typeface="思源黑体-超粗体 Medium"/>
                </a:rPr>
                <a:t>课设背景与意义</a:t>
              </a:r>
              <a:endParaRPr lang="en-US" altLang="zh-CN" sz="5400" dirty="0">
                <a:solidFill>
                  <a:srgbClr val="4F69A4">
                    <a:alpha val="84706"/>
                  </a:srgbClr>
                </a:solidFill>
                <a:ea typeface="思源黑体-超粗体 Medium"/>
              </a:endParaRPr>
            </a:p>
            <a:p>
              <a:pPr algn="ctr">
                <a:lnSpc>
                  <a:spcPts val="6480"/>
                </a:lnSpc>
              </a:pPr>
              <a:endParaRPr lang="en-US" sz="5400" dirty="0">
                <a:solidFill>
                  <a:srgbClr val="617AB3"/>
                </a:solidFill>
                <a:ea typeface="思源黑体-超粗体 Medium"/>
              </a:endParaRPr>
            </a:p>
          </p:txBody>
        </p:sp>
        <p:sp>
          <p:nvSpPr>
            <p:cNvPr id="10" name="TextBox 10"/>
            <p:cNvSpPr txBox="1"/>
            <p:nvPr/>
          </p:nvSpPr>
          <p:spPr>
            <a:xfrm>
              <a:off x="0" y="4452622"/>
              <a:ext cx="14502266" cy="974626"/>
            </a:xfrm>
            <a:prstGeom prst="rect">
              <a:avLst/>
            </a:prstGeom>
          </p:spPr>
          <p:txBody>
            <a:bodyPr lIns="0" tIns="0" rIns="0" bIns="0" rtlCol="0" anchor="t">
              <a:spAutoFit/>
            </a:bodyPr>
            <a:lstStyle/>
            <a:p>
              <a:pPr algn="ctr">
                <a:lnSpc>
                  <a:spcPts val="1919"/>
                </a:lnSpc>
              </a:pPr>
              <a:r>
                <a:rPr lang="en-US" altLang="zh-CN" sz="2000" dirty="0">
                  <a:solidFill>
                    <a:srgbClr val="4F69A4">
                      <a:alpha val="40000"/>
                    </a:srgbClr>
                  </a:solidFill>
                  <a:latin typeface="ABeeZee"/>
                </a:rPr>
                <a:t>Background and significance of the course</a:t>
              </a:r>
            </a:p>
            <a:p>
              <a:pPr algn="ctr">
                <a:lnSpc>
                  <a:spcPts val="1919"/>
                </a:lnSpc>
              </a:pPr>
              <a:endParaRPr lang="en-US" altLang="zh-CN" sz="2000" dirty="0">
                <a:solidFill>
                  <a:srgbClr val="4F69A4">
                    <a:alpha val="40000"/>
                  </a:srgbClr>
                </a:solidFill>
                <a:latin typeface="ABeeZee"/>
              </a:endParaRPr>
            </a:p>
          </p:txBody>
        </p:sp>
        <p:sp>
          <p:nvSpPr>
            <p:cNvPr id="11" name="AutoShape 11"/>
            <p:cNvSpPr/>
            <p:nvPr/>
          </p:nvSpPr>
          <p:spPr>
            <a:xfrm>
              <a:off x="2531780" y="5243830"/>
              <a:ext cx="9424703" cy="0"/>
            </a:xfrm>
            <a:prstGeom prst="line">
              <a:avLst/>
            </a:prstGeom>
            <a:ln w="25400" cap="rnd">
              <a:solidFill>
                <a:srgbClr val="617AB3">
                  <a:alpha val="80000"/>
                </a:srgbClr>
              </a:solidFill>
              <a:prstDash val="solid"/>
              <a:headEnd type="none" w="sm" len="sm"/>
              <a:tailEnd type="none" w="sm" len="sm"/>
            </a:ln>
          </p:spPr>
        </p:sp>
        <p:grpSp>
          <p:nvGrpSpPr>
            <p:cNvPr id="12" name="Group 12"/>
            <p:cNvGrpSpPr/>
            <p:nvPr/>
          </p:nvGrpSpPr>
          <p:grpSpPr>
            <a:xfrm>
              <a:off x="6340543" y="0"/>
              <a:ext cx="1821180" cy="1821180"/>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8C9C7"/>
              </a:solidFill>
            </p:spPr>
          </p:sp>
          <p:sp>
            <p:nvSpPr>
              <p:cNvPr id="14" name="TextBox 14"/>
              <p:cNvSpPr txBox="1"/>
              <p:nvPr/>
            </p:nvSpPr>
            <p:spPr>
              <a:xfrm>
                <a:off x="76200" y="76200"/>
                <a:ext cx="660400" cy="660400"/>
              </a:xfrm>
              <a:prstGeom prst="rect">
                <a:avLst/>
              </a:prstGeom>
            </p:spPr>
            <p:txBody>
              <a:bodyPr lIns="33867" tIns="33867" rIns="33867" bIns="33867" rtlCol="0" anchor="ctr"/>
              <a:lstStyle/>
              <a:p>
                <a:pPr algn="ctr">
                  <a:lnSpc>
                    <a:spcPts val="2079"/>
                  </a:lnSpc>
                </a:pPr>
                <a:endParaRPr sz="1200"/>
              </a:p>
            </p:txBody>
          </p:sp>
        </p:grpSp>
        <p:sp>
          <p:nvSpPr>
            <p:cNvPr id="15" name="TextBox 15"/>
            <p:cNvSpPr txBox="1"/>
            <p:nvPr/>
          </p:nvSpPr>
          <p:spPr>
            <a:xfrm>
              <a:off x="6433740" y="485140"/>
              <a:ext cx="1634786" cy="775596"/>
            </a:xfrm>
            <a:prstGeom prst="rect">
              <a:avLst/>
            </a:prstGeom>
          </p:spPr>
          <p:txBody>
            <a:bodyPr lIns="0" tIns="0" rIns="0" bIns="0" rtlCol="0" anchor="t">
              <a:spAutoFit/>
            </a:bodyPr>
            <a:lstStyle/>
            <a:p>
              <a:pPr algn="ctr">
                <a:lnSpc>
                  <a:spcPts val="3360"/>
                </a:lnSpc>
              </a:pPr>
              <a:r>
                <a:rPr lang="en-US" sz="2800">
                  <a:solidFill>
                    <a:srgbClr val="FFFFFF">
                      <a:alpha val="84706"/>
                    </a:srgbClr>
                  </a:solidFill>
                  <a:latin typeface="思源黑体-超粗体 Medium"/>
                </a:rPr>
                <a:t>01</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617" y="447357"/>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grpSp>
      <p:sp>
        <p:nvSpPr>
          <p:cNvPr id="25" name="矩形 24">
            <a:extLst>
              <a:ext uri="{FF2B5EF4-FFF2-40B4-BE49-F238E27FC236}">
                <a16:creationId xmlns:a16="http://schemas.microsoft.com/office/drawing/2014/main" id="{4CB73003-222F-E5C1-95B4-EB0227E5690B}"/>
              </a:ext>
            </a:extLst>
          </p:cNvPr>
          <p:cNvSpPr/>
          <p:nvPr/>
        </p:nvSpPr>
        <p:spPr>
          <a:xfrm>
            <a:off x="7836838" y="2185999"/>
            <a:ext cx="3601085" cy="3429635"/>
          </a:xfrm>
          <a:prstGeom prst="rect">
            <a:avLst/>
          </a:prstGeom>
          <a:solidFill>
            <a:srgbClr val="617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Group 4"/>
          <p:cNvGrpSpPr/>
          <p:nvPr/>
        </p:nvGrpSpPr>
        <p:grpSpPr>
          <a:xfrm>
            <a:off x="791210" y="-29845"/>
            <a:ext cx="552450" cy="1416685"/>
            <a:chOff x="0" y="0"/>
            <a:chExt cx="1104900" cy="2833370"/>
          </a:xfrm>
        </p:grpSpPr>
        <p:sp>
          <p:nvSpPr>
            <p:cNvPr id="5" name="Freeform 5"/>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grpSp>
        <p:nvGrpSpPr>
          <p:cNvPr id="6" name="Group 6"/>
          <p:cNvGrpSpPr/>
          <p:nvPr/>
        </p:nvGrpSpPr>
        <p:grpSpPr>
          <a:xfrm>
            <a:off x="1445895" y="582296"/>
            <a:ext cx="4495800" cy="709986"/>
            <a:chOff x="0" y="0"/>
            <a:chExt cx="8991600" cy="1419973"/>
          </a:xfrm>
        </p:grpSpPr>
        <p:sp>
          <p:nvSpPr>
            <p:cNvPr id="7" name="TextBox 7"/>
            <p:cNvSpPr txBox="1"/>
            <p:nvPr/>
          </p:nvSpPr>
          <p:spPr>
            <a:xfrm>
              <a:off x="0" y="0"/>
              <a:ext cx="8991600" cy="872034"/>
            </a:xfrm>
            <a:prstGeom prst="rect">
              <a:avLst/>
            </a:prstGeom>
          </p:spPr>
          <p:txBody>
            <a:bodyPr lIns="0" tIns="0" rIns="0" bIns="0" rtlCol="0" anchor="t">
              <a:spAutoFit/>
            </a:bodyPr>
            <a:lstStyle/>
            <a:p>
              <a:pPr>
                <a:lnSpc>
                  <a:spcPts val="3360"/>
                </a:lnSpc>
              </a:pPr>
              <a:r>
                <a:rPr lang="zh-CN" altLang="en-US" sz="3200" dirty="0">
                  <a:solidFill>
                    <a:srgbClr val="4F69A4">
                      <a:alpha val="84706"/>
                    </a:srgbClr>
                  </a:solidFill>
                  <a:ea typeface="思源黑体-超粗体 Medium"/>
                </a:rPr>
                <a:t>课设背景与意义</a:t>
              </a:r>
            </a:p>
          </p:txBody>
        </p:sp>
        <p:sp>
          <p:nvSpPr>
            <p:cNvPr id="8" name="TextBox 8"/>
            <p:cNvSpPr txBox="1"/>
            <p:nvPr/>
          </p:nvSpPr>
          <p:spPr>
            <a:xfrm>
              <a:off x="0" y="993703"/>
              <a:ext cx="8991600" cy="426270"/>
            </a:xfrm>
            <a:prstGeom prst="rect">
              <a:avLst/>
            </a:prstGeom>
          </p:spPr>
          <p:txBody>
            <a:bodyPr lIns="0" tIns="0" rIns="0" bIns="0" rtlCol="0" anchor="t">
              <a:spAutoFit/>
            </a:bodyPr>
            <a:lstStyle/>
            <a:p>
              <a:pPr>
                <a:lnSpc>
                  <a:spcPts val="1919"/>
                </a:lnSpc>
              </a:pPr>
              <a:r>
                <a:rPr lang="en-US" altLang="zh-CN" sz="1400" dirty="0">
                  <a:solidFill>
                    <a:srgbClr val="4F69A4">
                      <a:alpha val="40000"/>
                    </a:srgbClr>
                  </a:solidFill>
                  <a:latin typeface="ABeeZee"/>
                </a:rPr>
                <a:t>Background and significance of the course</a:t>
              </a:r>
            </a:p>
          </p:txBody>
        </p:sp>
      </p:grpSp>
      <p:sp>
        <p:nvSpPr>
          <p:cNvPr id="13" name="TextBox 13"/>
          <p:cNvSpPr txBox="1"/>
          <p:nvPr/>
        </p:nvSpPr>
        <p:spPr>
          <a:xfrm>
            <a:off x="2045059" y="1803718"/>
            <a:ext cx="4569460" cy="397545"/>
          </a:xfrm>
          <a:prstGeom prst="rect">
            <a:avLst/>
          </a:prstGeom>
        </p:spPr>
        <p:txBody>
          <a:bodyPr lIns="0" tIns="0" rIns="0" bIns="0" rtlCol="0" anchor="t">
            <a:spAutoFit/>
          </a:bodyPr>
          <a:lstStyle/>
          <a:p>
            <a:pPr>
              <a:lnSpc>
                <a:spcPts val="3120"/>
              </a:lnSpc>
            </a:pPr>
            <a:endParaRPr lang="en-US" sz="2600" dirty="0">
              <a:solidFill>
                <a:srgbClr val="6E84B7"/>
              </a:solidFill>
              <a:ea typeface="思源黑体-粗体 Bold"/>
            </a:endParaRPr>
          </a:p>
        </p:txBody>
      </p:sp>
      <p:grpSp>
        <p:nvGrpSpPr>
          <p:cNvPr id="9" name="Group 9"/>
          <p:cNvGrpSpPr/>
          <p:nvPr/>
        </p:nvGrpSpPr>
        <p:grpSpPr>
          <a:xfrm>
            <a:off x="7290482" y="1441357"/>
            <a:ext cx="3601085" cy="3429635"/>
            <a:chOff x="0" y="0"/>
            <a:chExt cx="7202170" cy="6859270"/>
          </a:xfrm>
        </p:grpSpPr>
        <p:sp>
          <p:nvSpPr>
            <p:cNvPr id="10" name="Freeform 10"/>
            <p:cNvSpPr/>
            <p:nvPr/>
          </p:nvSpPr>
          <p:spPr>
            <a:xfrm>
              <a:off x="0" y="0"/>
              <a:ext cx="7202170" cy="6859270"/>
            </a:xfrm>
            <a:custGeom>
              <a:avLst/>
              <a:gdLst/>
              <a:ahLst/>
              <a:cxnLst/>
              <a:rect l="l" t="t" r="r" b="b"/>
              <a:pathLst>
                <a:path w="7202170" h="6859270">
                  <a:moveTo>
                    <a:pt x="0" y="0"/>
                  </a:moveTo>
                  <a:lnTo>
                    <a:pt x="7202170" y="0"/>
                  </a:lnTo>
                  <a:lnTo>
                    <a:pt x="7202170" y="6859270"/>
                  </a:lnTo>
                  <a:lnTo>
                    <a:pt x="0" y="6859270"/>
                  </a:lnTo>
                  <a:close/>
                </a:path>
              </a:pathLst>
            </a:custGeom>
            <a:solidFill>
              <a:srgbClr val="E6C7C3"/>
            </a:solidFill>
          </p:spPr>
        </p:sp>
      </p:grpSp>
      <p:grpSp>
        <p:nvGrpSpPr>
          <p:cNvPr id="19" name="Group 19"/>
          <p:cNvGrpSpPr/>
          <p:nvPr/>
        </p:nvGrpSpPr>
        <p:grpSpPr>
          <a:xfrm>
            <a:off x="1387475" y="1797368"/>
            <a:ext cx="507365" cy="507365"/>
            <a:chOff x="0" y="0"/>
            <a:chExt cx="1014730" cy="1014730"/>
          </a:xfrm>
        </p:grpSpPr>
        <p:sp>
          <p:nvSpPr>
            <p:cNvPr id="20" name="Freeform 20"/>
            <p:cNvSpPr/>
            <p:nvPr/>
          </p:nvSpPr>
          <p:spPr>
            <a:xfrm>
              <a:off x="0" y="0"/>
              <a:ext cx="1014730" cy="1014730"/>
            </a:xfrm>
            <a:custGeom>
              <a:avLst/>
              <a:gdLst/>
              <a:ahLst/>
              <a:cxnLst/>
              <a:rect l="l" t="t" r="r" b="b"/>
              <a:pathLst>
                <a:path w="1014730" h="1014730">
                  <a:moveTo>
                    <a:pt x="0" y="507365"/>
                  </a:moveTo>
                  <a:cubicBezTo>
                    <a:pt x="0" y="227203"/>
                    <a:pt x="227203" y="0"/>
                    <a:pt x="507365" y="0"/>
                  </a:cubicBezTo>
                  <a:cubicBezTo>
                    <a:pt x="787527" y="0"/>
                    <a:pt x="1014730" y="227203"/>
                    <a:pt x="1014730" y="507365"/>
                  </a:cubicBezTo>
                  <a:cubicBezTo>
                    <a:pt x="1014730" y="787527"/>
                    <a:pt x="787527" y="1014730"/>
                    <a:pt x="507365" y="1014730"/>
                  </a:cubicBezTo>
                  <a:cubicBezTo>
                    <a:pt x="227203" y="1014730"/>
                    <a:pt x="0" y="787527"/>
                    <a:pt x="0" y="507365"/>
                  </a:cubicBezTo>
                  <a:close/>
                </a:path>
              </a:pathLst>
            </a:custGeom>
            <a:solidFill>
              <a:srgbClr val="6E84B7"/>
            </a:solidFill>
          </p:spPr>
        </p:sp>
      </p:grpSp>
      <p:sp>
        <p:nvSpPr>
          <p:cNvPr id="27" name="TextBox 22">
            <a:extLst>
              <a:ext uri="{FF2B5EF4-FFF2-40B4-BE49-F238E27FC236}">
                <a16:creationId xmlns:a16="http://schemas.microsoft.com/office/drawing/2014/main" id="{B1E525C4-3B30-AA0D-C532-6554857796BE}"/>
              </a:ext>
            </a:extLst>
          </p:cNvPr>
          <p:cNvSpPr txBox="1"/>
          <p:nvPr/>
        </p:nvSpPr>
        <p:spPr>
          <a:xfrm>
            <a:off x="2067273" y="2251072"/>
            <a:ext cx="4569460" cy="1795363"/>
          </a:xfrm>
          <a:prstGeom prst="rect">
            <a:avLst/>
          </a:prstGeom>
        </p:spPr>
        <p:txBody>
          <a:bodyPr lIns="0" tIns="0" rIns="0" bIns="0" rtlCol="0" anchor="t">
            <a:spAutoFit/>
          </a:bodyPr>
          <a:lstStyle/>
          <a:p>
            <a:pPr>
              <a:lnSpc>
                <a:spcPts val="1967"/>
              </a:lnSpc>
            </a:pPr>
            <a:r>
              <a:rPr lang="zh-CN" altLang="en-US" sz="1667" spc="111" dirty="0">
                <a:solidFill>
                  <a:srgbClr val="6E84B7">
                    <a:alpha val="80000"/>
                  </a:srgbClr>
                </a:solidFill>
                <a:ea typeface="Arimo"/>
              </a:rPr>
              <a:t>机器学习（</a:t>
            </a:r>
            <a:r>
              <a:rPr lang="en-US" altLang="zh-CN" sz="1667" spc="111" dirty="0">
                <a:solidFill>
                  <a:srgbClr val="6E84B7">
                    <a:alpha val="80000"/>
                  </a:srgbClr>
                </a:solidFill>
                <a:ea typeface="Arimo"/>
              </a:rPr>
              <a:t>Machine Learning</a:t>
            </a:r>
            <a:r>
              <a:rPr lang="zh-CN" altLang="en-US" sz="1667" spc="111" dirty="0">
                <a:solidFill>
                  <a:srgbClr val="6E84B7">
                    <a:alpha val="80000"/>
                  </a:srgbClr>
                </a:solidFill>
                <a:ea typeface="Arimo"/>
              </a:rPr>
              <a:t>）是人工智能领域的一个重要分支。其本质上就是让计算机自己在数据中学习规律，并根据所得到的规律对未来数据进行预测。机器学习经过几十年的发展，衍生出了很多种分类方法，这里按学习模式的不同，可分为监督学习、半监督学习、无监督学习和强化学习。</a:t>
            </a:r>
            <a:endParaRPr lang="en-US" altLang="zh-CN" sz="1667" spc="111" dirty="0">
              <a:solidFill>
                <a:srgbClr val="6E84B7">
                  <a:alpha val="80000"/>
                </a:srgbClr>
              </a:solidFill>
              <a:ea typeface="Arimo"/>
            </a:endParaRPr>
          </a:p>
        </p:txBody>
      </p:sp>
      <p:sp>
        <p:nvSpPr>
          <p:cNvPr id="28" name="TextBox 21">
            <a:extLst>
              <a:ext uri="{FF2B5EF4-FFF2-40B4-BE49-F238E27FC236}">
                <a16:creationId xmlns:a16="http://schemas.microsoft.com/office/drawing/2014/main" id="{4B82897B-4865-123F-592E-4495327E3466}"/>
              </a:ext>
            </a:extLst>
          </p:cNvPr>
          <p:cNvSpPr txBox="1"/>
          <p:nvPr/>
        </p:nvSpPr>
        <p:spPr>
          <a:xfrm>
            <a:off x="2073298" y="1824718"/>
            <a:ext cx="4569460"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E84B7"/>
                </a:solidFill>
                <a:ea typeface="思源黑体-粗体 Bold"/>
              </a:rPr>
              <a:t>机器学习</a:t>
            </a:r>
            <a:endParaRPr lang="en-US" sz="2600" dirty="0">
              <a:solidFill>
                <a:srgbClr val="6E84B7"/>
              </a:solidFill>
              <a:ea typeface="思源黑体-粗体 Bold"/>
            </a:endParaRPr>
          </a:p>
        </p:txBody>
      </p:sp>
      <p:grpSp>
        <p:nvGrpSpPr>
          <p:cNvPr id="11" name="Group 19">
            <a:extLst>
              <a:ext uri="{FF2B5EF4-FFF2-40B4-BE49-F238E27FC236}">
                <a16:creationId xmlns:a16="http://schemas.microsoft.com/office/drawing/2014/main" id="{DDD0AF42-1A86-DF41-5C62-F70DB96A77B8}"/>
              </a:ext>
            </a:extLst>
          </p:cNvPr>
          <p:cNvGrpSpPr/>
          <p:nvPr/>
        </p:nvGrpSpPr>
        <p:grpSpPr>
          <a:xfrm>
            <a:off x="1394047" y="4045903"/>
            <a:ext cx="507365" cy="507365"/>
            <a:chOff x="0" y="0"/>
            <a:chExt cx="1014730" cy="1014730"/>
          </a:xfrm>
        </p:grpSpPr>
        <p:sp>
          <p:nvSpPr>
            <p:cNvPr id="12" name="Freeform 20">
              <a:extLst>
                <a:ext uri="{FF2B5EF4-FFF2-40B4-BE49-F238E27FC236}">
                  <a16:creationId xmlns:a16="http://schemas.microsoft.com/office/drawing/2014/main" id="{0A603C5B-9820-E647-789D-C374CA1EC2A4}"/>
                </a:ext>
              </a:extLst>
            </p:cNvPr>
            <p:cNvSpPr/>
            <p:nvPr/>
          </p:nvSpPr>
          <p:spPr>
            <a:xfrm>
              <a:off x="0" y="0"/>
              <a:ext cx="1014730" cy="1014730"/>
            </a:xfrm>
            <a:custGeom>
              <a:avLst/>
              <a:gdLst/>
              <a:ahLst/>
              <a:cxnLst/>
              <a:rect l="l" t="t" r="r" b="b"/>
              <a:pathLst>
                <a:path w="1014730" h="1014730">
                  <a:moveTo>
                    <a:pt x="0" y="507365"/>
                  </a:moveTo>
                  <a:cubicBezTo>
                    <a:pt x="0" y="227203"/>
                    <a:pt x="227203" y="0"/>
                    <a:pt x="507365" y="0"/>
                  </a:cubicBezTo>
                  <a:cubicBezTo>
                    <a:pt x="787527" y="0"/>
                    <a:pt x="1014730" y="227203"/>
                    <a:pt x="1014730" y="507365"/>
                  </a:cubicBezTo>
                  <a:cubicBezTo>
                    <a:pt x="1014730" y="787527"/>
                    <a:pt x="787527" y="1014730"/>
                    <a:pt x="507365" y="1014730"/>
                  </a:cubicBezTo>
                  <a:cubicBezTo>
                    <a:pt x="227203" y="1014730"/>
                    <a:pt x="0" y="787527"/>
                    <a:pt x="0" y="507365"/>
                  </a:cubicBezTo>
                  <a:close/>
                </a:path>
              </a:pathLst>
            </a:custGeom>
            <a:solidFill>
              <a:srgbClr val="6E84B7"/>
            </a:solidFill>
          </p:spPr>
        </p:sp>
      </p:grpSp>
      <p:sp>
        <p:nvSpPr>
          <p:cNvPr id="29" name="TextBox 21">
            <a:extLst>
              <a:ext uri="{FF2B5EF4-FFF2-40B4-BE49-F238E27FC236}">
                <a16:creationId xmlns:a16="http://schemas.microsoft.com/office/drawing/2014/main" id="{DCCAA63A-0187-7E5F-7662-0E9D8651555C}"/>
              </a:ext>
            </a:extLst>
          </p:cNvPr>
          <p:cNvSpPr txBox="1"/>
          <p:nvPr/>
        </p:nvSpPr>
        <p:spPr>
          <a:xfrm>
            <a:off x="2067273" y="4108089"/>
            <a:ext cx="4569460"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E84B7"/>
                </a:solidFill>
                <a:ea typeface="思源黑体-粗体 Bold"/>
              </a:rPr>
              <a:t>强化学习</a:t>
            </a:r>
            <a:endParaRPr lang="en-US" sz="2600" dirty="0">
              <a:solidFill>
                <a:srgbClr val="6E84B7"/>
              </a:solidFill>
              <a:ea typeface="思源黑体-粗体 Bold"/>
            </a:endParaRPr>
          </a:p>
        </p:txBody>
      </p:sp>
      <p:sp>
        <p:nvSpPr>
          <p:cNvPr id="30" name="TextBox 22">
            <a:extLst>
              <a:ext uri="{FF2B5EF4-FFF2-40B4-BE49-F238E27FC236}">
                <a16:creationId xmlns:a16="http://schemas.microsoft.com/office/drawing/2014/main" id="{1F610CCA-14B8-6F83-69C7-6408E9148CA7}"/>
              </a:ext>
            </a:extLst>
          </p:cNvPr>
          <p:cNvSpPr txBox="1"/>
          <p:nvPr/>
        </p:nvSpPr>
        <p:spPr>
          <a:xfrm>
            <a:off x="2067273" y="4560456"/>
            <a:ext cx="4569460" cy="1538883"/>
          </a:xfrm>
          <a:prstGeom prst="rect">
            <a:avLst/>
          </a:prstGeom>
        </p:spPr>
        <p:txBody>
          <a:bodyPr lIns="0" tIns="0" rIns="0" bIns="0" rtlCol="0" anchor="t">
            <a:spAutoFit/>
          </a:bodyPr>
          <a:lstStyle/>
          <a:p>
            <a:pPr>
              <a:lnSpc>
                <a:spcPts val="1967"/>
              </a:lnSpc>
            </a:pPr>
            <a:r>
              <a:rPr lang="zh-CN" altLang="en-US" sz="1667" spc="111" dirty="0">
                <a:solidFill>
                  <a:srgbClr val="6E84B7">
                    <a:alpha val="80000"/>
                  </a:srgbClr>
                </a:solidFill>
                <a:ea typeface="Arimo"/>
              </a:rPr>
              <a:t>强化学习是一种机器学习的学习方式，主要特点是，强化学习训练时，需要环境给予反馈，以及对应具体的反馈值。它不是一个分类的任务。强化学习主要是指导训练对象每一步如何决策，采用什么样的行动可以完成特定的目的或者使收益最大化。</a:t>
            </a:r>
            <a:endParaRPr lang="en-US" altLang="zh-CN" sz="1667" spc="111" dirty="0">
              <a:solidFill>
                <a:srgbClr val="6E84B7">
                  <a:alpha val="80000"/>
                </a:srgbClr>
              </a:solidFill>
              <a:ea typeface="Arimo"/>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617" y="447357"/>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grpSp>
      <p:grpSp>
        <p:nvGrpSpPr>
          <p:cNvPr id="6" name="Group 6"/>
          <p:cNvGrpSpPr/>
          <p:nvPr/>
        </p:nvGrpSpPr>
        <p:grpSpPr>
          <a:xfrm rot="-8160000">
            <a:off x="7708204" y="2960146"/>
            <a:ext cx="1612795" cy="333408"/>
            <a:chOff x="0" y="0"/>
            <a:chExt cx="3225591" cy="666815"/>
          </a:xfrm>
        </p:grpSpPr>
        <p:sp>
          <p:nvSpPr>
            <p:cNvPr id="7" name="Freeform 7"/>
            <p:cNvSpPr/>
            <p:nvPr/>
          </p:nvSpPr>
          <p:spPr>
            <a:xfrm>
              <a:off x="0" y="0"/>
              <a:ext cx="3225546" cy="666877"/>
            </a:xfrm>
            <a:custGeom>
              <a:avLst/>
              <a:gdLst/>
              <a:ahLst/>
              <a:cxnLst/>
              <a:rect l="l" t="t" r="r" b="b"/>
              <a:pathLst>
                <a:path w="3225546" h="666877">
                  <a:moveTo>
                    <a:pt x="3225546" y="0"/>
                  </a:moveTo>
                  <a:lnTo>
                    <a:pt x="2558542" y="666877"/>
                  </a:lnTo>
                  <a:lnTo>
                    <a:pt x="667131" y="666877"/>
                  </a:lnTo>
                  <a:lnTo>
                    <a:pt x="0" y="0"/>
                  </a:lnTo>
                  <a:close/>
                </a:path>
              </a:pathLst>
            </a:custGeom>
            <a:solidFill>
              <a:srgbClr val="E6C7C3"/>
            </a:solidFill>
          </p:spPr>
        </p:sp>
      </p:grpSp>
      <p:grpSp>
        <p:nvGrpSpPr>
          <p:cNvPr id="32" name="Group 32"/>
          <p:cNvGrpSpPr/>
          <p:nvPr/>
        </p:nvGrpSpPr>
        <p:grpSpPr>
          <a:xfrm>
            <a:off x="791210" y="-29845"/>
            <a:ext cx="552450" cy="1416685"/>
            <a:chOff x="0" y="0"/>
            <a:chExt cx="1104900" cy="2833370"/>
          </a:xfrm>
        </p:grpSpPr>
        <p:sp>
          <p:nvSpPr>
            <p:cNvPr id="33" name="Freeform 33"/>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grpSp>
        <p:nvGrpSpPr>
          <p:cNvPr id="34" name="Group 34"/>
          <p:cNvGrpSpPr/>
          <p:nvPr/>
        </p:nvGrpSpPr>
        <p:grpSpPr>
          <a:xfrm>
            <a:off x="1515745" y="576664"/>
            <a:ext cx="4495800" cy="726979"/>
            <a:chOff x="0" y="0"/>
            <a:chExt cx="8991600" cy="1453960"/>
          </a:xfrm>
        </p:grpSpPr>
        <p:sp>
          <p:nvSpPr>
            <p:cNvPr id="35" name="TextBox 35"/>
            <p:cNvSpPr txBox="1"/>
            <p:nvPr/>
          </p:nvSpPr>
          <p:spPr>
            <a:xfrm>
              <a:off x="0" y="0"/>
              <a:ext cx="8991600" cy="872035"/>
            </a:xfrm>
            <a:prstGeom prst="rect">
              <a:avLst/>
            </a:prstGeom>
          </p:spPr>
          <p:txBody>
            <a:bodyPr lIns="0" tIns="0" rIns="0" bIns="0" rtlCol="0" anchor="t">
              <a:spAutoFit/>
            </a:bodyPr>
            <a:lstStyle/>
            <a:p>
              <a:pPr>
                <a:lnSpc>
                  <a:spcPts val="3360"/>
                </a:lnSpc>
              </a:pPr>
              <a:r>
                <a:rPr lang="zh-CN" altLang="en-US" sz="3200" dirty="0">
                  <a:solidFill>
                    <a:srgbClr val="4F69A4">
                      <a:alpha val="84706"/>
                    </a:srgbClr>
                  </a:solidFill>
                  <a:ea typeface="思源黑体-超粗体 Medium"/>
                </a:rPr>
                <a:t>课设背景与意义</a:t>
              </a:r>
            </a:p>
          </p:txBody>
        </p:sp>
        <p:sp>
          <p:nvSpPr>
            <p:cNvPr id="36" name="TextBox 36"/>
            <p:cNvSpPr txBox="1"/>
            <p:nvPr/>
          </p:nvSpPr>
          <p:spPr>
            <a:xfrm>
              <a:off x="0" y="993703"/>
              <a:ext cx="8991600" cy="460257"/>
            </a:xfrm>
            <a:prstGeom prst="rect">
              <a:avLst/>
            </a:prstGeom>
          </p:spPr>
          <p:txBody>
            <a:bodyPr lIns="0" tIns="0" rIns="0" bIns="0" rtlCol="0" anchor="t">
              <a:spAutoFit/>
            </a:bodyPr>
            <a:lstStyle/>
            <a:p>
              <a:pPr>
                <a:lnSpc>
                  <a:spcPts val="1919"/>
                </a:lnSpc>
              </a:pPr>
              <a:r>
                <a:rPr lang="en-US" altLang="zh-CN" sz="1400" dirty="0">
                  <a:solidFill>
                    <a:srgbClr val="4F69A4">
                      <a:alpha val="40000"/>
                    </a:srgbClr>
                  </a:solidFill>
                  <a:latin typeface="ABeeZee"/>
                </a:rPr>
                <a:t>Background and significance of the course</a:t>
              </a:r>
            </a:p>
          </p:txBody>
        </p:sp>
      </p:grpSp>
      <p:sp>
        <p:nvSpPr>
          <p:cNvPr id="39" name="TextBox 16">
            <a:extLst>
              <a:ext uri="{FF2B5EF4-FFF2-40B4-BE49-F238E27FC236}">
                <a16:creationId xmlns:a16="http://schemas.microsoft.com/office/drawing/2014/main" id="{DE3CFD31-8E87-3B50-303B-98DDB1A0640D}"/>
              </a:ext>
            </a:extLst>
          </p:cNvPr>
          <p:cNvSpPr txBox="1"/>
          <p:nvPr/>
        </p:nvSpPr>
        <p:spPr>
          <a:xfrm>
            <a:off x="1614998" y="1660205"/>
            <a:ext cx="3403556" cy="861774"/>
          </a:xfrm>
          <a:prstGeom prst="rect">
            <a:avLst/>
          </a:prstGeom>
        </p:spPr>
        <p:txBody>
          <a:bodyPr wrap="square" lIns="0" tIns="0" rIns="0" bIns="0" rtlCol="0" anchor="t">
            <a:spAutoFit/>
          </a:bodyPr>
          <a:lstStyle/>
          <a:p>
            <a:pPr>
              <a:spcBef>
                <a:spcPct val="0"/>
              </a:spcBef>
            </a:pPr>
            <a:r>
              <a:rPr lang="zh-CN" altLang="en-US" sz="2800" dirty="0">
                <a:solidFill>
                  <a:srgbClr val="617AB3"/>
                </a:solidFill>
                <a:ea typeface="思源黑体-粗体 Bold"/>
              </a:rPr>
              <a:t>机器能否像人类一样能具有学习能力呢？</a:t>
            </a:r>
            <a:endParaRPr lang="en-US" sz="2800" dirty="0">
              <a:solidFill>
                <a:srgbClr val="617AB3"/>
              </a:solidFill>
              <a:ea typeface="思源黑体-粗体 Bold"/>
            </a:endParaRPr>
          </a:p>
        </p:txBody>
      </p:sp>
      <p:grpSp>
        <p:nvGrpSpPr>
          <p:cNvPr id="40" name="Group 10">
            <a:extLst>
              <a:ext uri="{FF2B5EF4-FFF2-40B4-BE49-F238E27FC236}">
                <a16:creationId xmlns:a16="http://schemas.microsoft.com/office/drawing/2014/main" id="{CACFCA40-AAEA-FE3D-33A1-E0FA243BACD5}"/>
              </a:ext>
            </a:extLst>
          </p:cNvPr>
          <p:cNvGrpSpPr/>
          <p:nvPr/>
        </p:nvGrpSpPr>
        <p:grpSpPr>
          <a:xfrm>
            <a:off x="1001500" y="2704439"/>
            <a:ext cx="507365" cy="507365"/>
            <a:chOff x="0" y="0"/>
            <a:chExt cx="1014730" cy="1014730"/>
          </a:xfrm>
        </p:grpSpPr>
        <p:sp>
          <p:nvSpPr>
            <p:cNvPr id="43" name="Freeform 11">
              <a:extLst>
                <a:ext uri="{FF2B5EF4-FFF2-40B4-BE49-F238E27FC236}">
                  <a16:creationId xmlns:a16="http://schemas.microsoft.com/office/drawing/2014/main" id="{49FBB033-BFC0-48E3-0D59-36AE6AD1D2CA}"/>
                </a:ext>
              </a:extLst>
            </p:cNvPr>
            <p:cNvSpPr/>
            <p:nvPr/>
          </p:nvSpPr>
          <p:spPr>
            <a:xfrm>
              <a:off x="0" y="0"/>
              <a:ext cx="1014730" cy="1014730"/>
            </a:xfrm>
            <a:custGeom>
              <a:avLst/>
              <a:gdLst/>
              <a:ahLst/>
              <a:cxnLst/>
              <a:rect l="l" t="t" r="r" b="b"/>
              <a:pathLst>
                <a:path w="1014730" h="1014730">
                  <a:moveTo>
                    <a:pt x="0" y="507365"/>
                  </a:moveTo>
                  <a:cubicBezTo>
                    <a:pt x="0" y="227203"/>
                    <a:pt x="227203" y="0"/>
                    <a:pt x="507365" y="0"/>
                  </a:cubicBezTo>
                  <a:cubicBezTo>
                    <a:pt x="787527" y="0"/>
                    <a:pt x="1014730" y="227203"/>
                    <a:pt x="1014730" y="507365"/>
                  </a:cubicBezTo>
                  <a:cubicBezTo>
                    <a:pt x="1014730" y="787527"/>
                    <a:pt x="787527" y="1014730"/>
                    <a:pt x="507365" y="1014730"/>
                  </a:cubicBezTo>
                  <a:cubicBezTo>
                    <a:pt x="227203" y="1014730"/>
                    <a:pt x="0" y="787527"/>
                    <a:pt x="0" y="507365"/>
                  </a:cubicBezTo>
                  <a:close/>
                </a:path>
              </a:pathLst>
            </a:custGeom>
            <a:solidFill>
              <a:srgbClr val="E6C7C3"/>
            </a:solidFill>
          </p:spPr>
        </p:sp>
      </p:grpSp>
      <p:sp>
        <p:nvSpPr>
          <p:cNvPr id="44" name="TextBox 17">
            <a:extLst>
              <a:ext uri="{FF2B5EF4-FFF2-40B4-BE49-F238E27FC236}">
                <a16:creationId xmlns:a16="http://schemas.microsoft.com/office/drawing/2014/main" id="{C9DF679C-6EBE-70B5-B4A1-FF17050D86EE}"/>
              </a:ext>
            </a:extLst>
          </p:cNvPr>
          <p:cNvSpPr txBox="1"/>
          <p:nvPr/>
        </p:nvSpPr>
        <p:spPr>
          <a:xfrm>
            <a:off x="1614998" y="2878541"/>
            <a:ext cx="4297293" cy="978601"/>
          </a:xfrm>
          <a:prstGeom prst="rect">
            <a:avLst/>
          </a:prstGeom>
        </p:spPr>
        <p:txBody>
          <a:bodyPr wrap="square" lIns="0" tIns="0" rIns="0" bIns="0" rtlCol="0" anchor="t">
            <a:spAutoFit/>
          </a:bodyPr>
          <a:lstStyle/>
          <a:p>
            <a:pPr>
              <a:lnSpc>
                <a:spcPts val="2591"/>
              </a:lnSpc>
              <a:spcBef>
                <a:spcPct val="0"/>
              </a:spcBef>
            </a:pPr>
            <a:r>
              <a:rPr lang="zh-CN" altLang="en-US" b="1" spc="120" dirty="0">
                <a:solidFill>
                  <a:srgbClr val="6E84B7">
                    <a:alpha val="80000"/>
                  </a:srgbClr>
                </a:solidFill>
              </a:rPr>
              <a:t>“机器学习是一门人工智能的科学，该领域的主要研究对象是人工智能，特别是如何在经验学习中改善具体算法的性能”。</a:t>
            </a:r>
            <a:endParaRPr lang="en-US" b="1" spc="120" dirty="0">
              <a:solidFill>
                <a:srgbClr val="6E84B7">
                  <a:alpha val="80000"/>
                </a:srgbClr>
              </a:solidFill>
              <a:ea typeface="Arimo"/>
            </a:endParaRPr>
          </a:p>
        </p:txBody>
      </p:sp>
      <p:grpSp>
        <p:nvGrpSpPr>
          <p:cNvPr id="45" name="Group 4">
            <a:extLst>
              <a:ext uri="{FF2B5EF4-FFF2-40B4-BE49-F238E27FC236}">
                <a16:creationId xmlns:a16="http://schemas.microsoft.com/office/drawing/2014/main" id="{AFEE40EE-85EA-ECAB-4D0E-FB9724E412FF}"/>
              </a:ext>
            </a:extLst>
          </p:cNvPr>
          <p:cNvGrpSpPr/>
          <p:nvPr/>
        </p:nvGrpSpPr>
        <p:grpSpPr>
          <a:xfrm rot="-2760000">
            <a:off x="7692551" y="2034480"/>
            <a:ext cx="1612265" cy="333517"/>
            <a:chOff x="0" y="0"/>
            <a:chExt cx="3224529" cy="667035"/>
          </a:xfrm>
        </p:grpSpPr>
        <p:sp>
          <p:nvSpPr>
            <p:cNvPr id="46" name="Freeform 5">
              <a:extLst>
                <a:ext uri="{FF2B5EF4-FFF2-40B4-BE49-F238E27FC236}">
                  <a16:creationId xmlns:a16="http://schemas.microsoft.com/office/drawing/2014/main" id="{6E1A3BA0-95D9-9453-8279-B2ABE125CFB0}"/>
                </a:ext>
              </a:extLst>
            </p:cNvPr>
            <p:cNvSpPr/>
            <p:nvPr/>
          </p:nvSpPr>
          <p:spPr>
            <a:xfrm>
              <a:off x="0" y="0"/>
              <a:ext cx="3224530" cy="667004"/>
            </a:xfrm>
            <a:custGeom>
              <a:avLst/>
              <a:gdLst/>
              <a:ahLst/>
              <a:cxnLst/>
              <a:rect l="l" t="t" r="r" b="b"/>
              <a:pathLst>
                <a:path w="3224530" h="667004">
                  <a:moveTo>
                    <a:pt x="3224530" y="0"/>
                  </a:moveTo>
                  <a:lnTo>
                    <a:pt x="2557145" y="667004"/>
                  </a:lnTo>
                  <a:lnTo>
                    <a:pt x="667385" y="667004"/>
                  </a:lnTo>
                  <a:lnTo>
                    <a:pt x="0" y="0"/>
                  </a:lnTo>
                  <a:close/>
                </a:path>
              </a:pathLst>
            </a:custGeom>
            <a:solidFill>
              <a:srgbClr val="6C83B7"/>
            </a:solidFill>
          </p:spPr>
        </p:sp>
      </p:grpSp>
      <p:grpSp>
        <p:nvGrpSpPr>
          <p:cNvPr id="47" name="Group 8">
            <a:extLst>
              <a:ext uri="{FF2B5EF4-FFF2-40B4-BE49-F238E27FC236}">
                <a16:creationId xmlns:a16="http://schemas.microsoft.com/office/drawing/2014/main" id="{F6821492-7431-C42B-0982-CE57509A8AE3}"/>
              </a:ext>
            </a:extLst>
          </p:cNvPr>
          <p:cNvGrpSpPr/>
          <p:nvPr/>
        </p:nvGrpSpPr>
        <p:grpSpPr>
          <a:xfrm rot="2640000">
            <a:off x="8618500" y="2035645"/>
            <a:ext cx="1612795" cy="333408"/>
            <a:chOff x="0" y="0"/>
            <a:chExt cx="3225591" cy="666815"/>
          </a:xfrm>
        </p:grpSpPr>
        <p:sp>
          <p:nvSpPr>
            <p:cNvPr id="48" name="Freeform 9">
              <a:extLst>
                <a:ext uri="{FF2B5EF4-FFF2-40B4-BE49-F238E27FC236}">
                  <a16:creationId xmlns:a16="http://schemas.microsoft.com/office/drawing/2014/main" id="{99FC1B30-EB9E-45AC-4F51-7B8DE59EB7E0}"/>
                </a:ext>
              </a:extLst>
            </p:cNvPr>
            <p:cNvSpPr/>
            <p:nvPr/>
          </p:nvSpPr>
          <p:spPr>
            <a:xfrm>
              <a:off x="0" y="0"/>
              <a:ext cx="3225546" cy="666877"/>
            </a:xfrm>
            <a:custGeom>
              <a:avLst/>
              <a:gdLst/>
              <a:ahLst/>
              <a:cxnLst/>
              <a:rect l="l" t="t" r="r" b="b"/>
              <a:pathLst>
                <a:path w="3225546" h="666877">
                  <a:moveTo>
                    <a:pt x="3225546" y="0"/>
                  </a:moveTo>
                  <a:lnTo>
                    <a:pt x="2558542" y="666877"/>
                  </a:lnTo>
                  <a:lnTo>
                    <a:pt x="667131" y="666877"/>
                  </a:lnTo>
                  <a:lnTo>
                    <a:pt x="0" y="0"/>
                  </a:lnTo>
                  <a:close/>
                </a:path>
              </a:pathLst>
            </a:custGeom>
            <a:solidFill>
              <a:srgbClr val="E6C7C3"/>
            </a:solidFill>
          </p:spPr>
        </p:sp>
      </p:grpSp>
      <p:grpSp>
        <p:nvGrpSpPr>
          <p:cNvPr id="49" name="Group 10">
            <a:extLst>
              <a:ext uri="{FF2B5EF4-FFF2-40B4-BE49-F238E27FC236}">
                <a16:creationId xmlns:a16="http://schemas.microsoft.com/office/drawing/2014/main" id="{225E0DDD-FA0D-A6B9-F465-FE9FD97523EC}"/>
              </a:ext>
            </a:extLst>
          </p:cNvPr>
          <p:cNvGrpSpPr/>
          <p:nvPr/>
        </p:nvGrpSpPr>
        <p:grpSpPr>
          <a:xfrm rot="-2760000">
            <a:off x="8655342" y="2964236"/>
            <a:ext cx="1612265" cy="333517"/>
            <a:chOff x="0" y="0"/>
            <a:chExt cx="3224529" cy="667035"/>
          </a:xfrm>
        </p:grpSpPr>
        <p:sp>
          <p:nvSpPr>
            <p:cNvPr id="50" name="Freeform 11">
              <a:extLst>
                <a:ext uri="{FF2B5EF4-FFF2-40B4-BE49-F238E27FC236}">
                  <a16:creationId xmlns:a16="http://schemas.microsoft.com/office/drawing/2014/main" id="{385F36DF-A24B-E5EB-DCA3-289ED34EBE6E}"/>
                </a:ext>
              </a:extLst>
            </p:cNvPr>
            <p:cNvSpPr/>
            <p:nvPr/>
          </p:nvSpPr>
          <p:spPr>
            <a:xfrm>
              <a:off x="0" y="0"/>
              <a:ext cx="3224530" cy="667004"/>
            </a:xfrm>
            <a:custGeom>
              <a:avLst/>
              <a:gdLst/>
              <a:ahLst/>
              <a:cxnLst/>
              <a:rect l="l" t="t" r="r" b="b"/>
              <a:pathLst>
                <a:path w="3224530" h="667004">
                  <a:moveTo>
                    <a:pt x="3224530" y="667004"/>
                  </a:moveTo>
                  <a:lnTo>
                    <a:pt x="2557145" y="0"/>
                  </a:lnTo>
                  <a:lnTo>
                    <a:pt x="667385" y="0"/>
                  </a:lnTo>
                  <a:lnTo>
                    <a:pt x="0" y="667004"/>
                  </a:lnTo>
                  <a:close/>
                </a:path>
              </a:pathLst>
            </a:custGeom>
            <a:solidFill>
              <a:srgbClr val="6C83B7"/>
            </a:solidFill>
          </p:spPr>
        </p:sp>
      </p:grpSp>
      <p:sp>
        <p:nvSpPr>
          <p:cNvPr id="51" name="TextBox 17">
            <a:extLst>
              <a:ext uri="{FF2B5EF4-FFF2-40B4-BE49-F238E27FC236}">
                <a16:creationId xmlns:a16="http://schemas.microsoft.com/office/drawing/2014/main" id="{760F592A-2D51-2E1E-A560-631F93F1F621}"/>
              </a:ext>
            </a:extLst>
          </p:cNvPr>
          <p:cNvSpPr txBox="1"/>
          <p:nvPr/>
        </p:nvSpPr>
        <p:spPr>
          <a:xfrm>
            <a:off x="1614998" y="4453439"/>
            <a:ext cx="6399810" cy="1312026"/>
          </a:xfrm>
          <a:prstGeom prst="rect">
            <a:avLst/>
          </a:prstGeom>
        </p:spPr>
        <p:txBody>
          <a:bodyPr wrap="square" lIns="0" tIns="0" rIns="0" bIns="0" rtlCol="0" anchor="t">
            <a:spAutoFit/>
          </a:bodyPr>
          <a:lstStyle/>
          <a:p>
            <a:pPr>
              <a:lnSpc>
                <a:spcPts val="2591"/>
              </a:lnSpc>
              <a:spcBef>
                <a:spcPct val="0"/>
              </a:spcBef>
            </a:pPr>
            <a:r>
              <a:rPr lang="zh-CN" altLang="en-US" b="1" spc="120" dirty="0">
                <a:solidFill>
                  <a:srgbClr val="6E84B7">
                    <a:alpha val="80000"/>
                  </a:srgbClr>
                </a:solidFill>
              </a:rPr>
              <a:t>机器学习已经有了十分广泛的应用，例如：数据挖掘、计算机视觉、自然语言处理、生物特征识别、搜索引擎、医学诊断、检测信用卡欺诈、证券市场分析、</a:t>
            </a:r>
            <a:r>
              <a:rPr lang="en-US" altLang="zh-CN" b="1" spc="120" dirty="0">
                <a:solidFill>
                  <a:srgbClr val="6E84B7">
                    <a:alpha val="80000"/>
                  </a:srgbClr>
                </a:solidFill>
              </a:rPr>
              <a:t>DNA</a:t>
            </a:r>
            <a:r>
              <a:rPr lang="zh-CN" altLang="en-US" b="1" spc="120" dirty="0">
                <a:solidFill>
                  <a:srgbClr val="6E84B7">
                    <a:alpha val="80000"/>
                  </a:srgbClr>
                </a:solidFill>
              </a:rPr>
              <a:t>序列测序、语音和手写识别、战略游戏和机器人运用。</a:t>
            </a:r>
            <a:endParaRPr lang="en-US" b="1" spc="120" dirty="0">
              <a:solidFill>
                <a:srgbClr val="6E84B7">
                  <a:alpha val="80000"/>
                </a:srgbClr>
              </a:solidFill>
              <a:ea typeface="Arimo"/>
            </a:endParaRPr>
          </a:p>
        </p:txBody>
      </p:sp>
      <p:grpSp>
        <p:nvGrpSpPr>
          <p:cNvPr id="52" name="Group 10">
            <a:extLst>
              <a:ext uri="{FF2B5EF4-FFF2-40B4-BE49-F238E27FC236}">
                <a16:creationId xmlns:a16="http://schemas.microsoft.com/office/drawing/2014/main" id="{E41AC0D8-0E92-1955-FFFC-081C8A110660}"/>
              </a:ext>
            </a:extLst>
          </p:cNvPr>
          <p:cNvGrpSpPr/>
          <p:nvPr/>
        </p:nvGrpSpPr>
        <p:grpSpPr>
          <a:xfrm>
            <a:off x="1001499" y="4303857"/>
            <a:ext cx="507365" cy="507365"/>
            <a:chOff x="0" y="0"/>
            <a:chExt cx="1014730" cy="1014730"/>
          </a:xfrm>
        </p:grpSpPr>
        <p:sp>
          <p:nvSpPr>
            <p:cNvPr id="53" name="Freeform 11">
              <a:extLst>
                <a:ext uri="{FF2B5EF4-FFF2-40B4-BE49-F238E27FC236}">
                  <a16:creationId xmlns:a16="http://schemas.microsoft.com/office/drawing/2014/main" id="{C6C64994-2CE9-20A4-46C0-46199CB01449}"/>
                </a:ext>
              </a:extLst>
            </p:cNvPr>
            <p:cNvSpPr/>
            <p:nvPr/>
          </p:nvSpPr>
          <p:spPr>
            <a:xfrm>
              <a:off x="0" y="0"/>
              <a:ext cx="1014730" cy="1014730"/>
            </a:xfrm>
            <a:custGeom>
              <a:avLst/>
              <a:gdLst/>
              <a:ahLst/>
              <a:cxnLst/>
              <a:rect l="l" t="t" r="r" b="b"/>
              <a:pathLst>
                <a:path w="1014730" h="1014730">
                  <a:moveTo>
                    <a:pt x="0" y="507365"/>
                  </a:moveTo>
                  <a:cubicBezTo>
                    <a:pt x="0" y="227203"/>
                    <a:pt x="227203" y="0"/>
                    <a:pt x="507365" y="0"/>
                  </a:cubicBezTo>
                  <a:cubicBezTo>
                    <a:pt x="787527" y="0"/>
                    <a:pt x="1014730" y="227203"/>
                    <a:pt x="1014730" y="507365"/>
                  </a:cubicBezTo>
                  <a:cubicBezTo>
                    <a:pt x="1014730" y="787527"/>
                    <a:pt x="787527" y="1014730"/>
                    <a:pt x="507365" y="1014730"/>
                  </a:cubicBezTo>
                  <a:cubicBezTo>
                    <a:pt x="227203" y="1014730"/>
                    <a:pt x="0" y="787527"/>
                    <a:pt x="0" y="507365"/>
                  </a:cubicBezTo>
                  <a:close/>
                </a:path>
              </a:pathLst>
            </a:custGeom>
            <a:solidFill>
              <a:srgbClr val="E6C7C3"/>
            </a:solidFill>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27650" y="956650"/>
            <a:ext cx="9336700" cy="4944700"/>
            <a:chOff x="0" y="0"/>
            <a:chExt cx="18673400" cy="9889400"/>
          </a:xfrm>
        </p:grpSpPr>
        <p:sp>
          <p:nvSpPr>
            <p:cNvPr id="3" name="Freeform 3"/>
            <p:cNvSpPr/>
            <p:nvPr/>
          </p:nvSpPr>
          <p:spPr>
            <a:xfrm>
              <a:off x="0" y="0"/>
              <a:ext cx="18673445" cy="9889363"/>
            </a:xfrm>
            <a:custGeom>
              <a:avLst/>
              <a:gdLst/>
              <a:ahLst/>
              <a:cxnLst/>
              <a:rect l="l" t="t" r="r" b="b"/>
              <a:pathLst>
                <a:path w="18673445" h="9889363">
                  <a:moveTo>
                    <a:pt x="12700" y="0"/>
                  </a:moveTo>
                  <a:lnTo>
                    <a:pt x="18660745" y="0"/>
                  </a:lnTo>
                  <a:cubicBezTo>
                    <a:pt x="18667730" y="0"/>
                    <a:pt x="18673445" y="5715"/>
                    <a:pt x="18673445" y="12700"/>
                  </a:cubicBezTo>
                  <a:lnTo>
                    <a:pt x="18673445" y="9876663"/>
                  </a:lnTo>
                  <a:cubicBezTo>
                    <a:pt x="18673445" y="9883648"/>
                    <a:pt x="18667730" y="9889363"/>
                    <a:pt x="18660745" y="9889363"/>
                  </a:cubicBezTo>
                  <a:lnTo>
                    <a:pt x="12700" y="9889363"/>
                  </a:lnTo>
                  <a:cubicBezTo>
                    <a:pt x="5715" y="9889363"/>
                    <a:pt x="0" y="9883648"/>
                    <a:pt x="0" y="9876663"/>
                  </a:cubicBezTo>
                  <a:lnTo>
                    <a:pt x="0" y="12700"/>
                  </a:lnTo>
                  <a:cubicBezTo>
                    <a:pt x="0" y="5715"/>
                    <a:pt x="5715" y="0"/>
                    <a:pt x="12700" y="0"/>
                  </a:cubicBezTo>
                  <a:moveTo>
                    <a:pt x="12700" y="25400"/>
                  </a:moveTo>
                  <a:lnTo>
                    <a:pt x="12700" y="12700"/>
                  </a:lnTo>
                  <a:lnTo>
                    <a:pt x="25400" y="12700"/>
                  </a:lnTo>
                  <a:lnTo>
                    <a:pt x="25400" y="9876663"/>
                  </a:lnTo>
                  <a:lnTo>
                    <a:pt x="12700" y="9876663"/>
                  </a:lnTo>
                  <a:lnTo>
                    <a:pt x="12700" y="9863963"/>
                  </a:lnTo>
                  <a:lnTo>
                    <a:pt x="18660745" y="9863963"/>
                  </a:lnTo>
                  <a:lnTo>
                    <a:pt x="18660745" y="9876663"/>
                  </a:lnTo>
                  <a:lnTo>
                    <a:pt x="18648045" y="9876663"/>
                  </a:lnTo>
                  <a:lnTo>
                    <a:pt x="18648045" y="12700"/>
                  </a:lnTo>
                  <a:lnTo>
                    <a:pt x="18660745" y="12700"/>
                  </a:lnTo>
                  <a:lnTo>
                    <a:pt x="18660745" y="25400"/>
                  </a:lnTo>
                  <a:lnTo>
                    <a:pt x="12700" y="25400"/>
                  </a:lnTo>
                  <a:close/>
                </a:path>
              </a:pathLst>
            </a:custGeom>
            <a:solidFill>
              <a:srgbClr val="E6C7C3"/>
            </a:solidFill>
          </p:spPr>
        </p:sp>
      </p:grpSp>
      <p:grpSp>
        <p:nvGrpSpPr>
          <p:cNvPr id="4" name="Group 4"/>
          <p:cNvGrpSpPr/>
          <p:nvPr/>
        </p:nvGrpSpPr>
        <p:grpSpPr>
          <a:xfrm>
            <a:off x="1306950" y="817950"/>
            <a:ext cx="9578100" cy="5222100"/>
            <a:chOff x="0" y="0"/>
            <a:chExt cx="19156200" cy="10444200"/>
          </a:xfrm>
        </p:grpSpPr>
        <p:sp>
          <p:nvSpPr>
            <p:cNvPr id="5" name="Freeform 5"/>
            <p:cNvSpPr/>
            <p:nvPr/>
          </p:nvSpPr>
          <p:spPr>
            <a:xfrm>
              <a:off x="0" y="0"/>
              <a:ext cx="19156172" cy="10444226"/>
            </a:xfrm>
            <a:custGeom>
              <a:avLst/>
              <a:gdLst/>
              <a:ahLst/>
              <a:cxnLst/>
              <a:rect l="l" t="t" r="r" b="b"/>
              <a:pathLst>
                <a:path w="19156172" h="10444226">
                  <a:moveTo>
                    <a:pt x="38100" y="0"/>
                  </a:moveTo>
                  <a:lnTo>
                    <a:pt x="19118072" y="0"/>
                  </a:lnTo>
                  <a:cubicBezTo>
                    <a:pt x="19139154" y="0"/>
                    <a:pt x="19156172" y="17018"/>
                    <a:pt x="19156172" y="38100"/>
                  </a:cubicBezTo>
                  <a:lnTo>
                    <a:pt x="19156172" y="10406126"/>
                  </a:lnTo>
                  <a:cubicBezTo>
                    <a:pt x="19156172" y="10427208"/>
                    <a:pt x="19139154" y="10444226"/>
                    <a:pt x="19118072" y="10444226"/>
                  </a:cubicBezTo>
                  <a:lnTo>
                    <a:pt x="38100" y="10444226"/>
                  </a:lnTo>
                  <a:cubicBezTo>
                    <a:pt x="17018" y="10444226"/>
                    <a:pt x="0" y="10427208"/>
                    <a:pt x="0" y="10406126"/>
                  </a:cubicBezTo>
                  <a:lnTo>
                    <a:pt x="0" y="38100"/>
                  </a:lnTo>
                  <a:cubicBezTo>
                    <a:pt x="0" y="17018"/>
                    <a:pt x="17018" y="0"/>
                    <a:pt x="38100" y="0"/>
                  </a:cubicBezTo>
                  <a:moveTo>
                    <a:pt x="38100" y="76200"/>
                  </a:moveTo>
                  <a:lnTo>
                    <a:pt x="38100" y="38100"/>
                  </a:lnTo>
                  <a:lnTo>
                    <a:pt x="76200" y="38100"/>
                  </a:lnTo>
                  <a:lnTo>
                    <a:pt x="76200" y="10406126"/>
                  </a:lnTo>
                  <a:lnTo>
                    <a:pt x="38100" y="10406126"/>
                  </a:lnTo>
                  <a:lnTo>
                    <a:pt x="38100" y="10368026"/>
                  </a:lnTo>
                  <a:lnTo>
                    <a:pt x="19118072" y="10368026"/>
                  </a:lnTo>
                  <a:lnTo>
                    <a:pt x="19118072" y="10406126"/>
                  </a:lnTo>
                  <a:lnTo>
                    <a:pt x="19079972" y="10406126"/>
                  </a:lnTo>
                  <a:lnTo>
                    <a:pt x="19079972" y="38100"/>
                  </a:lnTo>
                  <a:lnTo>
                    <a:pt x="19118072" y="38100"/>
                  </a:lnTo>
                  <a:lnTo>
                    <a:pt x="19118072" y="76200"/>
                  </a:lnTo>
                  <a:lnTo>
                    <a:pt x="38100" y="76200"/>
                  </a:lnTo>
                  <a:close/>
                </a:path>
              </a:pathLst>
            </a:custGeom>
            <a:solidFill>
              <a:srgbClr val="E6C7C3"/>
            </a:solidFill>
          </p:spPr>
        </p:sp>
      </p:grpSp>
      <p:grpSp>
        <p:nvGrpSpPr>
          <p:cNvPr id="6" name="Group 6"/>
          <p:cNvGrpSpPr/>
          <p:nvPr/>
        </p:nvGrpSpPr>
        <p:grpSpPr>
          <a:xfrm>
            <a:off x="1529715" y="1047750"/>
            <a:ext cx="9132570" cy="4762500"/>
            <a:chOff x="0" y="0"/>
            <a:chExt cx="18265140" cy="9525000"/>
          </a:xfrm>
        </p:grpSpPr>
        <p:sp>
          <p:nvSpPr>
            <p:cNvPr id="7" name="Freeform 7"/>
            <p:cNvSpPr/>
            <p:nvPr/>
          </p:nvSpPr>
          <p:spPr>
            <a:xfrm>
              <a:off x="0" y="0"/>
              <a:ext cx="18265139" cy="9525000"/>
            </a:xfrm>
            <a:custGeom>
              <a:avLst/>
              <a:gdLst/>
              <a:ahLst/>
              <a:cxnLst/>
              <a:rect l="l" t="t" r="r" b="b"/>
              <a:pathLst>
                <a:path w="18265139" h="9525000">
                  <a:moveTo>
                    <a:pt x="0" y="0"/>
                  </a:moveTo>
                  <a:lnTo>
                    <a:pt x="18265139" y="0"/>
                  </a:lnTo>
                  <a:lnTo>
                    <a:pt x="18265139" y="9525000"/>
                  </a:lnTo>
                  <a:lnTo>
                    <a:pt x="0" y="9525000"/>
                  </a:lnTo>
                  <a:close/>
                </a:path>
              </a:pathLst>
            </a:custGeom>
            <a:solidFill>
              <a:srgbClr val="FFFFFF"/>
            </a:solidFill>
          </p:spPr>
        </p:sp>
      </p:grpSp>
      <p:grpSp>
        <p:nvGrpSpPr>
          <p:cNvPr id="8" name="Group 8"/>
          <p:cNvGrpSpPr/>
          <p:nvPr/>
        </p:nvGrpSpPr>
        <p:grpSpPr>
          <a:xfrm>
            <a:off x="2470434" y="1577975"/>
            <a:ext cx="7251133" cy="2621915"/>
            <a:chOff x="0" y="0"/>
            <a:chExt cx="14502266" cy="5243830"/>
          </a:xfrm>
        </p:grpSpPr>
        <p:sp>
          <p:nvSpPr>
            <p:cNvPr id="9" name="TextBox 9"/>
            <p:cNvSpPr txBox="1"/>
            <p:nvPr/>
          </p:nvSpPr>
          <p:spPr>
            <a:xfrm>
              <a:off x="0" y="2637156"/>
              <a:ext cx="14502266" cy="1611596"/>
            </a:xfrm>
            <a:prstGeom prst="rect">
              <a:avLst/>
            </a:prstGeom>
          </p:spPr>
          <p:txBody>
            <a:bodyPr lIns="0" tIns="0" rIns="0" bIns="0" rtlCol="0" anchor="t">
              <a:spAutoFit/>
            </a:bodyPr>
            <a:lstStyle/>
            <a:p>
              <a:pPr algn="ctr">
                <a:lnSpc>
                  <a:spcPts val="6480"/>
                </a:lnSpc>
              </a:pPr>
              <a:r>
                <a:rPr lang="zh-CN" altLang="en-US" sz="5400" dirty="0">
                  <a:solidFill>
                    <a:srgbClr val="617AB3"/>
                  </a:solidFill>
                  <a:ea typeface="思源黑体-超粗体 Medium"/>
                </a:rPr>
                <a:t>构造方式及过程</a:t>
              </a:r>
            </a:p>
          </p:txBody>
        </p:sp>
        <p:sp>
          <p:nvSpPr>
            <p:cNvPr id="10" name="TextBox 10"/>
            <p:cNvSpPr txBox="1"/>
            <p:nvPr/>
          </p:nvSpPr>
          <p:spPr>
            <a:xfrm>
              <a:off x="0" y="4452622"/>
              <a:ext cx="14502266" cy="615554"/>
            </a:xfrm>
            <a:prstGeom prst="rect">
              <a:avLst/>
            </a:prstGeom>
          </p:spPr>
          <p:txBody>
            <a:bodyPr lIns="0" tIns="0" rIns="0" bIns="0" rtlCol="0" anchor="t">
              <a:spAutoFit/>
            </a:bodyPr>
            <a:lstStyle/>
            <a:p>
              <a:pPr algn="ctr">
                <a:lnSpc>
                  <a:spcPts val="2400"/>
                </a:lnSpc>
              </a:pPr>
              <a:r>
                <a:rPr lang="en-US" altLang="zh-CN" sz="2000" dirty="0">
                  <a:solidFill>
                    <a:srgbClr val="617AB3">
                      <a:alpha val="69804"/>
                    </a:srgbClr>
                  </a:solidFill>
                  <a:latin typeface="ABeeZee"/>
                </a:rPr>
                <a:t>Construction mode and process</a:t>
              </a:r>
            </a:p>
          </p:txBody>
        </p:sp>
        <p:sp>
          <p:nvSpPr>
            <p:cNvPr id="11" name="AutoShape 11"/>
            <p:cNvSpPr/>
            <p:nvPr/>
          </p:nvSpPr>
          <p:spPr>
            <a:xfrm>
              <a:off x="2531780" y="5243830"/>
              <a:ext cx="9424703" cy="0"/>
            </a:xfrm>
            <a:prstGeom prst="line">
              <a:avLst/>
            </a:prstGeom>
            <a:ln w="25400" cap="rnd">
              <a:solidFill>
                <a:srgbClr val="617AB3">
                  <a:alpha val="80000"/>
                </a:srgbClr>
              </a:solidFill>
              <a:prstDash val="solid"/>
              <a:headEnd type="none" w="sm" len="sm"/>
              <a:tailEnd type="none" w="sm" len="sm"/>
            </a:ln>
          </p:spPr>
        </p:sp>
        <p:grpSp>
          <p:nvGrpSpPr>
            <p:cNvPr id="12" name="Group 12"/>
            <p:cNvGrpSpPr/>
            <p:nvPr/>
          </p:nvGrpSpPr>
          <p:grpSpPr>
            <a:xfrm>
              <a:off x="6340543" y="0"/>
              <a:ext cx="1821180" cy="1821180"/>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8C9C7"/>
              </a:solidFill>
            </p:spPr>
          </p:sp>
          <p:sp>
            <p:nvSpPr>
              <p:cNvPr id="14" name="TextBox 14"/>
              <p:cNvSpPr txBox="1"/>
              <p:nvPr/>
            </p:nvSpPr>
            <p:spPr>
              <a:xfrm>
                <a:off x="76200" y="76200"/>
                <a:ext cx="660400" cy="660400"/>
              </a:xfrm>
              <a:prstGeom prst="rect">
                <a:avLst/>
              </a:prstGeom>
            </p:spPr>
            <p:txBody>
              <a:bodyPr lIns="33867" tIns="33867" rIns="33867" bIns="33867" rtlCol="0" anchor="ctr"/>
              <a:lstStyle/>
              <a:p>
                <a:pPr algn="ctr">
                  <a:lnSpc>
                    <a:spcPts val="2079"/>
                  </a:lnSpc>
                </a:pPr>
                <a:endParaRPr sz="1200"/>
              </a:p>
            </p:txBody>
          </p:sp>
        </p:grpSp>
        <p:sp>
          <p:nvSpPr>
            <p:cNvPr id="15" name="TextBox 15"/>
            <p:cNvSpPr txBox="1"/>
            <p:nvPr/>
          </p:nvSpPr>
          <p:spPr>
            <a:xfrm>
              <a:off x="6433740" y="485140"/>
              <a:ext cx="1634786" cy="775596"/>
            </a:xfrm>
            <a:prstGeom prst="rect">
              <a:avLst/>
            </a:prstGeom>
          </p:spPr>
          <p:txBody>
            <a:bodyPr lIns="0" tIns="0" rIns="0" bIns="0" rtlCol="0" anchor="t">
              <a:spAutoFit/>
            </a:bodyPr>
            <a:lstStyle/>
            <a:p>
              <a:pPr algn="ctr">
                <a:lnSpc>
                  <a:spcPts val="3360"/>
                </a:lnSpc>
              </a:pPr>
              <a:r>
                <a:rPr lang="en-US" sz="2800">
                  <a:solidFill>
                    <a:srgbClr val="FFFFFF">
                      <a:alpha val="84706"/>
                    </a:srgbClr>
                  </a:solidFill>
                  <a:latin typeface="思源黑体-超粗体 Medium"/>
                </a:rPr>
                <a:t>02</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617" y="447357"/>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grpSp>
      <p:grpSp>
        <p:nvGrpSpPr>
          <p:cNvPr id="4" name="Group 4"/>
          <p:cNvGrpSpPr/>
          <p:nvPr/>
        </p:nvGrpSpPr>
        <p:grpSpPr>
          <a:xfrm>
            <a:off x="791210" y="-29845"/>
            <a:ext cx="552450" cy="1416685"/>
            <a:chOff x="0" y="0"/>
            <a:chExt cx="1104900" cy="2833370"/>
          </a:xfrm>
        </p:grpSpPr>
        <p:sp>
          <p:nvSpPr>
            <p:cNvPr id="5" name="Freeform 5"/>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grpSp>
        <p:nvGrpSpPr>
          <p:cNvPr id="6" name="Group 6"/>
          <p:cNvGrpSpPr/>
          <p:nvPr/>
        </p:nvGrpSpPr>
        <p:grpSpPr>
          <a:xfrm>
            <a:off x="1089977" y="3585345"/>
            <a:ext cx="507365" cy="507365"/>
            <a:chOff x="0" y="0"/>
            <a:chExt cx="1014730" cy="1014730"/>
          </a:xfrm>
        </p:grpSpPr>
        <p:sp>
          <p:nvSpPr>
            <p:cNvPr id="7" name="Freeform 7"/>
            <p:cNvSpPr/>
            <p:nvPr/>
          </p:nvSpPr>
          <p:spPr>
            <a:xfrm>
              <a:off x="0" y="0"/>
              <a:ext cx="1014730" cy="1014730"/>
            </a:xfrm>
            <a:custGeom>
              <a:avLst/>
              <a:gdLst/>
              <a:ahLst/>
              <a:cxnLst/>
              <a:rect l="l" t="t" r="r" b="b"/>
              <a:pathLst>
                <a:path w="1014730" h="1014730">
                  <a:moveTo>
                    <a:pt x="0" y="507365"/>
                  </a:moveTo>
                  <a:cubicBezTo>
                    <a:pt x="0" y="227203"/>
                    <a:pt x="227203" y="0"/>
                    <a:pt x="507365" y="0"/>
                  </a:cubicBezTo>
                  <a:cubicBezTo>
                    <a:pt x="787527" y="0"/>
                    <a:pt x="1014730" y="227203"/>
                    <a:pt x="1014730" y="507365"/>
                  </a:cubicBezTo>
                  <a:cubicBezTo>
                    <a:pt x="1014730" y="787527"/>
                    <a:pt x="787527" y="1014730"/>
                    <a:pt x="507365" y="1014730"/>
                  </a:cubicBezTo>
                  <a:cubicBezTo>
                    <a:pt x="227203" y="1014730"/>
                    <a:pt x="0" y="787527"/>
                    <a:pt x="0" y="507365"/>
                  </a:cubicBezTo>
                  <a:close/>
                </a:path>
              </a:pathLst>
            </a:custGeom>
            <a:solidFill>
              <a:srgbClr val="E6C7C3"/>
            </a:solidFill>
          </p:spPr>
        </p:sp>
      </p:grpSp>
      <p:grpSp>
        <p:nvGrpSpPr>
          <p:cNvPr id="8" name="Group 8"/>
          <p:cNvGrpSpPr/>
          <p:nvPr/>
        </p:nvGrpSpPr>
        <p:grpSpPr>
          <a:xfrm>
            <a:off x="6640791" y="1922846"/>
            <a:ext cx="507365" cy="507365"/>
            <a:chOff x="0" y="0"/>
            <a:chExt cx="1014730" cy="1014730"/>
          </a:xfrm>
        </p:grpSpPr>
        <p:sp>
          <p:nvSpPr>
            <p:cNvPr id="9" name="Freeform 9"/>
            <p:cNvSpPr/>
            <p:nvPr/>
          </p:nvSpPr>
          <p:spPr>
            <a:xfrm>
              <a:off x="0" y="0"/>
              <a:ext cx="1014730" cy="1014730"/>
            </a:xfrm>
            <a:custGeom>
              <a:avLst/>
              <a:gdLst/>
              <a:ahLst/>
              <a:cxnLst/>
              <a:rect l="l" t="t" r="r" b="b"/>
              <a:pathLst>
                <a:path w="1014730" h="1014730">
                  <a:moveTo>
                    <a:pt x="0" y="507365"/>
                  </a:moveTo>
                  <a:cubicBezTo>
                    <a:pt x="0" y="227203"/>
                    <a:pt x="227203" y="0"/>
                    <a:pt x="507365" y="0"/>
                  </a:cubicBezTo>
                  <a:cubicBezTo>
                    <a:pt x="787527" y="0"/>
                    <a:pt x="1014730" y="227203"/>
                    <a:pt x="1014730" y="507365"/>
                  </a:cubicBezTo>
                  <a:cubicBezTo>
                    <a:pt x="1014730" y="787527"/>
                    <a:pt x="787527" y="1014730"/>
                    <a:pt x="507365" y="1014730"/>
                  </a:cubicBezTo>
                  <a:cubicBezTo>
                    <a:pt x="227203" y="1014730"/>
                    <a:pt x="0" y="787527"/>
                    <a:pt x="0" y="507365"/>
                  </a:cubicBezTo>
                  <a:close/>
                </a:path>
              </a:pathLst>
            </a:custGeom>
            <a:solidFill>
              <a:srgbClr val="E6C7C3"/>
            </a:solidFill>
          </p:spPr>
        </p:sp>
      </p:grpSp>
      <p:grpSp>
        <p:nvGrpSpPr>
          <p:cNvPr id="10" name="Group 10"/>
          <p:cNvGrpSpPr/>
          <p:nvPr/>
        </p:nvGrpSpPr>
        <p:grpSpPr>
          <a:xfrm>
            <a:off x="1089977" y="1979514"/>
            <a:ext cx="507365" cy="507365"/>
            <a:chOff x="0" y="0"/>
            <a:chExt cx="1014730" cy="1014730"/>
          </a:xfrm>
        </p:grpSpPr>
        <p:sp>
          <p:nvSpPr>
            <p:cNvPr id="11" name="Freeform 11"/>
            <p:cNvSpPr/>
            <p:nvPr/>
          </p:nvSpPr>
          <p:spPr>
            <a:xfrm>
              <a:off x="0" y="0"/>
              <a:ext cx="1014730" cy="1014730"/>
            </a:xfrm>
            <a:custGeom>
              <a:avLst/>
              <a:gdLst/>
              <a:ahLst/>
              <a:cxnLst/>
              <a:rect l="l" t="t" r="r" b="b"/>
              <a:pathLst>
                <a:path w="1014730" h="1014730">
                  <a:moveTo>
                    <a:pt x="0" y="507365"/>
                  </a:moveTo>
                  <a:cubicBezTo>
                    <a:pt x="0" y="227203"/>
                    <a:pt x="227203" y="0"/>
                    <a:pt x="507365" y="0"/>
                  </a:cubicBezTo>
                  <a:cubicBezTo>
                    <a:pt x="787527" y="0"/>
                    <a:pt x="1014730" y="227203"/>
                    <a:pt x="1014730" y="507365"/>
                  </a:cubicBezTo>
                  <a:cubicBezTo>
                    <a:pt x="1014730" y="787527"/>
                    <a:pt x="787527" y="1014730"/>
                    <a:pt x="507365" y="1014730"/>
                  </a:cubicBezTo>
                  <a:cubicBezTo>
                    <a:pt x="227203" y="1014730"/>
                    <a:pt x="0" y="787527"/>
                    <a:pt x="0" y="507365"/>
                  </a:cubicBezTo>
                  <a:close/>
                </a:path>
              </a:pathLst>
            </a:custGeom>
            <a:solidFill>
              <a:srgbClr val="E6C7C3"/>
            </a:solidFill>
          </p:spPr>
        </p:sp>
      </p:grpSp>
      <p:sp>
        <p:nvSpPr>
          <p:cNvPr id="14" name="TextBox 14"/>
          <p:cNvSpPr txBox="1"/>
          <p:nvPr/>
        </p:nvSpPr>
        <p:spPr>
          <a:xfrm>
            <a:off x="1765224" y="3640175"/>
            <a:ext cx="3019425"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17AB3"/>
                </a:solidFill>
                <a:ea typeface="思源黑体-粗体 Bold"/>
              </a:rPr>
              <a:t>奖励</a:t>
            </a:r>
            <a:endParaRPr lang="en-US" sz="2600" dirty="0">
              <a:solidFill>
                <a:srgbClr val="617AB3"/>
              </a:solidFill>
              <a:ea typeface="思源黑体-粗体 Bold"/>
            </a:endParaRPr>
          </a:p>
        </p:txBody>
      </p:sp>
      <p:sp>
        <p:nvSpPr>
          <p:cNvPr id="15" name="TextBox 15"/>
          <p:cNvSpPr txBox="1"/>
          <p:nvPr/>
        </p:nvSpPr>
        <p:spPr>
          <a:xfrm>
            <a:off x="1735368" y="4132329"/>
            <a:ext cx="4211342" cy="1312026"/>
          </a:xfrm>
          <a:prstGeom prst="rect">
            <a:avLst/>
          </a:prstGeom>
        </p:spPr>
        <p:txBody>
          <a:bodyPr wrap="square" lIns="0" tIns="0" rIns="0" bIns="0" rtlCol="0" anchor="t">
            <a:spAutoFit/>
          </a:bodyPr>
          <a:lstStyle/>
          <a:p>
            <a:pPr>
              <a:lnSpc>
                <a:spcPts val="2591"/>
              </a:lnSpc>
              <a:spcBef>
                <a:spcPct val="0"/>
              </a:spcBef>
            </a:pPr>
            <a:r>
              <a:rPr lang="zh-CN" altLang="en-US" b="1" spc="120" dirty="0">
                <a:solidFill>
                  <a:srgbClr val="6E84B7">
                    <a:alpha val="80000"/>
                  </a:srgbClr>
                </a:solidFill>
              </a:rPr>
              <a:t>奖励信号定义了强化学习问题的目标，，在每个时间步骤内，环境向强化学习发出的标量值即为奖励，它能定义智能体表现好坏</a:t>
            </a:r>
            <a:endParaRPr lang="zh-CN" altLang="zh-CN" b="1" spc="120" dirty="0">
              <a:solidFill>
                <a:srgbClr val="6E84B7">
                  <a:alpha val="80000"/>
                </a:srgbClr>
              </a:solidFill>
            </a:endParaRPr>
          </a:p>
        </p:txBody>
      </p:sp>
      <p:sp>
        <p:nvSpPr>
          <p:cNvPr id="16" name="TextBox 16"/>
          <p:cNvSpPr txBox="1"/>
          <p:nvPr/>
        </p:nvSpPr>
        <p:spPr>
          <a:xfrm>
            <a:off x="4156548" y="1451073"/>
            <a:ext cx="4674118" cy="431913"/>
          </a:xfrm>
          <a:prstGeom prst="rect">
            <a:avLst/>
          </a:prstGeom>
        </p:spPr>
        <p:txBody>
          <a:bodyPr wrap="square" lIns="0" tIns="0" rIns="0" bIns="0" rtlCol="0" anchor="t">
            <a:spAutoFit/>
          </a:bodyPr>
          <a:lstStyle/>
          <a:p>
            <a:pPr>
              <a:lnSpc>
                <a:spcPts val="3120"/>
              </a:lnSpc>
              <a:spcBef>
                <a:spcPct val="0"/>
              </a:spcBef>
            </a:pPr>
            <a:r>
              <a:rPr lang="zh-CN" altLang="en-US" sz="4000" dirty="0">
                <a:solidFill>
                  <a:srgbClr val="617AB3"/>
                </a:solidFill>
                <a:ea typeface="思源黑体-粗体 Bold"/>
              </a:rPr>
              <a:t>强化学习四要素</a:t>
            </a:r>
            <a:endParaRPr lang="en-US" sz="4000" dirty="0">
              <a:solidFill>
                <a:srgbClr val="617AB3"/>
              </a:solidFill>
              <a:ea typeface="思源黑体-粗体 Bold"/>
            </a:endParaRPr>
          </a:p>
        </p:txBody>
      </p:sp>
      <p:sp>
        <p:nvSpPr>
          <p:cNvPr id="17" name="TextBox 17"/>
          <p:cNvSpPr txBox="1"/>
          <p:nvPr/>
        </p:nvSpPr>
        <p:spPr>
          <a:xfrm>
            <a:off x="1735368" y="2511429"/>
            <a:ext cx="4297293" cy="978601"/>
          </a:xfrm>
          <a:prstGeom prst="rect">
            <a:avLst/>
          </a:prstGeom>
        </p:spPr>
        <p:txBody>
          <a:bodyPr wrap="square" lIns="0" tIns="0" rIns="0" bIns="0" rtlCol="0" anchor="t">
            <a:spAutoFit/>
          </a:bodyPr>
          <a:lstStyle/>
          <a:p>
            <a:pPr>
              <a:lnSpc>
                <a:spcPts val="2591"/>
              </a:lnSpc>
              <a:spcBef>
                <a:spcPct val="0"/>
              </a:spcBef>
            </a:pPr>
            <a:r>
              <a:rPr lang="zh-CN" altLang="en-US" b="1" spc="120" dirty="0">
                <a:solidFill>
                  <a:srgbClr val="6E84B7">
                    <a:alpha val="80000"/>
                  </a:srgbClr>
                </a:solidFill>
              </a:rPr>
              <a:t>策略定义了智能体对于给定状态所做出的行为，换句话说，就是一个从状态到行为的映射</a:t>
            </a:r>
            <a:endParaRPr lang="en-US" b="1" spc="120" dirty="0">
              <a:solidFill>
                <a:srgbClr val="6E84B7">
                  <a:alpha val="80000"/>
                </a:srgbClr>
              </a:solidFill>
              <a:ea typeface="Arimo"/>
            </a:endParaRPr>
          </a:p>
        </p:txBody>
      </p:sp>
      <p:sp>
        <p:nvSpPr>
          <p:cNvPr id="18" name="TextBox 18"/>
          <p:cNvSpPr txBox="1"/>
          <p:nvPr/>
        </p:nvSpPr>
        <p:spPr>
          <a:xfrm>
            <a:off x="7320954" y="2020051"/>
            <a:ext cx="3019425"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17AB3"/>
                </a:solidFill>
                <a:ea typeface="思源黑体-粗体 Bold"/>
              </a:rPr>
              <a:t>价值</a:t>
            </a:r>
            <a:endParaRPr lang="en-US" sz="2600" dirty="0">
              <a:solidFill>
                <a:srgbClr val="617AB3"/>
              </a:solidFill>
              <a:ea typeface="思源黑体-粗体 Bold"/>
            </a:endParaRPr>
          </a:p>
        </p:txBody>
      </p:sp>
      <p:sp>
        <p:nvSpPr>
          <p:cNvPr id="19" name="TextBox 19"/>
          <p:cNvSpPr txBox="1"/>
          <p:nvPr/>
        </p:nvSpPr>
        <p:spPr>
          <a:xfrm>
            <a:off x="7320954" y="2486879"/>
            <a:ext cx="4161919" cy="1645450"/>
          </a:xfrm>
          <a:prstGeom prst="rect">
            <a:avLst/>
          </a:prstGeom>
        </p:spPr>
        <p:txBody>
          <a:bodyPr wrap="square" lIns="0" tIns="0" rIns="0" bIns="0" rtlCol="0" anchor="t">
            <a:spAutoFit/>
          </a:bodyPr>
          <a:lstStyle/>
          <a:p>
            <a:pPr>
              <a:lnSpc>
                <a:spcPts val="2591"/>
              </a:lnSpc>
              <a:spcBef>
                <a:spcPct val="0"/>
              </a:spcBef>
            </a:pPr>
            <a:r>
              <a:rPr lang="zh-CN" altLang="en-US" b="1" spc="120" dirty="0">
                <a:solidFill>
                  <a:srgbClr val="6E84B7">
                    <a:alpha val="80000"/>
                  </a:srgbClr>
                </a:solidFill>
              </a:rPr>
              <a:t>价值函数，这是强化学习中非常重要的概念，与奖励的即时性不同，价值函数是对长期收益的衡量。价值函数是对未来奖励的预测且价值函数的计算需要对状态之间的转移进行分析</a:t>
            </a:r>
            <a:endParaRPr lang="en-US" b="1" spc="120" dirty="0">
              <a:solidFill>
                <a:srgbClr val="6E84B7">
                  <a:alpha val="80000"/>
                </a:srgbClr>
              </a:solidFill>
            </a:endParaRPr>
          </a:p>
        </p:txBody>
      </p:sp>
      <p:grpSp>
        <p:nvGrpSpPr>
          <p:cNvPr id="20" name="Group 20"/>
          <p:cNvGrpSpPr/>
          <p:nvPr/>
        </p:nvGrpSpPr>
        <p:grpSpPr>
          <a:xfrm>
            <a:off x="1515745" y="576664"/>
            <a:ext cx="4495800" cy="726979"/>
            <a:chOff x="0" y="0"/>
            <a:chExt cx="8991600" cy="1453959"/>
          </a:xfrm>
        </p:grpSpPr>
        <p:sp>
          <p:nvSpPr>
            <p:cNvPr id="21" name="TextBox 21"/>
            <p:cNvSpPr txBox="1"/>
            <p:nvPr/>
          </p:nvSpPr>
          <p:spPr>
            <a:xfrm>
              <a:off x="0" y="0"/>
              <a:ext cx="8991600" cy="872034"/>
            </a:xfrm>
            <a:prstGeom prst="rect">
              <a:avLst/>
            </a:prstGeom>
          </p:spPr>
          <p:txBody>
            <a:bodyPr lIns="0" tIns="0" rIns="0" bIns="0" rtlCol="0" anchor="t">
              <a:spAutoFit/>
            </a:bodyPr>
            <a:lstStyle/>
            <a:p>
              <a:pPr>
                <a:lnSpc>
                  <a:spcPts val="3360"/>
                </a:lnSpc>
              </a:pPr>
              <a:r>
                <a:rPr lang="zh-CN" altLang="en-US" sz="3200" dirty="0">
                  <a:solidFill>
                    <a:srgbClr val="4F69A4">
                      <a:alpha val="84706"/>
                    </a:srgbClr>
                  </a:solidFill>
                  <a:ea typeface="思源黑体-超粗体 Medium"/>
                </a:rPr>
                <a:t>构造方式及过程</a:t>
              </a:r>
            </a:p>
          </p:txBody>
        </p:sp>
        <p:sp>
          <p:nvSpPr>
            <p:cNvPr id="22" name="TextBox 22"/>
            <p:cNvSpPr txBox="1"/>
            <p:nvPr/>
          </p:nvSpPr>
          <p:spPr>
            <a:xfrm>
              <a:off x="0" y="993703"/>
              <a:ext cx="8991600" cy="460256"/>
            </a:xfrm>
            <a:prstGeom prst="rect">
              <a:avLst/>
            </a:prstGeom>
          </p:spPr>
          <p:txBody>
            <a:bodyPr lIns="0" tIns="0" rIns="0" bIns="0" rtlCol="0" anchor="t">
              <a:spAutoFit/>
            </a:bodyPr>
            <a:lstStyle/>
            <a:p>
              <a:pPr>
                <a:lnSpc>
                  <a:spcPts val="1919"/>
                </a:lnSpc>
              </a:pPr>
              <a:r>
                <a:rPr lang="en-US" altLang="zh-CN" sz="1400" dirty="0">
                  <a:solidFill>
                    <a:srgbClr val="4F69A4">
                      <a:alpha val="40000"/>
                    </a:srgbClr>
                  </a:solidFill>
                  <a:latin typeface="ABeeZee"/>
                </a:rPr>
                <a:t>Construction mode and process</a:t>
              </a:r>
            </a:p>
          </p:txBody>
        </p:sp>
      </p:grpSp>
      <p:sp>
        <p:nvSpPr>
          <p:cNvPr id="13" name="TextBox 18">
            <a:extLst>
              <a:ext uri="{FF2B5EF4-FFF2-40B4-BE49-F238E27FC236}">
                <a16:creationId xmlns:a16="http://schemas.microsoft.com/office/drawing/2014/main" id="{84CD0C73-22C9-2DD0-A3CC-A0C6DFD7BE9A}"/>
              </a:ext>
            </a:extLst>
          </p:cNvPr>
          <p:cNvSpPr txBox="1"/>
          <p:nvPr/>
        </p:nvSpPr>
        <p:spPr>
          <a:xfrm>
            <a:off x="1765224" y="2034423"/>
            <a:ext cx="3019425"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17AB3"/>
                </a:solidFill>
                <a:ea typeface="思源黑体-粗体 Bold"/>
              </a:rPr>
              <a:t>策略</a:t>
            </a:r>
            <a:endParaRPr lang="en-US" sz="2600" dirty="0">
              <a:solidFill>
                <a:srgbClr val="617AB3"/>
              </a:solidFill>
              <a:ea typeface="思源黑体-粗体 Bold"/>
            </a:endParaRPr>
          </a:p>
        </p:txBody>
      </p:sp>
      <p:grpSp>
        <p:nvGrpSpPr>
          <p:cNvPr id="12" name="Group 6">
            <a:extLst>
              <a:ext uri="{FF2B5EF4-FFF2-40B4-BE49-F238E27FC236}">
                <a16:creationId xmlns:a16="http://schemas.microsoft.com/office/drawing/2014/main" id="{144D211B-8C6F-E312-8D7B-491DFF5E1FD1}"/>
              </a:ext>
            </a:extLst>
          </p:cNvPr>
          <p:cNvGrpSpPr/>
          <p:nvPr/>
        </p:nvGrpSpPr>
        <p:grpSpPr>
          <a:xfrm>
            <a:off x="6640790" y="4280977"/>
            <a:ext cx="507365" cy="507365"/>
            <a:chOff x="0" y="0"/>
            <a:chExt cx="1014730" cy="1014730"/>
          </a:xfrm>
        </p:grpSpPr>
        <p:sp>
          <p:nvSpPr>
            <p:cNvPr id="23" name="Freeform 7">
              <a:extLst>
                <a:ext uri="{FF2B5EF4-FFF2-40B4-BE49-F238E27FC236}">
                  <a16:creationId xmlns:a16="http://schemas.microsoft.com/office/drawing/2014/main" id="{03191CB6-94CB-F029-82BB-B25E96E43C28}"/>
                </a:ext>
              </a:extLst>
            </p:cNvPr>
            <p:cNvSpPr/>
            <p:nvPr/>
          </p:nvSpPr>
          <p:spPr>
            <a:xfrm>
              <a:off x="0" y="0"/>
              <a:ext cx="1014730" cy="1014730"/>
            </a:xfrm>
            <a:custGeom>
              <a:avLst/>
              <a:gdLst/>
              <a:ahLst/>
              <a:cxnLst/>
              <a:rect l="l" t="t" r="r" b="b"/>
              <a:pathLst>
                <a:path w="1014730" h="1014730">
                  <a:moveTo>
                    <a:pt x="0" y="507365"/>
                  </a:moveTo>
                  <a:cubicBezTo>
                    <a:pt x="0" y="227203"/>
                    <a:pt x="227203" y="0"/>
                    <a:pt x="507365" y="0"/>
                  </a:cubicBezTo>
                  <a:cubicBezTo>
                    <a:pt x="787527" y="0"/>
                    <a:pt x="1014730" y="227203"/>
                    <a:pt x="1014730" y="507365"/>
                  </a:cubicBezTo>
                  <a:cubicBezTo>
                    <a:pt x="1014730" y="787527"/>
                    <a:pt x="787527" y="1014730"/>
                    <a:pt x="507365" y="1014730"/>
                  </a:cubicBezTo>
                  <a:cubicBezTo>
                    <a:pt x="227203" y="1014730"/>
                    <a:pt x="0" y="787527"/>
                    <a:pt x="0" y="507365"/>
                  </a:cubicBezTo>
                  <a:close/>
                </a:path>
              </a:pathLst>
            </a:custGeom>
            <a:solidFill>
              <a:srgbClr val="E6C7C3"/>
            </a:solidFill>
          </p:spPr>
        </p:sp>
      </p:grpSp>
      <p:sp>
        <p:nvSpPr>
          <p:cNvPr id="24" name="TextBox 14">
            <a:extLst>
              <a:ext uri="{FF2B5EF4-FFF2-40B4-BE49-F238E27FC236}">
                <a16:creationId xmlns:a16="http://schemas.microsoft.com/office/drawing/2014/main" id="{51E91FEA-E180-E3EA-862A-563F0BDC976D}"/>
              </a:ext>
            </a:extLst>
          </p:cNvPr>
          <p:cNvSpPr txBox="1"/>
          <p:nvPr/>
        </p:nvSpPr>
        <p:spPr>
          <a:xfrm>
            <a:off x="7320954" y="4335886"/>
            <a:ext cx="3019425"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17AB3"/>
                </a:solidFill>
                <a:ea typeface="思源黑体-粗体 Bold"/>
              </a:rPr>
              <a:t>环境</a:t>
            </a:r>
            <a:endParaRPr lang="en-US" sz="2600" dirty="0">
              <a:solidFill>
                <a:srgbClr val="617AB3"/>
              </a:solidFill>
              <a:ea typeface="思源黑体-粗体 Bold"/>
            </a:endParaRPr>
          </a:p>
        </p:txBody>
      </p:sp>
      <p:sp>
        <p:nvSpPr>
          <p:cNvPr id="25" name="TextBox 15">
            <a:extLst>
              <a:ext uri="{FF2B5EF4-FFF2-40B4-BE49-F238E27FC236}">
                <a16:creationId xmlns:a16="http://schemas.microsoft.com/office/drawing/2014/main" id="{A49632CF-0AE4-26DE-EFEA-206811D418DF}"/>
              </a:ext>
            </a:extLst>
          </p:cNvPr>
          <p:cNvSpPr txBox="1"/>
          <p:nvPr/>
        </p:nvSpPr>
        <p:spPr>
          <a:xfrm>
            <a:off x="7320954" y="4788342"/>
            <a:ext cx="4211342" cy="645177"/>
          </a:xfrm>
          <a:prstGeom prst="rect">
            <a:avLst/>
          </a:prstGeom>
        </p:spPr>
        <p:txBody>
          <a:bodyPr wrap="square" lIns="0" tIns="0" rIns="0" bIns="0" rtlCol="0" anchor="t">
            <a:spAutoFit/>
          </a:bodyPr>
          <a:lstStyle/>
          <a:p>
            <a:pPr>
              <a:lnSpc>
                <a:spcPts val="2591"/>
              </a:lnSpc>
              <a:spcBef>
                <a:spcPct val="0"/>
              </a:spcBef>
            </a:pPr>
            <a:r>
              <a:rPr lang="zh-CN" altLang="en-US" b="1" spc="120" dirty="0">
                <a:solidFill>
                  <a:srgbClr val="6E84B7">
                    <a:alpha val="80000"/>
                  </a:srgbClr>
                </a:solidFill>
              </a:rPr>
              <a:t>模型可以预测环境下一步的表现、表现具体可由预测的状态和奖励来反映</a:t>
            </a:r>
            <a:endParaRPr lang="zh-CN" altLang="zh-CN" b="1" spc="120" dirty="0">
              <a:solidFill>
                <a:srgbClr val="6E84B7">
                  <a:alpha val="80000"/>
                </a:srgb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618" y="446724"/>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grpSp>
      <p:grpSp>
        <p:nvGrpSpPr>
          <p:cNvPr id="4" name="Group 4"/>
          <p:cNvGrpSpPr/>
          <p:nvPr/>
        </p:nvGrpSpPr>
        <p:grpSpPr>
          <a:xfrm>
            <a:off x="791210" y="-29845"/>
            <a:ext cx="552450" cy="1416685"/>
            <a:chOff x="0" y="0"/>
            <a:chExt cx="1104900" cy="2833370"/>
          </a:xfrm>
        </p:grpSpPr>
        <p:sp>
          <p:nvSpPr>
            <p:cNvPr id="5" name="Freeform 5"/>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grpSp>
        <p:nvGrpSpPr>
          <p:cNvPr id="6" name="Group 6"/>
          <p:cNvGrpSpPr/>
          <p:nvPr/>
        </p:nvGrpSpPr>
        <p:grpSpPr>
          <a:xfrm>
            <a:off x="1445895" y="582296"/>
            <a:ext cx="4495800" cy="726979"/>
            <a:chOff x="0" y="0"/>
            <a:chExt cx="8991600" cy="1453959"/>
          </a:xfrm>
        </p:grpSpPr>
        <p:sp>
          <p:nvSpPr>
            <p:cNvPr id="7" name="TextBox 7"/>
            <p:cNvSpPr txBox="1"/>
            <p:nvPr/>
          </p:nvSpPr>
          <p:spPr>
            <a:xfrm>
              <a:off x="0" y="0"/>
              <a:ext cx="8991600" cy="872035"/>
            </a:xfrm>
            <a:prstGeom prst="rect">
              <a:avLst/>
            </a:prstGeom>
          </p:spPr>
          <p:txBody>
            <a:bodyPr lIns="0" tIns="0" rIns="0" bIns="0" rtlCol="0" anchor="t">
              <a:spAutoFit/>
            </a:bodyPr>
            <a:lstStyle/>
            <a:p>
              <a:pPr>
                <a:lnSpc>
                  <a:spcPts val="3360"/>
                </a:lnSpc>
              </a:pPr>
              <a:r>
                <a:rPr lang="zh-CN" altLang="en-US" sz="3200" dirty="0">
                  <a:solidFill>
                    <a:srgbClr val="4F69A4">
                      <a:alpha val="84706"/>
                    </a:srgbClr>
                  </a:solidFill>
                  <a:ea typeface="思源黑体-超粗体 Medium"/>
                </a:rPr>
                <a:t>构造方式及过程</a:t>
              </a:r>
            </a:p>
          </p:txBody>
        </p:sp>
        <p:sp>
          <p:nvSpPr>
            <p:cNvPr id="8" name="TextBox 8"/>
            <p:cNvSpPr txBox="1"/>
            <p:nvPr/>
          </p:nvSpPr>
          <p:spPr>
            <a:xfrm>
              <a:off x="0" y="993703"/>
              <a:ext cx="8991600" cy="460256"/>
            </a:xfrm>
            <a:prstGeom prst="rect">
              <a:avLst/>
            </a:prstGeom>
          </p:spPr>
          <p:txBody>
            <a:bodyPr lIns="0" tIns="0" rIns="0" bIns="0" rtlCol="0" anchor="t">
              <a:spAutoFit/>
            </a:bodyPr>
            <a:lstStyle/>
            <a:p>
              <a:pPr>
                <a:lnSpc>
                  <a:spcPts val="1919"/>
                </a:lnSpc>
              </a:pPr>
              <a:r>
                <a:rPr lang="en-US" altLang="zh-CN" sz="1400" dirty="0">
                  <a:solidFill>
                    <a:srgbClr val="4F69A4">
                      <a:alpha val="40000"/>
                    </a:srgbClr>
                  </a:solidFill>
                  <a:latin typeface="ABeeZee"/>
                </a:rPr>
                <a:t>Construction mode and process</a:t>
              </a:r>
            </a:p>
          </p:txBody>
        </p:sp>
      </p:grpSp>
      <p:grpSp>
        <p:nvGrpSpPr>
          <p:cNvPr id="9" name="Group 9"/>
          <p:cNvGrpSpPr/>
          <p:nvPr/>
        </p:nvGrpSpPr>
        <p:grpSpPr>
          <a:xfrm>
            <a:off x="8300246" y="1669727"/>
            <a:ext cx="2742483" cy="2611912"/>
            <a:chOff x="0" y="0"/>
            <a:chExt cx="7202170" cy="6859270"/>
          </a:xfrm>
        </p:grpSpPr>
        <p:sp>
          <p:nvSpPr>
            <p:cNvPr id="10" name="Freeform 10"/>
            <p:cNvSpPr/>
            <p:nvPr/>
          </p:nvSpPr>
          <p:spPr>
            <a:xfrm>
              <a:off x="0" y="0"/>
              <a:ext cx="7202170" cy="6859270"/>
            </a:xfrm>
            <a:custGeom>
              <a:avLst/>
              <a:gdLst/>
              <a:ahLst/>
              <a:cxnLst/>
              <a:rect l="l" t="t" r="r" b="b"/>
              <a:pathLst>
                <a:path w="7202170" h="6859270">
                  <a:moveTo>
                    <a:pt x="0" y="0"/>
                  </a:moveTo>
                  <a:lnTo>
                    <a:pt x="7202170" y="0"/>
                  </a:lnTo>
                  <a:lnTo>
                    <a:pt x="7202170" y="6859270"/>
                  </a:lnTo>
                  <a:lnTo>
                    <a:pt x="0" y="6859270"/>
                  </a:lnTo>
                  <a:close/>
                </a:path>
              </a:pathLst>
            </a:custGeom>
            <a:solidFill>
              <a:srgbClr val="E6C7C3"/>
            </a:solidFill>
          </p:spPr>
        </p:sp>
      </p:grpSp>
      <p:sp>
        <p:nvSpPr>
          <p:cNvPr id="13" name="TextBox 13"/>
          <p:cNvSpPr txBox="1"/>
          <p:nvPr/>
        </p:nvSpPr>
        <p:spPr>
          <a:xfrm>
            <a:off x="1687546" y="1754547"/>
            <a:ext cx="4569460" cy="397545"/>
          </a:xfrm>
          <a:prstGeom prst="rect">
            <a:avLst/>
          </a:prstGeom>
        </p:spPr>
        <p:txBody>
          <a:bodyPr lIns="0" tIns="0" rIns="0" bIns="0" rtlCol="0" anchor="t">
            <a:spAutoFit/>
          </a:bodyPr>
          <a:lstStyle/>
          <a:p>
            <a:pPr>
              <a:lnSpc>
                <a:spcPts val="3120"/>
              </a:lnSpc>
            </a:pPr>
            <a:r>
              <a:rPr lang="en-US" altLang="zh-CN" sz="2600" dirty="0">
                <a:solidFill>
                  <a:srgbClr val="6E84B7"/>
                </a:solidFill>
                <a:ea typeface="思源黑体-粗体 Bold"/>
              </a:rPr>
              <a:t>Q-learning</a:t>
            </a:r>
            <a:r>
              <a:rPr lang="zh-CN" altLang="en-US" sz="2600" dirty="0">
                <a:solidFill>
                  <a:srgbClr val="6E84B7"/>
                </a:solidFill>
                <a:ea typeface="思源黑体-粗体 Bold"/>
              </a:rPr>
              <a:t>算法</a:t>
            </a:r>
            <a:endParaRPr lang="en-US" sz="2600" dirty="0">
              <a:solidFill>
                <a:srgbClr val="6E84B7"/>
              </a:solidFill>
              <a:ea typeface="思源黑体-粗体 Bold"/>
            </a:endParaRPr>
          </a:p>
        </p:txBody>
      </p:sp>
      <p:grpSp>
        <p:nvGrpSpPr>
          <p:cNvPr id="17" name="Group 17"/>
          <p:cNvGrpSpPr/>
          <p:nvPr/>
        </p:nvGrpSpPr>
        <p:grpSpPr>
          <a:xfrm>
            <a:off x="1016656" y="1693898"/>
            <a:ext cx="507365" cy="507365"/>
            <a:chOff x="0" y="0"/>
            <a:chExt cx="1014730" cy="1014730"/>
          </a:xfrm>
        </p:grpSpPr>
        <p:sp>
          <p:nvSpPr>
            <p:cNvPr id="18" name="Freeform 18"/>
            <p:cNvSpPr/>
            <p:nvPr/>
          </p:nvSpPr>
          <p:spPr>
            <a:xfrm>
              <a:off x="0" y="0"/>
              <a:ext cx="1014730" cy="1014730"/>
            </a:xfrm>
            <a:custGeom>
              <a:avLst/>
              <a:gdLst/>
              <a:ahLst/>
              <a:cxnLst/>
              <a:rect l="l" t="t" r="r" b="b"/>
              <a:pathLst>
                <a:path w="1014730" h="1014730">
                  <a:moveTo>
                    <a:pt x="0" y="507365"/>
                  </a:moveTo>
                  <a:cubicBezTo>
                    <a:pt x="0" y="227203"/>
                    <a:pt x="227203" y="0"/>
                    <a:pt x="507365" y="0"/>
                  </a:cubicBezTo>
                  <a:cubicBezTo>
                    <a:pt x="787527" y="0"/>
                    <a:pt x="1014730" y="227203"/>
                    <a:pt x="1014730" y="507365"/>
                  </a:cubicBezTo>
                  <a:cubicBezTo>
                    <a:pt x="1014730" y="787527"/>
                    <a:pt x="787527" y="1014730"/>
                    <a:pt x="507365" y="1014730"/>
                  </a:cubicBezTo>
                  <a:cubicBezTo>
                    <a:pt x="227203" y="1014730"/>
                    <a:pt x="0" y="787527"/>
                    <a:pt x="0" y="507365"/>
                  </a:cubicBezTo>
                  <a:close/>
                </a:path>
              </a:pathLst>
            </a:custGeom>
            <a:solidFill>
              <a:srgbClr val="6E84B7"/>
            </a:solidFill>
          </p:spPr>
        </p:sp>
      </p:grpSp>
      <p:sp>
        <p:nvSpPr>
          <p:cNvPr id="26" name="文本框 25">
            <a:extLst>
              <a:ext uri="{FF2B5EF4-FFF2-40B4-BE49-F238E27FC236}">
                <a16:creationId xmlns:a16="http://schemas.microsoft.com/office/drawing/2014/main" id="{DD7BAC93-8FE9-6F58-CA60-DBC4FD1C3C54}"/>
              </a:ext>
            </a:extLst>
          </p:cNvPr>
          <p:cNvSpPr txBox="1"/>
          <p:nvPr/>
        </p:nvSpPr>
        <p:spPr>
          <a:xfrm>
            <a:off x="1571561" y="2267362"/>
            <a:ext cx="6075032" cy="2657138"/>
          </a:xfrm>
          <a:prstGeom prst="rect">
            <a:avLst/>
          </a:prstGeom>
          <a:noFill/>
        </p:spPr>
        <p:txBody>
          <a:bodyPr wrap="square">
            <a:spAutoFit/>
          </a:bodyPr>
          <a:lstStyle/>
          <a:p>
            <a:pPr>
              <a:lnSpc>
                <a:spcPts val="1967"/>
              </a:lnSpc>
            </a:pPr>
            <a:r>
              <a:rPr lang="en-US" altLang="zh-CN" sz="1667" b="1" spc="111" dirty="0">
                <a:solidFill>
                  <a:srgbClr val="6E84B7">
                    <a:alpha val="80000"/>
                  </a:srgbClr>
                </a:solidFill>
              </a:rPr>
              <a:t>Q-learning</a:t>
            </a:r>
            <a:r>
              <a:rPr lang="zh-CN" altLang="en-US" sz="1667" b="1" spc="111" dirty="0">
                <a:solidFill>
                  <a:srgbClr val="6E84B7">
                    <a:alpha val="80000"/>
                  </a:srgbClr>
                </a:solidFill>
              </a:rPr>
              <a:t>算法是一种基于价值的算法。在算法中，</a:t>
            </a:r>
            <a:r>
              <a:rPr lang="en-US" altLang="zh-CN" sz="1667" b="1" spc="111" dirty="0">
                <a:solidFill>
                  <a:srgbClr val="6E84B7">
                    <a:alpha val="80000"/>
                  </a:srgbClr>
                </a:solidFill>
              </a:rPr>
              <a:t>Q</a:t>
            </a:r>
            <a:r>
              <a:rPr lang="zh-CN" altLang="en-US" sz="1667" b="1" spc="111" dirty="0">
                <a:solidFill>
                  <a:srgbClr val="6E84B7">
                    <a:alpha val="80000"/>
                  </a:srgbClr>
                </a:solidFill>
              </a:rPr>
              <a:t>函数有两个参数（</a:t>
            </a:r>
            <a:r>
              <a:rPr lang="en-US" altLang="zh-CN" sz="1667" b="1" spc="111" dirty="0">
                <a:solidFill>
                  <a:srgbClr val="6E84B7">
                    <a:alpha val="80000"/>
                  </a:srgbClr>
                </a:solidFill>
              </a:rPr>
              <a:t>state,  action</a:t>
            </a:r>
            <a:r>
              <a:rPr lang="zh-CN" altLang="en-US" sz="1667" b="1" spc="111" dirty="0">
                <a:solidFill>
                  <a:srgbClr val="6E84B7">
                    <a:alpha val="80000"/>
                  </a:srgbClr>
                </a:solidFill>
              </a:rPr>
              <a:t>），分别代表状态和决策，其值代表</a:t>
            </a:r>
            <a:r>
              <a:rPr lang="en-US" altLang="zh-CN" sz="1667" b="1" spc="111" dirty="0">
                <a:solidFill>
                  <a:srgbClr val="6E84B7">
                    <a:alpha val="80000"/>
                  </a:srgbClr>
                </a:solidFill>
              </a:rPr>
              <a:t>AI</a:t>
            </a:r>
            <a:r>
              <a:rPr lang="zh-CN" altLang="en-US" sz="1667" b="1" spc="111" dirty="0">
                <a:solidFill>
                  <a:srgbClr val="6E84B7">
                    <a:alpha val="80000"/>
                  </a:srgbClr>
                </a:solidFill>
              </a:rPr>
              <a:t>在当前状态下采取决策获得的价值。而算法的目标即为最大化价值来获取较高的回报值。</a:t>
            </a:r>
            <a:endParaRPr lang="en-US" altLang="zh-CN" sz="1667" b="1" spc="111" dirty="0">
              <a:solidFill>
                <a:srgbClr val="6E84B7">
                  <a:alpha val="80000"/>
                </a:srgbClr>
              </a:solidFill>
            </a:endParaRPr>
          </a:p>
          <a:p>
            <a:pPr>
              <a:lnSpc>
                <a:spcPts val="1967"/>
              </a:lnSpc>
            </a:pPr>
            <a:r>
              <a:rPr lang="en-US" altLang="zh-CN" sz="1667" b="1" spc="111" dirty="0">
                <a:solidFill>
                  <a:srgbClr val="6E84B7">
                    <a:alpha val="80000"/>
                  </a:srgbClr>
                </a:solidFill>
              </a:rPr>
              <a:t>Q-learning</a:t>
            </a:r>
            <a:r>
              <a:rPr lang="zh-CN" altLang="en-US" sz="1667" b="1" spc="111" dirty="0">
                <a:solidFill>
                  <a:srgbClr val="6E84B7">
                    <a:alpha val="80000"/>
                  </a:srgbClr>
                </a:solidFill>
              </a:rPr>
              <a:t>算法采用</a:t>
            </a:r>
            <a:r>
              <a:rPr lang="en-US" altLang="zh-CN" sz="1667" b="1" spc="111" dirty="0">
                <a:solidFill>
                  <a:srgbClr val="6E84B7">
                    <a:alpha val="80000"/>
                  </a:srgbClr>
                </a:solidFill>
              </a:rPr>
              <a:t>Q table</a:t>
            </a:r>
            <a:r>
              <a:rPr lang="zh-CN" altLang="en-US" sz="1667" b="1" spc="111" dirty="0">
                <a:solidFill>
                  <a:srgbClr val="6E84B7">
                    <a:alpha val="80000"/>
                  </a:srgbClr>
                </a:solidFill>
              </a:rPr>
              <a:t>记录不同状态和不同决策下的价值，在初始化</a:t>
            </a:r>
            <a:r>
              <a:rPr lang="en-US" altLang="zh-CN" sz="1667" b="1" spc="111" dirty="0">
                <a:solidFill>
                  <a:srgbClr val="6E84B7">
                    <a:alpha val="80000"/>
                  </a:srgbClr>
                </a:solidFill>
              </a:rPr>
              <a:t>Q table</a:t>
            </a:r>
            <a:r>
              <a:rPr lang="zh-CN" altLang="en-US" sz="1667" b="1" spc="111" dirty="0">
                <a:solidFill>
                  <a:srgbClr val="6E84B7">
                    <a:alpha val="80000"/>
                  </a:srgbClr>
                </a:solidFill>
              </a:rPr>
              <a:t>后，训练主体在环境中不断探索，并使用贝尔曼方程（</a:t>
            </a:r>
            <a:r>
              <a:rPr lang="en-US" altLang="zh-CN" sz="1667" b="1" spc="111" dirty="0" err="1">
                <a:solidFill>
                  <a:srgbClr val="6E84B7">
                    <a:alpha val="80000"/>
                  </a:srgbClr>
                </a:solidFill>
              </a:rPr>
              <a:t>ballman</a:t>
            </a:r>
            <a:r>
              <a:rPr lang="en-US" altLang="zh-CN" sz="1667" b="1" spc="111" dirty="0">
                <a:solidFill>
                  <a:srgbClr val="6E84B7">
                    <a:alpha val="80000"/>
                  </a:srgbClr>
                </a:solidFill>
              </a:rPr>
              <a:t> equation</a:t>
            </a:r>
            <a:r>
              <a:rPr lang="zh-CN" altLang="en-US" sz="1667" b="1" spc="111" dirty="0">
                <a:solidFill>
                  <a:srgbClr val="6E84B7">
                    <a:alpha val="80000"/>
                  </a:srgbClr>
                </a:solidFill>
              </a:rPr>
              <a:t>）来迭代，随着迭代不断拟合</a:t>
            </a:r>
            <a:r>
              <a:rPr lang="en-US" altLang="zh-CN" sz="1667" b="1" spc="111" dirty="0">
                <a:solidFill>
                  <a:srgbClr val="6E84B7">
                    <a:alpha val="80000"/>
                  </a:srgbClr>
                </a:solidFill>
              </a:rPr>
              <a:t>Q</a:t>
            </a:r>
            <a:r>
              <a:rPr lang="zh-CN" altLang="en-US" sz="1667" b="1" spc="111" dirty="0">
                <a:solidFill>
                  <a:srgbClr val="6E84B7">
                    <a:alpha val="80000"/>
                  </a:srgbClr>
                </a:solidFill>
              </a:rPr>
              <a:t>函数，最终达到收敛或迭代结束。</a:t>
            </a:r>
            <a:endParaRPr lang="en-US" altLang="zh-CN" sz="1667" b="1" spc="111" dirty="0">
              <a:solidFill>
                <a:srgbClr val="6E84B7">
                  <a:alpha val="80000"/>
                </a:srgbClr>
              </a:solidFill>
            </a:endParaRPr>
          </a:p>
          <a:p>
            <a:pPr>
              <a:lnSpc>
                <a:spcPts val="1967"/>
              </a:lnSpc>
            </a:pPr>
            <a:r>
              <a:rPr lang="zh-CN" altLang="en-US" sz="1667" b="1" spc="111" dirty="0">
                <a:solidFill>
                  <a:srgbClr val="6E84B7">
                    <a:alpha val="80000"/>
                  </a:srgbClr>
                </a:solidFill>
              </a:rPr>
              <a:t>此方法在迷宫问题中效率极佳，故本系统采用</a:t>
            </a:r>
            <a:r>
              <a:rPr lang="en-US" altLang="zh-CN" sz="1667" b="1" spc="111" dirty="0">
                <a:solidFill>
                  <a:srgbClr val="6E84B7">
                    <a:alpha val="80000"/>
                  </a:srgbClr>
                </a:solidFill>
              </a:rPr>
              <a:t>Q-learning</a:t>
            </a:r>
            <a:r>
              <a:rPr lang="zh-CN" altLang="en-US" sz="1667" b="1" spc="111" dirty="0">
                <a:solidFill>
                  <a:srgbClr val="6E84B7">
                    <a:alpha val="80000"/>
                  </a:srgbClr>
                </a:solidFill>
              </a:rPr>
              <a:t>算法来训练</a:t>
            </a:r>
            <a:r>
              <a:rPr lang="en-US" altLang="zh-CN" sz="1667" b="1" spc="111" dirty="0">
                <a:solidFill>
                  <a:srgbClr val="6E84B7">
                    <a:alpha val="80000"/>
                  </a:srgbClr>
                </a:solidFill>
              </a:rPr>
              <a:t>AI</a:t>
            </a:r>
            <a:r>
              <a:rPr lang="zh-CN" altLang="en-US" sz="1667" b="1" spc="111" dirty="0">
                <a:solidFill>
                  <a:srgbClr val="6E84B7">
                    <a:alpha val="80000"/>
                  </a:srgbClr>
                </a:solidFill>
              </a:rPr>
              <a:t>。</a:t>
            </a:r>
          </a:p>
        </p:txBody>
      </p:sp>
      <p:grpSp>
        <p:nvGrpSpPr>
          <p:cNvPr id="27" name="Group 9">
            <a:extLst>
              <a:ext uri="{FF2B5EF4-FFF2-40B4-BE49-F238E27FC236}">
                <a16:creationId xmlns:a16="http://schemas.microsoft.com/office/drawing/2014/main" id="{3D783784-5624-21ED-0886-D6B5BBBD14AE}"/>
              </a:ext>
            </a:extLst>
          </p:cNvPr>
          <p:cNvGrpSpPr/>
          <p:nvPr/>
        </p:nvGrpSpPr>
        <p:grpSpPr>
          <a:xfrm>
            <a:off x="7877956" y="895307"/>
            <a:ext cx="2742483" cy="2611912"/>
            <a:chOff x="0" y="0"/>
            <a:chExt cx="7202170" cy="6859270"/>
          </a:xfrm>
          <a:solidFill>
            <a:srgbClr val="617AB3"/>
          </a:solidFill>
        </p:grpSpPr>
        <p:sp>
          <p:nvSpPr>
            <p:cNvPr id="28" name="Freeform 10">
              <a:extLst>
                <a:ext uri="{FF2B5EF4-FFF2-40B4-BE49-F238E27FC236}">
                  <a16:creationId xmlns:a16="http://schemas.microsoft.com/office/drawing/2014/main" id="{065B56B0-B639-CC04-17B2-0599A5CDFC44}"/>
                </a:ext>
              </a:extLst>
            </p:cNvPr>
            <p:cNvSpPr/>
            <p:nvPr/>
          </p:nvSpPr>
          <p:spPr>
            <a:xfrm>
              <a:off x="0" y="0"/>
              <a:ext cx="7202170" cy="6859270"/>
            </a:xfrm>
            <a:custGeom>
              <a:avLst/>
              <a:gdLst/>
              <a:ahLst/>
              <a:cxnLst/>
              <a:rect l="l" t="t" r="r" b="b"/>
              <a:pathLst>
                <a:path w="7202170" h="6859270">
                  <a:moveTo>
                    <a:pt x="0" y="0"/>
                  </a:moveTo>
                  <a:lnTo>
                    <a:pt x="7202170" y="0"/>
                  </a:lnTo>
                  <a:lnTo>
                    <a:pt x="7202170" y="6859270"/>
                  </a:lnTo>
                  <a:lnTo>
                    <a:pt x="0" y="6859270"/>
                  </a:lnTo>
                  <a:close/>
                </a:path>
              </a:pathLst>
            </a:custGeom>
            <a:grpFill/>
          </p:spPr>
        </p:sp>
      </p:grpSp>
      <p:grpSp>
        <p:nvGrpSpPr>
          <p:cNvPr id="11" name="Group 17">
            <a:extLst>
              <a:ext uri="{FF2B5EF4-FFF2-40B4-BE49-F238E27FC236}">
                <a16:creationId xmlns:a16="http://schemas.microsoft.com/office/drawing/2014/main" id="{72EFB238-8925-3F19-16EB-975F15B22C5C}"/>
              </a:ext>
            </a:extLst>
          </p:cNvPr>
          <p:cNvGrpSpPr/>
          <p:nvPr/>
        </p:nvGrpSpPr>
        <p:grpSpPr>
          <a:xfrm>
            <a:off x="1061740" y="5153102"/>
            <a:ext cx="507365" cy="507365"/>
            <a:chOff x="0" y="0"/>
            <a:chExt cx="1014730" cy="1014730"/>
          </a:xfrm>
        </p:grpSpPr>
        <p:sp>
          <p:nvSpPr>
            <p:cNvPr id="12" name="Freeform 18">
              <a:extLst>
                <a:ext uri="{FF2B5EF4-FFF2-40B4-BE49-F238E27FC236}">
                  <a16:creationId xmlns:a16="http://schemas.microsoft.com/office/drawing/2014/main" id="{570A6E2E-8E15-8FC4-ED33-565E9C50FB79}"/>
                </a:ext>
              </a:extLst>
            </p:cNvPr>
            <p:cNvSpPr/>
            <p:nvPr/>
          </p:nvSpPr>
          <p:spPr>
            <a:xfrm>
              <a:off x="0" y="0"/>
              <a:ext cx="1014730" cy="1014730"/>
            </a:xfrm>
            <a:custGeom>
              <a:avLst/>
              <a:gdLst/>
              <a:ahLst/>
              <a:cxnLst/>
              <a:rect l="l" t="t" r="r" b="b"/>
              <a:pathLst>
                <a:path w="1014730" h="1014730">
                  <a:moveTo>
                    <a:pt x="0" y="507365"/>
                  </a:moveTo>
                  <a:cubicBezTo>
                    <a:pt x="0" y="227203"/>
                    <a:pt x="227203" y="0"/>
                    <a:pt x="507365" y="0"/>
                  </a:cubicBezTo>
                  <a:cubicBezTo>
                    <a:pt x="787527" y="0"/>
                    <a:pt x="1014730" y="227203"/>
                    <a:pt x="1014730" y="507365"/>
                  </a:cubicBezTo>
                  <a:cubicBezTo>
                    <a:pt x="1014730" y="787527"/>
                    <a:pt x="787527" y="1014730"/>
                    <a:pt x="507365" y="1014730"/>
                  </a:cubicBezTo>
                  <a:cubicBezTo>
                    <a:pt x="227203" y="1014730"/>
                    <a:pt x="0" y="787527"/>
                    <a:pt x="0" y="507365"/>
                  </a:cubicBezTo>
                  <a:close/>
                </a:path>
              </a:pathLst>
            </a:custGeom>
            <a:solidFill>
              <a:srgbClr val="6E84B7"/>
            </a:solidFill>
          </p:spPr>
        </p:sp>
      </p:grpSp>
      <p:pic>
        <p:nvPicPr>
          <p:cNvPr id="15" name="图片 14">
            <a:extLst>
              <a:ext uri="{FF2B5EF4-FFF2-40B4-BE49-F238E27FC236}">
                <a16:creationId xmlns:a16="http://schemas.microsoft.com/office/drawing/2014/main" id="{25EB1677-AD4D-834D-6BE6-521E25C6D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583" y="5158122"/>
            <a:ext cx="9132577" cy="5073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617" y="447357"/>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grpSp>
      <p:grpSp>
        <p:nvGrpSpPr>
          <p:cNvPr id="4" name="Group 4"/>
          <p:cNvGrpSpPr/>
          <p:nvPr/>
        </p:nvGrpSpPr>
        <p:grpSpPr>
          <a:xfrm rot="-2760000">
            <a:off x="4814188" y="3008184"/>
            <a:ext cx="1612265" cy="333517"/>
            <a:chOff x="0" y="0"/>
            <a:chExt cx="3224529" cy="667035"/>
          </a:xfrm>
        </p:grpSpPr>
        <p:sp>
          <p:nvSpPr>
            <p:cNvPr id="5" name="Freeform 5"/>
            <p:cNvSpPr/>
            <p:nvPr/>
          </p:nvSpPr>
          <p:spPr>
            <a:xfrm>
              <a:off x="0" y="0"/>
              <a:ext cx="3224530" cy="667004"/>
            </a:xfrm>
            <a:custGeom>
              <a:avLst/>
              <a:gdLst/>
              <a:ahLst/>
              <a:cxnLst/>
              <a:rect l="l" t="t" r="r" b="b"/>
              <a:pathLst>
                <a:path w="3224530" h="667004">
                  <a:moveTo>
                    <a:pt x="3224530" y="0"/>
                  </a:moveTo>
                  <a:lnTo>
                    <a:pt x="2557145" y="667004"/>
                  </a:lnTo>
                  <a:lnTo>
                    <a:pt x="667385" y="667004"/>
                  </a:lnTo>
                  <a:lnTo>
                    <a:pt x="0" y="0"/>
                  </a:lnTo>
                  <a:close/>
                </a:path>
              </a:pathLst>
            </a:custGeom>
            <a:solidFill>
              <a:srgbClr val="6C83B7"/>
            </a:solidFill>
          </p:spPr>
        </p:sp>
      </p:grpSp>
      <p:grpSp>
        <p:nvGrpSpPr>
          <p:cNvPr id="6" name="Group 6"/>
          <p:cNvGrpSpPr/>
          <p:nvPr/>
        </p:nvGrpSpPr>
        <p:grpSpPr>
          <a:xfrm rot="-8160000">
            <a:off x="4847357" y="3933850"/>
            <a:ext cx="1612795" cy="333408"/>
            <a:chOff x="0" y="0"/>
            <a:chExt cx="3225591" cy="666815"/>
          </a:xfrm>
        </p:grpSpPr>
        <p:sp>
          <p:nvSpPr>
            <p:cNvPr id="7" name="Freeform 7"/>
            <p:cNvSpPr/>
            <p:nvPr/>
          </p:nvSpPr>
          <p:spPr>
            <a:xfrm>
              <a:off x="0" y="0"/>
              <a:ext cx="3225546" cy="666877"/>
            </a:xfrm>
            <a:custGeom>
              <a:avLst/>
              <a:gdLst/>
              <a:ahLst/>
              <a:cxnLst/>
              <a:rect l="l" t="t" r="r" b="b"/>
              <a:pathLst>
                <a:path w="3225546" h="666877">
                  <a:moveTo>
                    <a:pt x="3225546" y="0"/>
                  </a:moveTo>
                  <a:lnTo>
                    <a:pt x="2558542" y="666877"/>
                  </a:lnTo>
                  <a:lnTo>
                    <a:pt x="667131" y="666877"/>
                  </a:lnTo>
                  <a:lnTo>
                    <a:pt x="0" y="0"/>
                  </a:lnTo>
                  <a:close/>
                </a:path>
              </a:pathLst>
            </a:custGeom>
            <a:solidFill>
              <a:srgbClr val="E6C7C3"/>
            </a:solidFill>
          </p:spPr>
        </p:sp>
      </p:grpSp>
      <p:grpSp>
        <p:nvGrpSpPr>
          <p:cNvPr id="8" name="Group 8"/>
          <p:cNvGrpSpPr/>
          <p:nvPr/>
        </p:nvGrpSpPr>
        <p:grpSpPr>
          <a:xfrm rot="2640000">
            <a:off x="5740137" y="3009349"/>
            <a:ext cx="1612795" cy="333408"/>
            <a:chOff x="0" y="0"/>
            <a:chExt cx="3225591" cy="666815"/>
          </a:xfrm>
        </p:grpSpPr>
        <p:sp>
          <p:nvSpPr>
            <p:cNvPr id="9" name="Freeform 9"/>
            <p:cNvSpPr/>
            <p:nvPr/>
          </p:nvSpPr>
          <p:spPr>
            <a:xfrm>
              <a:off x="0" y="0"/>
              <a:ext cx="3225546" cy="666877"/>
            </a:xfrm>
            <a:custGeom>
              <a:avLst/>
              <a:gdLst/>
              <a:ahLst/>
              <a:cxnLst/>
              <a:rect l="l" t="t" r="r" b="b"/>
              <a:pathLst>
                <a:path w="3225546" h="666877">
                  <a:moveTo>
                    <a:pt x="3225546" y="0"/>
                  </a:moveTo>
                  <a:lnTo>
                    <a:pt x="2558542" y="666877"/>
                  </a:lnTo>
                  <a:lnTo>
                    <a:pt x="667131" y="666877"/>
                  </a:lnTo>
                  <a:lnTo>
                    <a:pt x="0" y="0"/>
                  </a:lnTo>
                  <a:close/>
                </a:path>
              </a:pathLst>
            </a:custGeom>
            <a:solidFill>
              <a:srgbClr val="E6C7C3"/>
            </a:solidFill>
          </p:spPr>
        </p:sp>
      </p:grpSp>
      <p:grpSp>
        <p:nvGrpSpPr>
          <p:cNvPr id="10" name="Group 10"/>
          <p:cNvGrpSpPr/>
          <p:nvPr/>
        </p:nvGrpSpPr>
        <p:grpSpPr>
          <a:xfrm rot="-2760000">
            <a:off x="5776979" y="3937940"/>
            <a:ext cx="1612265" cy="333517"/>
            <a:chOff x="0" y="0"/>
            <a:chExt cx="3224529" cy="667035"/>
          </a:xfrm>
        </p:grpSpPr>
        <p:sp>
          <p:nvSpPr>
            <p:cNvPr id="11" name="Freeform 11"/>
            <p:cNvSpPr/>
            <p:nvPr/>
          </p:nvSpPr>
          <p:spPr>
            <a:xfrm>
              <a:off x="0" y="0"/>
              <a:ext cx="3224530" cy="667004"/>
            </a:xfrm>
            <a:custGeom>
              <a:avLst/>
              <a:gdLst/>
              <a:ahLst/>
              <a:cxnLst/>
              <a:rect l="l" t="t" r="r" b="b"/>
              <a:pathLst>
                <a:path w="3224530" h="667004">
                  <a:moveTo>
                    <a:pt x="3224530" y="667004"/>
                  </a:moveTo>
                  <a:lnTo>
                    <a:pt x="2557145" y="0"/>
                  </a:lnTo>
                  <a:lnTo>
                    <a:pt x="667385" y="0"/>
                  </a:lnTo>
                  <a:lnTo>
                    <a:pt x="0" y="667004"/>
                  </a:lnTo>
                  <a:close/>
                </a:path>
              </a:pathLst>
            </a:custGeom>
            <a:solidFill>
              <a:srgbClr val="6C83B7"/>
            </a:solidFill>
          </p:spPr>
        </p:sp>
      </p:grpSp>
      <p:grpSp>
        <p:nvGrpSpPr>
          <p:cNvPr id="12" name="Group 12"/>
          <p:cNvGrpSpPr/>
          <p:nvPr/>
        </p:nvGrpSpPr>
        <p:grpSpPr>
          <a:xfrm rot="5400000">
            <a:off x="8811896" y="1987550"/>
            <a:ext cx="144145" cy="1332230"/>
            <a:chOff x="0" y="0"/>
            <a:chExt cx="288290" cy="2664460"/>
          </a:xfrm>
        </p:grpSpPr>
        <p:sp>
          <p:nvSpPr>
            <p:cNvPr id="13" name="Freeform 13"/>
            <p:cNvSpPr/>
            <p:nvPr/>
          </p:nvSpPr>
          <p:spPr>
            <a:xfrm>
              <a:off x="0" y="0"/>
              <a:ext cx="288290" cy="2664460"/>
            </a:xfrm>
            <a:custGeom>
              <a:avLst/>
              <a:gdLst/>
              <a:ahLst/>
              <a:cxnLst/>
              <a:rect l="l" t="t" r="r" b="b"/>
              <a:pathLst>
                <a:path w="288290" h="2664460">
                  <a:moveTo>
                    <a:pt x="0" y="0"/>
                  </a:moveTo>
                  <a:lnTo>
                    <a:pt x="288290" y="0"/>
                  </a:lnTo>
                  <a:lnTo>
                    <a:pt x="288290" y="2664460"/>
                  </a:lnTo>
                  <a:lnTo>
                    <a:pt x="0" y="2664460"/>
                  </a:lnTo>
                  <a:close/>
                </a:path>
              </a:pathLst>
            </a:custGeom>
            <a:solidFill>
              <a:srgbClr val="E6C7C3">
                <a:alpha val="80000"/>
              </a:srgbClr>
            </a:solidFill>
          </p:spPr>
        </p:sp>
      </p:grpSp>
      <p:sp>
        <p:nvSpPr>
          <p:cNvPr id="14" name="TextBox 14"/>
          <p:cNvSpPr txBox="1"/>
          <p:nvPr/>
        </p:nvSpPr>
        <p:spPr>
          <a:xfrm>
            <a:off x="8191500" y="2357756"/>
            <a:ext cx="3019425"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E84B7"/>
                </a:solidFill>
                <a:ea typeface="思源黑体-粗体 Bold"/>
              </a:rPr>
              <a:t>算法</a:t>
            </a:r>
            <a:endParaRPr lang="en-US" sz="2600" dirty="0">
              <a:solidFill>
                <a:srgbClr val="6E84B7"/>
              </a:solidFill>
              <a:ea typeface="思源黑体-粗体 Bold"/>
            </a:endParaRPr>
          </a:p>
        </p:txBody>
      </p:sp>
      <p:sp>
        <p:nvSpPr>
          <p:cNvPr id="15" name="TextBox 15"/>
          <p:cNvSpPr txBox="1"/>
          <p:nvPr/>
        </p:nvSpPr>
        <p:spPr>
          <a:xfrm>
            <a:off x="8191500" y="2769235"/>
            <a:ext cx="2980055" cy="311752"/>
          </a:xfrm>
          <a:prstGeom prst="rect">
            <a:avLst/>
          </a:prstGeom>
        </p:spPr>
        <p:txBody>
          <a:bodyPr lIns="0" tIns="0" rIns="0" bIns="0" rtlCol="0" anchor="t">
            <a:spAutoFit/>
          </a:bodyPr>
          <a:lstStyle/>
          <a:p>
            <a:pPr>
              <a:lnSpc>
                <a:spcPts val="2591"/>
              </a:lnSpc>
            </a:pPr>
            <a:r>
              <a:rPr lang="zh-CN" altLang="en-US" b="1" spc="120" dirty="0">
                <a:solidFill>
                  <a:srgbClr val="6E84B7">
                    <a:alpha val="80000"/>
                  </a:srgbClr>
                </a:solidFill>
              </a:rPr>
              <a:t>基于</a:t>
            </a:r>
            <a:r>
              <a:rPr lang="en-US" altLang="zh-CN" b="1" spc="120" dirty="0">
                <a:solidFill>
                  <a:srgbClr val="6E84B7">
                    <a:alpha val="80000"/>
                  </a:srgbClr>
                </a:solidFill>
              </a:rPr>
              <a:t>Q-learning</a:t>
            </a:r>
            <a:r>
              <a:rPr lang="zh-CN" altLang="en-US" b="1" spc="120" dirty="0">
                <a:solidFill>
                  <a:srgbClr val="6E84B7">
                    <a:alpha val="80000"/>
                  </a:srgbClr>
                </a:solidFill>
              </a:rPr>
              <a:t>算法</a:t>
            </a:r>
            <a:endParaRPr lang="en-US" b="1" spc="120" dirty="0">
              <a:solidFill>
                <a:srgbClr val="6E84B7">
                  <a:alpha val="80000"/>
                </a:srgbClr>
              </a:solidFill>
            </a:endParaRPr>
          </a:p>
        </p:txBody>
      </p:sp>
      <p:sp>
        <p:nvSpPr>
          <p:cNvPr id="16" name="AutoShape 16"/>
          <p:cNvSpPr/>
          <p:nvPr/>
        </p:nvSpPr>
        <p:spPr>
          <a:xfrm rot="32538">
            <a:off x="6698585" y="2807335"/>
            <a:ext cx="1341815" cy="0"/>
          </a:xfrm>
          <a:prstGeom prst="line">
            <a:avLst/>
          </a:prstGeom>
          <a:ln w="9525" cap="rnd">
            <a:solidFill>
              <a:srgbClr val="6E84B7"/>
            </a:solidFill>
            <a:prstDash val="solid"/>
            <a:headEnd type="none" w="sm" len="sm"/>
            <a:tailEnd type="oval" w="lg" len="lg"/>
          </a:ln>
        </p:spPr>
      </p:sp>
      <p:grpSp>
        <p:nvGrpSpPr>
          <p:cNvPr id="17" name="Group 17"/>
          <p:cNvGrpSpPr/>
          <p:nvPr/>
        </p:nvGrpSpPr>
        <p:grpSpPr>
          <a:xfrm rot="5400000">
            <a:off x="8811896" y="3683000"/>
            <a:ext cx="144145" cy="1332230"/>
            <a:chOff x="0" y="0"/>
            <a:chExt cx="288290" cy="2664460"/>
          </a:xfrm>
        </p:grpSpPr>
        <p:sp>
          <p:nvSpPr>
            <p:cNvPr id="18" name="Freeform 18"/>
            <p:cNvSpPr/>
            <p:nvPr/>
          </p:nvSpPr>
          <p:spPr>
            <a:xfrm>
              <a:off x="0" y="0"/>
              <a:ext cx="288290" cy="2664460"/>
            </a:xfrm>
            <a:custGeom>
              <a:avLst/>
              <a:gdLst/>
              <a:ahLst/>
              <a:cxnLst/>
              <a:rect l="l" t="t" r="r" b="b"/>
              <a:pathLst>
                <a:path w="288290" h="2664460">
                  <a:moveTo>
                    <a:pt x="0" y="0"/>
                  </a:moveTo>
                  <a:lnTo>
                    <a:pt x="288290" y="0"/>
                  </a:lnTo>
                  <a:lnTo>
                    <a:pt x="288290" y="2664460"/>
                  </a:lnTo>
                  <a:lnTo>
                    <a:pt x="0" y="2664460"/>
                  </a:lnTo>
                  <a:close/>
                </a:path>
              </a:pathLst>
            </a:custGeom>
            <a:solidFill>
              <a:srgbClr val="E6C7C3">
                <a:alpha val="80000"/>
              </a:srgbClr>
            </a:solidFill>
          </p:spPr>
        </p:sp>
      </p:grpSp>
      <p:sp>
        <p:nvSpPr>
          <p:cNvPr id="19" name="TextBox 19"/>
          <p:cNvSpPr txBox="1"/>
          <p:nvPr/>
        </p:nvSpPr>
        <p:spPr>
          <a:xfrm>
            <a:off x="8191500" y="4053205"/>
            <a:ext cx="3019425"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E84B7"/>
                </a:solidFill>
                <a:ea typeface="思源黑体-粗体 Bold"/>
              </a:rPr>
              <a:t>结果</a:t>
            </a:r>
            <a:endParaRPr lang="en-US" sz="2600" dirty="0">
              <a:solidFill>
                <a:srgbClr val="6E84B7"/>
              </a:solidFill>
              <a:ea typeface="思源黑体-粗体 Bold"/>
            </a:endParaRPr>
          </a:p>
        </p:txBody>
      </p:sp>
      <p:sp>
        <p:nvSpPr>
          <p:cNvPr id="20" name="TextBox 20"/>
          <p:cNvSpPr txBox="1"/>
          <p:nvPr/>
        </p:nvSpPr>
        <p:spPr>
          <a:xfrm>
            <a:off x="8191500" y="4464685"/>
            <a:ext cx="2980055" cy="978601"/>
          </a:xfrm>
          <a:prstGeom prst="rect">
            <a:avLst/>
          </a:prstGeom>
        </p:spPr>
        <p:txBody>
          <a:bodyPr lIns="0" tIns="0" rIns="0" bIns="0" rtlCol="0" anchor="t">
            <a:spAutoFit/>
          </a:bodyPr>
          <a:lstStyle/>
          <a:p>
            <a:pPr>
              <a:lnSpc>
                <a:spcPts val="2591"/>
              </a:lnSpc>
            </a:pPr>
            <a:r>
              <a:rPr lang="zh-CN" altLang="en-US" b="1" spc="120" dirty="0">
                <a:solidFill>
                  <a:srgbClr val="6E84B7">
                    <a:alpha val="80000"/>
                  </a:srgbClr>
                </a:solidFill>
              </a:rPr>
              <a:t>对训练结果进行可视化操作，使用户更方便快捷的理解训练过程和训练结果</a:t>
            </a:r>
            <a:endParaRPr lang="en-US" b="1" spc="120" dirty="0">
              <a:solidFill>
                <a:srgbClr val="6E84B7">
                  <a:alpha val="80000"/>
                </a:srgbClr>
              </a:solidFill>
            </a:endParaRPr>
          </a:p>
        </p:txBody>
      </p:sp>
      <p:sp>
        <p:nvSpPr>
          <p:cNvPr id="21" name="AutoShape 21"/>
          <p:cNvSpPr/>
          <p:nvPr/>
        </p:nvSpPr>
        <p:spPr>
          <a:xfrm rot="32538">
            <a:off x="6698585" y="4502785"/>
            <a:ext cx="1341815" cy="0"/>
          </a:xfrm>
          <a:prstGeom prst="line">
            <a:avLst/>
          </a:prstGeom>
          <a:ln w="9525" cap="rnd">
            <a:solidFill>
              <a:srgbClr val="E6C7C3"/>
            </a:solidFill>
            <a:prstDash val="solid"/>
            <a:headEnd type="none" w="sm" len="sm"/>
            <a:tailEnd type="oval" w="lg" len="lg"/>
          </a:ln>
        </p:spPr>
      </p:sp>
      <p:grpSp>
        <p:nvGrpSpPr>
          <p:cNvPr id="22" name="Group 22"/>
          <p:cNvGrpSpPr/>
          <p:nvPr/>
        </p:nvGrpSpPr>
        <p:grpSpPr>
          <a:xfrm rot="5400000">
            <a:off x="3141346" y="1986280"/>
            <a:ext cx="144145" cy="1332230"/>
            <a:chOff x="0" y="0"/>
            <a:chExt cx="288290" cy="2664460"/>
          </a:xfrm>
        </p:grpSpPr>
        <p:sp>
          <p:nvSpPr>
            <p:cNvPr id="23" name="Freeform 23"/>
            <p:cNvSpPr/>
            <p:nvPr/>
          </p:nvSpPr>
          <p:spPr>
            <a:xfrm>
              <a:off x="0" y="0"/>
              <a:ext cx="288290" cy="2664460"/>
            </a:xfrm>
            <a:custGeom>
              <a:avLst/>
              <a:gdLst/>
              <a:ahLst/>
              <a:cxnLst/>
              <a:rect l="l" t="t" r="r" b="b"/>
              <a:pathLst>
                <a:path w="288290" h="2664460">
                  <a:moveTo>
                    <a:pt x="0" y="0"/>
                  </a:moveTo>
                  <a:lnTo>
                    <a:pt x="288290" y="0"/>
                  </a:lnTo>
                  <a:lnTo>
                    <a:pt x="288290" y="2664460"/>
                  </a:lnTo>
                  <a:lnTo>
                    <a:pt x="0" y="2664460"/>
                  </a:lnTo>
                  <a:close/>
                </a:path>
              </a:pathLst>
            </a:custGeom>
            <a:solidFill>
              <a:srgbClr val="E6C7C3">
                <a:alpha val="80000"/>
              </a:srgbClr>
            </a:solidFill>
          </p:spPr>
        </p:sp>
      </p:grpSp>
      <p:sp>
        <p:nvSpPr>
          <p:cNvPr id="24" name="TextBox 24"/>
          <p:cNvSpPr txBox="1"/>
          <p:nvPr/>
        </p:nvSpPr>
        <p:spPr>
          <a:xfrm>
            <a:off x="904875" y="2357756"/>
            <a:ext cx="3019425" cy="397545"/>
          </a:xfrm>
          <a:prstGeom prst="rect">
            <a:avLst/>
          </a:prstGeom>
        </p:spPr>
        <p:txBody>
          <a:bodyPr lIns="0" tIns="0" rIns="0" bIns="0" rtlCol="0" anchor="t">
            <a:spAutoFit/>
          </a:bodyPr>
          <a:lstStyle/>
          <a:p>
            <a:pPr algn="r">
              <a:lnSpc>
                <a:spcPts val="3120"/>
              </a:lnSpc>
              <a:spcBef>
                <a:spcPct val="0"/>
              </a:spcBef>
            </a:pPr>
            <a:r>
              <a:rPr lang="zh-CN" altLang="en-US" sz="2600" dirty="0">
                <a:solidFill>
                  <a:srgbClr val="6E84B7"/>
                </a:solidFill>
                <a:ea typeface="思源黑体-粗体 Bold"/>
              </a:rPr>
              <a:t>语言</a:t>
            </a:r>
            <a:endParaRPr lang="en-US" sz="2600" dirty="0">
              <a:solidFill>
                <a:srgbClr val="6E84B7"/>
              </a:solidFill>
              <a:ea typeface="思源黑体-粗体 Bold"/>
            </a:endParaRPr>
          </a:p>
        </p:txBody>
      </p:sp>
      <p:sp>
        <p:nvSpPr>
          <p:cNvPr id="25" name="TextBox 25"/>
          <p:cNvSpPr txBox="1"/>
          <p:nvPr/>
        </p:nvSpPr>
        <p:spPr>
          <a:xfrm>
            <a:off x="806351" y="2824118"/>
            <a:ext cx="3353568" cy="978601"/>
          </a:xfrm>
          <a:prstGeom prst="rect">
            <a:avLst/>
          </a:prstGeom>
        </p:spPr>
        <p:txBody>
          <a:bodyPr wrap="square" lIns="0" tIns="0" rIns="0" bIns="0" rtlCol="0" anchor="t">
            <a:spAutoFit/>
          </a:bodyPr>
          <a:lstStyle/>
          <a:p>
            <a:pPr>
              <a:lnSpc>
                <a:spcPts val="2591"/>
              </a:lnSpc>
            </a:pPr>
            <a:r>
              <a:rPr lang="zh-CN" altLang="en-US" b="1" spc="120" dirty="0">
                <a:solidFill>
                  <a:srgbClr val="6E84B7">
                    <a:alpha val="80000"/>
                  </a:srgbClr>
                </a:solidFill>
              </a:rPr>
              <a:t>近些年来</a:t>
            </a:r>
            <a:r>
              <a:rPr lang="en-US" altLang="zh-CN" b="1" spc="120" dirty="0">
                <a:solidFill>
                  <a:srgbClr val="6E84B7">
                    <a:alpha val="80000"/>
                  </a:srgbClr>
                </a:solidFill>
              </a:rPr>
              <a:t>python</a:t>
            </a:r>
            <a:r>
              <a:rPr lang="zh-CN" altLang="en-US" b="1" spc="120" dirty="0">
                <a:solidFill>
                  <a:srgbClr val="6E84B7">
                    <a:alpha val="80000"/>
                  </a:srgbClr>
                </a:solidFill>
              </a:rPr>
              <a:t>语言在机器学习的优异表现，选用</a:t>
            </a:r>
            <a:r>
              <a:rPr lang="en-US" altLang="zh-CN" b="1" spc="120" dirty="0">
                <a:solidFill>
                  <a:srgbClr val="6E84B7">
                    <a:alpha val="80000"/>
                  </a:srgbClr>
                </a:solidFill>
              </a:rPr>
              <a:t>python</a:t>
            </a:r>
            <a:r>
              <a:rPr lang="zh-CN" altLang="en-US" b="1" spc="120" dirty="0">
                <a:solidFill>
                  <a:srgbClr val="6E84B7">
                    <a:alpha val="80000"/>
                  </a:srgbClr>
                </a:solidFill>
              </a:rPr>
              <a:t>作为系统的主要语言。</a:t>
            </a:r>
            <a:endParaRPr lang="en-US" b="1" spc="120" dirty="0">
              <a:solidFill>
                <a:srgbClr val="6E84B7">
                  <a:alpha val="80000"/>
                </a:srgbClr>
              </a:solidFill>
              <a:ea typeface="Arimo"/>
            </a:endParaRPr>
          </a:p>
        </p:txBody>
      </p:sp>
      <p:sp>
        <p:nvSpPr>
          <p:cNvPr id="26" name="AutoShape 26"/>
          <p:cNvSpPr/>
          <p:nvPr/>
        </p:nvSpPr>
        <p:spPr>
          <a:xfrm rot="10767461">
            <a:off x="4072861" y="2807335"/>
            <a:ext cx="1341815" cy="0"/>
          </a:xfrm>
          <a:prstGeom prst="line">
            <a:avLst/>
          </a:prstGeom>
          <a:ln w="9525" cap="rnd">
            <a:solidFill>
              <a:srgbClr val="E6C7C3"/>
            </a:solidFill>
            <a:prstDash val="solid"/>
            <a:headEnd type="none" w="sm" len="sm"/>
            <a:tailEnd type="oval" w="lg" len="lg"/>
          </a:ln>
        </p:spPr>
      </p:sp>
      <p:sp>
        <p:nvSpPr>
          <p:cNvPr id="27" name="AutoShape 27"/>
          <p:cNvSpPr/>
          <p:nvPr/>
        </p:nvSpPr>
        <p:spPr>
          <a:xfrm rot="10767461">
            <a:off x="4055081" y="4507865"/>
            <a:ext cx="1341815" cy="0"/>
          </a:xfrm>
          <a:prstGeom prst="line">
            <a:avLst/>
          </a:prstGeom>
          <a:ln w="9525" cap="rnd">
            <a:solidFill>
              <a:srgbClr val="6E84B7"/>
            </a:solidFill>
            <a:prstDash val="solid"/>
            <a:headEnd type="none" w="sm" len="sm"/>
            <a:tailEnd type="oval" w="lg" len="lg"/>
          </a:ln>
        </p:spPr>
      </p:sp>
      <p:grpSp>
        <p:nvGrpSpPr>
          <p:cNvPr id="28" name="Group 28"/>
          <p:cNvGrpSpPr/>
          <p:nvPr/>
        </p:nvGrpSpPr>
        <p:grpSpPr>
          <a:xfrm rot="5400000">
            <a:off x="3131820" y="3682366"/>
            <a:ext cx="144145" cy="1332230"/>
            <a:chOff x="0" y="0"/>
            <a:chExt cx="288290" cy="2664460"/>
          </a:xfrm>
        </p:grpSpPr>
        <p:sp>
          <p:nvSpPr>
            <p:cNvPr id="29" name="Freeform 29"/>
            <p:cNvSpPr/>
            <p:nvPr/>
          </p:nvSpPr>
          <p:spPr>
            <a:xfrm>
              <a:off x="0" y="0"/>
              <a:ext cx="288290" cy="2664460"/>
            </a:xfrm>
            <a:custGeom>
              <a:avLst/>
              <a:gdLst/>
              <a:ahLst/>
              <a:cxnLst/>
              <a:rect l="l" t="t" r="r" b="b"/>
              <a:pathLst>
                <a:path w="288290" h="2664460">
                  <a:moveTo>
                    <a:pt x="0" y="0"/>
                  </a:moveTo>
                  <a:lnTo>
                    <a:pt x="288290" y="0"/>
                  </a:lnTo>
                  <a:lnTo>
                    <a:pt x="288290" y="2664460"/>
                  </a:lnTo>
                  <a:lnTo>
                    <a:pt x="0" y="2664460"/>
                  </a:lnTo>
                  <a:close/>
                </a:path>
              </a:pathLst>
            </a:custGeom>
            <a:solidFill>
              <a:srgbClr val="E6C7C3">
                <a:alpha val="80000"/>
              </a:srgbClr>
            </a:solidFill>
          </p:spPr>
        </p:sp>
      </p:grpSp>
      <p:sp>
        <p:nvSpPr>
          <p:cNvPr id="30" name="TextBox 30"/>
          <p:cNvSpPr txBox="1"/>
          <p:nvPr/>
        </p:nvSpPr>
        <p:spPr>
          <a:xfrm>
            <a:off x="904875" y="4053205"/>
            <a:ext cx="3019425" cy="397545"/>
          </a:xfrm>
          <a:prstGeom prst="rect">
            <a:avLst/>
          </a:prstGeom>
        </p:spPr>
        <p:txBody>
          <a:bodyPr lIns="0" tIns="0" rIns="0" bIns="0" rtlCol="0" anchor="t">
            <a:spAutoFit/>
          </a:bodyPr>
          <a:lstStyle/>
          <a:p>
            <a:pPr algn="r">
              <a:lnSpc>
                <a:spcPts val="3120"/>
              </a:lnSpc>
              <a:spcBef>
                <a:spcPct val="0"/>
              </a:spcBef>
            </a:pPr>
            <a:r>
              <a:rPr lang="zh-CN" altLang="en-US" sz="2600" dirty="0">
                <a:solidFill>
                  <a:srgbClr val="6E84B7"/>
                </a:solidFill>
                <a:ea typeface="思源黑体-粗体 Bold"/>
              </a:rPr>
              <a:t>构造</a:t>
            </a:r>
            <a:endParaRPr lang="en-US" sz="2600" dirty="0">
              <a:solidFill>
                <a:srgbClr val="6E84B7"/>
              </a:solidFill>
              <a:ea typeface="思源黑体-粗体 Bold"/>
            </a:endParaRPr>
          </a:p>
        </p:txBody>
      </p:sp>
      <p:sp>
        <p:nvSpPr>
          <p:cNvPr id="31" name="TextBox 31"/>
          <p:cNvSpPr txBox="1"/>
          <p:nvPr/>
        </p:nvSpPr>
        <p:spPr>
          <a:xfrm>
            <a:off x="674147" y="4464685"/>
            <a:ext cx="3250154" cy="978601"/>
          </a:xfrm>
          <a:prstGeom prst="rect">
            <a:avLst/>
          </a:prstGeom>
        </p:spPr>
        <p:txBody>
          <a:bodyPr wrap="square" lIns="0" tIns="0" rIns="0" bIns="0" rtlCol="0" anchor="t">
            <a:spAutoFit/>
          </a:bodyPr>
          <a:lstStyle/>
          <a:p>
            <a:pPr algn="r">
              <a:lnSpc>
                <a:spcPts val="2591"/>
              </a:lnSpc>
            </a:pPr>
            <a:r>
              <a:rPr lang="zh-CN" altLang="en-US" b="1" spc="120" dirty="0">
                <a:solidFill>
                  <a:srgbClr val="6E84B7">
                    <a:alpha val="80000"/>
                  </a:srgbClr>
                </a:solidFill>
              </a:rPr>
              <a:t>模块化程序，小组合作，分别实现不同模块，通过不同对象间的交互，最终实现程序</a:t>
            </a:r>
            <a:endParaRPr lang="en-US" b="1" spc="120" dirty="0">
              <a:solidFill>
                <a:srgbClr val="6E84B7">
                  <a:alpha val="80000"/>
                </a:srgbClr>
              </a:solidFill>
            </a:endParaRPr>
          </a:p>
        </p:txBody>
      </p:sp>
      <p:grpSp>
        <p:nvGrpSpPr>
          <p:cNvPr id="32" name="Group 32"/>
          <p:cNvGrpSpPr/>
          <p:nvPr/>
        </p:nvGrpSpPr>
        <p:grpSpPr>
          <a:xfrm>
            <a:off x="791210" y="-29845"/>
            <a:ext cx="552450" cy="1416685"/>
            <a:chOff x="0" y="0"/>
            <a:chExt cx="1104900" cy="2833370"/>
          </a:xfrm>
        </p:grpSpPr>
        <p:sp>
          <p:nvSpPr>
            <p:cNvPr id="33" name="Freeform 33"/>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grpSp>
        <p:nvGrpSpPr>
          <p:cNvPr id="34" name="Group 34"/>
          <p:cNvGrpSpPr/>
          <p:nvPr/>
        </p:nvGrpSpPr>
        <p:grpSpPr>
          <a:xfrm>
            <a:off x="1515745" y="576664"/>
            <a:ext cx="4495800" cy="726979"/>
            <a:chOff x="0" y="0"/>
            <a:chExt cx="8991600" cy="1453960"/>
          </a:xfrm>
        </p:grpSpPr>
        <p:sp>
          <p:nvSpPr>
            <p:cNvPr id="35" name="TextBox 35"/>
            <p:cNvSpPr txBox="1"/>
            <p:nvPr/>
          </p:nvSpPr>
          <p:spPr>
            <a:xfrm>
              <a:off x="0" y="0"/>
              <a:ext cx="8991600" cy="872035"/>
            </a:xfrm>
            <a:prstGeom prst="rect">
              <a:avLst/>
            </a:prstGeom>
          </p:spPr>
          <p:txBody>
            <a:bodyPr lIns="0" tIns="0" rIns="0" bIns="0" rtlCol="0" anchor="t">
              <a:spAutoFit/>
            </a:bodyPr>
            <a:lstStyle/>
            <a:p>
              <a:pPr>
                <a:lnSpc>
                  <a:spcPts val="3360"/>
                </a:lnSpc>
              </a:pPr>
              <a:r>
                <a:rPr lang="zh-CN" altLang="en-US" sz="3200" dirty="0">
                  <a:solidFill>
                    <a:srgbClr val="4F69A4">
                      <a:alpha val="84706"/>
                    </a:srgbClr>
                  </a:solidFill>
                  <a:ea typeface="思源黑体-超粗体 Medium"/>
                </a:rPr>
                <a:t>构造方式及过程</a:t>
              </a:r>
            </a:p>
          </p:txBody>
        </p:sp>
        <p:sp>
          <p:nvSpPr>
            <p:cNvPr id="36" name="TextBox 36"/>
            <p:cNvSpPr txBox="1"/>
            <p:nvPr/>
          </p:nvSpPr>
          <p:spPr>
            <a:xfrm>
              <a:off x="0" y="993703"/>
              <a:ext cx="8991600" cy="460257"/>
            </a:xfrm>
            <a:prstGeom prst="rect">
              <a:avLst/>
            </a:prstGeom>
          </p:spPr>
          <p:txBody>
            <a:bodyPr lIns="0" tIns="0" rIns="0" bIns="0" rtlCol="0" anchor="t">
              <a:spAutoFit/>
            </a:bodyPr>
            <a:lstStyle/>
            <a:p>
              <a:pPr>
                <a:lnSpc>
                  <a:spcPts val="1919"/>
                </a:lnSpc>
              </a:pPr>
              <a:r>
                <a:rPr lang="en-US" altLang="zh-CN" sz="1400" dirty="0">
                  <a:solidFill>
                    <a:srgbClr val="4F69A4">
                      <a:alpha val="40000"/>
                    </a:srgbClr>
                  </a:solidFill>
                  <a:latin typeface="ABeeZee"/>
                </a:rPr>
                <a:t>Construction mode and process</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1100</Words>
  <Application>Microsoft Office PowerPoint</Application>
  <PresentationFormat>宽屏</PresentationFormat>
  <Paragraphs>117</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ABeeZee</vt:lpstr>
      <vt:lpstr>ABeeZee Medium</vt:lpstr>
      <vt:lpstr>等线</vt:lpstr>
      <vt:lpstr>等线 Light</vt:lpstr>
      <vt:lpstr>楷体</vt:lpstr>
      <vt:lpstr>思源黑体-超粗体 Medium</vt:lpstr>
      <vt:lpstr>幼圆</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BLUEMOON B</dc:creator>
  <cp:lastModifiedBy>BLUEMOON B</cp:lastModifiedBy>
  <cp:revision>5</cp:revision>
  <dcterms:created xsi:type="dcterms:W3CDTF">2023-01-03T12:00:03Z</dcterms:created>
  <dcterms:modified xsi:type="dcterms:W3CDTF">2023-01-05T09:05:49Z</dcterms:modified>
</cp:coreProperties>
</file>