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4" r:id="rId8"/>
    <p:sldId id="266" r:id="rId9"/>
    <p:sldId id="267" r:id="rId10"/>
    <p:sldId id="268" r:id="rId11"/>
    <p:sldId id="269" r:id="rId12"/>
    <p:sldId id="265" r:id="rId13"/>
    <p:sldId id="270" r:id="rId14"/>
    <p:sldId id="271" r:id="rId15"/>
    <p:sldId id="276" r:id="rId16"/>
    <p:sldId id="273" r:id="rId17"/>
    <p:sldId id="274" r:id="rId18"/>
    <p:sldId id="275" r:id="rId19"/>
    <p:sldId id="277"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AB3"/>
    <a:srgbClr val="EBD2C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4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28E86-8D92-D8A1-36CF-D0F5E13F02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A3AFB1-1B61-B940-7B5A-ABBB05AA2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F27C5E-5211-44C0-DE20-4A31D52AE634}"/>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BE6B6502-6D7D-CBCD-3AB2-C9855CA256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000941-50F1-ABE4-E646-282409CFE2C9}"/>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3849756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7B2CB-5C8B-B756-C3D9-946E918CBF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264087-15FA-C565-E1D3-C4E4AF168F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DA9F21-0D95-538A-B3A0-97606411341A}"/>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1B9DA3FF-1600-5D03-A88B-C51478974F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19F44F-EE3D-086A-28CB-924EB549AA4A}"/>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1586407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46940F-4FC4-C7B0-6EB9-130692EA4D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404192-FA0E-1CD7-7DF0-29EBD48E9A1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60EDB-950D-56A3-059E-C1A70A484366}"/>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65ABEAB3-FC38-E35D-9A0E-251FB550C8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647E1E-C474-F77C-1061-3A91F86B32C9}"/>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3710057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6B706-416C-5C5E-E3D7-C94535BC70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8339B8-C3C2-CC35-715D-05E65F8E58C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E205E7-93D6-9D76-19FB-2D3BD5007CDC}"/>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51A97A7C-0FE6-F535-FB5A-5807B5C114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FA12AC-3AE7-3CB9-E24A-AFB402F41CE4}"/>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361656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BF292-0824-4444-588A-11B89C92CA0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FF7C35-600F-A035-04FB-F76FFAB2F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66F7703-7DBB-031D-0F1B-6A0BCCAC83B6}"/>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B91B8F16-6E1A-198B-6846-F38B7850C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84C29C-6F6A-208B-076D-705D00BC6BEE}"/>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1083882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3A99F-F9FA-1105-D5A3-2E7833233E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135CB1-72F9-8CF9-26AA-6273F10BC9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31CEC7-1FA8-05FB-5BA1-34954739EA8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E48B997-590D-8ECF-AAE0-2960D9F69276}"/>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E85622C9-9289-752E-3201-9544A536D3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87CC9A-7183-9E74-225E-22077E0C775F}"/>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3722834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0E027-0504-8365-3143-AA25CE7A60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D0A6D9F-D3E4-8873-5CBA-31A623421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365A983-ADBD-4E05-A4A8-9CC57A77A9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9262030-EDC9-9312-88F8-69C2BEA98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722FDF-0B7F-36CE-B26D-BA72630FA7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20186E-324B-0944-A613-864803F4346F}"/>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8" name="页脚占位符 7">
            <a:extLst>
              <a:ext uri="{FF2B5EF4-FFF2-40B4-BE49-F238E27FC236}">
                <a16:creationId xmlns:a16="http://schemas.microsoft.com/office/drawing/2014/main" id="{B01687D1-D48A-2A02-A5D1-D3717C80EF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A2B1C2-C72D-AAF6-8444-6BE8AEA67911}"/>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4025644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AD5E8-CFB9-6617-D805-9E4939FBD9F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75EEF6F-F62E-DB96-EAE8-3A78A922E8AA}"/>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4" name="页脚占位符 3">
            <a:extLst>
              <a:ext uri="{FF2B5EF4-FFF2-40B4-BE49-F238E27FC236}">
                <a16:creationId xmlns:a16="http://schemas.microsoft.com/office/drawing/2014/main" id="{105D484B-E928-D6BC-915B-1318A4569CF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ED823F-0608-3F9C-AFC9-FF31C925711D}"/>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511891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D2BBA1-359F-63FD-150C-5924EE01F44B}"/>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3" name="页脚占位符 2">
            <a:extLst>
              <a:ext uri="{FF2B5EF4-FFF2-40B4-BE49-F238E27FC236}">
                <a16:creationId xmlns:a16="http://schemas.microsoft.com/office/drawing/2014/main" id="{D0D28D40-2C14-AA10-6D55-533BD7AB05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BCE0D6-A3F7-8BDD-34E5-2C97A7872E73}"/>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985624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45A62-E96B-E159-7FEC-C9B934142D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BB5EE4-BD01-843D-9357-CA5E6D00F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D191EB7-C5B3-640E-311D-8C7FBF61D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8170F5-2F07-2279-E89D-8BE1D4254328}"/>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671F9F6C-F868-C1AC-6071-21EFC22207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73284A-B17C-D248-D3DC-EF7E312E9A1B}"/>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389239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D44CD-FFAF-F2D0-C9C0-5CB0D6835B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D1F606-52A0-5DD0-29BF-3218C5521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7D92BA-15C3-04AD-72E1-A96B7F44A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7BC0DB-B378-2ACB-4BBF-C9C5C1175603}"/>
              </a:ext>
            </a:extLst>
          </p:cNvPr>
          <p:cNvSpPr>
            <a:spLocks noGrp="1"/>
          </p:cNvSpPr>
          <p:nvPr>
            <p:ph type="dt" sz="half" idx="10"/>
          </p:nvPr>
        </p:nvSpPr>
        <p:spPr/>
        <p:txBody>
          <a:bodyPr/>
          <a:lstStyle/>
          <a:p>
            <a:fld id="{FF6121AD-3819-4944-85BE-419F9F9BE008}"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E3B7AD4F-E04E-2423-F199-6794B81663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5C8178-368A-B664-67CB-5F842CDF327C}"/>
              </a:ext>
            </a:extLst>
          </p:cNvPr>
          <p:cNvSpPr>
            <a:spLocks noGrp="1"/>
          </p:cNvSpPr>
          <p:nvPr>
            <p:ph type="sldNum" sz="quarter" idx="12"/>
          </p:nvPr>
        </p:nvSpPr>
        <p:spPr/>
        <p:txBody>
          <a:body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2629178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17AB3"/>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C694E4-48A7-2B9E-E94F-EEA3556BC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9E3238-1C70-A518-72DF-D07C0A4B6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0ECF2B-700B-B6A4-798F-0486D6FED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121AD-3819-4944-85BE-419F9F9BE008}"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E1463CE0-2B2D-ED87-2AEF-A3F986711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4E35017-A48A-DA6F-C121-9B0A5BA62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E633F-A3FE-408A-9FF8-3D9BCF050D83}" type="slidenum">
              <a:rPr lang="zh-CN" altLang="en-US" smtClean="0"/>
              <a:t>‹#›</a:t>
            </a:fld>
            <a:endParaRPr lang="zh-CN" altLang="en-US"/>
          </a:p>
        </p:txBody>
      </p:sp>
    </p:spTree>
    <p:extLst>
      <p:ext uri="{BB962C8B-B14F-4D97-AF65-F5344CB8AC3E}">
        <p14:creationId xmlns:p14="http://schemas.microsoft.com/office/powerpoint/2010/main" val="95887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775" y="1047750"/>
            <a:ext cx="9696450" cy="4762500"/>
            <a:chOff x="0" y="0"/>
            <a:chExt cx="19392900" cy="9525000"/>
          </a:xfrm>
        </p:grpSpPr>
        <p:sp>
          <p:nvSpPr>
            <p:cNvPr id="3" name="Freeform 3"/>
            <p:cNvSpPr/>
            <p:nvPr/>
          </p:nvSpPr>
          <p:spPr>
            <a:xfrm>
              <a:off x="0" y="0"/>
              <a:ext cx="19392900" cy="9525000"/>
            </a:xfrm>
            <a:custGeom>
              <a:avLst/>
              <a:gdLst/>
              <a:ahLst/>
              <a:cxnLst/>
              <a:rect l="l" t="t" r="r" b="b"/>
              <a:pathLst>
                <a:path w="19392900" h="9525000">
                  <a:moveTo>
                    <a:pt x="0" y="0"/>
                  </a:moveTo>
                  <a:lnTo>
                    <a:pt x="19392900" y="0"/>
                  </a:lnTo>
                  <a:lnTo>
                    <a:pt x="19392900" y="9525000"/>
                  </a:lnTo>
                  <a:lnTo>
                    <a:pt x="0" y="9525000"/>
                  </a:lnTo>
                  <a:close/>
                </a:path>
              </a:pathLst>
            </a:custGeom>
            <a:solidFill>
              <a:srgbClr val="FFFFFF"/>
            </a:solidFill>
          </p:spPr>
        </p:sp>
      </p:grpSp>
      <p:grpSp>
        <p:nvGrpSpPr>
          <p:cNvPr id="4" name="Group 4"/>
          <p:cNvGrpSpPr/>
          <p:nvPr/>
        </p:nvGrpSpPr>
        <p:grpSpPr>
          <a:xfrm rot="-10800000">
            <a:off x="1035585" y="1916330"/>
            <a:ext cx="216000" cy="216000"/>
            <a:chOff x="0" y="0"/>
            <a:chExt cx="432000" cy="432000"/>
          </a:xfrm>
        </p:grpSpPr>
        <p:sp>
          <p:nvSpPr>
            <p:cNvPr id="5" name="Freeform 5"/>
            <p:cNvSpPr/>
            <p:nvPr/>
          </p:nvSpPr>
          <p:spPr>
            <a:xfrm>
              <a:off x="0" y="0"/>
              <a:ext cx="432054" cy="432054"/>
            </a:xfrm>
            <a:custGeom>
              <a:avLst/>
              <a:gdLst/>
              <a:ahLst/>
              <a:cxnLst/>
              <a:rect l="l" t="t" r="r" b="b"/>
              <a:pathLst>
                <a:path w="432054" h="432054">
                  <a:moveTo>
                    <a:pt x="0" y="432054"/>
                  </a:moveTo>
                  <a:lnTo>
                    <a:pt x="0" y="0"/>
                  </a:lnTo>
                  <a:lnTo>
                    <a:pt x="432054" y="432054"/>
                  </a:lnTo>
                  <a:close/>
                </a:path>
              </a:pathLst>
            </a:custGeom>
            <a:solidFill>
              <a:srgbClr val="EFDAD8"/>
            </a:solidFill>
          </p:spPr>
        </p:sp>
      </p:grpSp>
      <p:sp>
        <p:nvSpPr>
          <p:cNvPr id="6" name="AutoShape 6"/>
          <p:cNvSpPr/>
          <p:nvPr/>
        </p:nvSpPr>
        <p:spPr>
          <a:xfrm rot="10667">
            <a:off x="3026461" y="3738880"/>
            <a:ext cx="6139079" cy="0"/>
          </a:xfrm>
          <a:prstGeom prst="line">
            <a:avLst/>
          </a:prstGeom>
          <a:ln w="19050" cap="rnd">
            <a:solidFill>
              <a:srgbClr val="4F69A4">
                <a:alpha val="69804"/>
              </a:srgbClr>
            </a:solidFill>
            <a:prstDash val="solid"/>
            <a:headEnd type="none" w="sm" len="sm"/>
            <a:tailEnd type="none" w="sm" len="sm"/>
          </a:ln>
        </p:spPr>
      </p:sp>
      <p:grpSp>
        <p:nvGrpSpPr>
          <p:cNvPr id="7" name="Group 7"/>
          <p:cNvGrpSpPr/>
          <p:nvPr/>
        </p:nvGrpSpPr>
        <p:grpSpPr>
          <a:xfrm>
            <a:off x="10218420" y="5078730"/>
            <a:ext cx="807720" cy="807720"/>
            <a:chOff x="0" y="0"/>
            <a:chExt cx="1615440" cy="1615440"/>
          </a:xfrm>
        </p:grpSpPr>
        <p:sp>
          <p:nvSpPr>
            <p:cNvPr id="8" name="Freeform 8"/>
            <p:cNvSpPr/>
            <p:nvPr/>
          </p:nvSpPr>
          <p:spPr>
            <a:xfrm>
              <a:off x="0" y="0"/>
              <a:ext cx="1615440" cy="1615440"/>
            </a:xfrm>
            <a:custGeom>
              <a:avLst/>
              <a:gdLst/>
              <a:ahLst/>
              <a:cxnLst/>
              <a:rect l="l" t="t" r="r" b="b"/>
              <a:pathLst>
                <a:path w="1615440" h="1615440">
                  <a:moveTo>
                    <a:pt x="1615440" y="1615440"/>
                  </a:moveTo>
                  <a:lnTo>
                    <a:pt x="1615440" y="0"/>
                  </a:lnTo>
                  <a:lnTo>
                    <a:pt x="0" y="1615440"/>
                  </a:lnTo>
                  <a:close/>
                </a:path>
              </a:pathLst>
            </a:custGeom>
            <a:solidFill>
              <a:srgbClr val="E6C7C3"/>
            </a:solidFill>
          </p:spPr>
        </p:sp>
      </p:grpSp>
      <p:grpSp>
        <p:nvGrpSpPr>
          <p:cNvPr id="9" name="Group 9"/>
          <p:cNvGrpSpPr/>
          <p:nvPr/>
        </p:nvGrpSpPr>
        <p:grpSpPr>
          <a:xfrm rot="-10800000">
            <a:off x="10937240" y="5080000"/>
            <a:ext cx="88900" cy="88900"/>
            <a:chOff x="0" y="0"/>
            <a:chExt cx="177800" cy="177800"/>
          </a:xfrm>
        </p:grpSpPr>
        <p:sp>
          <p:nvSpPr>
            <p:cNvPr id="10" name="Freeform 10"/>
            <p:cNvSpPr/>
            <p:nvPr/>
          </p:nvSpPr>
          <p:spPr>
            <a:xfrm>
              <a:off x="0" y="0"/>
              <a:ext cx="177800" cy="177800"/>
            </a:xfrm>
            <a:custGeom>
              <a:avLst/>
              <a:gdLst/>
              <a:ahLst/>
              <a:cxnLst/>
              <a:rect l="l" t="t" r="r" b="b"/>
              <a:pathLst>
                <a:path w="177800" h="177800">
                  <a:moveTo>
                    <a:pt x="177800" y="177800"/>
                  </a:moveTo>
                  <a:lnTo>
                    <a:pt x="177800" y="0"/>
                  </a:lnTo>
                  <a:lnTo>
                    <a:pt x="0" y="177800"/>
                  </a:lnTo>
                  <a:close/>
                </a:path>
              </a:pathLst>
            </a:custGeom>
            <a:solidFill>
              <a:srgbClr val="F6EAE9"/>
            </a:solidFill>
          </p:spPr>
        </p:sp>
      </p:grpSp>
      <p:grpSp>
        <p:nvGrpSpPr>
          <p:cNvPr id="11" name="Group 11"/>
          <p:cNvGrpSpPr/>
          <p:nvPr/>
        </p:nvGrpSpPr>
        <p:grpSpPr>
          <a:xfrm rot="-10800000">
            <a:off x="10214610" y="5800726"/>
            <a:ext cx="90170" cy="90170"/>
            <a:chOff x="0" y="0"/>
            <a:chExt cx="180340" cy="180340"/>
          </a:xfrm>
        </p:grpSpPr>
        <p:sp>
          <p:nvSpPr>
            <p:cNvPr id="12" name="Freeform 12"/>
            <p:cNvSpPr/>
            <p:nvPr/>
          </p:nvSpPr>
          <p:spPr>
            <a:xfrm>
              <a:off x="0" y="0"/>
              <a:ext cx="180340" cy="180340"/>
            </a:xfrm>
            <a:custGeom>
              <a:avLst/>
              <a:gdLst/>
              <a:ahLst/>
              <a:cxnLst/>
              <a:rect l="l" t="t" r="r" b="b"/>
              <a:pathLst>
                <a:path w="180340" h="180340">
                  <a:moveTo>
                    <a:pt x="180340" y="180340"/>
                  </a:moveTo>
                  <a:lnTo>
                    <a:pt x="180340" y="0"/>
                  </a:lnTo>
                  <a:lnTo>
                    <a:pt x="0" y="180340"/>
                  </a:lnTo>
                  <a:close/>
                </a:path>
              </a:pathLst>
            </a:custGeom>
            <a:solidFill>
              <a:srgbClr val="F6EAE9"/>
            </a:solidFill>
          </p:spPr>
        </p:sp>
      </p:grpSp>
      <p:grpSp>
        <p:nvGrpSpPr>
          <p:cNvPr id="13" name="Group 13"/>
          <p:cNvGrpSpPr/>
          <p:nvPr/>
        </p:nvGrpSpPr>
        <p:grpSpPr>
          <a:xfrm>
            <a:off x="1035585" y="1235798"/>
            <a:ext cx="2057400" cy="700953"/>
            <a:chOff x="0" y="0"/>
            <a:chExt cx="812800" cy="276920"/>
          </a:xfrm>
        </p:grpSpPr>
        <p:sp>
          <p:nvSpPr>
            <p:cNvPr id="14" name="Freeform 14"/>
            <p:cNvSpPr/>
            <p:nvPr/>
          </p:nvSpPr>
          <p:spPr>
            <a:xfrm>
              <a:off x="0" y="0"/>
              <a:ext cx="812800" cy="276920"/>
            </a:xfrm>
            <a:custGeom>
              <a:avLst/>
              <a:gdLst/>
              <a:ahLst/>
              <a:cxnLst/>
              <a:rect l="l" t="t" r="r" b="b"/>
              <a:pathLst>
                <a:path w="812800" h="276920">
                  <a:moveTo>
                    <a:pt x="0" y="0"/>
                  </a:moveTo>
                  <a:lnTo>
                    <a:pt x="812800" y="0"/>
                  </a:lnTo>
                  <a:lnTo>
                    <a:pt x="812800" y="276920"/>
                  </a:lnTo>
                  <a:lnTo>
                    <a:pt x="0" y="276920"/>
                  </a:lnTo>
                  <a:close/>
                </a:path>
              </a:pathLst>
            </a:custGeom>
            <a:solidFill>
              <a:srgbClr val="E8C9C7"/>
            </a:solidFill>
          </p:spPr>
        </p:sp>
        <p:sp>
          <p:nvSpPr>
            <p:cNvPr id="15" name="TextBox 15"/>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17" name="TextBox 17"/>
          <p:cNvSpPr txBox="1"/>
          <p:nvPr/>
        </p:nvSpPr>
        <p:spPr>
          <a:xfrm>
            <a:off x="2116455" y="2739390"/>
            <a:ext cx="7959090" cy="923330"/>
          </a:xfrm>
          <a:prstGeom prst="rect">
            <a:avLst/>
          </a:prstGeom>
        </p:spPr>
        <p:txBody>
          <a:bodyPr lIns="0" tIns="0" rIns="0" bIns="0" rtlCol="0" anchor="t">
            <a:spAutoFit/>
          </a:bodyPr>
          <a:lstStyle/>
          <a:p>
            <a:pPr algn="ctr">
              <a:lnSpc>
                <a:spcPts val="7200"/>
              </a:lnSpc>
            </a:pPr>
            <a:r>
              <a:rPr lang="zh-CN" altLang="en-US" sz="6000" dirty="0">
                <a:solidFill>
                  <a:srgbClr val="4F69A4"/>
                </a:solidFill>
                <a:ea typeface="思源黑体-超粗体 Bold"/>
              </a:rPr>
              <a:t>课程设计报告</a:t>
            </a:r>
            <a:endParaRPr lang="en-US" sz="6000" dirty="0">
              <a:solidFill>
                <a:srgbClr val="4F69A4"/>
              </a:solidFill>
              <a:ea typeface="思源黑体-超粗体 Bold"/>
            </a:endParaRPr>
          </a:p>
        </p:txBody>
      </p:sp>
      <p:sp>
        <p:nvSpPr>
          <p:cNvPr id="18" name="TextBox 18"/>
          <p:cNvSpPr txBox="1"/>
          <p:nvPr/>
        </p:nvSpPr>
        <p:spPr>
          <a:xfrm>
            <a:off x="2116455" y="1987550"/>
            <a:ext cx="7959090" cy="656846"/>
          </a:xfrm>
          <a:prstGeom prst="rect">
            <a:avLst/>
          </a:prstGeom>
        </p:spPr>
        <p:txBody>
          <a:bodyPr lIns="0" tIns="0" rIns="0" bIns="0" rtlCol="0" anchor="t">
            <a:spAutoFit/>
          </a:bodyPr>
          <a:lstStyle/>
          <a:p>
            <a:pPr algn="ctr">
              <a:lnSpc>
                <a:spcPts val="5280"/>
              </a:lnSpc>
            </a:pPr>
            <a:r>
              <a:rPr lang="zh-CN" altLang="en-US" sz="4400" dirty="0">
                <a:solidFill>
                  <a:srgbClr val="4F69A4">
                    <a:alpha val="84706"/>
                  </a:srgbClr>
                </a:solidFill>
                <a:ea typeface="思源黑体 Medium"/>
              </a:rPr>
              <a:t>数据结构与算法</a:t>
            </a:r>
            <a:endParaRPr lang="en-US" sz="4400" dirty="0">
              <a:solidFill>
                <a:srgbClr val="4F69A4">
                  <a:alpha val="84706"/>
                </a:srgbClr>
              </a:solidFill>
              <a:ea typeface="思源黑体 Medium"/>
            </a:endParaRPr>
          </a:p>
        </p:txBody>
      </p:sp>
      <p:sp>
        <p:nvSpPr>
          <p:cNvPr id="19" name="TextBox 19"/>
          <p:cNvSpPr txBox="1"/>
          <p:nvPr/>
        </p:nvSpPr>
        <p:spPr>
          <a:xfrm>
            <a:off x="2116455" y="3824605"/>
            <a:ext cx="7959090" cy="256480"/>
          </a:xfrm>
          <a:prstGeom prst="rect">
            <a:avLst/>
          </a:prstGeom>
        </p:spPr>
        <p:txBody>
          <a:bodyPr lIns="0" tIns="0" rIns="0" bIns="0" rtlCol="0" anchor="t">
            <a:spAutoFit/>
          </a:bodyPr>
          <a:lstStyle/>
          <a:p>
            <a:pPr algn="ctr">
              <a:lnSpc>
                <a:spcPts val="2026"/>
              </a:lnSpc>
            </a:pPr>
            <a:r>
              <a:rPr lang="en-US" sz="1688" spc="126" dirty="0">
                <a:solidFill>
                  <a:srgbClr val="4F69A4">
                    <a:alpha val="40000"/>
                  </a:srgbClr>
                </a:solidFill>
                <a:latin typeface="ABeeZee"/>
              </a:rPr>
              <a:t>Course </a:t>
            </a:r>
            <a:r>
              <a:rPr lang="en-US" altLang="zh-CN" sz="1688" spc="126" dirty="0">
                <a:solidFill>
                  <a:srgbClr val="4F69A4">
                    <a:alpha val="40000"/>
                  </a:srgbClr>
                </a:solidFill>
                <a:latin typeface="ABeeZee"/>
              </a:rPr>
              <a:t>D</a:t>
            </a:r>
            <a:r>
              <a:rPr lang="en-US" sz="1688" spc="126" dirty="0">
                <a:solidFill>
                  <a:srgbClr val="4F69A4">
                    <a:alpha val="40000"/>
                  </a:srgbClr>
                </a:solidFill>
                <a:latin typeface="ABeeZee"/>
              </a:rPr>
              <a:t>esign </a:t>
            </a:r>
            <a:r>
              <a:rPr lang="en-US" altLang="zh-CN" sz="1688" spc="126" dirty="0">
                <a:solidFill>
                  <a:srgbClr val="4F69A4">
                    <a:alpha val="40000"/>
                  </a:srgbClr>
                </a:solidFill>
                <a:latin typeface="ABeeZee"/>
              </a:rPr>
              <a:t>R</a:t>
            </a:r>
            <a:r>
              <a:rPr lang="en-US" sz="1688" spc="126" dirty="0">
                <a:solidFill>
                  <a:srgbClr val="4F69A4">
                    <a:alpha val="40000"/>
                  </a:srgbClr>
                </a:solidFill>
                <a:latin typeface="ABeeZee"/>
              </a:rPr>
              <a:t>eport</a:t>
            </a:r>
          </a:p>
        </p:txBody>
      </p:sp>
      <p:grpSp>
        <p:nvGrpSpPr>
          <p:cNvPr id="21" name="Group 21"/>
          <p:cNvGrpSpPr/>
          <p:nvPr/>
        </p:nvGrpSpPr>
        <p:grpSpPr>
          <a:xfrm>
            <a:off x="1932305" y="4646473"/>
            <a:ext cx="4429198" cy="2081510"/>
            <a:chOff x="0" y="-48220"/>
            <a:chExt cx="5477879" cy="4163024"/>
          </a:xfrm>
        </p:grpSpPr>
        <p:grpSp>
          <p:nvGrpSpPr>
            <p:cNvPr id="22" name="Group 22"/>
            <p:cNvGrpSpPr/>
            <p:nvPr/>
          </p:nvGrpSpPr>
          <p:grpSpPr>
            <a:xfrm>
              <a:off x="0" y="-48220"/>
              <a:ext cx="5477879" cy="4163024"/>
              <a:chOff x="0" y="-9525"/>
              <a:chExt cx="1082050" cy="822325"/>
            </a:xfrm>
          </p:grpSpPr>
          <p:sp>
            <p:nvSpPr>
              <p:cNvPr id="23" name="Freeform 23"/>
              <p:cNvSpPr/>
              <p:nvPr/>
            </p:nvSpPr>
            <p:spPr>
              <a:xfrm>
                <a:off x="0" y="0"/>
                <a:ext cx="1082050" cy="196866"/>
              </a:xfrm>
              <a:custGeom>
                <a:avLst/>
                <a:gdLst/>
                <a:ahLst/>
                <a:cxnLst/>
                <a:rect l="l" t="t" r="r" b="b"/>
                <a:pathLst>
                  <a:path w="1082050" h="196866">
                    <a:moveTo>
                      <a:pt x="0" y="0"/>
                    </a:moveTo>
                    <a:lnTo>
                      <a:pt x="1082050" y="0"/>
                    </a:lnTo>
                    <a:lnTo>
                      <a:pt x="1082050" y="196866"/>
                    </a:lnTo>
                    <a:lnTo>
                      <a:pt x="0" y="196866"/>
                    </a:lnTo>
                    <a:close/>
                  </a:path>
                </a:pathLst>
              </a:custGeom>
              <a:solidFill>
                <a:srgbClr val="E8C9C7"/>
              </a:solidFill>
            </p:spPr>
          </p:sp>
          <p:sp>
            <p:nvSpPr>
              <p:cNvPr id="24" name="TextBox 24"/>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25" name="TextBox 25"/>
            <p:cNvSpPr txBox="1"/>
            <p:nvPr/>
          </p:nvSpPr>
          <p:spPr>
            <a:xfrm>
              <a:off x="213436" y="183992"/>
              <a:ext cx="5051007" cy="1170835"/>
            </a:xfrm>
            <a:prstGeom prst="rect">
              <a:avLst/>
            </a:prstGeom>
          </p:spPr>
          <p:txBody>
            <a:bodyPr lIns="0" tIns="0" rIns="0" bIns="0" rtlCol="0" anchor="t">
              <a:spAutoFit/>
            </a:bodyPr>
            <a:lstStyle/>
            <a:p>
              <a:pPr algn="ctr">
                <a:lnSpc>
                  <a:spcPts val="2400"/>
                </a:lnSpc>
              </a:pPr>
              <a:r>
                <a:rPr lang="zh-CN" altLang="en-US" sz="1400" dirty="0">
                  <a:solidFill>
                    <a:srgbClr val="4F69A4">
                      <a:alpha val="84706"/>
                    </a:srgbClr>
                  </a:solidFill>
                  <a:ea typeface="思源黑体 Medium"/>
                </a:rPr>
                <a:t>汇报成员：刘文越、王子卓、肖芷馨、孙翔、康旭</a:t>
              </a:r>
              <a:endParaRPr lang="en-US" sz="1400" dirty="0">
                <a:solidFill>
                  <a:srgbClr val="4F69A4">
                    <a:alpha val="84706"/>
                  </a:srgbClr>
                </a:solidFill>
                <a:ea typeface="思源黑体 Medium"/>
              </a:endParaRPr>
            </a:p>
          </p:txBody>
        </p:sp>
      </p:grpSp>
      <p:grpSp>
        <p:nvGrpSpPr>
          <p:cNvPr id="26" name="Group 26"/>
          <p:cNvGrpSpPr/>
          <p:nvPr/>
        </p:nvGrpSpPr>
        <p:grpSpPr>
          <a:xfrm>
            <a:off x="7520756" y="4670583"/>
            <a:ext cx="2738939" cy="498317"/>
            <a:chOff x="0" y="0"/>
            <a:chExt cx="5477879" cy="996635"/>
          </a:xfrm>
        </p:grpSpPr>
        <p:grpSp>
          <p:nvGrpSpPr>
            <p:cNvPr id="27" name="Group 27"/>
            <p:cNvGrpSpPr/>
            <p:nvPr/>
          </p:nvGrpSpPr>
          <p:grpSpPr>
            <a:xfrm>
              <a:off x="0" y="0"/>
              <a:ext cx="5477879" cy="996635"/>
              <a:chOff x="0" y="0"/>
              <a:chExt cx="1082050" cy="196866"/>
            </a:xfrm>
          </p:grpSpPr>
          <p:sp>
            <p:nvSpPr>
              <p:cNvPr id="28" name="Freeform 28"/>
              <p:cNvSpPr/>
              <p:nvPr/>
            </p:nvSpPr>
            <p:spPr>
              <a:xfrm>
                <a:off x="0" y="0"/>
                <a:ext cx="1082050" cy="196866"/>
              </a:xfrm>
              <a:custGeom>
                <a:avLst/>
                <a:gdLst/>
                <a:ahLst/>
                <a:cxnLst/>
                <a:rect l="l" t="t" r="r" b="b"/>
                <a:pathLst>
                  <a:path w="1082050" h="196866">
                    <a:moveTo>
                      <a:pt x="0" y="0"/>
                    </a:moveTo>
                    <a:lnTo>
                      <a:pt x="1082050" y="0"/>
                    </a:lnTo>
                    <a:lnTo>
                      <a:pt x="1082050" y="196866"/>
                    </a:lnTo>
                    <a:lnTo>
                      <a:pt x="0" y="196866"/>
                    </a:lnTo>
                    <a:close/>
                  </a:path>
                </a:pathLst>
              </a:custGeom>
              <a:solidFill>
                <a:srgbClr val="E8C9C7"/>
              </a:solidFill>
            </p:spPr>
          </p:sp>
          <p:sp>
            <p:nvSpPr>
              <p:cNvPr id="29" name="TextBox 29"/>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30" name="TextBox 30"/>
            <p:cNvSpPr txBox="1"/>
            <p:nvPr/>
          </p:nvSpPr>
          <p:spPr>
            <a:xfrm>
              <a:off x="213436" y="183992"/>
              <a:ext cx="5051007" cy="555281"/>
            </a:xfrm>
            <a:prstGeom prst="rect">
              <a:avLst/>
            </a:prstGeom>
          </p:spPr>
          <p:txBody>
            <a:bodyPr lIns="0" tIns="0" rIns="0" bIns="0" rtlCol="0" anchor="t">
              <a:spAutoFit/>
            </a:bodyPr>
            <a:lstStyle/>
            <a:p>
              <a:pPr algn="ctr">
                <a:lnSpc>
                  <a:spcPts val="2400"/>
                </a:lnSpc>
              </a:pPr>
              <a:r>
                <a:rPr lang="en-US" sz="1400" dirty="0">
                  <a:solidFill>
                    <a:srgbClr val="4F69A4">
                      <a:alpha val="84706"/>
                    </a:srgbClr>
                  </a:solidFill>
                  <a:ea typeface="思源黑体 Medium"/>
                </a:rPr>
                <a:t>汇报时间：2022.12.30</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180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14" name="TextBox 14"/>
          <p:cNvSpPr txBox="1"/>
          <p:nvPr/>
        </p:nvSpPr>
        <p:spPr>
          <a:xfrm>
            <a:off x="1577097" y="1647757"/>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若干细节考虑</a:t>
            </a:r>
            <a:endParaRPr lang="en-US" sz="2600" dirty="0">
              <a:solidFill>
                <a:srgbClr val="617AB3"/>
              </a:solidFill>
              <a:ea typeface="思源黑体-粗体 Bold"/>
            </a:endParaRPr>
          </a:p>
        </p:txBody>
      </p:sp>
      <p:sp>
        <p:nvSpPr>
          <p:cNvPr id="15" name="TextBox 15"/>
          <p:cNvSpPr txBox="1"/>
          <p:nvPr/>
        </p:nvSpPr>
        <p:spPr>
          <a:xfrm>
            <a:off x="1515745" y="2395686"/>
            <a:ext cx="3570908" cy="3184783"/>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初始录入过程中人数不固定，也没有具体数值</a:t>
            </a:r>
            <a:endParaRPr lang="en-US" altLang="zh-CN" sz="2000" b="1" spc="120" dirty="0">
              <a:solidFill>
                <a:srgbClr val="6E84B7">
                  <a:alpha val="80000"/>
                </a:srgbClr>
              </a:solidFill>
              <a:ea typeface="Arimo"/>
            </a:endParaRPr>
          </a:p>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排名且志愿级别相同的学生录入情况</a:t>
            </a:r>
            <a:endParaRPr lang="en-US" altLang="zh-CN" sz="2000" b="1" spc="120" dirty="0">
              <a:solidFill>
                <a:srgbClr val="6E84B7">
                  <a:alpha val="80000"/>
                </a:srgbClr>
              </a:solidFill>
              <a:ea typeface="Arimo"/>
            </a:endParaRPr>
          </a:p>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数据查看人数过多，难以快速找到想要的数据</a:t>
            </a:r>
            <a:endParaRPr lang="en-US" altLang="zh-CN" sz="2000" b="1" spc="120" dirty="0">
              <a:solidFill>
                <a:srgbClr val="6E84B7">
                  <a:alpha val="80000"/>
                </a:srgbClr>
              </a:solidFill>
              <a:ea typeface="Arimo"/>
            </a:endParaRPr>
          </a:p>
          <a:p>
            <a:pPr marL="285750" indent="-285750">
              <a:lnSpc>
                <a:spcPct val="150000"/>
              </a:lnSpc>
              <a:spcBef>
                <a:spcPct val="0"/>
              </a:spcBef>
              <a:buFont typeface="Arial" panose="020B0604020202020204" pitchFamily="34" charset="0"/>
              <a:buChar char="•"/>
            </a:pPr>
            <a:endParaRPr lang="en-US" altLang="zh-CN" sz="2000" b="1" spc="120" dirty="0">
              <a:solidFill>
                <a:srgbClr val="6E84B7">
                  <a:alpha val="80000"/>
                </a:srgbClr>
              </a:solidFill>
              <a:ea typeface="Arimo"/>
            </a:endParaRPr>
          </a:p>
        </p:txBody>
      </p:sp>
      <p:grpSp>
        <p:nvGrpSpPr>
          <p:cNvPr id="16" name="Group 16"/>
          <p:cNvGrpSpPr/>
          <p:nvPr/>
        </p:nvGrpSpPr>
        <p:grpSpPr>
          <a:xfrm>
            <a:off x="791210" y="-29845"/>
            <a:ext cx="552450" cy="1416685"/>
            <a:chOff x="0" y="0"/>
            <a:chExt cx="1104900" cy="2833370"/>
          </a:xfrm>
        </p:grpSpPr>
        <p:sp>
          <p:nvSpPr>
            <p:cNvPr id="17" name="Freeform 17"/>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24" name="Group 24"/>
          <p:cNvGrpSpPr/>
          <p:nvPr/>
        </p:nvGrpSpPr>
        <p:grpSpPr>
          <a:xfrm>
            <a:off x="1515745" y="576664"/>
            <a:ext cx="4495800" cy="690786"/>
            <a:chOff x="0" y="0"/>
            <a:chExt cx="8991600" cy="1381573"/>
          </a:xfrm>
        </p:grpSpPr>
        <p:sp>
          <p:nvSpPr>
            <p:cNvPr id="25" name="TextBox 25"/>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问题分析和解决</a:t>
              </a:r>
              <a:endParaRPr lang="en-US" altLang="zh-CN" sz="3200" dirty="0">
                <a:solidFill>
                  <a:srgbClr val="4F69A4">
                    <a:alpha val="84706"/>
                  </a:srgbClr>
                </a:solidFill>
                <a:ea typeface="思源黑体-超粗体 Medium"/>
              </a:endParaRPr>
            </a:p>
          </p:txBody>
        </p:sp>
        <p:sp>
          <p:nvSpPr>
            <p:cNvPr id="26" name="TextBox 26"/>
            <p:cNvSpPr txBox="1"/>
            <p:nvPr/>
          </p:nvSpPr>
          <p:spPr>
            <a:xfrm>
              <a:off x="0" y="993775"/>
              <a:ext cx="8991600" cy="387798"/>
            </a:xfrm>
            <a:prstGeom prst="rect">
              <a:avLst/>
            </a:prstGeom>
          </p:spPr>
          <p:txBody>
            <a:bodyPr lIns="0" tIns="0" rIns="0" bIns="0" rtlCol="0" anchor="t">
              <a:spAutoFit/>
            </a:bodyPr>
            <a:lstStyle/>
            <a:p>
              <a:pPr>
                <a:lnSpc>
                  <a:spcPts val="1680"/>
                </a:lnSpc>
              </a:pPr>
              <a:r>
                <a:rPr lang="en-US" altLang="zh-CN" sz="1400" dirty="0">
                  <a:solidFill>
                    <a:srgbClr val="6E84B7"/>
                  </a:solidFill>
                  <a:latin typeface="ABeeZee"/>
                </a:rPr>
                <a:t>Problem analysis and solution</a:t>
              </a:r>
            </a:p>
          </p:txBody>
        </p:sp>
      </p:grpSp>
      <p:sp>
        <p:nvSpPr>
          <p:cNvPr id="29" name="TextBox 15">
            <a:extLst>
              <a:ext uri="{FF2B5EF4-FFF2-40B4-BE49-F238E27FC236}">
                <a16:creationId xmlns:a16="http://schemas.microsoft.com/office/drawing/2014/main" id="{0ED2ADF8-D365-2636-4764-937E298394D5}"/>
              </a:ext>
            </a:extLst>
          </p:cNvPr>
          <p:cNvSpPr txBox="1"/>
          <p:nvPr/>
        </p:nvSpPr>
        <p:spPr>
          <a:xfrm>
            <a:off x="6971533" y="2970267"/>
            <a:ext cx="3813265" cy="2261453"/>
          </a:xfrm>
          <a:prstGeom prst="rect">
            <a:avLst/>
          </a:prstGeom>
        </p:spPr>
        <p:txBody>
          <a:bodyPr wrap="square" lIns="0" tIns="0" rIns="0" bIns="0" rtlCol="0" anchor="t">
            <a:spAutoFit/>
          </a:bodyPr>
          <a:lstStyle/>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输入过程中出现非法字符或不存在的字符</a:t>
            </a:r>
            <a:endParaRPr lang="en-US" altLang="zh-CN" sz="2000" b="1" spc="120" dirty="0">
              <a:solidFill>
                <a:srgbClr val="6E84B7">
                  <a:alpha val="80000"/>
                </a:srgbClr>
              </a:solidFill>
              <a:ea typeface="Arimo"/>
            </a:endParaRPr>
          </a:p>
          <a:p>
            <a:pPr marL="285750" indent="-285750">
              <a:lnSpc>
                <a:spcPct val="150000"/>
              </a:lnSpc>
              <a:spcBef>
                <a:spcPct val="0"/>
              </a:spcBef>
              <a:buFont typeface="Arial" panose="020B0604020202020204" pitchFamily="34" charset="0"/>
              <a:buChar char="•"/>
            </a:pPr>
            <a:r>
              <a:rPr lang="zh-CN" altLang="en-US" sz="2000" b="1" spc="120" dirty="0">
                <a:solidFill>
                  <a:srgbClr val="6E84B7">
                    <a:alpha val="80000"/>
                  </a:srgbClr>
                </a:solidFill>
                <a:ea typeface="Arimo"/>
              </a:rPr>
              <a:t>在代码交换的过程中出现对接不顺利</a:t>
            </a:r>
            <a:endParaRPr lang="en-US" altLang="zh-CN" sz="2000" b="1" spc="120" dirty="0">
              <a:solidFill>
                <a:srgbClr val="6E84B7">
                  <a:alpha val="80000"/>
                </a:srgbClr>
              </a:solidFill>
              <a:ea typeface="Arimo"/>
            </a:endParaRPr>
          </a:p>
          <a:p>
            <a:pPr marL="285750" indent="-285750">
              <a:lnSpc>
                <a:spcPct val="150000"/>
              </a:lnSpc>
              <a:spcBef>
                <a:spcPct val="0"/>
              </a:spcBef>
              <a:buFont typeface="Arial" panose="020B0604020202020204" pitchFamily="34" charset="0"/>
              <a:buChar char="•"/>
            </a:pPr>
            <a:r>
              <a:rPr lang="en-US" altLang="zh-CN" sz="2000" b="1" spc="120" dirty="0">
                <a:solidFill>
                  <a:srgbClr val="6E84B7">
                    <a:alpha val="80000"/>
                  </a:srgbClr>
                </a:solidFill>
                <a:ea typeface="Arimo"/>
              </a:rPr>
              <a:t>……</a:t>
            </a:r>
          </a:p>
        </p:txBody>
      </p:sp>
      <p:grpSp>
        <p:nvGrpSpPr>
          <p:cNvPr id="31" name="Group 4">
            <a:extLst>
              <a:ext uri="{FF2B5EF4-FFF2-40B4-BE49-F238E27FC236}">
                <a16:creationId xmlns:a16="http://schemas.microsoft.com/office/drawing/2014/main" id="{53DFE37E-9C2A-8606-DA44-44A1024E744A}"/>
              </a:ext>
            </a:extLst>
          </p:cNvPr>
          <p:cNvGrpSpPr/>
          <p:nvPr/>
        </p:nvGrpSpPr>
        <p:grpSpPr>
          <a:xfrm rot="5400000">
            <a:off x="10094814" y="-122851"/>
            <a:ext cx="1064515" cy="2729808"/>
            <a:chOff x="0" y="0"/>
            <a:chExt cx="1104900" cy="2833370"/>
          </a:xfrm>
        </p:grpSpPr>
        <p:sp>
          <p:nvSpPr>
            <p:cNvPr id="32" name="Freeform 5">
              <a:extLst>
                <a:ext uri="{FF2B5EF4-FFF2-40B4-BE49-F238E27FC236}">
                  <a16:creationId xmlns:a16="http://schemas.microsoft.com/office/drawing/2014/main" id="{DB253EFC-564B-48F9-34C3-24EBA6FA6ED1}"/>
                </a:ext>
              </a:extLst>
            </p:cNvPr>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6950" y="817950"/>
            <a:ext cx="9578100" cy="5222100"/>
            <a:chOff x="0" y="0"/>
            <a:chExt cx="19156200" cy="10444200"/>
          </a:xfrm>
        </p:grpSpPr>
        <p:sp>
          <p:nvSpPr>
            <p:cNvPr id="3" name="Freeform 3"/>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4" name="Group 4"/>
          <p:cNvGrpSpPr/>
          <p:nvPr/>
        </p:nvGrpSpPr>
        <p:grpSpPr>
          <a:xfrm>
            <a:off x="1427650" y="956650"/>
            <a:ext cx="9336700" cy="4944700"/>
            <a:chOff x="0" y="0"/>
            <a:chExt cx="18673400" cy="9889400"/>
          </a:xfrm>
        </p:grpSpPr>
        <p:sp>
          <p:nvSpPr>
            <p:cNvPr id="5" name="Freeform 5"/>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6" name="Group 6"/>
          <p:cNvGrpSpPr/>
          <p:nvPr/>
        </p:nvGrpSpPr>
        <p:grpSpPr>
          <a:xfrm>
            <a:off x="1529715" y="1047750"/>
            <a:ext cx="9132570" cy="4762500"/>
            <a:chOff x="0" y="0"/>
            <a:chExt cx="18265140" cy="9525000"/>
          </a:xfrm>
        </p:grpSpPr>
        <p:sp>
          <p:nvSpPr>
            <p:cNvPr id="7" name="Freeform 7"/>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8" name="Group 8"/>
          <p:cNvGrpSpPr/>
          <p:nvPr/>
        </p:nvGrpSpPr>
        <p:grpSpPr>
          <a:xfrm>
            <a:off x="2470434" y="1577976"/>
            <a:ext cx="7251133" cy="2841887"/>
            <a:chOff x="0" y="0"/>
            <a:chExt cx="14502266" cy="5683775"/>
          </a:xfrm>
        </p:grpSpPr>
        <p:sp>
          <p:nvSpPr>
            <p:cNvPr id="9" name="TextBox 9"/>
            <p:cNvSpPr txBox="1"/>
            <p:nvPr/>
          </p:nvSpPr>
          <p:spPr>
            <a:xfrm>
              <a:off x="0" y="2637155"/>
              <a:ext cx="14502266" cy="1620316"/>
            </a:xfrm>
            <a:prstGeom prst="rect">
              <a:avLst/>
            </a:prstGeom>
          </p:spPr>
          <p:txBody>
            <a:bodyPr lIns="0" tIns="0" rIns="0" bIns="0" rtlCol="0" anchor="t">
              <a:spAutoFit/>
            </a:bodyPr>
            <a:lstStyle/>
            <a:p>
              <a:pPr algn="ctr">
                <a:lnSpc>
                  <a:spcPts val="6480"/>
                </a:lnSpc>
              </a:pPr>
              <a:r>
                <a:rPr lang="zh-CN" altLang="en-US" sz="5400" dirty="0">
                  <a:solidFill>
                    <a:srgbClr val="617AB3"/>
                  </a:solidFill>
                  <a:ea typeface="思源黑体-超粗体 Medium"/>
                </a:rPr>
                <a:t>小组分工情况</a:t>
              </a:r>
              <a:endParaRPr lang="en-US" sz="5400" dirty="0">
                <a:solidFill>
                  <a:srgbClr val="617AB3"/>
                </a:solidFill>
                <a:ea typeface="思源黑体-超粗体 Medium"/>
              </a:endParaRPr>
            </a:p>
          </p:txBody>
        </p:sp>
        <p:sp>
          <p:nvSpPr>
            <p:cNvPr id="10" name="TextBox 10"/>
            <p:cNvSpPr txBox="1"/>
            <p:nvPr/>
          </p:nvSpPr>
          <p:spPr>
            <a:xfrm>
              <a:off x="0" y="4452669"/>
              <a:ext cx="14502266" cy="1231106"/>
            </a:xfrm>
            <a:prstGeom prst="rect">
              <a:avLst/>
            </a:prstGeom>
          </p:spPr>
          <p:txBody>
            <a:bodyPr lIns="0" tIns="0" rIns="0" bIns="0" rtlCol="0" anchor="t">
              <a:spAutoFit/>
            </a:bodyPr>
            <a:lstStyle/>
            <a:p>
              <a:pPr algn="ctr">
                <a:lnSpc>
                  <a:spcPts val="2400"/>
                </a:lnSpc>
              </a:pPr>
              <a:r>
                <a:rPr lang="en-US" altLang="zh-CN" sz="2000" dirty="0">
                  <a:solidFill>
                    <a:srgbClr val="617AB3">
                      <a:alpha val="69804"/>
                    </a:srgbClr>
                  </a:solidFill>
                  <a:latin typeface="ABeeZee"/>
                </a:rPr>
                <a:t>Division of labor in groups</a:t>
              </a:r>
            </a:p>
            <a:p>
              <a:pPr algn="ctr">
                <a:lnSpc>
                  <a:spcPts val="2400"/>
                </a:lnSpc>
              </a:pPr>
              <a:endParaRPr lang="en-US" sz="2000" dirty="0">
                <a:solidFill>
                  <a:srgbClr val="617AB3">
                    <a:alpha val="69804"/>
                  </a:srgbClr>
                </a:solidFill>
                <a:latin typeface="ABeeZee"/>
              </a:endParaRPr>
            </a:p>
          </p:txBody>
        </p:sp>
        <p:sp>
          <p:nvSpPr>
            <p:cNvPr id="11" name="AutoShape 11"/>
            <p:cNvSpPr/>
            <p:nvPr/>
          </p:nvSpPr>
          <p:spPr>
            <a:xfrm>
              <a:off x="2531780" y="5243975"/>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03</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8" y="447358"/>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6" name="Group 6"/>
          <p:cNvGrpSpPr/>
          <p:nvPr/>
        </p:nvGrpSpPr>
        <p:grpSpPr>
          <a:xfrm>
            <a:off x="903606" y="2018231"/>
            <a:ext cx="1890428" cy="1981030"/>
            <a:chOff x="0" y="0"/>
            <a:chExt cx="4531360" cy="4748530"/>
          </a:xfrm>
        </p:grpSpPr>
        <p:sp>
          <p:nvSpPr>
            <p:cNvPr id="7" name="Freeform 7"/>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617AB3"/>
            </a:solidFill>
          </p:spPr>
        </p:sp>
      </p:grpSp>
      <p:grpSp>
        <p:nvGrpSpPr>
          <p:cNvPr id="8" name="Group 8"/>
          <p:cNvGrpSpPr/>
          <p:nvPr/>
        </p:nvGrpSpPr>
        <p:grpSpPr>
          <a:xfrm>
            <a:off x="7419323" y="3430940"/>
            <a:ext cx="1890429" cy="1981030"/>
            <a:chOff x="0" y="0"/>
            <a:chExt cx="4531360" cy="4748530"/>
          </a:xfrm>
        </p:grpSpPr>
        <p:sp>
          <p:nvSpPr>
            <p:cNvPr id="9" name="Freeform 9"/>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E6C7C3"/>
            </a:solidFill>
          </p:spPr>
        </p:sp>
      </p:grpSp>
      <p:grpSp>
        <p:nvGrpSpPr>
          <p:cNvPr id="10" name="Group 10"/>
          <p:cNvGrpSpPr/>
          <p:nvPr/>
        </p:nvGrpSpPr>
        <p:grpSpPr>
          <a:xfrm>
            <a:off x="3043413" y="3429000"/>
            <a:ext cx="1890429" cy="1981030"/>
            <a:chOff x="0" y="0"/>
            <a:chExt cx="4531360" cy="4748530"/>
          </a:xfrm>
        </p:grpSpPr>
        <p:sp>
          <p:nvSpPr>
            <p:cNvPr id="11" name="Freeform 11"/>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E6C7C3"/>
            </a:solidFill>
          </p:spPr>
        </p:sp>
      </p:grpSp>
      <p:grpSp>
        <p:nvGrpSpPr>
          <p:cNvPr id="12" name="Group 12"/>
          <p:cNvGrpSpPr/>
          <p:nvPr/>
        </p:nvGrpSpPr>
        <p:grpSpPr>
          <a:xfrm>
            <a:off x="5198127" y="2018231"/>
            <a:ext cx="1890429" cy="1981030"/>
            <a:chOff x="0" y="0"/>
            <a:chExt cx="4531360" cy="4748530"/>
          </a:xfrm>
        </p:grpSpPr>
        <p:sp>
          <p:nvSpPr>
            <p:cNvPr id="13" name="Freeform 13"/>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617AB3"/>
            </a:solidFill>
          </p:spPr>
        </p:sp>
      </p:grpSp>
      <p:grpSp>
        <p:nvGrpSpPr>
          <p:cNvPr id="16" name="Group 16"/>
          <p:cNvGrpSpPr/>
          <p:nvPr/>
        </p:nvGrpSpPr>
        <p:grpSpPr>
          <a:xfrm>
            <a:off x="791210" y="-29845"/>
            <a:ext cx="552450" cy="1416685"/>
            <a:chOff x="0" y="0"/>
            <a:chExt cx="1104900" cy="2833370"/>
          </a:xfrm>
        </p:grpSpPr>
        <p:sp>
          <p:nvSpPr>
            <p:cNvPr id="17" name="Freeform 17"/>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18" name="Group 18"/>
          <p:cNvGrpSpPr/>
          <p:nvPr/>
        </p:nvGrpSpPr>
        <p:grpSpPr>
          <a:xfrm>
            <a:off x="1515745" y="576664"/>
            <a:ext cx="4495800" cy="758076"/>
            <a:chOff x="0" y="0"/>
            <a:chExt cx="8991600" cy="1516153"/>
          </a:xfrm>
        </p:grpSpPr>
        <p:sp>
          <p:nvSpPr>
            <p:cNvPr id="19" name="TextBox 19"/>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小组分工情况</a:t>
              </a:r>
              <a:endParaRPr lang="en-US" sz="3200" dirty="0">
                <a:solidFill>
                  <a:srgbClr val="6E84B7"/>
                </a:solidFill>
                <a:ea typeface="思源黑体-超粗体 Bold"/>
              </a:endParaRPr>
            </a:p>
          </p:txBody>
        </p:sp>
        <p:sp>
          <p:nvSpPr>
            <p:cNvPr id="20" name="TextBox 20"/>
            <p:cNvSpPr txBox="1"/>
            <p:nvPr/>
          </p:nvSpPr>
          <p:spPr>
            <a:xfrm>
              <a:off x="0" y="993703"/>
              <a:ext cx="8991600" cy="522450"/>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Division of labor in groups</a:t>
              </a:r>
            </a:p>
          </p:txBody>
        </p:sp>
      </p:grpSp>
      <p:grpSp>
        <p:nvGrpSpPr>
          <p:cNvPr id="27" name="Group 12">
            <a:extLst>
              <a:ext uri="{FF2B5EF4-FFF2-40B4-BE49-F238E27FC236}">
                <a16:creationId xmlns:a16="http://schemas.microsoft.com/office/drawing/2014/main" id="{46F23D6C-9C7A-CB10-A422-320B7EC0C433}"/>
              </a:ext>
            </a:extLst>
          </p:cNvPr>
          <p:cNvGrpSpPr/>
          <p:nvPr/>
        </p:nvGrpSpPr>
        <p:grpSpPr>
          <a:xfrm>
            <a:off x="9557853" y="2018231"/>
            <a:ext cx="1890429" cy="1981030"/>
            <a:chOff x="0" y="0"/>
            <a:chExt cx="4531360" cy="4748530"/>
          </a:xfrm>
        </p:grpSpPr>
        <p:sp>
          <p:nvSpPr>
            <p:cNvPr id="28" name="Freeform 13">
              <a:extLst>
                <a:ext uri="{FF2B5EF4-FFF2-40B4-BE49-F238E27FC236}">
                  <a16:creationId xmlns:a16="http://schemas.microsoft.com/office/drawing/2014/main" id="{3959049A-2CE6-A769-E66C-2717D8D9B991}"/>
                </a:ext>
              </a:extLst>
            </p:cNvPr>
            <p:cNvSpPr/>
            <p:nvPr/>
          </p:nvSpPr>
          <p:spPr>
            <a:xfrm>
              <a:off x="0" y="0"/>
              <a:ext cx="4531360" cy="4748530"/>
            </a:xfrm>
            <a:custGeom>
              <a:avLst/>
              <a:gdLst/>
              <a:ahLst/>
              <a:cxnLst/>
              <a:rect l="l" t="t" r="r" b="b"/>
              <a:pathLst>
                <a:path w="4531360" h="4748530">
                  <a:moveTo>
                    <a:pt x="0" y="0"/>
                  </a:moveTo>
                  <a:lnTo>
                    <a:pt x="4531360" y="0"/>
                  </a:lnTo>
                  <a:lnTo>
                    <a:pt x="4531360" y="4748530"/>
                  </a:lnTo>
                  <a:lnTo>
                    <a:pt x="0" y="4748530"/>
                  </a:lnTo>
                  <a:close/>
                </a:path>
              </a:pathLst>
            </a:custGeom>
            <a:solidFill>
              <a:srgbClr val="617AB3"/>
            </a:solidFill>
          </p:spPr>
        </p:sp>
      </p:grpSp>
      <p:sp>
        <p:nvSpPr>
          <p:cNvPr id="29" name="文本框 28">
            <a:extLst>
              <a:ext uri="{FF2B5EF4-FFF2-40B4-BE49-F238E27FC236}">
                <a16:creationId xmlns:a16="http://schemas.microsoft.com/office/drawing/2014/main" id="{81D4950F-73D6-8158-7AD7-F03B6E2ED32C}"/>
              </a:ext>
            </a:extLst>
          </p:cNvPr>
          <p:cNvSpPr txBox="1"/>
          <p:nvPr/>
        </p:nvSpPr>
        <p:spPr>
          <a:xfrm>
            <a:off x="1371598" y="2093204"/>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刘文越</a:t>
            </a:r>
          </a:p>
        </p:txBody>
      </p:sp>
      <p:sp>
        <p:nvSpPr>
          <p:cNvPr id="33" name="文本框 32">
            <a:extLst>
              <a:ext uri="{FF2B5EF4-FFF2-40B4-BE49-F238E27FC236}">
                <a16:creationId xmlns:a16="http://schemas.microsoft.com/office/drawing/2014/main" id="{9DD0D0D2-D2AC-4468-0F0C-3E67A9333239}"/>
              </a:ext>
            </a:extLst>
          </p:cNvPr>
          <p:cNvSpPr txBox="1"/>
          <p:nvPr/>
        </p:nvSpPr>
        <p:spPr>
          <a:xfrm>
            <a:off x="909982" y="2661512"/>
            <a:ext cx="1818848" cy="1169551"/>
          </a:xfrm>
          <a:prstGeom prst="rect">
            <a:avLst/>
          </a:prstGeom>
          <a:noFill/>
        </p:spPr>
        <p:txBody>
          <a:bodyPr wrap="square">
            <a:spAutoFit/>
          </a:bodyPr>
          <a:lstStyle/>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处理后学生管理类的编写</a:t>
            </a:r>
            <a:endPar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分流操作的编写</a:t>
            </a:r>
            <a:endPar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线段树模块的构造</a:t>
            </a:r>
            <a:endParaRPr lang="zh-CN" altLang="en-US" sz="1400" dirty="0">
              <a:solidFill>
                <a:schemeClr val="bg1"/>
              </a:solidFill>
            </a:endParaRPr>
          </a:p>
        </p:txBody>
      </p:sp>
      <p:sp>
        <p:nvSpPr>
          <p:cNvPr id="37" name="文本框 36">
            <a:extLst>
              <a:ext uri="{FF2B5EF4-FFF2-40B4-BE49-F238E27FC236}">
                <a16:creationId xmlns:a16="http://schemas.microsoft.com/office/drawing/2014/main" id="{00438FAD-76E3-48BA-3DD5-F1B301471205}"/>
              </a:ext>
            </a:extLst>
          </p:cNvPr>
          <p:cNvSpPr txBox="1"/>
          <p:nvPr/>
        </p:nvSpPr>
        <p:spPr>
          <a:xfrm>
            <a:off x="3131178" y="4379750"/>
            <a:ext cx="1802664" cy="523220"/>
          </a:xfrm>
          <a:prstGeom prst="rect">
            <a:avLst/>
          </a:prstGeom>
          <a:noFill/>
        </p:spPr>
        <p:txBody>
          <a:bodyPr wrap="square">
            <a:spAutoFit/>
          </a:bodyPr>
          <a:lstStyle/>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预处理类的编写</a:t>
            </a:r>
            <a:endPar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Qt</a:t>
            </a: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面板的编写</a:t>
            </a:r>
            <a:endParaRPr lang="zh-CN" altLang="en-US" sz="1400" dirty="0">
              <a:solidFill>
                <a:schemeClr val="bg1"/>
              </a:solidFill>
            </a:endParaRPr>
          </a:p>
        </p:txBody>
      </p:sp>
      <p:sp>
        <p:nvSpPr>
          <p:cNvPr id="38" name="文本框 37">
            <a:extLst>
              <a:ext uri="{FF2B5EF4-FFF2-40B4-BE49-F238E27FC236}">
                <a16:creationId xmlns:a16="http://schemas.microsoft.com/office/drawing/2014/main" id="{1F5B7B92-F106-08B8-29C2-17D61682B17B}"/>
              </a:ext>
            </a:extLst>
          </p:cNvPr>
          <p:cNvSpPr txBox="1"/>
          <p:nvPr/>
        </p:nvSpPr>
        <p:spPr>
          <a:xfrm>
            <a:off x="3486257" y="3472581"/>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王子卓</a:t>
            </a:r>
          </a:p>
        </p:txBody>
      </p:sp>
      <p:sp>
        <p:nvSpPr>
          <p:cNvPr id="39" name="文本框 38">
            <a:extLst>
              <a:ext uri="{FF2B5EF4-FFF2-40B4-BE49-F238E27FC236}">
                <a16:creationId xmlns:a16="http://schemas.microsoft.com/office/drawing/2014/main" id="{F72AAF77-710D-5A80-85DF-3ED9B81F5859}"/>
              </a:ext>
            </a:extLst>
          </p:cNvPr>
          <p:cNvSpPr txBox="1"/>
          <p:nvPr/>
        </p:nvSpPr>
        <p:spPr>
          <a:xfrm>
            <a:off x="5643975" y="2140321"/>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肖芷馨</a:t>
            </a:r>
          </a:p>
        </p:txBody>
      </p:sp>
      <p:sp>
        <p:nvSpPr>
          <p:cNvPr id="40" name="文本框 39">
            <a:extLst>
              <a:ext uri="{FF2B5EF4-FFF2-40B4-BE49-F238E27FC236}">
                <a16:creationId xmlns:a16="http://schemas.microsoft.com/office/drawing/2014/main" id="{EB54D504-7C01-5B02-A03F-4F8BA8120926}"/>
              </a:ext>
            </a:extLst>
          </p:cNvPr>
          <p:cNvSpPr txBox="1"/>
          <p:nvPr/>
        </p:nvSpPr>
        <p:spPr>
          <a:xfrm>
            <a:off x="7887316" y="3472581"/>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孙  翔</a:t>
            </a:r>
          </a:p>
        </p:txBody>
      </p:sp>
      <p:sp>
        <p:nvSpPr>
          <p:cNvPr id="41" name="文本框 40">
            <a:extLst>
              <a:ext uri="{FF2B5EF4-FFF2-40B4-BE49-F238E27FC236}">
                <a16:creationId xmlns:a16="http://schemas.microsoft.com/office/drawing/2014/main" id="{873C8ECF-4E47-B9A2-FE4D-9E28790AB186}"/>
              </a:ext>
            </a:extLst>
          </p:cNvPr>
          <p:cNvSpPr txBox="1"/>
          <p:nvPr/>
        </p:nvSpPr>
        <p:spPr>
          <a:xfrm>
            <a:off x="10025846" y="2093204"/>
            <a:ext cx="1030991" cy="400110"/>
          </a:xfrm>
          <a:prstGeom prst="rect">
            <a:avLst/>
          </a:prstGeom>
          <a:noFill/>
        </p:spPr>
        <p:txBody>
          <a:bodyPr wrap="square" rtlCol="0">
            <a:spAutoFit/>
          </a:bodyPr>
          <a:lstStyle/>
          <a:p>
            <a:r>
              <a:rPr lang="zh-CN" altLang="en-US" sz="2000" b="1" dirty="0">
                <a:solidFill>
                  <a:schemeClr val="bg1"/>
                </a:solidFill>
                <a:latin typeface="幼圆" panose="02010509060101010101" pitchFamily="49" charset="-122"/>
                <a:ea typeface="幼圆" panose="02010509060101010101" pitchFamily="49" charset="-122"/>
              </a:rPr>
              <a:t>康  旭</a:t>
            </a:r>
          </a:p>
        </p:txBody>
      </p:sp>
      <p:sp>
        <p:nvSpPr>
          <p:cNvPr id="44" name="文本框 43">
            <a:extLst>
              <a:ext uri="{FF2B5EF4-FFF2-40B4-BE49-F238E27FC236}">
                <a16:creationId xmlns:a16="http://schemas.microsoft.com/office/drawing/2014/main" id="{68618ABD-E910-70E7-2B4E-2160F4060EF0}"/>
              </a:ext>
            </a:extLst>
          </p:cNvPr>
          <p:cNvSpPr txBox="1"/>
          <p:nvPr/>
        </p:nvSpPr>
        <p:spPr>
          <a:xfrm>
            <a:off x="5263331" y="2764695"/>
            <a:ext cx="1739398" cy="738664"/>
          </a:xfrm>
          <a:prstGeom prst="rect">
            <a:avLst/>
          </a:prstGeom>
          <a:noFill/>
        </p:spPr>
        <p:txBody>
          <a:bodyPr wrap="square">
            <a:spAutoFit/>
          </a:bodyPr>
          <a:lstStyle/>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处理后学生管理类的编写</a:t>
            </a:r>
            <a:endPar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Qt</a:t>
            </a: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面板的编写</a:t>
            </a:r>
            <a:endParaRPr lang="zh-CN" altLang="en-US" sz="1400" dirty="0">
              <a:solidFill>
                <a:schemeClr val="bg1"/>
              </a:solidFill>
            </a:endParaRPr>
          </a:p>
        </p:txBody>
      </p:sp>
      <p:sp>
        <p:nvSpPr>
          <p:cNvPr id="46" name="文本框 45">
            <a:extLst>
              <a:ext uri="{FF2B5EF4-FFF2-40B4-BE49-F238E27FC236}">
                <a16:creationId xmlns:a16="http://schemas.microsoft.com/office/drawing/2014/main" id="{492C1A44-EB6F-A4B1-169F-E073259B1399}"/>
              </a:ext>
            </a:extLst>
          </p:cNvPr>
          <p:cNvSpPr txBox="1"/>
          <p:nvPr/>
        </p:nvSpPr>
        <p:spPr>
          <a:xfrm>
            <a:off x="7483387" y="4164306"/>
            <a:ext cx="1838847" cy="738664"/>
          </a:xfrm>
          <a:prstGeom prst="rect">
            <a:avLst/>
          </a:prstGeom>
          <a:noFill/>
        </p:spPr>
        <p:txBody>
          <a:bodyPr wrap="square">
            <a:spAutoFit/>
          </a:bodyPr>
          <a:lstStyle/>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链表类的编写</a:t>
            </a:r>
            <a:endPar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处理后学生管理类的编写</a:t>
            </a:r>
            <a:endParaRPr lang="zh-CN" altLang="en-US" sz="1400" dirty="0">
              <a:solidFill>
                <a:schemeClr val="bg1"/>
              </a:solidFill>
            </a:endParaRPr>
          </a:p>
        </p:txBody>
      </p:sp>
      <p:sp>
        <p:nvSpPr>
          <p:cNvPr id="48" name="文本框 47">
            <a:extLst>
              <a:ext uri="{FF2B5EF4-FFF2-40B4-BE49-F238E27FC236}">
                <a16:creationId xmlns:a16="http://schemas.microsoft.com/office/drawing/2014/main" id="{0938011D-57B3-427E-29E5-C72D3BCAB8F0}"/>
              </a:ext>
            </a:extLst>
          </p:cNvPr>
          <p:cNvSpPr txBox="1"/>
          <p:nvPr/>
        </p:nvSpPr>
        <p:spPr>
          <a:xfrm>
            <a:off x="9640519" y="2764695"/>
            <a:ext cx="1890429" cy="738664"/>
          </a:xfrm>
          <a:prstGeom prst="rect">
            <a:avLst/>
          </a:prstGeom>
          <a:noFill/>
        </p:spPr>
        <p:txBody>
          <a:bodyPr wrap="square">
            <a:spAutoFit/>
          </a:bodyPr>
          <a:lstStyle/>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链表类的编写</a:t>
            </a:r>
            <a:endParaRPr lang="en-US"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系统稳健性的编写与调试</a:t>
            </a:r>
            <a:endParaRPr lang="zh-CN" altLang="en-US" sz="14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8" y="446724"/>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445895" y="582296"/>
            <a:ext cx="4495800" cy="775069"/>
            <a:chOff x="0" y="0"/>
            <a:chExt cx="8991600" cy="1550139"/>
          </a:xfrm>
        </p:grpSpPr>
        <p:sp>
          <p:nvSpPr>
            <p:cNvPr id="7" name="TextBox 7"/>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小组分工情况</a:t>
              </a:r>
              <a:endParaRPr lang="en-US" altLang="zh-CN" sz="3200" dirty="0">
                <a:solidFill>
                  <a:srgbClr val="6E84B7"/>
                </a:solidFill>
                <a:ea typeface="思源黑体-超粗体 Bold"/>
              </a:endParaRPr>
            </a:p>
          </p:txBody>
        </p:sp>
        <p:sp>
          <p:nvSpPr>
            <p:cNvPr id="8" name="TextBox 8"/>
            <p:cNvSpPr txBox="1"/>
            <p:nvPr/>
          </p:nvSpPr>
          <p:spPr>
            <a:xfrm>
              <a:off x="0" y="993703"/>
              <a:ext cx="8991600" cy="556436"/>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Division of labor in groups</a:t>
              </a:r>
            </a:p>
          </p:txBody>
        </p:sp>
      </p:grpSp>
      <p:grpSp>
        <p:nvGrpSpPr>
          <p:cNvPr id="9" name="Group 9"/>
          <p:cNvGrpSpPr/>
          <p:nvPr/>
        </p:nvGrpSpPr>
        <p:grpSpPr>
          <a:xfrm>
            <a:off x="8693291" y="3241277"/>
            <a:ext cx="2742483" cy="2611912"/>
            <a:chOff x="0" y="0"/>
            <a:chExt cx="7202170" cy="6859270"/>
          </a:xfrm>
        </p:grpSpPr>
        <p:sp>
          <p:nvSpPr>
            <p:cNvPr id="10" name="Freeform 10"/>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solidFill>
              <a:srgbClr val="E6C7C3"/>
            </a:solidFill>
          </p:spPr>
        </p:sp>
      </p:grpSp>
      <p:sp>
        <p:nvSpPr>
          <p:cNvPr id="13" name="TextBox 13"/>
          <p:cNvSpPr txBox="1"/>
          <p:nvPr/>
        </p:nvSpPr>
        <p:spPr>
          <a:xfrm>
            <a:off x="2045059" y="1803718"/>
            <a:ext cx="4569460" cy="397545"/>
          </a:xfrm>
          <a:prstGeom prst="rect">
            <a:avLst/>
          </a:prstGeom>
        </p:spPr>
        <p:txBody>
          <a:bodyPr lIns="0" tIns="0" rIns="0" bIns="0" rtlCol="0" anchor="t">
            <a:spAutoFit/>
          </a:bodyPr>
          <a:lstStyle/>
          <a:p>
            <a:pPr>
              <a:lnSpc>
                <a:spcPts val="3120"/>
              </a:lnSpc>
            </a:pPr>
            <a:r>
              <a:rPr lang="zh-CN" altLang="en-US" sz="2600" dirty="0">
                <a:solidFill>
                  <a:srgbClr val="6E84B7"/>
                </a:solidFill>
                <a:ea typeface="思源黑体-粗体 Bold"/>
              </a:rPr>
              <a:t>合作流程</a:t>
            </a:r>
            <a:endParaRPr lang="en-US" sz="2600" dirty="0">
              <a:solidFill>
                <a:srgbClr val="6E84B7"/>
              </a:solidFill>
              <a:ea typeface="思源黑体-粗体 Bold"/>
            </a:endParaRPr>
          </a:p>
        </p:txBody>
      </p:sp>
      <p:grpSp>
        <p:nvGrpSpPr>
          <p:cNvPr id="17" name="Group 17"/>
          <p:cNvGrpSpPr/>
          <p:nvPr/>
        </p:nvGrpSpPr>
        <p:grpSpPr>
          <a:xfrm>
            <a:off x="1369360" y="1749615"/>
            <a:ext cx="507365" cy="507365"/>
            <a:chOff x="0" y="0"/>
            <a:chExt cx="1014730" cy="1014730"/>
          </a:xfrm>
        </p:grpSpPr>
        <p:sp>
          <p:nvSpPr>
            <p:cNvPr id="18" name="Freeform 18"/>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sp>
        <p:nvSpPr>
          <p:cNvPr id="26" name="文本框 25">
            <a:extLst>
              <a:ext uri="{FF2B5EF4-FFF2-40B4-BE49-F238E27FC236}">
                <a16:creationId xmlns:a16="http://schemas.microsoft.com/office/drawing/2014/main" id="{DD7BAC93-8FE9-6F58-CA60-DBC4FD1C3C54}"/>
              </a:ext>
            </a:extLst>
          </p:cNvPr>
          <p:cNvSpPr txBox="1"/>
          <p:nvPr/>
        </p:nvSpPr>
        <p:spPr>
          <a:xfrm>
            <a:off x="1964324" y="2297429"/>
            <a:ext cx="5841829" cy="1887696"/>
          </a:xfrm>
          <a:prstGeom prst="rect">
            <a:avLst/>
          </a:prstGeom>
          <a:noFill/>
        </p:spPr>
        <p:txBody>
          <a:bodyPr wrap="square">
            <a:spAutoFit/>
          </a:bodyPr>
          <a:lstStyle/>
          <a:p>
            <a:pPr>
              <a:lnSpc>
                <a:spcPts val="1967"/>
              </a:lnSpc>
            </a:pPr>
            <a:r>
              <a:rPr lang="en-US" altLang="zh-CN" sz="1667" b="1" spc="111" dirty="0">
                <a:solidFill>
                  <a:srgbClr val="6E84B7">
                    <a:alpha val="80000"/>
                  </a:srgbClr>
                </a:solidFill>
              </a:rPr>
              <a:t>    </a:t>
            </a:r>
            <a:r>
              <a:rPr lang="zh-CN" altLang="zh-CN" sz="1667" b="1" spc="111" dirty="0">
                <a:solidFill>
                  <a:srgbClr val="6E84B7">
                    <a:alpha val="80000"/>
                  </a:srgbClr>
                </a:solidFill>
              </a:rPr>
              <a:t>小组开会讨论课设的需求，需要完成哪些功能，可能会出现哪些困难等，之后我们将软件依据功能和细节进行模块化划分，基于以上内容划分小组成员各自的内容，在代码书写过程中注意留好供别人调用的接口函数，描述好功能以直接使用，遇到问题及时在交流群内展开讨论。最后，由小组长汇总各自的代码，调试功能，分版本发布在群中方便大家进行</a:t>
            </a:r>
            <a:r>
              <a:rPr lang="en-US" altLang="zh-CN" sz="1667" b="1" spc="111" dirty="0">
                <a:solidFill>
                  <a:srgbClr val="6E84B7">
                    <a:alpha val="80000"/>
                  </a:srgbClr>
                </a:solidFill>
                <a:ea typeface="Arimo"/>
              </a:rPr>
              <a:t>bug</a:t>
            </a:r>
            <a:r>
              <a:rPr lang="zh-CN" altLang="zh-CN" sz="1667" b="1" spc="111" dirty="0">
                <a:solidFill>
                  <a:srgbClr val="6E84B7">
                    <a:alpha val="80000"/>
                  </a:srgbClr>
                </a:solidFill>
              </a:rPr>
              <a:t>测试。</a:t>
            </a:r>
            <a:endParaRPr lang="zh-CN" altLang="en-US" sz="1667" b="1" spc="111" dirty="0">
              <a:solidFill>
                <a:srgbClr val="6E84B7">
                  <a:alpha val="80000"/>
                </a:srgbClr>
              </a:solidFill>
            </a:endParaRPr>
          </a:p>
        </p:txBody>
      </p:sp>
      <p:grpSp>
        <p:nvGrpSpPr>
          <p:cNvPr id="27" name="Group 9">
            <a:extLst>
              <a:ext uri="{FF2B5EF4-FFF2-40B4-BE49-F238E27FC236}">
                <a16:creationId xmlns:a16="http://schemas.microsoft.com/office/drawing/2014/main" id="{3D783784-5624-21ED-0886-D6B5BBBD14AE}"/>
              </a:ext>
            </a:extLst>
          </p:cNvPr>
          <p:cNvGrpSpPr/>
          <p:nvPr/>
        </p:nvGrpSpPr>
        <p:grpSpPr>
          <a:xfrm>
            <a:off x="8219725" y="2122410"/>
            <a:ext cx="2742483" cy="2611912"/>
            <a:chOff x="0" y="0"/>
            <a:chExt cx="7202170" cy="6859270"/>
          </a:xfrm>
          <a:solidFill>
            <a:srgbClr val="617AB3"/>
          </a:solidFill>
        </p:grpSpPr>
        <p:sp>
          <p:nvSpPr>
            <p:cNvPr id="28" name="Freeform 10">
              <a:extLst>
                <a:ext uri="{FF2B5EF4-FFF2-40B4-BE49-F238E27FC236}">
                  <a16:creationId xmlns:a16="http://schemas.microsoft.com/office/drawing/2014/main" id="{065B56B0-B639-CC04-17B2-0599A5CDFC44}"/>
                </a:ext>
              </a:extLst>
            </p:cNvPr>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grp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27650" y="956650"/>
            <a:ext cx="9336700" cy="4944700"/>
            <a:chOff x="0" y="0"/>
            <a:chExt cx="18673400" cy="9889400"/>
          </a:xfrm>
        </p:grpSpPr>
        <p:sp>
          <p:nvSpPr>
            <p:cNvPr id="3" name="Freeform 3"/>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4" name="Group 4"/>
          <p:cNvGrpSpPr/>
          <p:nvPr/>
        </p:nvGrpSpPr>
        <p:grpSpPr>
          <a:xfrm>
            <a:off x="1306950" y="817950"/>
            <a:ext cx="9578100" cy="5222100"/>
            <a:chOff x="0" y="0"/>
            <a:chExt cx="19156200" cy="10444200"/>
          </a:xfrm>
        </p:grpSpPr>
        <p:sp>
          <p:nvSpPr>
            <p:cNvPr id="5" name="Freeform 5"/>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6" name="Group 6"/>
          <p:cNvGrpSpPr/>
          <p:nvPr/>
        </p:nvGrpSpPr>
        <p:grpSpPr>
          <a:xfrm>
            <a:off x="1529715" y="1047750"/>
            <a:ext cx="9132570" cy="4762500"/>
            <a:chOff x="0" y="0"/>
            <a:chExt cx="18265140" cy="9525000"/>
          </a:xfrm>
        </p:grpSpPr>
        <p:sp>
          <p:nvSpPr>
            <p:cNvPr id="7" name="Freeform 7"/>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8" name="Group 8"/>
          <p:cNvGrpSpPr/>
          <p:nvPr/>
        </p:nvGrpSpPr>
        <p:grpSpPr>
          <a:xfrm>
            <a:off x="2470434" y="1577975"/>
            <a:ext cx="7251133" cy="2841864"/>
            <a:chOff x="0" y="0"/>
            <a:chExt cx="14502266" cy="5683728"/>
          </a:xfrm>
        </p:grpSpPr>
        <p:sp>
          <p:nvSpPr>
            <p:cNvPr id="9" name="TextBox 9"/>
            <p:cNvSpPr txBox="1"/>
            <p:nvPr/>
          </p:nvSpPr>
          <p:spPr>
            <a:xfrm>
              <a:off x="0" y="2637156"/>
              <a:ext cx="14502266" cy="1620316"/>
            </a:xfrm>
            <a:prstGeom prst="rect">
              <a:avLst/>
            </a:prstGeom>
          </p:spPr>
          <p:txBody>
            <a:bodyPr lIns="0" tIns="0" rIns="0" bIns="0" rtlCol="0" anchor="t">
              <a:spAutoFit/>
            </a:bodyPr>
            <a:lstStyle/>
            <a:p>
              <a:pPr algn="ctr">
                <a:lnSpc>
                  <a:spcPts val="6480"/>
                </a:lnSpc>
              </a:pPr>
              <a:r>
                <a:rPr lang="zh-CN" altLang="en-US" sz="5400" dirty="0">
                  <a:solidFill>
                    <a:srgbClr val="617AB3"/>
                  </a:solidFill>
                  <a:ea typeface="思源黑体-超粗体 Medium"/>
                </a:rPr>
                <a:t>代码规范性分析</a:t>
              </a:r>
              <a:endParaRPr lang="en-US" sz="5400" dirty="0">
                <a:solidFill>
                  <a:srgbClr val="617AB3"/>
                </a:solidFill>
                <a:ea typeface="思源黑体-超粗体 Medium"/>
              </a:endParaRPr>
            </a:p>
          </p:txBody>
        </p:sp>
        <p:sp>
          <p:nvSpPr>
            <p:cNvPr id="10" name="TextBox 10"/>
            <p:cNvSpPr txBox="1"/>
            <p:nvPr/>
          </p:nvSpPr>
          <p:spPr>
            <a:xfrm>
              <a:off x="0" y="4452622"/>
              <a:ext cx="14502266" cy="1231106"/>
            </a:xfrm>
            <a:prstGeom prst="rect">
              <a:avLst/>
            </a:prstGeom>
          </p:spPr>
          <p:txBody>
            <a:bodyPr lIns="0" tIns="0" rIns="0" bIns="0" rtlCol="0" anchor="t">
              <a:spAutoFit/>
            </a:bodyPr>
            <a:lstStyle/>
            <a:p>
              <a:pPr algn="ctr">
                <a:lnSpc>
                  <a:spcPts val="2400"/>
                </a:lnSpc>
              </a:pPr>
              <a:r>
                <a:rPr lang="en-US" altLang="zh-CN" sz="2000" dirty="0">
                  <a:solidFill>
                    <a:srgbClr val="617AB3">
                      <a:alpha val="69804"/>
                    </a:srgbClr>
                  </a:solidFill>
                  <a:latin typeface="ABeeZee"/>
                </a:rPr>
                <a:t>Code normative analysis</a:t>
              </a:r>
            </a:p>
            <a:p>
              <a:pPr algn="ctr">
                <a:lnSpc>
                  <a:spcPts val="2400"/>
                </a:lnSpc>
              </a:pPr>
              <a:endParaRPr lang="en-US" sz="2000" dirty="0">
                <a:solidFill>
                  <a:srgbClr val="617AB3">
                    <a:alpha val="69804"/>
                  </a:srgbClr>
                </a:solidFill>
                <a:latin typeface="ABeeZee"/>
              </a:endParaRPr>
            </a:p>
          </p:txBody>
        </p:sp>
        <p:sp>
          <p:nvSpPr>
            <p:cNvPr id="11" name="AutoShape 11"/>
            <p:cNvSpPr/>
            <p:nvPr/>
          </p:nvSpPr>
          <p:spPr>
            <a:xfrm>
              <a:off x="2531780" y="5243830"/>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04</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6" name="TextBox 26"/>
          <p:cNvSpPr txBox="1"/>
          <p:nvPr/>
        </p:nvSpPr>
        <p:spPr>
          <a:xfrm>
            <a:off x="2132843" y="2641625"/>
            <a:ext cx="2997616" cy="1977401"/>
          </a:xfrm>
          <a:prstGeom prst="rect">
            <a:avLst/>
          </a:prstGeom>
        </p:spPr>
        <p:txBody>
          <a:bodyPr wrap="square" lIns="0" tIns="0" rIns="0" bIns="0" rtlCol="0" anchor="t">
            <a:spAutoFit/>
          </a:bodyPr>
          <a:lstStyle/>
          <a:p>
            <a:pPr>
              <a:lnSpc>
                <a:spcPts val="2591"/>
              </a:lnSpc>
              <a:spcBef>
                <a:spcPct val="0"/>
              </a:spcBef>
            </a:pPr>
            <a:r>
              <a:rPr lang="zh-CN" altLang="en-US" spc="120" dirty="0">
                <a:solidFill>
                  <a:srgbClr val="6E84B7">
                    <a:alpha val="80000"/>
                  </a:srgbClr>
                </a:solidFill>
                <a:ea typeface="Arimo"/>
              </a:rPr>
              <a:t>        软件的编写过程中均采用面向对象的编程方式，所见所用所得皆为实例化的对象，软件的构造本质上是对象和对象之间的交互实现的。</a:t>
            </a:r>
            <a:endParaRPr lang="en-US" spc="120" dirty="0">
              <a:solidFill>
                <a:srgbClr val="6E84B7">
                  <a:alpha val="80000"/>
                </a:srgbClr>
              </a:solidFill>
              <a:ea typeface="Arimo"/>
            </a:endParaRPr>
          </a:p>
        </p:txBody>
      </p:sp>
      <p:grpSp>
        <p:nvGrpSpPr>
          <p:cNvPr id="31" name="Group 31"/>
          <p:cNvGrpSpPr/>
          <p:nvPr/>
        </p:nvGrpSpPr>
        <p:grpSpPr>
          <a:xfrm>
            <a:off x="791210" y="-29845"/>
            <a:ext cx="552450" cy="1416685"/>
            <a:chOff x="0" y="0"/>
            <a:chExt cx="1104900" cy="2833370"/>
          </a:xfrm>
        </p:grpSpPr>
        <p:sp>
          <p:nvSpPr>
            <p:cNvPr id="32" name="Freeform 32"/>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9" name="Group 39"/>
          <p:cNvGrpSpPr/>
          <p:nvPr/>
        </p:nvGrpSpPr>
        <p:grpSpPr>
          <a:xfrm>
            <a:off x="1515745" y="576664"/>
            <a:ext cx="4495800" cy="758076"/>
            <a:chOff x="0" y="0"/>
            <a:chExt cx="8991600" cy="1516153"/>
          </a:xfrm>
        </p:grpSpPr>
        <p:sp>
          <p:nvSpPr>
            <p:cNvPr id="40" name="TextBox 40"/>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代码规范性分析</a:t>
              </a:r>
              <a:endParaRPr lang="en-US" sz="3200" dirty="0">
                <a:solidFill>
                  <a:srgbClr val="6E84B7"/>
                </a:solidFill>
                <a:ea typeface="思源黑体-超粗体 Bold"/>
              </a:endParaRPr>
            </a:p>
          </p:txBody>
        </p:sp>
        <p:sp>
          <p:nvSpPr>
            <p:cNvPr id="41" name="TextBox 41"/>
            <p:cNvSpPr txBox="1"/>
            <p:nvPr/>
          </p:nvSpPr>
          <p:spPr>
            <a:xfrm>
              <a:off x="0" y="993703"/>
              <a:ext cx="8991600" cy="522450"/>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Code normative analysis</a:t>
              </a:r>
            </a:p>
          </p:txBody>
        </p:sp>
      </p:grpSp>
      <p:pic>
        <p:nvPicPr>
          <p:cNvPr id="5" name="图片 4">
            <a:extLst>
              <a:ext uri="{FF2B5EF4-FFF2-40B4-BE49-F238E27FC236}">
                <a16:creationId xmlns:a16="http://schemas.microsoft.com/office/drawing/2014/main" id="{F875FEC8-C0D6-FFE8-4736-50D2DC49ADDE}"/>
              </a:ext>
            </a:extLst>
          </p:cNvPr>
          <p:cNvPicPr>
            <a:picLocks noChangeAspect="1"/>
          </p:cNvPicPr>
          <p:nvPr/>
        </p:nvPicPr>
        <p:blipFill>
          <a:blip r:embed="rId2"/>
          <a:stretch>
            <a:fillRect/>
          </a:stretch>
        </p:blipFill>
        <p:spPr>
          <a:xfrm>
            <a:off x="6884606" y="1945641"/>
            <a:ext cx="3910223" cy="3369370"/>
          </a:xfrm>
          <a:prstGeom prst="rect">
            <a:avLst/>
          </a:prstGeom>
        </p:spPr>
      </p:pic>
    </p:spTree>
    <p:extLst>
      <p:ext uri="{BB962C8B-B14F-4D97-AF65-F5344CB8AC3E}">
        <p14:creationId xmlns:p14="http://schemas.microsoft.com/office/powerpoint/2010/main" val="2753590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6" name="TextBox 26"/>
          <p:cNvSpPr txBox="1"/>
          <p:nvPr/>
        </p:nvSpPr>
        <p:spPr>
          <a:xfrm>
            <a:off x="1083430" y="4896636"/>
            <a:ext cx="8490154" cy="643702"/>
          </a:xfrm>
          <a:prstGeom prst="rect">
            <a:avLst/>
          </a:prstGeom>
        </p:spPr>
        <p:txBody>
          <a:bodyPr wrap="square" lIns="0" tIns="0" rIns="0" bIns="0" rtlCol="0" anchor="t">
            <a:spAutoFit/>
          </a:bodyPr>
          <a:lstStyle/>
          <a:p>
            <a:pPr>
              <a:lnSpc>
                <a:spcPts val="2591"/>
              </a:lnSpc>
              <a:spcBef>
                <a:spcPct val="0"/>
              </a:spcBef>
            </a:pPr>
            <a:r>
              <a:rPr lang="zh-CN" altLang="en-US" spc="120" dirty="0">
                <a:solidFill>
                  <a:srgbClr val="6E84B7">
                    <a:alpha val="80000"/>
                  </a:srgbClr>
                </a:solidFill>
                <a:ea typeface="Arimo"/>
              </a:rPr>
              <a:t>系统中变量命名方式一律采用有意义的小驼峰命名法</a:t>
            </a:r>
            <a:br>
              <a:rPr lang="en-US" altLang="zh-CN" spc="120" dirty="0">
                <a:solidFill>
                  <a:srgbClr val="6E84B7">
                    <a:alpha val="80000"/>
                  </a:srgbClr>
                </a:solidFill>
                <a:ea typeface="Arimo"/>
              </a:rPr>
            </a:br>
            <a:r>
              <a:rPr lang="en-US" altLang="zh-CN" spc="120" dirty="0">
                <a:solidFill>
                  <a:srgbClr val="6E84B7">
                    <a:alpha val="80000"/>
                  </a:srgbClr>
                </a:solidFill>
                <a:ea typeface="Arimo"/>
              </a:rPr>
              <a:t>Qt</a:t>
            </a:r>
            <a:r>
              <a:rPr lang="zh-CN" altLang="en-US" spc="120" dirty="0">
                <a:solidFill>
                  <a:srgbClr val="6E84B7">
                    <a:alpha val="80000"/>
                  </a:srgbClr>
                </a:solidFill>
                <a:ea typeface="Arimo"/>
              </a:rPr>
              <a:t>面板对象命名方式一律采用对应的</a:t>
            </a:r>
            <a:r>
              <a:rPr lang="en-US" altLang="zh-CN" spc="120" dirty="0">
                <a:solidFill>
                  <a:srgbClr val="6E84B7">
                    <a:alpha val="80000"/>
                  </a:srgbClr>
                </a:solidFill>
                <a:ea typeface="Arimo"/>
              </a:rPr>
              <a:t>Widget</a:t>
            </a:r>
            <a:r>
              <a:rPr lang="zh-CN" altLang="en-US" spc="120" dirty="0">
                <a:solidFill>
                  <a:srgbClr val="6E84B7">
                    <a:alpha val="80000"/>
                  </a:srgbClr>
                </a:solidFill>
                <a:ea typeface="Arimo"/>
              </a:rPr>
              <a:t>索引</a:t>
            </a:r>
            <a:r>
              <a:rPr lang="en-US" altLang="zh-CN" spc="120" dirty="0">
                <a:solidFill>
                  <a:srgbClr val="6E84B7">
                    <a:alpha val="80000"/>
                  </a:srgbClr>
                </a:solidFill>
                <a:ea typeface="Arimo"/>
              </a:rPr>
              <a:t>+</a:t>
            </a:r>
            <a:r>
              <a:rPr lang="zh-CN" altLang="en-US" spc="120" dirty="0">
                <a:solidFill>
                  <a:srgbClr val="6E84B7">
                    <a:alpha val="80000"/>
                  </a:srgbClr>
                </a:solidFill>
                <a:ea typeface="Arimo"/>
              </a:rPr>
              <a:t>控件名称缩写</a:t>
            </a:r>
            <a:r>
              <a:rPr lang="en-US" altLang="zh-CN" spc="120" dirty="0">
                <a:solidFill>
                  <a:srgbClr val="6E84B7">
                    <a:alpha val="80000"/>
                  </a:srgbClr>
                </a:solidFill>
                <a:ea typeface="Arimo"/>
              </a:rPr>
              <a:t>+</a:t>
            </a:r>
            <a:r>
              <a:rPr lang="zh-CN" altLang="en-US" spc="120" dirty="0">
                <a:solidFill>
                  <a:srgbClr val="6E84B7">
                    <a:alpha val="80000"/>
                  </a:srgbClr>
                </a:solidFill>
                <a:ea typeface="Arimo"/>
              </a:rPr>
              <a:t>小驼峰命名法</a:t>
            </a:r>
            <a:endParaRPr lang="en-US" spc="120" dirty="0">
              <a:solidFill>
                <a:srgbClr val="6E84B7">
                  <a:alpha val="80000"/>
                </a:srgbClr>
              </a:solidFill>
              <a:ea typeface="Arimo"/>
            </a:endParaRPr>
          </a:p>
        </p:txBody>
      </p:sp>
      <p:grpSp>
        <p:nvGrpSpPr>
          <p:cNvPr id="31" name="Group 31"/>
          <p:cNvGrpSpPr/>
          <p:nvPr/>
        </p:nvGrpSpPr>
        <p:grpSpPr>
          <a:xfrm>
            <a:off x="791210" y="-29845"/>
            <a:ext cx="552450" cy="1416685"/>
            <a:chOff x="0" y="0"/>
            <a:chExt cx="1104900" cy="2833370"/>
          </a:xfrm>
        </p:grpSpPr>
        <p:sp>
          <p:nvSpPr>
            <p:cNvPr id="32" name="Freeform 32"/>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9" name="Group 39"/>
          <p:cNvGrpSpPr/>
          <p:nvPr/>
        </p:nvGrpSpPr>
        <p:grpSpPr>
          <a:xfrm>
            <a:off x="1515745" y="576664"/>
            <a:ext cx="4495800" cy="758076"/>
            <a:chOff x="0" y="0"/>
            <a:chExt cx="8991600" cy="1516153"/>
          </a:xfrm>
        </p:grpSpPr>
        <p:sp>
          <p:nvSpPr>
            <p:cNvPr id="40" name="TextBox 40"/>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代码规范性分析</a:t>
              </a:r>
              <a:endParaRPr lang="en-US" sz="3200" dirty="0">
                <a:solidFill>
                  <a:srgbClr val="6E84B7"/>
                </a:solidFill>
                <a:ea typeface="思源黑体-超粗体 Bold"/>
              </a:endParaRPr>
            </a:p>
          </p:txBody>
        </p:sp>
        <p:sp>
          <p:nvSpPr>
            <p:cNvPr id="41" name="TextBox 41"/>
            <p:cNvSpPr txBox="1"/>
            <p:nvPr/>
          </p:nvSpPr>
          <p:spPr>
            <a:xfrm>
              <a:off x="0" y="993703"/>
              <a:ext cx="8991600" cy="522450"/>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Code normative analysis</a:t>
              </a:r>
            </a:p>
          </p:txBody>
        </p:sp>
      </p:grpSp>
      <p:pic>
        <p:nvPicPr>
          <p:cNvPr id="45" name="图片 44">
            <a:extLst>
              <a:ext uri="{FF2B5EF4-FFF2-40B4-BE49-F238E27FC236}">
                <a16:creationId xmlns:a16="http://schemas.microsoft.com/office/drawing/2014/main" id="{C2EEDEB2-8F49-9FC6-15F6-B9A88EBBAA2F}"/>
              </a:ext>
            </a:extLst>
          </p:cNvPr>
          <p:cNvPicPr>
            <a:picLocks noChangeAspect="1"/>
          </p:cNvPicPr>
          <p:nvPr/>
        </p:nvPicPr>
        <p:blipFill>
          <a:blip r:embed="rId2"/>
          <a:stretch>
            <a:fillRect/>
          </a:stretch>
        </p:blipFill>
        <p:spPr>
          <a:xfrm>
            <a:off x="5609711" y="1440591"/>
            <a:ext cx="5114685" cy="2784662"/>
          </a:xfrm>
          <a:prstGeom prst="rect">
            <a:avLst/>
          </a:prstGeom>
        </p:spPr>
      </p:pic>
      <p:pic>
        <p:nvPicPr>
          <p:cNvPr id="49" name="图片 48">
            <a:extLst>
              <a:ext uri="{FF2B5EF4-FFF2-40B4-BE49-F238E27FC236}">
                <a16:creationId xmlns:a16="http://schemas.microsoft.com/office/drawing/2014/main" id="{E8564ABA-57DB-E1E1-B0E9-273215925915}"/>
              </a:ext>
            </a:extLst>
          </p:cNvPr>
          <p:cNvPicPr>
            <a:picLocks noChangeAspect="1"/>
          </p:cNvPicPr>
          <p:nvPr/>
        </p:nvPicPr>
        <p:blipFill>
          <a:blip r:embed="rId3"/>
          <a:stretch>
            <a:fillRect/>
          </a:stretch>
        </p:blipFill>
        <p:spPr>
          <a:xfrm>
            <a:off x="1045604" y="1440591"/>
            <a:ext cx="4385939" cy="27907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6" name="TextBox 26"/>
          <p:cNvSpPr txBox="1"/>
          <p:nvPr/>
        </p:nvSpPr>
        <p:spPr>
          <a:xfrm>
            <a:off x="1626209" y="5007882"/>
            <a:ext cx="8490154" cy="645177"/>
          </a:xfrm>
          <a:prstGeom prst="rect">
            <a:avLst/>
          </a:prstGeom>
        </p:spPr>
        <p:txBody>
          <a:bodyPr wrap="square" lIns="0" tIns="0" rIns="0" bIns="0" rtlCol="0" anchor="t">
            <a:spAutoFit/>
          </a:bodyPr>
          <a:lstStyle/>
          <a:p>
            <a:pPr>
              <a:lnSpc>
                <a:spcPts val="2591"/>
              </a:lnSpc>
              <a:spcBef>
                <a:spcPct val="0"/>
              </a:spcBef>
            </a:pPr>
            <a:r>
              <a:rPr lang="zh-CN" altLang="en-US" spc="120" dirty="0">
                <a:solidFill>
                  <a:srgbClr val="6E84B7">
                    <a:alpha val="80000"/>
                  </a:srgbClr>
                </a:solidFill>
                <a:ea typeface="Arimo"/>
              </a:rPr>
              <a:t>函数后都补充充分注释用于解释函数功能</a:t>
            </a:r>
            <a:endParaRPr lang="en-US" altLang="zh-CN" spc="120" dirty="0">
              <a:solidFill>
                <a:srgbClr val="6E84B7">
                  <a:alpha val="80000"/>
                </a:srgbClr>
              </a:solidFill>
              <a:ea typeface="Arimo"/>
            </a:endParaRPr>
          </a:p>
          <a:p>
            <a:pPr>
              <a:lnSpc>
                <a:spcPts val="2591"/>
              </a:lnSpc>
              <a:spcBef>
                <a:spcPct val="0"/>
              </a:spcBef>
            </a:pPr>
            <a:r>
              <a:rPr lang="zh-CN" altLang="en-US" spc="120" dirty="0">
                <a:solidFill>
                  <a:srgbClr val="6E84B7">
                    <a:alpha val="80000"/>
                  </a:srgbClr>
                </a:solidFill>
                <a:ea typeface="Arimo"/>
              </a:rPr>
              <a:t>函数都封装为接口，方便组内合作和后期维护</a:t>
            </a:r>
            <a:endParaRPr lang="en-US" spc="120" dirty="0">
              <a:solidFill>
                <a:srgbClr val="6E84B7">
                  <a:alpha val="80000"/>
                </a:srgbClr>
              </a:solidFill>
              <a:ea typeface="Arimo"/>
            </a:endParaRPr>
          </a:p>
        </p:txBody>
      </p:sp>
      <p:grpSp>
        <p:nvGrpSpPr>
          <p:cNvPr id="31" name="Group 31"/>
          <p:cNvGrpSpPr/>
          <p:nvPr/>
        </p:nvGrpSpPr>
        <p:grpSpPr>
          <a:xfrm>
            <a:off x="791210" y="-29845"/>
            <a:ext cx="552450" cy="1416685"/>
            <a:chOff x="0" y="0"/>
            <a:chExt cx="1104900" cy="2833370"/>
          </a:xfrm>
        </p:grpSpPr>
        <p:sp>
          <p:nvSpPr>
            <p:cNvPr id="32" name="Freeform 32"/>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9" name="Group 39"/>
          <p:cNvGrpSpPr/>
          <p:nvPr/>
        </p:nvGrpSpPr>
        <p:grpSpPr>
          <a:xfrm>
            <a:off x="1515745" y="576664"/>
            <a:ext cx="4495800" cy="758076"/>
            <a:chOff x="0" y="0"/>
            <a:chExt cx="8991600" cy="1516153"/>
          </a:xfrm>
        </p:grpSpPr>
        <p:sp>
          <p:nvSpPr>
            <p:cNvPr id="40" name="TextBox 40"/>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代码规范性分析</a:t>
              </a:r>
              <a:endParaRPr lang="en-US" sz="3200" dirty="0">
                <a:solidFill>
                  <a:srgbClr val="6E84B7"/>
                </a:solidFill>
                <a:ea typeface="思源黑体-超粗体 Bold"/>
              </a:endParaRPr>
            </a:p>
          </p:txBody>
        </p:sp>
        <p:sp>
          <p:nvSpPr>
            <p:cNvPr id="41" name="TextBox 41"/>
            <p:cNvSpPr txBox="1"/>
            <p:nvPr/>
          </p:nvSpPr>
          <p:spPr>
            <a:xfrm>
              <a:off x="0" y="993703"/>
              <a:ext cx="8991600" cy="522450"/>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Code normative analysis</a:t>
              </a:r>
            </a:p>
          </p:txBody>
        </p:sp>
      </p:grpSp>
      <p:pic>
        <p:nvPicPr>
          <p:cNvPr id="5" name="图片 4">
            <a:extLst>
              <a:ext uri="{FF2B5EF4-FFF2-40B4-BE49-F238E27FC236}">
                <a16:creationId xmlns:a16="http://schemas.microsoft.com/office/drawing/2014/main" id="{138AD96B-3290-F723-E17D-D3F8F56CBF21}"/>
              </a:ext>
            </a:extLst>
          </p:cNvPr>
          <p:cNvPicPr>
            <a:picLocks noChangeAspect="1"/>
          </p:cNvPicPr>
          <p:nvPr/>
        </p:nvPicPr>
        <p:blipFill>
          <a:blip r:embed="rId2"/>
          <a:stretch>
            <a:fillRect/>
          </a:stretch>
        </p:blipFill>
        <p:spPr>
          <a:xfrm>
            <a:off x="1626209" y="1787609"/>
            <a:ext cx="7154034" cy="2767404"/>
          </a:xfrm>
          <a:prstGeom prst="rect">
            <a:avLst/>
          </a:prstGeom>
        </p:spPr>
      </p:pic>
    </p:spTree>
    <p:extLst>
      <p:ext uri="{BB962C8B-B14F-4D97-AF65-F5344CB8AC3E}">
        <p14:creationId xmlns:p14="http://schemas.microsoft.com/office/powerpoint/2010/main" val="1188151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6" name="TextBox 26"/>
          <p:cNvSpPr txBox="1"/>
          <p:nvPr/>
        </p:nvSpPr>
        <p:spPr>
          <a:xfrm>
            <a:off x="7579274" y="2153954"/>
            <a:ext cx="2494470" cy="2312300"/>
          </a:xfrm>
          <a:prstGeom prst="rect">
            <a:avLst/>
          </a:prstGeom>
        </p:spPr>
        <p:txBody>
          <a:bodyPr wrap="square" lIns="0" tIns="0" rIns="0" bIns="0" rtlCol="0" anchor="t">
            <a:spAutoFit/>
          </a:bodyPr>
          <a:lstStyle/>
          <a:p>
            <a:pPr>
              <a:lnSpc>
                <a:spcPts val="2591"/>
              </a:lnSpc>
              <a:spcBef>
                <a:spcPct val="0"/>
              </a:spcBef>
            </a:pPr>
            <a:r>
              <a:rPr lang="zh-CN" altLang="en-US" spc="120" dirty="0">
                <a:solidFill>
                  <a:srgbClr val="6E84B7">
                    <a:alpha val="80000"/>
                  </a:srgbClr>
                </a:solidFill>
                <a:ea typeface="Arimo"/>
              </a:rPr>
              <a:t>系统中类的定义均采用</a:t>
            </a:r>
            <a:endParaRPr lang="en-US" altLang="zh-CN" spc="120" dirty="0">
              <a:solidFill>
                <a:srgbClr val="6E84B7">
                  <a:alpha val="80000"/>
                </a:srgbClr>
              </a:solidFill>
              <a:ea typeface="Arimo"/>
            </a:endParaRPr>
          </a:p>
          <a:p>
            <a:pPr>
              <a:lnSpc>
                <a:spcPts val="2591"/>
              </a:lnSpc>
              <a:spcBef>
                <a:spcPct val="0"/>
              </a:spcBef>
            </a:pPr>
            <a:r>
              <a:rPr lang="en-US" altLang="zh-CN" spc="120" dirty="0">
                <a:solidFill>
                  <a:srgbClr val="6E84B7">
                    <a:alpha val="80000"/>
                  </a:srgbClr>
                </a:solidFill>
                <a:ea typeface="Arimo"/>
              </a:rPr>
              <a:t>{</a:t>
            </a:r>
            <a:br>
              <a:rPr lang="en-US" altLang="zh-CN" spc="120" dirty="0">
                <a:solidFill>
                  <a:srgbClr val="6E84B7">
                    <a:alpha val="80000"/>
                  </a:srgbClr>
                </a:solidFill>
                <a:ea typeface="Arimo"/>
              </a:rPr>
            </a:br>
            <a:r>
              <a:rPr lang="en-US" altLang="zh-CN" spc="120" dirty="0">
                <a:solidFill>
                  <a:srgbClr val="6E84B7">
                    <a:alpha val="80000"/>
                  </a:srgbClr>
                </a:solidFill>
                <a:ea typeface="Arimo"/>
              </a:rPr>
              <a:t>        </a:t>
            </a:r>
            <a:r>
              <a:rPr lang="zh-CN" altLang="en-US" spc="120" dirty="0">
                <a:solidFill>
                  <a:srgbClr val="6E84B7">
                    <a:alpha val="80000"/>
                  </a:srgbClr>
                </a:solidFill>
                <a:ea typeface="Arimo"/>
              </a:rPr>
              <a:t>类的说明</a:t>
            </a:r>
            <a:endParaRPr lang="en-US" altLang="zh-CN" spc="120" dirty="0">
              <a:solidFill>
                <a:srgbClr val="6E84B7">
                  <a:alpha val="80000"/>
                </a:srgbClr>
              </a:solidFill>
              <a:ea typeface="Arimo"/>
            </a:endParaRPr>
          </a:p>
          <a:p>
            <a:pPr>
              <a:lnSpc>
                <a:spcPts val="2591"/>
              </a:lnSpc>
              <a:spcBef>
                <a:spcPct val="0"/>
              </a:spcBef>
            </a:pPr>
            <a:r>
              <a:rPr lang="en-US" spc="120" dirty="0">
                <a:solidFill>
                  <a:srgbClr val="6E84B7">
                    <a:alpha val="80000"/>
                  </a:srgbClr>
                </a:solidFill>
                <a:ea typeface="Arimo"/>
              </a:rPr>
              <a:t>        public</a:t>
            </a:r>
            <a:r>
              <a:rPr lang="zh-CN" altLang="en-US" spc="120" dirty="0">
                <a:solidFill>
                  <a:srgbClr val="6E84B7">
                    <a:alpha val="80000"/>
                  </a:srgbClr>
                </a:solidFill>
                <a:ea typeface="Arimo"/>
              </a:rPr>
              <a:t>区域</a:t>
            </a:r>
            <a:endParaRPr lang="en-US" altLang="zh-CN" spc="120" dirty="0">
              <a:solidFill>
                <a:srgbClr val="6E84B7">
                  <a:alpha val="80000"/>
                </a:srgbClr>
              </a:solidFill>
              <a:ea typeface="Arimo"/>
            </a:endParaRPr>
          </a:p>
          <a:p>
            <a:pPr>
              <a:lnSpc>
                <a:spcPts val="2591"/>
              </a:lnSpc>
              <a:spcBef>
                <a:spcPct val="0"/>
              </a:spcBef>
            </a:pPr>
            <a:r>
              <a:rPr lang="en-US" spc="120" dirty="0">
                <a:solidFill>
                  <a:srgbClr val="6E84B7">
                    <a:alpha val="80000"/>
                  </a:srgbClr>
                </a:solidFill>
                <a:ea typeface="Arimo"/>
              </a:rPr>
              <a:t>        private</a:t>
            </a:r>
            <a:r>
              <a:rPr lang="zh-CN" altLang="en-US" spc="120" dirty="0">
                <a:solidFill>
                  <a:srgbClr val="6E84B7">
                    <a:alpha val="80000"/>
                  </a:srgbClr>
                </a:solidFill>
                <a:ea typeface="Arimo"/>
              </a:rPr>
              <a:t>区域</a:t>
            </a:r>
            <a:endParaRPr lang="en-US" altLang="zh-CN" spc="120" dirty="0">
              <a:solidFill>
                <a:srgbClr val="6E84B7">
                  <a:alpha val="80000"/>
                </a:srgbClr>
              </a:solidFill>
              <a:ea typeface="Arimo"/>
            </a:endParaRPr>
          </a:p>
          <a:p>
            <a:pPr>
              <a:lnSpc>
                <a:spcPts val="2591"/>
              </a:lnSpc>
              <a:spcBef>
                <a:spcPct val="0"/>
              </a:spcBef>
            </a:pPr>
            <a:r>
              <a:rPr lang="en-US" spc="120" dirty="0">
                <a:solidFill>
                  <a:srgbClr val="6E84B7">
                    <a:alpha val="80000"/>
                  </a:srgbClr>
                </a:solidFill>
                <a:ea typeface="Arimo"/>
              </a:rPr>
              <a:t>}</a:t>
            </a:r>
          </a:p>
          <a:p>
            <a:pPr>
              <a:lnSpc>
                <a:spcPts val="2591"/>
              </a:lnSpc>
              <a:spcBef>
                <a:spcPct val="0"/>
              </a:spcBef>
            </a:pPr>
            <a:r>
              <a:rPr lang="zh-CN" altLang="en-US" spc="120" dirty="0">
                <a:solidFill>
                  <a:srgbClr val="6E84B7">
                    <a:alpha val="80000"/>
                  </a:srgbClr>
                </a:solidFill>
                <a:ea typeface="Arimo"/>
              </a:rPr>
              <a:t>定义准确详尽。</a:t>
            </a:r>
            <a:endParaRPr lang="en-US" spc="120" dirty="0">
              <a:solidFill>
                <a:srgbClr val="6E84B7">
                  <a:alpha val="80000"/>
                </a:srgbClr>
              </a:solidFill>
              <a:ea typeface="Arimo"/>
            </a:endParaRPr>
          </a:p>
        </p:txBody>
      </p:sp>
      <p:grpSp>
        <p:nvGrpSpPr>
          <p:cNvPr id="31" name="Group 31"/>
          <p:cNvGrpSpPr/>
          <p:nvPr/>
        </p:nvGrpSpPr>
        <p:grpSpPr>
          <a:xfrm>
            <a:off x="791210" y="-29845"/>
            <a:ext cx="552450" cy="1416685"/>
            <a:chOff x="0" y="0"/>
            <a:chExt cx="1104900" cy="2833370"/>
          </a:xfrm>
        </p:grpSpPr>
        <p:sp>
          <p:nvSpPr>
            <p:cNvPr id="32" name="Freeform 32"/>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9" name="Group 39"/>
          <p:cNvGrpSpPr/>
          <p:nvPr/>
        </p:nvGrpSpPr>
        <p:grpSpPr>
          <a:xfrm>
            <a:off x="1515745" y="576664"/>
            <a:ext cx="4495800" cy="758076"/>
            <a:chOff x="0" y="0"/>
            <a:chExt cx="8991600" cy="1516153"/>
          </a:xfrm>
        </p:grpSpPr>
        <p:sp>
          <p:nvSpPr>
            <p:cNvPr id="40" name="TextBox 40"/>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代码规范性分析</a:t>
              </a:r>
              <a:endParaRPr lang="en-US" sz="3200" dirty="0">
                <a:solidFill>
                  <a:srgbClr val="6E84B7"/>
                </a:solidFill>
                <a:ea typeface="思源黑体-超粗体 Bold"/>
              </a:endParaRPr>
            </a:p>
          </p:txBody>
        </p:sp>
        <p:sp>
          <p:nvSpPr>
            <p:cNvPr id="41" name="TextBox 41"/>
            <p:cNvSpPr txBox="1"/>
            <p:nvPr/>
          </p:nvSpPr>
          <p:spPr>
            <a:xfrm>
              <a:off x="0" y="993703"/>
              <a:ext cx="8991600" cy="522450"/>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Code normative analysis</a:t>
              </a:r>
            </a:p>
          </p:txBody>
        </p:sp>
      </p:grpSp>
      <p:pic>
        <p:nvPicPr>
          <p:cNvPr id="7" name="图片 6">
            <a:extLst>
              <a:ext uri="{FF2B5EF4-FFF2-40B4-BE49-F238E27FC236}">
                <a16:creationId xmlns:a16="http://schemas.microsoft.com/office/drawing/2014/main" id="{7245647C-6C4B-F033-2845-9194A164644D}"/>
              </a:ext>
            </a:extLst>
          </p:cNvPr>
          <p:cNvPicPr>
            <a:picLocks noChangeAspect="1"/>
          </p:cNvPicPr>
          <p:nvPr/>
        </p:nvPicPr>
        <p:blipFill>
          <a:blip r:embed="rId2"/>
          <a:stretch>
            <a:fillRect/>
          </a:stretch>
        </p:blipFill>
        <p:spPr>
          <a:xfrm>
            <a:off x="1515745" y="1874389"/>
            <a:ext cx="5091403" cy="3402475"/>
          </a:xfrm>
          <a:prstGeom prst="rect">
            <a:avLst/>
          </a:prstGeom>
        </p:spPr>
      </p:pic>
    </p:spTree>
    <p:extLst>
      <p:ext uri="{BB962C8B-B14F-4D97-AF65-F5344CB8AC3E}">
        <p14:creationId xmlns:p14="http://schemas.microsoft.com/office/powerpoint/2010/main" val="62107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6" name="TextBox 26"/>
          <p:cNvSpPr txBox="1"/>
          <p:nvPr/>
        </p:nvSpPr>
        <p:spPr>
          <a:xfrm>
            <a:off x="2454692" y="2440298"/>
            <a:ext cx="3154446" cy="1977401"/>
          </a:xfrm>
          <a:prstGeom prst="rect">
            <a:avLst/>
          </a:prstGeom>
        </p:spPr>
        <p:txBody>
          <a:bodyPr wrap="square" lIns="0" tIns="0" rIns="0" bIns="0" rtlCol="0" anchor="t">
            <a:spAutoFit/>
          </a:bodyPr>
          <a:lstStyle/>
          <a:p>
            <a:pPr>
              <a:lnSpc>
                <a:spcPts val="2591"/>
              </a:lnSpc>
              <a:spcBef>
                <a:spcPct val="0"/>
              </a:spcBef>
            </a:pPr>
            <a:r>
              <a:rPr lang="zh-CN" altLang="en-US" spc="120" dirty="0">
                <a:solidFill>
                  <a:srgbClr val="6E84B7">
                    <a:alpha val="80000"/>
                  </a:srgbClr>
                </a:solidFill>
                <a:ea typeface="Arimo"/>
              </a:rPr>
              <a:t>软件中没有定义任何全局变量，或固定最大值来储存数据，均采用动态分配内存空间的方式，有开辟有释放，避免内存空间溢出或者得不到释放的情况。</a:t>
            </a:r>
            <a:endParaRPr lang="en-US" spc="120" dirty="0">
              <a:solidFill>
                <a:srgbClr val="6E84B7">
                  <a:alpha val="80000"/>
                </a:srgbClr>
              </a:solidFill>
              <a:ea typeface="Arimo"/>
            </a:endParaRPr>
          </a:p>
        </p:txBody>
      </p:sp>
      <p:grpSp>
        <p:nvGrpSpPr>
          <p:cNvPr id="31" name="Group 31"/>
          <p:cNvGrpSpPr/>
          <p:nvPr/>
        </p:nvGrpSpPr>
        <p:grpSpPr>
          <a:xfrm>
            <a:off x="791210" y="-29845"/>
            <a:ext cx="552450" cy="1416685"/>
            <a:chOff x="0" y="0"/>
            <a:chExt cx="1104900" cy="2833370"/>
          </a:xfrm>
        </p:grpSpPr>
        <p:sp>
          <p:nvSpPr>
            <p:cNvPr id="32" name="Freeform 32"/>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9" name="Group 39"/>
          <p:cNvGrpSpPr/>
          <p:nvPr/>
        </p:nvGrpSpPr>
        <p:grpSpPr>
          <a:xfrm>
            <a:off x="1515745" y="576664"/>
            <a:ext cx="4495800" cy="758076"/>
            <a:chOff x="0" y="0"/>
            <a:chExt cx="8991600" cy="1516153"/>
          </a:xfrm>
        </p:grpSpPr>
        <p:sp>
          <p:nvSpPr>
            <p:cNvPr id="40" name="TextBox 40"/>
            <p:cNvSpPr txBox="1"/>
            <p:nvPr/>
          </p:nvSpPr>
          <p:spPr>
            <a:xfrm>
              <a:off x="0" y="0"/>
              <a:ext cx="8991600" cy="974627"/>
            </a:xfrm>
            <a:prstGeom prst="rect">
              <a:avLst/>
            </a:prstGeom>
          </p:spPr>
          <p:txBody>
            <a:bodyPr lIns="0" tIns="0" rIns="0" bIns="0" rtlCol="0" anchor="t">
              <a:spAutoFit/>
            </a:bodyPr>
            <a:lstStyle/>
            <a:p>
              <a:pPr>
                <a:lnSpc>
                  <a:spcPts val="3840"/>
                </a:lnSpc>
              </a:pPr>
              <a:r>
                <a:rPr lang="zh-CN" altLang="en-US" sz="3200" dirty="0">
                  <a:solidFill>
                    <a:srgbClr val="6E84B7"/>
                  </a:solidFill>
                  <a:ea typeface="思源黑体-超粗体 Bold"/>
                </a:rPr>
                <a:t>代码规范性分析</a:t>
              </a:r>
              <a:endParaRPr lang="en-US" sz="3200" dirty="0">
                <a:solidFill>
                  <a:srgbClr val="6E84B7"/>
                </a:solidFill>
                <a:ea typeface="思源黑体-超粗体 Bold"/>
              </a:endParaRPr>
            </a:p>
          </p:txBody>
        </p:sp>
        <p:sp>
          <p:nvSpPr>
            <p:cNvPr id="41" name="TextBox 41"/>
            <p:cNvSpPr txBox="1"/>
            <p:nvPr/>
          </p:nvSpPr>
          <p:spPr>
            <a:xfrm>
              <a:off x="0" y="993703"/>
              <a:ext cx="8991600" cy="522450"/>
            </a:xfrm>
            <a:prstGeom prst="rect">
              <a:avLst/>
            </a:prstGeom>
          </p:spPr>
          <p:txBody>
            <a:bodyPr lIns="0" tIns="0" rIns="0" bIns="0" rtlCol="0" anchor="t">
              <a:spAutoFit/>
            </a:bodyPr>
            <a:lstStyle/>
            <a:p>
              <a:pPr>
                <a:lnSpc>
                  <a:spcPts val="2400"/>
                </a:lnSpc>
              </a:pPr>
              <a:r>
                <a:rPr lang="en-US" altLang="zh-CN" sz="1400" dirty="0">
                  <a:solidFill>
                    <a:srgbClr val="6E84B7"/>
                  </a:solidFill>
                  <a:latin typeface="ABeeZee"/>
                </a:rPr>
                <a:t>Code normative analysis</a:t>
              </a:r>
            </a:p>
          </p:txBody>
        </p:sp>
      </p:grpSp>
      <p:pic>
        <p:nvPicPr>
          <p:cNvPr id="5" name="图片 4">
            <a:extLst>
              <a:ext uri="{FF2B5EF4-FFF2-40B4-BE49-F238E27FC236}">
                <a16:creationId xmlns:a16="http://schemas.microsoft.com/office/drawing/2014/main" id="{FF9C5EE3-1FD1-E112-068F-17C275EC96B6}"/>
              </a:ext>
            </a:extLst>
          </p:cNvPr>
          <p:cNvPicPr>
            <a:picLocks noChangeAspect="1"/>
          </p:cNvPicPr>
          <p:nvPr/>
        </p:nvPicPr>
        <p:blipFill>
          <a:blip r:embed="rId2"/>
          <a:stretch>
            <a:fillRect/>
          </a:stretch>
        </p:blipFill>
        <p:spPr>
          <a:xfrm>
            <a:off x="6707253" y="1063977"/>
            <a:ext cx="4105986" cy="1175923"/>
          </a:xfrm>
          <a:prstGeom prst="rect">
            <a:avLst/>
          </a:prstGeom>
        </p:spPr>
      </p:pic>
      <p:pic>
        <p:nvPicPr>
          <p:cNvPr id="8" name="图片 7">
            <a:extLst>
              <a:ext uri="{FF2B5EF4-FFF2-40B4-BE49-F238E27FC236}">
                <a16:creationId xmlns:a16="http://schemas.microsoft.com/office/drawing/2014/main" id="{04469126-3425-35BE-B286-40240179C129}"/>
              </a:ext>
            </a:extLst>
          </p:cNvPr>
          <p:cNvPicPr>
            <a:picLocks noChangeAspect="1"/>
          </p:cNvPicPr>
          <p:nvPr/>
        </p:nvPicPr>
        <p:blipFill>
          <a:blip r:embed="rId3"/>
          <a:stretch>
            <a:fillRect/>
          </a:stretch>
        </p:blipFill>
        <p:spPr>
          <a:xfrm>
            <a:off x="6707254" y="2349416"/>
            <a:ext cx="4105985" cy="1267937"/>
          </a:xfrm>
          <a:prstGeom prst="rect">
            <a:avLst/>
          </a:prstGeom>
        </p:spPr>
      </p:pic>
      <p:sp>
        <p:nvSpPr>
          <p:cNvPr id="9" name="文本框 8">
            <a:extLst>
              <a:ext uri="{FF2B5EF4-FFF2-40B4-BE49-F238E27FC236}">
                <a16:creationId xmlns:a16="http://schemas.microsoft.com/office/drawing/2014/main" id="{734FBA42-0EA4-7BDE-6169-55A89E00A1E0}"/>
              </a:ext>
            </a:extLst>
          </p:cNvPr>
          <p:cNvSpPr txBox="1"/>
          <p:nvPr/>
        </p:nvSpPr>
        <p:spPr>
          <a:xfrm>
            <a:off x="6645885" y="4902279"/>
            <a:ext cx="4639506" cy="404085"/>
          </a:xfrm>
          <a:prstGeom prst="rect">
            <a:avLst/>
          </a:prstGeom>
          <a:noFill/>
        </p:spPr>
        <p:txBody>
          <a:bodyPr wrap="square" rtlCol="0">
            <a:spAutoFit/>
          </a:bodyPr>
          <a:lstStyle/>
          <a:p>
            <a:pPr>
              <a:lnSpc>
                <a:spcPts val="2591"/>
              </a:lnSpc>
              <a:spcBef>
                <a:spcPct val="0"/>
              </a:spcBef>
            </a:pPr>
            <a:r>
              <a:rPr lang="zh-CN" altLang="en-US" sz="1400" b="1" spc="120" dirty="0">
                <a:solidFill>
                  <a:srgbClr val="6E84B7">
                    <a:alpha val="80000"/>
                  </a:srgbClr>
                </a:solidFill>
              </a:rPr>
              <a:t>采用链表或者</a:t>
            </a:r>
            <a:r>
              <a:rPr lang="en-US" altLang="zh-CN" sz="1400" b="1" spc="120" dirty="0">
                <a:solidFill>
                  <a:srgbClr val="6E84B7">
                    <a:alpha val="80000"/>
                  </a:srgbClr>
                </a:solidFill>
                <a:ea typeface="Arimo"/>
              </a:rPr>
              <a:t>C++STL</a:t>
            </a:r>
            <a:r>
              <a:rPr lang="zh-CN" altLang="en-US" sz="1400" b="1" spc="120" dirty="0">
                <a:solidFill>
                  <a:srgbClr val="6E84B7">
                    <a:alpha val="80000"/>
                  </a:srgbClr>
                </a:solidFill>
              </a:rPr>
              <a:t>库中的</a:t>
            </a:r>
            <a:r>
              <a:rPr lang="en-US" altLang="zh-CN" sz="1400" b="1" spc="120" dirty="0">
                <a:solidFill>
                  <a:srgbClr val="6E84B7">
                    <a:alpha val="80000"/>
                  </a:srgbClr>
                </a:solidFill>
                <a:ea typeface="Arimo"/>
              </a:rPr>
              <a:t>vector</a:t>
            </a:r>
            <a:r>
              <a:rPr lang="zh-CN" altLang="en-US" sz="1400" b="1" spc="120" dirty="0">
                <a:solidFill>
                  <a:srgbClr val="6E84B7">
                    <a:alpha val="80000"/>
                  </a:srgbClr>
                </a:solidFill>
              </a:rPr>
              <a:t>容器</a:t>
            </a:r>
          </a:p>
        </p:txBody>
      </p:sp>
      <p:pic>
        <p:nvPicPr>
          <p:cNvPr id="11" name="图片 10">
            <a:extLst>
              <a:ext uri="{FF2B5EF4-FFF2-40B4-BE49-F238E27FC236}">
                <a16:creationId xmlns:a16="http://schemas.microsoft.com/office/drawing/2014/main" id="{07638D65-7614-6247-E17A-655939E539FF}"/>
              </a:ext>
            </a:extLst>
          </p:cNvPr>
          <p:cNvPicPr>
            <a:picLocks noChangeAspect="1"/>
          </p:cNvPicPr>
          <p:nvPr/>
        </p:nvPicPr>
        <p:blipFill>
          <a:blip r:embed="rId4"/>
          <a:stretch>
            <a:fillRect/>
          </a:stretch>
        </p:blipFill>
        <p:spPr>
          <a:xfrm>
            <a:off x="6707253" y="3726869"/>
            <a:ext cx="4098579" cy="1072062"/>
          </a:xfrm>
          <a:prstGeom prst="rect">
            <a:avLst/>
          </a:prstGeom>
        </p:spPr>
      </p:pic>
    </p:spTree>
    <p:extLst>
      <p:ext uri="{BB962C8B-B14F-4D97-AF65-F5344CB8AC3E}">
        <p14:creationId xmlns:p14="http://schemas.microsoft.com/office/powerpoint/2010/main" val="132048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2952" y="816292"/>
            <a:ext cx="10666095" cy="5225415"/>
            <a:chOff x="0" y="0"/>
            <a:chExt cx="21332190" cy="10450830"/>
          </a:xfrm>
        </p:grpSpPr>
        <p:sp>
          <p:nvSpPr>
            <p:cNvPr id="3" name="Freeform 3"/>
            <p:cNvSpPr/>
            <p:nvPr/>
          </p:nvSpPr>
          <p:spPr>
            <a:xfrm>
              <a:off x="0" y="0"/>
              <a:ext cx="21332189" cy="10450830"/>
            </a:xfrm>
            <a:custGeom>
              <a:avLst/>
              <a:gdLst/>
              <a:ahLst/>
              <a:cxnLst/>
              <a:rect l="l" t="t" r="r" b="b"/>
              <a:pathLst>
                <a:path w="21332189" h="10450830">
                  <a:moveTo>
                    <a:pt x="0" y="0"/>
                  </a:moveTo>
                  <a:lnTo>
                    <a:pt x="21332189" y="0"/>
                  </a:lnTo>
                  <a:lnTo>
                    <a:pt x="21332189" y="10450830"/>
                  </a:lnTo>
                  <a:lnTo>
                    <a:pt x="0" y="10450830"/>
                  </a:lnTo>
                  <a:close/>
                </a:path>
              </a:pathLst>
            </a:custGeom>
            <a:solidFill>
              <a:srgbClr val="FFFFFF"/>
            </a:solidFill>
          </p:spPr>
        </p:sp>
      </p:grpSp>
      <p:grpSp>
        <p:nvGrpSpPr>
          <p:cNvPr id="4" name="Group 4"/>
          <p:cNvGrpSpPr/>
          <p:nvPr/>
        </p:nvGrpSpPr>
        <p:grpSpPr>
          <a:xfrm rot="5400000">
            <a:off x="680502" y="737126"/>
            <a:ext cx="872369" cy="871953"/>
            <a:chOff x="0" y="0"/>
            <a:chExt cx="1744738" cy="1743906"/>
          </a:xfrm>
        </p:grpSpPr>
        <p:sp>
          <p:nvSpPr>
            <p:cNvPr id="5" name="Freeform 5"/>
            <p:cNvSpPr/>
            <p:nvPr/>
          </p:nvSpPr>
          <p:spPr>
            <a:xfrm>
              <a:off x="0" y="0"/>
              <a:ext cx="1744726" cy="1743964"/>
            </a:xfrm>
            <a:custGeom>
              <a:avLst/>
              <a:gdLst/>
              <a:ahLst/>
              <a:cxnLst/>
              <a:rect l="l" t="t" r="r" b="b"/>
              <a:pathLst>
                <a:path w="1744726" h="1743964">
                  <a:moveTo>
                    <a:pt x="0" y="1743964"/>
                  </a:moveTo>
                  <a:lnTo>
                    <a:pt x="0" y="0"/>
                  </a:lnTo>
                  <a:lnTo>
                    <a:pt x="1744726" y="1743964"/>
                  </a:lnTo>
                  <a:close/>
                </a:path>
              </a:pathLst>
            </a:custGeom>
            <a:solidFill>
              <a:srgbClr val="E6C7C3"/>
            </a:solidFill>
          </p:spPr>
        </p:sp>
      </p:grpSp>
      <p:grpSp>
        <p:nvGrpSpPr>
          <p:cNvPr id="6" name="Group 6"/>
          <p:cNvGrpSpPr/>
          <p:nvPr/>
        </p:nvGrpSpPr>
        <p:grpSpPr>
          <a:xfrm rot="-5400000">
            <a:off x="1449816" y="736940"/>
            <a:ext cx="96015" cy="95970"/>
            <a:chOff x="0" y="0"/>
            <a:chExt cx="192031" cy="191939"/>
          </a:xfrm>
        </p:grpSpPr>
        <p:sp>
          <p:nvSpPr>
            <p:cNvPr id="7" name="Freeform 7"/>
            <p:cNvSpPr/>
            <p:nvPr/>
          </p:nvSpPr>
          <p:spPr>
            <a:xfrm>
              <a:off x="0" y="0"/>
              <a:ext cx="192024" cy="191897"/>
            </a:xfrm>
            <a:custGeom>
              <a:avLst/>
              <a:gdLst/>
              <a:ahLst/>
              <a:cxnLst/>
              <a:rect l="l" t="t" r="r" b="b"/>
              <a:pathLst>
                <a:path w="192024" h="191897">
                  <a:moveTo>
                    <a:pt x="0" y="191897"/>
                  </a:moveTo>
                  <a:lnTo>
                    <a:pt x="0" y="0"/>
                  </a:lnTo>
                  <a:lnTo>
                    <a:pt x="192024" y="191897"/>
                  </a:lnTo>
                  <a:close/>
                </a:path>
              </a:pathLst>
            </a:custGeom>
            <a:solidFill>
              <a:srgbClr val="F6EAE9"/>
            </a:solidFill>
          </p:spPr>
        </p:sp>
      </p:grpSp>
      <p:grpSp>
        <p:nvGrpSpPr>
          <p:cNvPr id="8" name="Group 8"/>
          <p:cNvGrpSpPr/>
          <p:nvPr/>
        </p:nvGrpSpPr>
        <p:grpSpPr>
          <a:xfrm rot="-5400000">
            <a:off x="673833" y="1516038"/>
            <a:ext cx="97387" cy="97341"/>
            <a:chOff x="0" y="0"/>
            <a:chExt cx="194774" cy="194681"/>
          </a:xfrm>
        </p:grpSpPr>
        <p:sp>
          <p:nvSpPr>
            <p:cNvPr id="9" name="Freeform 9"/>
            <p:cNvSpPr/>
            <p:nvPr/>
          </p:nvSpPr>
          <p:spPr>
            <a:xfrm>
              <a:off x="0" y="0"/>
              <a:ext cx="194818" cy="194691"/>
            </a:xfrm>
            <a:custGeom>
              <a:avLst/>
              <a:gdLst/>
              <a:ahLst/>
              <a:cxnLst/>
              <a:rect l="l" t="t" r="r" b="b"/>
              <a:pathLst>
                <a:path w="194818" h="194691">
                  <a:moveTo>
                    <a:pt x="0" y="194691"/>
                  </a:moveTo>
                  <a:lnTo>
                    <a:pt x="0" y="0"/>
                  </a:lnTo>
                  <a:lnTo>
                    <a:pt x="194818" y="194691"/>
                  </a:lnTo>
                  <a:close/>
                </a:path>
              </a:pathLst>
            </a:custGeom>
            <a:solidFill>
              <a:srgbClr val="F6EAE9"/>
            </a:solidFill>
          </p:spPr>
        </p:sp>
      </p:grpSp>
      <p:sp>
        <p:nvSpPr>
          <p:cNvPr id="10" name="TextBox 10"/>
          <p:cNvSpPr txBox="1"/>
          <p:nvPr/>
        </p:nvSpPr>
        <p:spPr>
          <a:xfrm>
            <a:off x="5005706" y="1144270"/>
            <a:ext cx="2180590" cy="709874"/>
          </a:xfrm>
          <a:prstGeom prst="rect">
            <a:avLst/>
          </a:prstGeom>
        </p:spPr>
        <p:txBody>
          <a:bodyPr lIns="0" tIns="0" rIns="0" bIns="0" rtlCol="0" anchor="t">
            <a:spAutoFit/>
          </a:bodyPr>
          <a:lstStyle/>
          <a:p>
            <a:pPr algn="ctr">
              <a:lnSpc>
                <a:spcPts val="5760"/>
              </a:lnSpc>
            </a:pPr>
            <a:r>
              <a:rPr lang="en-US" sz="4800" spc="250">
                <a:solidFill>
                  <a:srgbClr val="4F69A4"/>
                </a:solidFill>
                <a:ea typeface="思源黑体-超粗体 Bold"/>
              </a:rPr>
              <a:t>目录</a:t>
            </a:r>
          </a:p>
        </p:txBody>
      </p:sp>
      <p:sp>
        <p:nvSpPr>
          <p:cNvPr id="11" name="TextBox 11"/>
          <p:cNvSpPr txBox="1"/>
          <p:nvPr/>
        </p:nvSpPr>
        <p:spPr>
          <a:xfrm>
            <a:off x="5005706" y="1854835"/>
            <a:ext cx="2180590" cy="307777"/>
          </a:xfrm>
          <a:prstGeom prst="rect">
            <a:avLst/>
          </a:prstGeom>
        </p:spPr>
        <p:txBody>
          <a:bodyPr lIns="0" tIns="0" rIns="0" bIns="0" rtlCol="0" anchor="t">
            <a:spAutoFit/>
          </a:bodyPr>
          <a:lstStyle/>
          <a:p>
            <a:pPr algn="ctr">
              <a:lnSpc>
                <a:spcPts val="2400"/>
              </a:lnSpc>
            </a:pPr>
            <a:r>
              <a:rPr lang="en-US" sz="2000" spc="150">
                <a:solidFill>
                  <a:srgbClr val="4F69A4"/>
                </a:solidFill>
                <a:latin typeface="ABeeZee Medium"/>
              </a:rPr>
              <a:t>CONTENTS</a:t>
            </a:r>
          </a:p>
        </p:txBody>
      </p:sp>
      <p:sp>
        <p:nvSpPr>
          <p:cNvPr id="12" name="TextBox 12"/>
          <p:cNvSpPr txBox="1"/>
          <p:nvPr/>
        </p:nvSpPr>
        <p:spPr>
          <a:xfrm>
            <a:off x="2150110" y="2849881"/>
            <a:ext cx="4326260" cy="422936"/>
          </a:xfrm>
          <a:prstGeom prst="rect">
            <a:avLst/>
          </a:prstGeom>
        </p:spPr>
        <p:txBody>
          <a:bodyPr lIns="0" tIns="0" rIns="0" bIns="0" rtlCol="0" anchor="t">
            <a:spAutoFit/>
          </a:bodyPr>
          <a:lstStyle/>
          <a:p>
            <a:pPr>
              <a:lnSpc>
                <a:spcPts val="3360"/>
              </a:lnSpc>
            </a:pPr>
            <a:r>
              <a:rPr lang="zh-CN" altLang="en-US" sz="2800" dirty="0">
                <a:solidFill>
                  <a:srgbClr val="4F69A4">
                    <a:alpha val="84706"/>
                  </a:srgbClr>
                </a:solidFill>
                <a:ea typeface="思源黑体-超粗体 Medium"/>
              </a:rPr>
              <a:t>设计完成情况</a:t>
            </a:r>
            <a:endParaRPr lang="en-US" sz="2800" dirty="0">
              <a:solidFill>
                <a:srgbClr val="4F69A4">
                  <a:alpha val="84706"/>
                </a:srgbClr>
              </a:solidFill>
              <a:ea typeface="思源黑体-超粗体 Medium"/>
            </a:endParaRPr>
          </a:p>
        </p:txBody>
      </p:sp>
      <p:sp>
        <p:nvSpPr>
          <p:cNvPr id="13" name="TextBox 13"/>
          <p:cNvSpPr txBox="1"/>
          <p:nvPr/>
        </p:nvSpPr>
        <p:spPr>
          <a:xfrm>
            <a:off x="2150110" y="3310890"/>
            <a:ext cx="4326260"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Design completion</a:t>
            </a:r>
          </a:p>
        </p:txBody>
      </p:sp>
      <p:sp>
        <p:nvSpPr>
          <p:cNvPr id="14" name="TextBox 14"/>
          <p:cNvSpPr txBox="1"/>
          <p:nvPr/>
        </p:nvSpPr>
        <p:spPr>
          <a:xfrm>
            <a:off x="7666996" y="2849881"/>
            <a:ext cx="3449249" cy="422936"/>
          </a:xfrm>
          <a:prstGeom prst="rect">
            <a:avLst/>
          </a:prstGeom>
        </p:spPr>
        <p:txBody>
          <a:bodyPr lIns="0" tIns="0" rIns="0" bIns="0" rtlCol="0" anchor="t">
            <a:spAutoFit/>
          </a:bodyPr>
          <a:lstStyle/>
          <a:p>
            <a:pPr>
              <a:lnSpc>
                <a:spcPts val="3360"/>
              </a:lnSpc>
            </a:pPr>
            <a:r>
              <a:rPr lang="zh-CN" altLang="en-US" sz="2800" dirty="0">
                <a:solidFill>
                  <a:srgbClr val="4F69A4">
                    <a:alpha val="84706"/>
                  </a:srgbClr>
                </a:solidFill>
                <a:ea typeface="思源黑体-超粗体 Medium"/>
              </a:rPr>
              <a:t>问题分析和解决</a:t>
            </a:r>
            <a:endParaRPr lang="en-US" sz="2800" dirty="0">
              <a:solidFill>
                <a:srgbClr val="4F69A4">
                  <a:alpha val="84706"/>
                </a:srgbClr>
              </a:solidFill>
              <a:ea typeface="思源黑体-超粗体 Medium"/>
            </a:endParaRPr>
          </a:p>
        </p:txBody>
      </p:sp>
      <p:sp>
        <p:nvSpPr>
          <p:cNvPr id="15" name="TextBox 15"/>
          <p:cNvSpPr txBox="1"/>
          <p:nvPr/>
        </p:nvSpPr>
        <p:spPr>
          <a:xfrm>
            <a:off x="7666996" y="3310890"/>
            <a:ext cx="3449249"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Problem analysis and solution</a:t>
            </a:r>
          </a:p>
        </p:txBody>
      </p:sp>
      <p:sp>
        <p:nvSpPr>
          <p:cNvPr id="16" name="TextBox 16"/>
          <p:cNvSpPr txBox="1"/>
          <p:nvPr/>
        </p:nvSpPr>
        <p:spPr>
          <a:xfrm>
            <a:off x="2150110" y="4391661"/>
            <a:ext cx="4326260" cy="422936"/>
          </a:xfrm>
          <a:prstGeom prst="rect">
            <a:avLst/>
          </a:prstGeom>
        </p:spPr>
        <p:txBody>
          <a:bodyPr lIns="0" tIns="0" rIns="0" bIns="0" rtlCol="0" anchor="t">
            <a:spAutoFit/>
          </a:bodyPr>
          <a:lstStyle/>
          <a:p>
            <a:pPr>
              <a:lnSpc>
                <a:spcPts val="3360"/>
              </a:lnSpc>
            </a:pPr>
            <a:r>
              <a:rPr lang="zh-CN" altLang="en-US" sz="2800" dirty="0">
                <a:solidFill>
                  <a:srgbClr val="4F69A4">
                    <a:alpha val="84706"/>
                  </a:srgbClr>
                </a:solidFill>
                <a:ea typeface="思源黑体-超粗体 Medium"/>
              </a:rPr>
              <a:t>小组分工情况</a:t>
            </a:r>
            <a:endParaRPr lang="en-US" sz="2800" dirty="0">
              <a:solidFill>
                <a:srgbClr val="4F69A4">
                  <a:alpha val="84706"/>
                </a:srgbClr>
              </a:solidFill>
              <a:ea typeface="思源黑体-超粗体 Medium"/>
            </a:endParaRPr>
          </a:p>
        </p:txBody>
      </p:sp>
      <p:sp>
        <p:nvSpPr>
          <p:cNvPr id="17" name="TextBox 17"/>
          <p:cNvSpPr txBox="1"/>
          <p:nvPr/>
        </p:nvSpPr>
        <p:spPr>
          <a:xfrm>
            <a:off x="2150110" y="4852670"/>
            <a:ext cx="4326260"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Division of labor in groups</a:t>
            </a:r>
          </a:p>
        </p:txBody>
      </p:sp>
      <p:sp>
        <p:nvSpPr>
          <p:cNvPr id="18" name="TextBox 18"/>
          <p:cNvSpPr txBox="1"/>
          <p:nvPr/>
        </p:nvSpPr>
        <p:spPr>
          <a:xfrm>
            <a:off x="7666996" y="4391661"/>
            <a:ext cx="3449249" cy="422936"/>
          </a:xfrm>
          <a:prstGeom prst="rect">
            <a:avLst/>
          </a:prstGeom>
        </p:spPr>
        <p:txBody>
          <a:bodyPr lIns="0" tIns="0" rIns="0" bIns="0" rtlCol="0" anchor="t">
            <a:spAutoFit/>
          </a:bodyPr>
          <a:lstStyle/>
          <a:p>
            <a:pPr>
              <a:lnSpc>
                <a:spcPts val="3360"/>
              </a:lnSpc>
            </a:pPr>
            <a:r>
              <a:rPr lang="zh-CN" altLang="en-US" sz="2800" dirty="0">
                <a:solidFill>
                  <a:srgbClr val="4F69A4">
                    <a:alpha val="84706"/>
                  </a:srgbClr>
                </a:solidFill>
                <a:ea typeface="思源黑体-超粗体 Medium"/>
              </a:rPr>
              <a:t>代码规范性分析</a:t>
            </a:r>
            <a:endParaRPr lang="en-US" sz="2800" dirty="0">
              <a:solidFill>
                <a:srgbClr val="4F69A4">
                  <a:alpha val="84706"/>
                </a:srgbClr>
              </a:solidFill>
              <a:ea typeface="思源黑体-超粗体 Medium"/>
            </a:endParaRPr>
          </a:p>
        </p:txBody>
      </p:sp>
      <p:sp>
        <p:nvSpPr>
          <p:cNvPr id="19" name="TextBox 19"/>
          <p:cNvSpPr txBox="1"/>
          <p:nvPr/>
        </p:nvSpPr>
        <p:spPr>
          <a:xfrm>
            <a:off x="7666996" y="4852670"/>
            <a:ext cx="3449249" cy="243656"/>
          </a:xfrm>
          <a:prstGeom prst="rect">
            <a:avLst/>
          </a:prstGeom>
        </p:spPr>
        <p:txBody>
          <a:bodyPr lIns="0" tIns="0" rIns="0" bIns="0" rtlCol="0" anchor="t">
            <a:spAutoFit/>
          </a:bodyPr>
          <a:lstStyle/>
          <a:p>
            <a:pPr>
              <a:lnSpc>
                <a:spcPts val="1919"/>
              </a:lnSpc>
            </a:pPr>
            <a:r>
              <a:rPr lang="en-US" sz="1600" dirty="0">
                <a:solidFill>
                  <a:srgbClr val="4F69A4">
                    <a:alpha val="40000"/>
                  </a:srgbClr>
                </a:solidFill>
                <a:latin typeface="ABeeZee"/>
              </a:rPr>
              <a:t>Code normative analysis</a:t>
            </a:r>
          </a:p>
        </p:txBody>
      </p:sp>
      <p:grpSp>
        <p:nvGrpSpPr>
          <p:cNvPr id="20" name="Group 20"/>
          <p:cNvGrpSpPr/>
          <p:nvPr/>
        </p:nvGrpSpPr>
        <p:grpSpPr>
          <a:xfrm>
            <a:off x="1116687" y="2641600"/>
            <a:ext cx="910590" cy="910590"/>
            <a:chOff x="0" y="0"/>
            <a:chExt cx="1821180" cy="1821180"/>
          </a:xfrm>
        </p:grpSpPr>
        <p:grpSp>
          <p:nvGrpSpPr>
            <p:cNvPr id="21" name="Group 21"/>
            <p:cNvGrpSpPr/>
            <p:nvPr/>
          </p:nvGrpSpPr>
          <p:grpSpPr>
            <a:xfrm>
              <a:off x="0" y="0"/>
              <a:ext cx="1821180" cy="1821180"/>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23" name="TextBox 23"/>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24" name="TextBox 24"/>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01</a:t>
              </a:r>
            </a:p>
          </p:txBody>
        </p:sp>
      </p:grpSp>
      <p:grpSp>
        <p:nvGrpSpPr>
          <p:cNvPr id="25" name="Group 25"/>
          <p:cNvGrpSpPr/>
          <p:nvPr/>
        </p:nvGrpSpPr>
        <p:grpSpPr>
          <a:xfrm>
            <a:off x="1116687" y="4183380"/>
            <a:ext cx="910590" cy="910578"/>
            <a:chOff x="0" y="0"/>
            <a:chExt cx="1821180" cy="1821156"/>
          </a:xfrm>
        </p:grpSpPr>
        <p:grpSp>
          <p:nvGrpSpPr>
            <p:cNvPr id="26" name="Group 26"/>
            <p:cNvGrpSpPr/>
            <p:nvPr/>
          </p:nvGrpSpPr>
          <p:grpSpPr>
            <a:xfrm>
              <a:off x="0" y="0"/>
              <a:ext cx="1821180" cy="1821156"/>
              <a:chOff x="0" y="0"/>
              <a:chExt cx="812800" cy="812789"/>
            </a:xfrm>
          </p:grpSpPr>
          <p:sp>
            <p:nvSpPr>
              <p:cNvPr id="27" name="Freeform 27"/>
              <p:cNvSpPr/>
              <p:nvPr/>
            </p:nvSpPr>
            <p:spPr>
              <a:xfrm>
                <a:off x="2091" y="0"/>
                <a:ext cx="808619" cy="812789"/>
              </a:xfrm>
              <a:custGeom>
                <a:avLst/>
                <a:gdLst/>
                <a:ahLst/>
                <a:cxnLst/>
                <a:rect l="l" t="t" r="r" b="b"/>
                <a:pathLst>
                  <a:path w="808619" h="812789">
                    <a:moveTo>
                      <a:pt x="404309" y="0"/>
                    </a:moveTo>
                    <a:cubicBezTo>
                      <a:pt x="627939" y="1150"/>
                      <a:pt x="808618" y="182762"/>
                      <a:pt x="808618" y="406395"/>
                    </a:cubicBezTo>
                    <a:cubicBezTo>
                      <a:pt x="808618" y="630027"/>
                      <a:pt x="627939" y="811639"/>
                      <a:pt x="404309" y="812789"/>
                    </a:cubicBezTo>
                    <a:cubicBezTo>
                      <a:pt x="180679" y="811639"/>
                      <a:pt x="0" y="630027"/>
                      <a:pt x="0" y="406395"/>
                    </a:cubicBezTo>
                    <a:cubicBezTo>
                      <a:pt x="0" y="182762"/>
                      <a:pt x="180679" y="1150"/>
                      <a:pt x="404309" y="0"/>
                    </a:cubicBezTo>
                    <a:close/>
                  </a:path>
                </a:pathLst>
              </a:custGeom>
              <a:solidFill>
                <a:srgbClr val="E8C9C7"/>
              </a:solidFill>
            </p:spPr>
          </p:sp>
          <p:sp>
            <p:nvSpPr>
              <p:cNvPr id="28" name="TextBox 28"/>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29" name="TextBox 29"/>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03</a:t>
              </a:r>
            </a:p>
          </p:txBody>
        </p:sp>
      </p:grpSp>
      <p:grpSp>
        <p:nvGrpSpPr>
          <p:cNvPr id="30" name="Group 30"/>
          <p:cNvGrpSpPr/>
          <p:nvPr/>
        </p:nvGrpSpPr>
        <p:grpSpPr>
          <a:xfrm>
            <a:off x="6597020" y="2641600"/>
            <a:ext cx="910590" cy="910578"/>
            <a:chOff x="0" y="0"/>
            <a:chExt cx="1821180" cy="1821156"/>
          </a:xfrm>
        </p:grpSpPr>
        <p:grpSp>
          <p:nvGrpSpPr>
            <p:cNvPr id="31" name="Group 31"/>
            <p:cNvGrpSpPr/>
            <p:nvPr/>
          </p:nvGrpSpPr>
          <p:grpSpPr>
            <a:xfrm>
              <a:off x="0" y="0"/>
              <a:ext cx="1821180" cy="1821156"/>
              <a:chOff x="0" y="0"/>
              <a:chExt cx="812800" cy="812789"/>
            </a:xfrm>
          </p:grpSpPr>
          <p:sp>
            <p:nvSpPr>
              <p:cNvPr id="32" name="Freeform 32"/>
              <p:cNvSpPr/>
              <p:nvPr/>
            </p:nvSpPr>
            <p:spPr>
              <a:xfrm>
                <a:off x="2091" y="0"/>
                <a:ext cx="808619" cy="812789"/>
              </a:xfrm>
              <a:custGeom>
                <a:avLst/>
                <a:gdLst/>
                <a:ahLst/>
                <a:cxnLst/>
                <a:rect l="l" t="t" r="r" b="b"/>
                <a:pathLst>
                  <a:path w="808619" h="812789">
                    <a:moveTo>
                      <a:pt x="404309" y="0"/>
                    </a:moveTo>
                    <a:cubicBezTo>
                      <a:pt x="627939" y="1150"/>
                      <a:pt x="808618" y="182762"/>
                      <a:pt x="808618" y="406395"/>
                    </a:cubicBezTo>
                    <a:cubicBezTo>
                      <a:pt x="808618" y="630027"/>
                      <a:pt x="627939" y="811639"/>
                      <a:pt x="404309" y="812789"/>
                    </a:cubicBezTo>
                    <a:cubicBezTo>
                      <a:pt x="180679" y="811639"/>
                      <a:pt x="0" y="630027"/>
                      <a:pt x="0" y="406395"/>
                    </a:cubicBezTo>
                    <a:cubicBezTo>
                      <a:pt x="0" y="182762"/>
                      <a:pt x="180679" y="1150"/>
                      <a:pt x="404309" y="0"/>
                    </a:cubicBezTo>
                    <a:close/>
                  </a:path>
                </a:pathLst>
              </a:custGeom>
              <a:solidFill>
                <a:srgbClr val="E8C9C7"/>
              </a:solidFill>
            </p:spPr>
          </p:sp>
          <p:sp>
            <p:nvSpPr>
              <p:cNvPr id="33" name="TextBox 33"/>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34" name="TextBox 34"/>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02</a:t>
              </a:r>
            </a:p>
          </p:txBody>
        </p:sp>
      </p:grpSp>
      <p:grpSp>
        <p:nvGrpSpPr>
          <p:cNvPr id="35" name="Group 35"/>
          <p:cNvGrpSpPr/>
          <p:nvPr/>
        </p:nvGrpSpPr>
        <p:grpSpPr>
          <a:xfrm>
            <a:off x="6597020" y="4183380"/>
            <a:ext cx="910590" cy="910578"/>
            <a:chOff x="0" y="0"/>
            <a:chExt cx="1821180" cy="1821156"/>
          </a:xfrm>
        </p:grpSpPr>
        <p:grpSp>
          <p:nvGrpSpPr>
            <p:cNvPr id="36" name="Group 36"/>
            <p:cNvGrpSpPr/>
            <p:nvPr/>
          </p:nvGrpSpPr>
          <p:grpSpPr>
            <a:xfrm>
              <a:off x="0" y="0"/>
              <a:ext cx="1821180" cy="1821156"/>
              <a:chOff x="0" y="0"/>
              <a:chExt cx="812800" cy="812789"/>
            </a:xfrm>
          </p:grpSpPr>
          <p:sp>
            <p:nvSpPr>
              <p:cNvPr id="37" name="Freeform 37"/>
              <p:cNvSpPr/>
              <p:nvPr/>
            </p:nvSpPr>
            <p:spPr>
              <a:xfrm>
                <a:off x="2091" y="0"/>
                <a:ext cx="808619" cy="812789"/>
              </a:xfrm>
              <a:custGeom>
                <a:avLst/>
                <a:gdLst/>
                <a:ahLst/>
                <a:cxnLst/>
                <a:rect l="l" t="t" r="r" b="b"/>
                <a:pathLst>
                  <a:path w="808619" h="812789">
                    <a:moveTo>
                      <a:pt x="404309" y="0"/>
                    </a:moveTo>
                    <a:cubicBezTo>
                      <a:pt x="627939" y="1150"/>
                      <a:pt x="808618" y="182762"/>
                      <a:pt x="808618" y="406395"/>
                    </a:cubicBezTo>
                    <a:cubicBezTo>
                      <a:pt x="808618" y="630027"/>
                      <a:pt x="627939" y="811639"/>
                      <a:pt x="404309" y="812789"/>
                    </a:cubicBezTo>
                    <a:cubicBezTo>
                      <a:pt x="180679" y="811639"/>
                      <a:pt x="0" y="630027"/>
                      <a:pt x="0" y="406395"/>
                    </a:cubicBezTo>
                    <a:cubicBezTo>
                      <a:pt x="0" y="182762"/>
                      <a:pt x="180679" y="1150"/>
                      <a:pt x="404309" y="0"/>
                    </a:cubicBezTo>
                    <a:close/>
                  </a:path>
                </a:pathLst>
              </a:custGeom>
              <a:solidFill>
                <a:srgbClr val="E8C9C7"/>
              </a:solidFill>
            </p:spPr>
          </p:sp>
          <p:sp>
            <p:nvSpPr>
              <p:cNvPr id="38" name="TextBox 38"/>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39" name="TextBox 39"/>
            <p:cNvSpPr txBox="1"/>
            <p:nvPr/>
          </p:nvSpPr>
          <p:spPr>
            <a:xfrm>
              <a:off x="9320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04</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7775" y="1047750"/>
            <a:ext cx="9696450" cy="4762500"/>
            <a:chOff x="0" y="0"/>
            <a:chExt cx="19392900" cy="9525000"/>
          </a:xfrm>
        </p:grpSpPr>
        <p:sp>
          <p:nvSpPr>
            <p:cNvPr id="3" name="Freeform 3"/>
            <p:cNvSpPr/>
            <p:nvPr/>
          </p:nvSpPr>
          <p:spPr>
            <a:xfrm>
              <a:off x="0" y="0"/>
              <a:ext cx="19392900" cy="9525000"/>
            </a:xfrm>
            <a:custGeom>
              <a:avLst/>
              <a:gdLst/>
              <a:ahLst/>
              <a:cxnLst/>
              <a:rect l="l" t="t" r="r" b="b"/>
              <a:pathLst>
                <a:path w="19392900" h="9525000">
                  <a:moveTo>
                    <a:pt x="0" y="0"/>
                  </a:moveTo>
                  <a:lnTo>
                    <a:pt x="19392900" y="0"/>
                  </a:lnTo>
                  <a:lnTo>
                    <a:pt x="19392900" y="9525000"/>
                  </a:lnTo>
                  <a:lnTo>
                    <a:pt x="0" y="9525000"/>
                  </a:lnTo>
                  <a:close/>
                </a:path>
              </a:pathLst>
            </a:custGeom>
            <a:solidFill>
              <a:srgbClr val="FFFFFF"/>
            </a:solidFill>
          </p:spPr>
        </p:sp>
      </p:grpSp>
      <p:grpSp>
        <p:nvGrpSpPr>
          <p:cNvPr id="4" name="Group 4"/>
          <p:cNvGrpSpPr/>
          <p:nvPr/>
        </p:nvGrpSpPr>
        <p:grpSpPr>
          <a:xfrm rot="-10800000">
            <a:off x="1035585" y="1916330"/>
            <a:ext cx="216000" cy="216000"/>
            <a:chOff x="0" y="0"/>
            <a:chExt cx="432000" cy="432000"/>
          </a:xfrm>
        </p:grpSpPr>
        <p:sp>
          <p:nvSpPr>
            <p:cNvPr id="5" name="Freeform 5"/>
            <p:cNvSpPr/>
            <p:nvPr/>
          </p:nvSpPr>
          <p:spPr>
            <a:xfrm>
              <a:off x="0" y="0"/>
              <a:ext cx="432054" cy="432054"/>
            </a:xfrm>
            <a:custGeom>
              <a:avLst/>
              <a:gdLst/>
              <a:ahLst/>
              <a:cxnLst/>
              <a:rect l="l" t="t" r="r" b="b"/>
              <a:pathLst>
                <a:path w="432054" h="432054">
                  <a:moveTo>
                    <a:pt x="0" y="432054"/>
                  </a:moveTo>
                  <a:lnTo>
                    <a:pt x="0" y="0"/>
                  </a:lnTo>
                  <a:lnTo>
                    <a:pt x="432054" y="432054"/>
                  </a:lnTo>
                  <a:close/>
                </a:path>
              </a:pathLst>
            </a:custGeom>
            <a:solidFill>
              <a:srgbClr val="EFDAD8"/>
            </a:solidFill>
          </p:spPr>
        </p:sp>
      </p:grpSp>
      <p:sp>
        <p:nvSpPr>
          <p:cNvPr id="6" name="TextBox 6"/>
          <p:cNvSpPr txBox="1"/>
          <p:nvPr/>
        </p:nvSpPr>
        <p:spPr>
          <a:xfrm>
            <a:off x="2116455" y="2739390"/>
            <a:ext cx="7959090" cy="796180"/>
          </a:xfrm>
          <a:prstGeom prst="rect">
            <a:avLst/>
          </a:prstGeom>
        </p:spPr>
        <p:txBody>
          <a:bodyPr lIns="0" tIns="0" rIns="0" bIns="0" rtlCol="0" anchor="t">
            <a:spAutoFit/>
          </a:bodyPr>
          <a:lstStyle/>
          <a:p>
            <a:pPr algn="ctr">
              <a:lnSpc>
                <a:spcPts val="6480"/>
              </a:lnSpc>
            </a:pPr>
            <a:r>
              <a:rPr lang="en-US" sz="5400" dirty="0" err="1">
                <a:solidFill>
                  <a:srgbClr val="4F69A4"/>
                </a:solidFill>
                <a:ea typeface="思源黑体-超粗体 Bold"/>
              </a:rPr>
              <a:t>敬请老师</a:t>
            </a:r>
            <a:r>
              <a:rPr lang="zh-CN" altLang="en-US" sz="5400" dirty="0">
                <a:solidFill>
                  <a:srgbClr val="4F69A4"/>
                </a:solidFill>
                <a:ea typeface="思源黑体-超粗体 Bold"/>
              </a:rPr>
              <a:t>和各位同学</a:t>
            </a:r>
            <a:r>
              <a:rPr lang="en-US" sz="5400" dirty="0" err="1">
                <a:solidFill>
                  <a:srgbClr val="4F69A4"/>
                </a:solidFill>
                <a:ea typeface="思源黑体-超粗体 Bold"/>
              </a:rPr>
              <a:t>指导</a:t>
            </a:r>
            <a:endParaRPr lang="en-US" sz="5400" dirty="0">
              <a:solidFill>
                <a:srgbClr val="4F69A4"/>
              </a:solidFill>
              <a:ea typeface="思源黑体-超粗体 Bold"/>
            </a:endParaRPr>
          </a:p>
        </p:txBody>
      </p:sp>
      <p:sp>
        <p:nvSpPr>
          <p:cNvPr id="7" name="TextBox 7"/>
          <p:cNvSpPr txBox="1"/>
          <p:nvPr/>
        </p:nvSpPr>
        <p:spPr>
          <a:xfrm>
            <a:off x="2116455" y="1987550"/>
            <a:ext cx="7959090" cy="656846"/>
          </a:xfrm>
          <a:prstGeom prst="rect">
            <a:avLst/>
          </a:prstGeom>
        </p:spPr>
        <p:txBody>
          <a:bodyPr lIns="0" tIns="0" rIns="0" bIns="0" rtlCol="0" anchor="t">
            <a:spAutoFit/>
          </a:bodyPr>
          <a:lstStyle/>
          <a:p>
            <a:pPr algn="ctr">
              <a:lnSpc>
                <a:spcPts val="5280"/>
              </a:lnSpc>
            </a:pPr>
            <a:r>
              <a:rPr lang="zh-CN" altLang="en-US" sz="4400" dirty="0">
                <a:solidFill>
                  <a:srgbClr val="4F69A4">
                    <a:alpha val="84706"/>
                  </a:srgbClr>
                </a:solidFill>
                <a:ea typeface="思源黑体 Medium"/>
              </a:rPr>
              <a:t>报告</a:t>
            </a:r>
            <a:r>
              <a:rPr lang="en-US" sz="4400" dirty="0" err="1">
                <a:solidFill>
                  <a:srgbClr val="4F69A4">
                    <a:alpha val="84706"/>
                  </a:srgbClr>
                </a:solidFill>
                <a:ea typeface="思源黑体 Medium"/>
              </a:rPr>
              <a:t>结束</a:t>
            </a:r>
            <a:endParaRPr lang="en-US" sz="4400" dirty="0">
              <a:solidFill>
                <a:srgbClr val="4F69A4">
                  <a:alpha val="84706"/>
                </a:srgbClr>
              </a:solidFill>
              <a:ea typeface="思源黑体 Medium"/>
            </a:endParaRPr>
          </a:p>
        </p:txBody>
      </p:sp>
      <p:sp>
        <p:nvSpPr>
          <p:cNvPr id="9" name="AutoShape 9"/>
          <p:cNvSpPr/>
          <p:nvPr/>
        </p:nvSpPr>
        <p:spPr>
          <a:xfrm>
            <a:off x="4286475" y="3729355"/>
            <a:ext cx="3635989" cy="0"/>
          </a:xfrm>
          <a:prstGeom prst="line">
            <a:avLst/>
          </a:prstGeom>
          <a:ln w="19050" cap="rnd">
            <a:solidFill>
              <a:srgbClr val="4F69A4">
                <a:alpha val="69804"/>
              </a:srgbClr>
            </a:solidFill>
            <a:prstDash val="solid"/>
            <a:headEnd type="none" w="sm" len="sm"/>
            <a:tailEnd type="none" w="sm" len="sm"/>
          </a:ln>
        </p:spPr>
      </p:sp>
      <p:grpSp>
        <p:nvGrpSpPr>
          <p:cNvPr id="10" name="Group 10"/>
          <p:cNvGrpSpPr/>
          <p:nvPr/>
        </p:nvGrpSpPr>
        <p:grpSpPr>
          <a:xfrm>
            <a:off x="10218420" y="5078730"/>
            <a:ext cx="807720" cy="807720"/>
            <a:chOff x="0" y="0"/>
            <a:chExt cx="1615440" cy="1615440"/>
          </a:xfrm>
        </p:grpSpPr>
        <p:sp>
          <p:nvSpPr>
            <p:cNvPr id="11" name="Freeform 11"/>
            <p:cNvSpPr/>
            <p:nvPr/>
          </p:nvSpPr>
          <p:spPr>
            <a:xfrm>
              <a:off x="0" y="0"/>
              <a:ext cx="1615440" cy="1615440"/>
            </a:xfrm>
            <a:custGeom>
              <a:avLst/>
              <a:gdLst/>
              <a:ahLst/>
              <a:cxnLst/>
              <a:rect l="l" t="t" r="r" b="b"/>
              <a:pathLst>
                <a:path w="1615440" h="1615440">
                  <a:moveTo>
                    <a:pt x="1615440" y="1615440"/>
                  </a:moveTo>
                  <a:lnTo>
                    <a:pt x="1615440" y="0"/>
                  </a:lnTo>
                  <a:lnTo>
                    <a:pt x="0" y="1615440"/>
                  </a:lnTo>
                  <a:close/>
                </a:path>
              </a:pathLst>
            </a:custGeom>
            <a:solidFill>
              <a:srgbClr val="E6C7C3"/>
            </a:solidFill>
          </p:spPr>
        </p:sp>
      </p:grpSp>
      <p:grpSp>
        <p:nvGrpSpPr>
          <p:cNvPr id="12" name="Group 12"/>
          <p:cNvGrpSpPr/>
          <p:nvPr/>
        </p:nvGrpSpPr>
        <p:grpSpPr>
          <a:xfrm rot="-10800000">
            <a:off x="10937240" y="5080000"/>
            <a:ext cx="88900" cy="88900"/>
            <a:chOff x="0" y="0"/>
            <a:chExt cx="177800" cy="177800"/>
          </a:xfrm>
        </p:grpSpPr>
        <p:sp>
          <p:nvSpPr>
            <p:cNvPr id="13" name="Freeform 13"/>
            <p:cNvSpPr/>
            <p:nvPr/>
          </p:nvSpPr>
          <p:spPr>
            <a:xfrm>
              <a:off x="0" y="0"/>
              <a:ext cx="177800" cy="177800"/>
            </a:xfrm>
            <a:custGeom>
              <a:avLst/>
              <a:gdLst/>
              <a:ahLst/>
              <a:cxnLst/>
              <a:rect l="l" t="t" r="r" b="b"/>
              <a:pathLst>
                <a:path w="177800" h="177800">
                  <a:moveTo>
                    <a:pt x="177800" y="177800"/>
                  </a:moveTo>
                  <a:lnTo>
                    <a:pt x="177800" y="0"/>
                  </a:lnTo>
                  <a:lnTo>
                    <a:pt x="0" y="177800"/>
                  </a:lnTo>
                  <a:close/>
                </a:path>
              </a:pathLst>
            </a:custGeom>
            <a:solidFill>
              <a:srgbClr val="F6EAE9"/>
            </a:solidFill>
          </p:spPr>
        </p:sp>
      </p:grpSp>
      <p:grpSp>
        <p:nvGrpSpPr>
          <p:cNvPr id="14" name="Group 14"/>
          <p:cNvGrpSpPr/>
          <p:nvPr/>
        </p:nvGrpSpPr>
        <p:grpSpPr>
          <a:xfrm rot="-10800000">
            <a:off x="10214610" y="5800726"/>
            <a:ext cx="90170" cy="90170"/>
            <a:chOff x="0" y="0"/>
            <a:chExt cx="180340" cy="180340"/>
          </a:xfrm>
        </p:grpSpPr>
        <p:sp>
          <p:nvSpPr>
            <p:cNvPr id="15" name="Freeform 15"/>
            <p:cNvSpPr/>
            <p:nvPr/>
          </p:nvSpPr>
          <p:spPr>
            <a:xfrm>
              <a:off x="0" y="0"/>
              <a:ext cx="180340" cy="180340"/>
            </a:xfrm>
            <a:custGeom>
              <a:avLst/>
              <a:gdLst/>
              <a:ahLst/>
              <a:cxnLst/>
              <a:rect l="l" t="t" r="r" b="b"/>
              <a:pathLst>
                <a:path w="180340" h="180340">
                  <a:moveTo>
                    <a:pt x="180340" y="180340"/>
                  </a:moveTo>
                  <a:lnTo>
                    <a:pt x="180340" y="0"/>
                  </a:lnTo>
                  <a:lnTo>
                    <a:pt x="0" y="180340"/>
                  </a:lnTo>
                  <a:close/>
                </a:path>
              </a:pathLst>
            </a:custGeom>
            <a:solidFill>
              <a:srgbClr val="F6EAE9"/>
            </a:solidFill>
          </p:spPr>
        </p:sp>
      </p:grpSp>
      <p:grpSp>
        <p:nvGrpSpPr>
          <p:cNvPr id="17" name="Group 17"/>
          <p:cNvGrpSpPr/>
          <p:nvPr/>
        </p:nvGrpSpPr>
        <p:grpSpPr>
          <a:xfrm>
            <a:off x="1035585" y="1235798"/>
            <a:ext cx="2057400" cy="700953"/>
            <a:chOff x="0" y="0"/>
            <a:chExt cx="812800" cy="276920"/>
          </a:xfrm>
        </p:grpSpPr>
        <p:sp>
          <p:nvSpPr>
            <p:cNvPr id="18" name="Freeform 18"/>
            <p:cNvSpPr/>
            <p:nvPr/>
          </p:nvSpPr>
          <p:spPr>
            <a:xfrm>
              <a:off x="0" y="0"/>
              <a:ext cx="812800" cy="276920"/>
            </a:xfrm>
            <a:custGeom>
              <a:avLst/>
              <a:gdLst/>
              <a:ahLst/>
              <a:cxnLst/>
              <a:rect l="l" t="t" r="r" b="b"/>
              <a:pathLst>
                <a:path w="812800" h="276920">
                  <a:moveTo>
                    <a:pt x="0" y="0"/>
                  </a:moveTo>
                  <a:lnTo>
                    <a:pt x="812800" y="0"/>
                  </a:lnTo>
                  <a:lnTo>
                    <a:pt x="812800" y="276920"/>
                  </a:lnTo>
                  <a:lnTo>
                    <a:pt x="0" y="276920"/>
                  </a:lnTo>
                  <a:close/>
                </a:path>
              </a:pathLst>
            </a:custGeom>
            <a:solidFill>
              <a:srgbClr val="E8C9C7"/>
            </a:solidFill>
          </p:spPr>
        </p:sp>
        <p:sp>
          <p:nvSpPr>
            <p:cNvPr id="19" name="TextBox 19"/>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grpSp>
        <p:nvGrpSpPr>
          <p:cNvPr id="26" name="Group 26"/>
          <p:cNvGrpSpPr/>
          <p:nvPr/>
        </p:nvGrpSpPr>
        <p:grpSpPr>
          <a:xfrm>
            <a:off x="7565841" y="4825124"/>
            <a:ext cx="2738939" cy="498317"/>
            <a:chOff x="0" y="0"/>
            <a:chExt cx="5477879" cy="996635"/>
          </a:xfrm>
        </p:grpSpPr>
        <p:grpSp>
          <p:nvGrpSpPr>
            <p:cNvPr id="27" name="Group 27"/>
            <p:cNvGrpSpPr/>
            <p:nvPr/>
          </p:nvGrpSpPr>
          <p:grpSpPr>
            <a:xfrm>
              <a:off x="0" y="0"/>
              <a:ext cx="5477879" cy="996635"/>
              <a:chOff x="0" y="0"/>
              <a:chExt cx="1082050" cy="196866"/>
            </a:xfrm>
          </p:grpSpPr>
          <p:sp>
            <p:nvSpPr>
              <p:cNvPr id="28" name="Freeform 28"/>
              <p:cNvSpPr/>
              <p:nvPr/>
            </p:nvSpPr>
            <p:spPr>
              <a:xfrm>
                <a:off x="0" y="0"/>
                <a:ext cx="1082050" cy="196866"/>
              </a:xfrm>
              <a:custGeom>
                <a:avLst/>
                <a:gdLst/>
                <a:ahLst/>
                <a:cxnLst/>
                <a:rect l="l" t="t" r="r" b="b"/>
                <a:pathLst>
                  <a:path w="1082050" h="196866">
                    <a:moveTo>
                      <a:pt x="0" y="0"/>
                    </a:moveTo>
                    <a:lnTo>
                      <a:pt x="1082050" y="0"/>
                    </a:lnTo>
                    <a:lnTo>
                      <a:pt x="1082050" y="196866"/>
                    </a:lnTo>
                    <a:lnTo>
                      <a:pt x="0" y="196866"/>
                    </a:lnTo>
                    <a:close/>
                  </a:path>
                </a:pathLst>
              </a:custGeom>
              <a:solidFill>
                <a:srgbClr val="E8C9C7"/>
              </a:solidFill>
            </p:spPr>
          </p:sp>
          <p:sp>
            <p:nvSpPr>
              <p:cNvPr id="29" name="TextBox 29"/>
              <p:cNvSpPr txBox="1"/>
              <p:nvPr/>
            </p:nvSpPr>
            <p:spPr>
              <a:xfrm>
                <a:off x="0" y="-9525"/>
                <a:ext cx="812800" cy="822325"/>
              </a:xfrm>
              <a:prstGeom prst="rect">
                <a:avLst/>
              </a:prstGeom>
            </p:spPr>
            <p:txBody>
              <a:bodyPr lIns="33867" tIns="33867" rIns="33867" bIns="33867" rtlCol="0" anchor="ctr"/>
              <a:lstStyle/>
              <a:p>
                <a:pPr algn="ctr">
                  <a:lnSpc>
                    <a:spcPts val="1680"/>
                  </a:lnSpc>
                </a:pPr>
                <a:endParaRPr sz="1200"/>
              </a:p>
            </p:txBody>
          </p:sp>
        </p:grpSp>
        <p:sp>
          <p:nvSpPr>
            <p:cNvPr id="30" name="TextBox 30"/>
            <p:cNvSpPr txBox="1"/>
            <p:nvPr/>
          </p:nvSpPr>
          <p:spPr>
            <a:xfrm>
              <a:off x="213436" y="183992"/>
              <a:ext cx="5051007" cy="615555"/>
            </a:xfrm>
            <a:prstGeom prst="rect">
              <a:avLst/>
            </a:prstGeom>
          </p:spPr>
          <p:txBody>
            <a:bodyPr lIns="0" tIns="0" rIns="0" bIns="0" rtlCol="0" anchor="t">
              <a:spAutoFit/>
            </a:bodyPr>
            <a:lstStyle/>
            <a:p>
              <a:pPr algn="ctr">
                <a:lnSpc>
                  <a:spcPts val="2400"/>
                </a:lnSpc>
              </a:pPr>
              <a:r>
                <a:rPr lang="en-US" sz="2000" dirty="0">
                  <a:solidFill>
                    <a:srgbClr val="4F69A4">
                      <a:alpha val="84706"/>
                    </a:srgbClr>
                  </a:solidFill>
                  <a:ea typeface="思源黑体 Medium"/>
                </a:rPr>
                <a:t>汇报时间：2022.12</a:t>
              </a:r>
            </a:p>
          </p:txBody>
        </p:sp>
      </p:grpSp>
      <p:sp>
        <p:nvSpPr>
          <p:cNvPr id="31" name="文本框 30">
            <a:extLst>
              <a:ext uri="{FF2B5EF4-FFF2-40B4-BE49-F238E27FC236}">
                <a16:creationId xmlns:a16="http://schemas.microsoft.com/office/drawing/2014/main" id="{FED27214-BABA-F895-3C62-6C11BEB0E5B4}"/>
              </a:ext>
            </a:extLst>
          </p:cNvPr>
          <p:cNvSpPr txBox="1"/>
          <p:nvPr/>
        </p:nvSpPr>
        <p:spPr>
          <a:xfrm>
            <a:off x="4147530" y="3782289"/>
            <a:ext cx="3896939" cy="734368"/>
          </a:xfrm>
          <a:prstGeom prst="rect">
            <a:avLst/>
          </a:prstGeom>
          <a:noFill/>
        </p:spPr>
        <p:txBody>
          <a:bodyPr wrap="square" rtlCol="0">
            <a:spAutoFit/>
          </a:bodyPr>
          <a:lstStyle/>
          <a:p>
            <a:pPr algn="ctr">
              <a:lnSpc>
                <a:spcPts val="5280"/>
              </a:lnSpc>
            </a:pPr>
            <a:r>
              <a:rPr lang="en-US" altLang="zh-CN" sz="4400" dirty="0">
                <a:solidFill>
                  <a:srgbClr val="4F69A4">
                    <a:alpha val="84706"/>
                  </a:srgbClr>
                </a:solidFill>
                <a:latin typeface="Times New Roman" panose="02020603050405020304" pitchFamily="18" charset="0"/>
                <a:cs typeface="Times New Roman" panose="02020603050405020304" pitchFamily="18" charset="0"/>
              </a:rPr>
              <a:t>Thanks</a:t>
            </a:r>
            <a:endParaRPr lang="zh-CN" altLang="en-US" sz="4400" dirty="0">
              <a:solidFill>
                <a:srgbClr val="4F69A4">
                  <a:alpha val="84706"/>
                </a:srgb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6950" y="817950"/>
            <a:ext cx="9578100" cy="5222100"/>
            <a:chOff x="0" y="0"/>
            <a:chExt cx="19156200" cy="10444200"/>
          </a:xfrm>
        </p:grpSpPr>
        <p:sp>
          <p:nvSpPr>
            <p:cNvPr id="3" name="Freeform 3"/>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4" name="Group 4"/>
          <p:cNvGrpSpPr/>
          <p:nvPr/>
        </p:nvGrpSpPr>
        <p:grpSpPr>
          <a:xfrm>
            <a:off x="1529715" y="1047750"/>
            <a:ext cx="9132570" cy="4762500"/>
            <a:chOff x="0" y="0"/>
            <a:chExt cx="18265140" cy="9525000"/>
          </a:xfrm>
        </p:grpSpPr>
        <p:sp>
          <p:nvSpPr>
            <p:cNvPr id="5" name="Freeform 5"/>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6" name="Group 6"/>
          <p:cNvGrpSpPr/>
          <p:nvPr/>
        </p:nvGrpSpPr>
        <p:grpSpPr>
          <a:xfrm>
            <a:off x="1427650" y="956650"/>
            <a:ext cx="9336700" cy="4944700"/>
            <a:chOff x="0" y="0"/>
            <a:chExt cx="18673400" cy="9889400"/>
          </a:xfrm>
        </p:grpSpPr>
        <p:sp>
          <p:nvSpPr>
            <p:cNvPr id="7" name="Freeform 7"/>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8" name="Group 8"/>
          <p:cNvGrpSpPr/>
          <p:nvPr/>
        </p:nvGrpSpPr>
        <p:grpSpPr>
          <a:xfrm>
            <a:off x="2470434" y="1577975"/>
            <a:ext cx="7251133" cy="2621915"/>
            <a:chOff x="0" y="0"/>
            <a:chExt cx="14502266" cy="5243830"/>
          </a:xfrm>
        </p:grpSpPr>
        <p:sp>
          <p:nvSpPr>
            <p:cNvPr id="9" name="TextBox 9"/>
            <p:cNvSpPr txBox="1"/>
            <p:nvPr/>
          </p:nvSpPr>
          <p:spPr>
            <a:xfrm>
              <a:off x="0" y="2637156"/>
              <a:ext cx="14502266" cy="1620316"/>
            </a:xfrm>
            <a:prstGeom prst="rect">
              <a:avLst/>
            </a:prstGeom>
          </p:spPr>
          <p:txBody>
            <a:bodyPr lIns="0" tIns="0" rIns="0" bIns="0" rtlCol="0" anchor="t">
              <a:spAutoFit/>
            </a:bodyPr>
            <a:lstStyle/>
            <a:p>
              <a:pPr algn="ctr">
                <a:lnSpc>
                  <a:spcPts val="6480"/>
                </a:lnSpc>
              </a:pPr>
              <a:r>
                <a:rPr lang="zh-CN" altLang="en-US" sz="5400" dirty="0">
                  <a:solidFill>
                    <a:srgbClr val="617AB3"/>
                  </a:solidFill>
                  <a:ea typeface="思源黑体-超粗体 Medium"/>
                </a:rPr>
                <a:t>设计完成情况</a:t>
              </a:r>
              <a:endParaRPr lang="en-US" sz="5400" dirty="0">
                <a:solidFill>
                  <a:srgbClr val="617AB3"/>
                </a:solidFill>
                <a:ea typeface="思源黑体-超粗体 Medium"/>
              </a:endParaRPr>
            </a:p>
          </p:txBody>
        </p:sp>
        <p:sp>
          <p:nvSpPr>
            <p:cNvPr id="10" name="TextBox 10"/>
            <p:cNvSpPr txBox="1"/>
            <p:nvPr/>
          </p:nvSpPr>
          <p:spPr>
            <a:xfrm>
              <a:off x="0" y="4452622"/>
              <a:ext cx="14502266" cy="487312"/>
            </a:xfrm>
            <a:prstGeom prst="rect">
              <a:avLst/>
            </a:prstGeom>
          </p:spPr>
          <p:txBody>
            <a:bodyPr lIns="0" tIns="0" rIns="0" bIns="0" rtlCol="0" anchor="t">
              <a:spAutoFit/>
            </a:bodyPr>
            <a:lstStyle/>
            <a:p>
              <a:pPr algn="ctr">
                <a:lnSpc>
                  <a:spcPts val="1919"/>
                </a:lnSpc>
              </a:pPr>
              <a:r>
                <a:rPr lang="en-US" altLang="zh-CN" sz="2000" dirty="0">
                  <a:solidFill>
                    <a:srgbClr val="4F69A4">
                      <a:alpha val="40000"/>
                    </a:srgbClr>
                  </a:solidFill>
                  <a:latin typeface="ABeeZee"/>
                </a:rPr>
                <a:t>Design completion</a:t>
              </a:r>
            </a:p>
          </p:txBody>
        </p:sp>
        <p:sp>
          <p:nvSpPr>
            <p:cNvPr id="11" name="AutoShape 11"/>
            <p:cNvSpPr/>
            <p:nvPr/>
          </p:nvSpPr>
          <p:spPr>
            <a:xfrm>
              <a:off x="2531780" y="5243830"/>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01</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sp>
        <p:nvSpPr>
          <p:cNvPr id="25" name="矩形 24">
            <a:extLst>
              <a:ext uri="{FF2B5EF4-FFF2-40B4-BE49-F238E27FC236}">
                <a16:creationId xmlns:a16="http://schemas.microsoft.com/office/drawing/2014/main" id="{4CB73003-222F-E5C1-95B4-EB0227E5690B}"/>
              </a:ext>
            </a:extLst>
          </p:cNvPr>
          <p:cNvSpPr/>
          <p:nvPr/>
        </p:nvSpPr>
        <p:spPr>
          <a:xfrm>
            <a:off x="7836838" y="2185999"/>
            <a:ext cx="3601085" cy="3429635"/>
          </a:xfrm>
          <a:prstGeom prst="rect">
            <a:avLst/>
          </a:prstGeom>
          <a:solidFill>
            <a:srgbClr val="617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445895" y="582296"/>
            <a:ext cx="4495800" cy="709986"/>
            <a:chOff x="0" y="0"/>
            <a:chExt cx="8991600" cy="1419973"/>
          </a:xfrm>
        </p:grpSpPr>
        <p:sp>
          <p:nvSpPr>
            <p:cNvPr id="7" name="TextBox 7"/>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设计完成情况</a:t>
              </a:r>
              <a:endParaRPr lang="en-US" altLang="zh-CN" sz="3200" dirty="0">
                <a:solidFill>
                  <a:srgbClr val="4F69A4">
                    <a:alpha val="84706"/>
                  </a:srgbClr>
                </a:solidFill>
                <a:ea typeface="思源黑体-超粗体 Medium"/>
              </a:endParaRPr>
            </a:p>
          </p:txBody>
        </p:sp>
        <p:sp>
          <p:nvSpPr>
            <p:cNvPr id="8" name="TextBox 8"/>
            <p:cNvSpPr txBox="1"/>
            <p:nvPr/>
          </p:nvSpPr>
          <p:spPr>
            <a:xfrm>
              <a:off x="0" y="993703"/>
              <a:ext cx="8991600" cy="426270"/>
            </a:xfrm>
            <a:prstGeom prst="rect">
              <a:avLst/>
            </a:prstGeom>
          </p:spPr>
          <p:txBody>
            <a:bodyPr lIns="0" tIns="0" rIns="0" bIns="0" rtlCol="0" anchor="t">
              <a:spAutoFit/>
            </a:bodyPr>
            <a:lstStyle/>
            <a:p>
              <a:pPr>
                <a:lnSpc>
                  <a:spcPts val="1919"/>
                </a:lnSpc>
              </a:pPr>
              <a:r>
                <a:rPr lang="en-US" altLang="zh-CN" sz="1400" dirty="0">
                  <a:solidFill>
                    <a:srgbClr val="4F69A4">
                      <a:alpha val="40000"/>
                    </a:srgbClr>
                  </a:solidFill>
                  <a:latin typeface="ABeeZee"/>
                </a:rPr>
                <a:t>Design completion</a:t>
              </a:r>
            </a:p>
          </p:txBody>
        </p:sp>
      </p:grpSp>
      <p:sp>
        <p:nvSpPr>
          <p:cNvPr id="13" name="TextBox 13"/>
          <p:cNvSpPr txBox="1"/>
          <p:nvPr/>
        </p:nvSpPr>
        <p:spPr>
          <a:xfrm>
            <a:off x="2045059" y="1803718"/>
            <a:ext cx="4569460" cy="397545"/>
          </a:xfrm>
          <a:prstGeom prst="rect">
            <a:avLst/>
          </a:prstGeom>
        </p:spPr>
        <p:txBody>
          <a:bodyPr lIns="0" tIns="0" rIns="0" bIns="0" rtlCol="0" anchor="t">
            <a:spAutoFit/>
          </a:bodyPr>
          <a:lstStyle/>
          <a:p>
            <a:pPr>
              <a:lnSpc>
                <a:spcPts val="3120"/>
              </a:lnSpc>
            </a:pPr>
            <a:endParaRPr lang="en-US" sz="2600" dirty="0">
              <a:solidFill>
                <a:srgbClr val="6E84B7"/>
              </a:solidFill>
              <a:ea typeface="思源黑体-粗体 Bold"/>
            </a:endParaRPr>
          </a:p>
        </p:txBody>
      </p:sp>
      <p:grpSp>
        <p:nvGrpSpPr>
          <p:cNvPr id="15" name="Group 15"/>
          <p:cNvGrpSpPr/>
          <p:nvPr/>
        </p:nvGrpSpPr>
        <p:grpSpPr>
          <a:xfrm>
            <a:off x="1387475" y="4747578"/>
            <a:ext cx="507365" cy="507365"/>
            <a:chOff x="0" y="0"/>
            <a:chExt cx="1014730" cy="1014730"/>
          </a:xfrm>
        </p:grpSpPr>
        <p:sp>
          <p:nvSpPr>
            <p:cNvPr id="16" name="Freeform 16"/>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grpSp>
        <p:nvGrpSpPr>
          <p:cNvPr id="17" name="Group 17"/>
          <p:cNvGrpSpPr/>
          <p:nvPr/>
        </p:nvGrpSpPr>
        <p:grpSpPr>
          <a:xfrm>
            <a:off x="1387475" y="3272474"/>
            <a:ext cx="507365" cy="507365"/>
            <a:chOff x="0" y="0"/>
            <a:chExt cx="1014730" cy="1014730"/>
          </a:xfrm>
        </p:grpSpPr>
        <p:sp>
          <p:nvSpPr>
            <p:cNvPr id="18" name="Freeform 18"/>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grpSp>
        <p:nvGrpSpPr>
          <p:cNvPr id="9" name="Group 9"/>
          <p:cNvGrpSpPr/>
          <p:nvPr/>
        </p:nvGrpSpPr>
        <p:grpSpPr>
          <a:xfrm>
            <a:off x="7290482" y="1441357"/>
            <a:ext cx="3601085" cy="3429635"/>
            <a:chOff x="0" y="0"/>
            <a:chExt cx="7202170" cy="6859270"/>
          </a:xfrm>
        </p:grpSpPr>
        <p:sp>
          <p:nvSpPr>
            <p:cNvPr id="10" name="Freeform 10"/>
            <p:cNvSpPr/>
            <p:nvPr/>
          </p:nvSpPr>
          <p:spPr>
            <a:xfrm>
              <a:off x="0" y="0"/>
              <a:ext cx="7202170" cy="6859270"/>
            </a:xfrm>
            <a:custGeom>
              <a:avLst/>
              <a:gdLst/>
              <a:ahLst/>
              <a:cxnLst/>
              <a:rect l="l" t="t" r="r" b="b"/>
              <a:pathLst>
                <a:path w="7202170" h="6859270">
                  <a:moveTo>
                    <a:pt x="0" y="0"/>
                  </a:moveTo>
                  <a:lnTo>
                    <a:pt x="7202170" y="0"/>
                  </a:lnTo>
                  <a:lnTo>
                    <a:pt x="7202170" y="6859270"/>
                  </a:lnTo>
                  <a:lnTo>
                    <a:pt x="0" y="6859270"/>
                  </a:lnTo>
                  <a:close/>
                </a:path>
              </a:pathLst>
            </a:custGeom>
            <a:solidFill>
              <a:srgbClr val="E6C7C3"/>
            </a:solidFill>
          </p:spPr>
        </p:sp>
      </p:grpSp>
      <p:grpSp>
        <p:nvGrpSpPr>
          <p:cNvPr id="19" name="Group 19"/>
          <p:cNvGrpSpPr/>
          <p:nvPr/>
        </p:nvGrpSpPr>
        <p:grpSpPr>
          <a:xfrm>
            <a:off x="1387475" y="1797368"/>
            <a:ext cx="507365" cy="507365"/>
            <a:chOff x="0" y="0"/>
            <a:chExt cx="1014730" cy="1014730"/>
          </a:xfrm>
        </p:grpSpPr>
        <p:sp>
          <p:nvSpPr>
            <p:cNvPr id="20" name="Freeform 20"/>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6E84B7"/>
            </a:solidFill>
          </p:spPr>
        </p:sp>
      </p:grpSp>
      <p:sp>
        <p:nvSpPr>
          <p:cNvPr id="21" name="TextBox 21"/>
          <p:cNvSpPr txBox="1"/>
          <p:nvPr/>
        </p:nvSpPr>
        <p:spPr>
          <a:xfrm>
            <a:off x="2045059" y="3288013"/>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软件的健壮性调整完毕</a:t>
            </a:r>
            <a:endParaRPr lang="en-US" sz="2600" dirty="0">
              <a:solidFill>
                <a:srgbClr val="6E84B7"/>
              </a:solidFill>
              <a:ea typeface="思源黑体-粗体 Bold"/>
            </a:endParaRPr>
          </a:p>
        </p:txBody>
      </p:sp>
      <p:sp>
        <p:nvSpPr>
          <p:cNvPr id="22" name="TextBox 22"/>
          <p:cNvSpPr txBox="1"/>
          <p:nvPr/>
        </p:nvSpPr>
        <p:spPr>
          <a:xfrm>
            <a:off x="2045059" y="3781726"/>
            <a:ext cx="4569460" cy="769441"/>
          </a:xfrm>
          <a:prstGeom prst="rect">
            <a:avLst/>
          </a:prstGeom>
        </p:spPr>
        <p:txBody>
          <a:bodyPr lIns="0" tIns="0" rIns="0" bIns="0" rtlCol="0" anchor="t">
            <a:spAutoFit/>
          </a:bodyPr>
          <a:lstStyle/>
          <a:p>
            <a:pPr>
              <a:lnSpc>
                <a:spcPts val="1967"/>
              </a:lnSpc>
            </a:pPr>
            <a:r>
              <a:rPr lang="zh-CN" altLang="en-US" sz="1667" spc="111" dirty="0">
                <a:solidFill>
                  <a:srgbClr val="6E84B7">
                    <a:alpha val="80000"/>
                  </a:srgbClr>
                </a:solidFill>
                <a:ea typeface="Arimo"/>
              </a:rPr>
              <a:t>软件在输入输出各方面都已经调试完毕，解决了输入不规范或其他形式导致的崩溃、卡顿发生</a:t>
            </a:r>
            <a:endParaRPr lang="en-US" sz="1667" spc="111" dirty="0">
              <a:solidFill>
                <a:srgbClr val="6E84B7">
                  <a:alpha val="80000"/>
                </a:srgbClr>
              </a:solidFill>
              <a:ea typeface="Arimo"/>
            </a:endParaRPr>
          </a:p>
        </p:txBody>
      </p:sp>
      <p:sp>
        <p:nvSpPr>
          <p:cNvPr id="23" name="TextBox 23"/>
          <p:cNvSpPr txBox="1"/>
          <p:nvPr/>
        </p:nvSpPr>
        <p:spPr>
          <a:xfrm>
            <a:off x="2045059" y="4770138"/>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拓展功能的实现</a:t>
            </a:r>
            <a:endParaRPr lang="en-US" sz="2600" dirty="0">
              <a:solidFill>
                <a:srgbClr val="6E84B7"/>
              </a:solidFill>
              <a:ea typeface="思源黑体-粗体 Bold"/>
            </a:endParaRPr>
          </a:p>
        </p:txBody>
      </p:sp>
      <p:sp>
        <p:nvSpPr>
          <p:cNvPr id="24" name="TextBox 24"/>
          <p:cNvSpPr txBox="1"/>
          <p:nvPr/>
        </p:nvSpPr>
        <p:spPr>
          <a:xfrm>
            <a:off x="2045059" y="5263850"/>
            <a:ext cx="4569460" cy="769441"/>
          </a:xfrm>
          <a:prstGeom prst="rect">
            <a:avLst/>
          </a:prstGeom>
        </p:spPr>
        <p:txBody>
          <a:bodyPr lIns="0" tIns="0" rIns="0" bIns="0" rtlCol="0" anchor="t">
            <a:spAutoFit/>
          </a:bodyPr>
          <a:lstStyle/>
          <a:p>
            <a:pPr>
              <a:lnSpc>
                <a:spcPts val="1967"/>
              </a:lnSpc>
            </a:pPr>
            <a:r>
              <a:rPr lang="zh-CN" altLang="en-US" sz="1667" spc="111" dirty="0">
                <a:solidFill>
                  <a:srgbClr val="6E84B7">
                    <a:alpha val="80000"/>
                  </a:srgbClr>
                </a:solidFill>
                <a:ea typeface="Arimo"/>
              </a:rPr>
              <a:t>在问题的基本需求之外，结合以往的数据分析经验，软件针对分流后设计了部分拓展功能，提高用户的使用体验和使用效果。</a:t>
            </a:r>
            <a:endParaRPr lang="en-US" sz="1667" spc="111" dirty="0">
              <a:solidFill>
                <a:srgbClr val="6E84B7">
                  <a:alpha val="80000"/>
                </a:srgbClr>
              </a:solidFill>
              <a:ea typeface="Arimo"/>
            </a:endParaRPr>
          </a:p>
        </p:txBody>
      </p:sp>
      <p:sp>
        <p:nvSpPr>
          <p:cNvPr id="27" name="TextBox 22">
            <a:extLst>
              <a:ext uri="{FF2B5EF4-FFF2-40B4-BE49-F238E27FC236}">
                <a16:creationId xmlns:a16="http://schemas.microsoft.com/office/drawing/2014/main" id="{B1E525C4-3B30-AA0D-C532-6554857796BE}"/>
              </a:ext>
            </a:extLst>
          </p:cNvPr>
          <p:cNvSpPr txBox="1"/>
          <p:nvPr/>
        </p:nvSpPr>
        <p:spPr>
          <a:xfrm>
            <a:off x="2067273" y="2251072"/>
            <a:ext cx="4569460" cy="512961"/>
          </a:xfrm>
          <a:prstGeom prst="rect">
            <a:avLst/>
          </a:prstGeom>
        </p:spPr>
        <p:txBody>
          <a:bodyPr lIns="0" tIns="0" rIns="0" bIns="0" rtlCol="0" anchor="t">
            <a:spAutoFit/>
          </a:bodyPr>
          <a:lstStyle/>
          <a:p>
            <a:pPr>
              <a:lnSpc>
                <a:spcPts val="1967"/>
              </a:lnSpc>
            </a:pPr>
            <a:r>
              <a:rPr lang="zh-CN" altLang="en-US" sz="1667" spc="111" dirty="0">
                <a:solidFill>
                  <a:srgbClr val="6E84B7">
                    <a:alpha val="80000"/>
                  </a:srgbClr>
                </a:solidFill>
                <a:ea typeface="Arimo"/>
              </a:rPr>
              <a:t>软件已经充分实现了课程设计问题中所有需求和一部分的细节考虑。</a:t>
            </a:r>
            <a:endParaRPr lang="en-US" sz="1667" spc="111" dirty="0">
              <a:solidFill>
                <a:srgbClr val="6E84B7">
                  <a:alpha val="80000"/>
                </a:srgbClr>
              </a:solidFill>
              <a:ea typeface="Arimo"/>
            </a:endParaRPr>
          </a:p>
        </p:txBody>
      </p:sp>
      <p:sp>
        <p:nvSpPr>
          <p:cNvPr id="28" name="TextBox 21">
            <a:extLst>
              <a:ext uri="{FF2B5EF4-FFF2-40B4-BE49-F238E27FC236}">
                <a16:creationId xmlns:a16="http://schemas.microsoft.com/office/drawing/2014/main" id="{4B82897B-4865-123F-592E-4495327E3466}"/>
              </a:ext>
            </a:extLst>
          </p:cNvPr>
          <p:cNvSpPr txBox="1"/>
          <p:nvPr/>
        </p:nvSpPr>
        <p:spPr>
          <a:xfrm>
            <a:off x="2073298" y="1824718"/>
            <a:ext cx="4569460"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问题的基本要求完成</a:t>
            </a:r>
            <a:endParaRPr lang="en-US" sz="2600" dirty="0">
              <a:solidFill>
                <a:srgbClr val="6E84B7"/>
              </a:solidFill>
              <a:ea typeface="思源黑体-粗体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27650" y="956650"/>
            <a:ext cx="9336700" cy="4944700"/>
            <a:chOff x="0" y="0"/>
            <a:chExt cx="18673400" cy="9889400"/>
          </a:xfrm>
        </p:grpSpPr>
        <p:sp>
          <p:nvSpPr>
            <p:cNvPr id="3" name="Freeform 3"/>
            <p:cNvSpPr/>
            <p:nvPr/>
          </p:nvSpPr>
          <p:spPr>
            <a:xfrm>
              <a:off x="0" y="0"/>
              <a:ext cx="18673445" cy="9889363"/>
            </a:xfrm>
            <a:custGeom>
              <a:avLst/>
              <a:gdLst/>
              <a:ahLst/>
              <a:cxnLst/>
              <a:rect l="l" t="t" r="r" b="b"/>
              <a:pathLst>
                <a:path w="18673445" h="9889363">
                  <a:moveTo>
                    <a:pt x="12700" y="0"/>
                  </a:moveTo>
                  <a:lnTo>
                    <a:pt x="18660745" y="0"/>
                  </a:lnTo>
                  <a:cubicBezTo>
                    <a:pt x="18667730" y="0"/>
                    <a:pt x="18673445" y="5715"/>
                    <a:pt x="18673445" y="12700"/>
                  </a:cubicBezTo>
                  <a:lnTo>
                    <a:pt x="18673445" y="9876663"/>
                  </a:lnTo>
                  <a:cubicBezTo>
                    <a:pt x="18673445" y="9883648"/>
                    <a:pt x="18667730" y="9889363"/>
                    <a:pt x="18660745" y="9889363"/>
                  </a:cubicBezTo>
                  <a:lnTo>
                    <a:pt x="12700" y="9889363"/>
                  </a:lnTo>
                  <a:cubicBezTo>
                    <a:pt x="5715" y="9889363"/>
                    <a:pt x="0" y="9883648"/>
                    <a:pt x="0" y="9876663"/>
                  </a:cubicBezTo>
                  <a:lnTo>
                    <a:pt x="0" y="12700"/>
                  </a:lnTo>
                  <a:cubicBezTo>
                    <a:pt x="0" y="5715"/>
                    <a:pt x="5715" y="0"/>
                    <a:pt x="12700" y="0"/>
                  </a:cubicBezTo>
                  <a:moveTo>
                    <a:pt x="12700" y="25400"/>
                  </a:moveTo>
                  <a:lnTo>
                    <a:pt x="12700" y="12700"/>
                  </a:lnTo>
                  <a:lnTo>
                    <a:pt x="25400" y="12700"/>
                  </a:lnTo>
                  <a:lnTo>
                    <a:pt x="25400" y="9876663"/>
                  </a:lnTo>
                  <a:lnTo>
                    <a:pt x="12700" y="9876663"/>
                  </a:lnTo>
                  <a:lnTo>
                    <a:pt x="12700" y="9863963"/>
                  </a:lnTo>
                  <a:lnTo>
                    <a:pt x="18660745" y="9863963"/>
                  </a:lnTo>
                  <a:lnTo>
                    <a:pt x="18660745" y="9876663"/>
                  </a:lnTo>
                  <a:lnTo>
                    <a:pt x="18648045" y="9876663"/>
                  </a:lnTo>
                  <a:lnTo>
                    <a:pt x="18648045" y="12700"/>
                  </a:lnTo>
                  <a:lnTo>
                    <a:pt x="18660745" y="12700"/>
                  </a:lnTo>
                  <a:lnTo>
                    <a:pt x="18660745" y="25400"/>
                  </a:lnTo>
                  <a:lnTo>
                    <a:pt x="12700" y="25400"/>
                  </a:lnTo>
                  <a:close/>
                </a:path>
              </a:pathLst>
            </a:custGeom>
            <a:solidFill>
              <a:srgbClr val="E6C7C3"/>
            </a:solidFill>
          </p:spPr>
        </p:sp>
      </p:grpSp>
      <p:grpSp>
        <p:nvGrpSpPr>
          <p:cNvPr id="4" name="Group 4"/>
          <p:cNvGrpSpPr/>
          <p:nvPr/>
        </p:nvGrpSpPr>
        <p:grpSpPr>
          <a:xfrm>
            <a:off x="1306950" y="817950"/>
            <a:ext cx="9578100" cy="5222100"/>
            <a:chOff x="0" y="0"/>
            <a:chExt cx="19156200" cy="10444200"/>
          </a:xfrm>
        </p:grpSpPr>
        <p:sp>
          <p:nvSpPr>
            <p:cNvPr id="5" name="Freeform 5"/>
            <p:cNvSpPr/>
            <p:nvPr/>
          </p:nvSpPr>
          <p:spPr>
            <a:xfrm>
              <a:off x="0" y="0"/>
              <a:ext cx="19156172" cy="10444226"/>
            </a:xfrm>
            <a:custGeom>
              <a:avLst/>
              <a:gdLst/>
              <a:ahLst/>
              <a:cxnLst/>
              <a:rect l="l" t="t" r="r" b="b"/>
              <a:pathLst>
                <a:path w="19156172" h="10444226">
                  <a:moveTo>
                    <a:pt x="38100" y="0"/>
                  </a:moveTo>
                  <a:lnTo>
                    <a:pt x="19118072" y="0"/>
                  </a:lnTo>
                  <a:cubicBezTo>
                    <a:pt x="19139154" y="0"/>
                    <a:pt x="19156172" y="17018"/>
                    <a:pt x="19156172" y="38100"/>
                  </a:cubicBezTo>
                  <a:lnTo>
                    <a:pt x="19156172" y="10406126"/>
                  </a:lnTo>
                  <a:cubicBezTo>
                    <a:pt x="19156172" y="10427208"/>
                    <a:pt x="19139154" y="10444226"/>
                    <a:pt x="19118072" y="10444226"/>
                  </a:cubicBezTo>
                  <a:lnTo>
                    <a:pt x="38100" y="10444226"/>
                  </a:lnTo>
                  <a:cubicBezTo>
                    <a:pt x="17018" y="10444226"/>
                    <a:pt x="0" y="10427208"/>
                    <a:pt x="0" y="10406126"/>
                  </a:cubicBezTo>
                  <a:lnTo>
                    <a:pt x="0" y="38100"/>
                  </a:lnTo>
                  <a:cubicBezTo>
                    <a:pt x="0" y="17018"/>
                    <a:pt x="17018" y="0"/>
                    <a:pt x="38100" y="0"/>
                  </a:cubicBezTo>
                  <a:moveTo>
                    <a:pt x="38100" y="76200"/>
                  </a:moveTo>
                  <a:lnTo>
                    <a:pt x="38100" y="38100"/>
                  </a:lnTo>
                  <a:lnTo>
                    <a:pt x="76200" y="38100"/>
                  </a:lnTo>
                  <a:lnTo>
                    <a:pt x="76200" y="10406126"/>
                  </a:lnTo>
                  <a:lnTo>
                    <a:pt x="38100" y="10406126"/>
                  </a:lnTo>
                  <a:lnTo>
                    <a:pt x="38100" y="10368026"/>
                  </a:lnTo>
                  <a:lnTo>
                    <a:pt x="19118072" y="10368026"/>
                  </a:lnTo>
                  <a:lnTo>
                    <a:pt x="19118072" y="10406126"/>
                  </a:lnTo>
                  <a:lnTo>
                    <a:pt x="19079972" y="10406126"/>
                  </a:lnTo>
                  <a:lnTo>
                    <a:pt x="19079972" y="38100"/>
                  </a:lnTo>
                  <a:lnTo>
                    <a:pt x="19118072" y="38100"/>
                  </a:lnTo>
                  <a:lnTo>
                    <a:pt x="19118072" y="76200"/>
                  </a:lnTo>
                  <a:lnTo>
                    <a:pt x="38100" y="76200"/>
                  </a:lnTo>
                  <a:close/>
                </a:path>
              </a:pathLst>
            </a:custGeom>
            <a:solidFill>
              <a:srgbClr val="E6C7C3"/>
            </a:solidFill>
          </p:spPr>
        </p:sp>
      </p:grpSp>
      <p:grpSp>
        <p:nvGrpSpPr>
          <p:cNvPr id="6" name="Group 6"/>
          <p:cNvGrpSpPr/>
          <p:nvPr/>
        </p:nvGrpSpPr>
        <p:grpSpPr>
          <a:xfrm>
            <a:off x="1529715" y="1047750"/>
            <a:ext cx="9132570" cy="4762500"/>
            <a:chOff x="0" y="0"/>
            <a:chExt cx="18265140" cy="9525000"/>
          </a:xfrm>
        </p:grpSpPr>
        <p:sp>
          <p:nvSpPr>
            <p:cNvPr id="7" name="Freeform 7"/>
            <p:cNvSpPr/>
            <p:nvPr/>
          </p:nvSpPr>
          <p:spPr>
            <a:xfrm>
              <a:off x="0" y="0"/>
              <a:ext cx="18265139" cy="9525000"/>
            </a:xfrm>
            <a:custGeom>
              <a:avLst/>
              <a:gdLst/>
              <a:ahLst/>
              <a:cxnLst/>
              <a:rect l="l" t="t" r="r" b="b"/>
              <a:pathLst>
                <a:path w="18265139" h="9525000">
                  <a:moveTo>
                    <a:pt x="0" y="0"/>
                  </a:moveTo>
                  <a:lnTo>
                    <a:pt x="18265139" y="0"/>
                  </a:lnTo>
                  <a:lnTo>
                    <a:pt x="18265139" y="9525000"/>
                  </a:lnTo>
                  <a:lnTo>
                    <a:pt x="0" y="9525000"/>
                  </a:lnTo>
                  <a:close/>
                </a:path>
              </a:pathLst>
            </a:custGeom>
            <a:solidFill>
              <a:srgbClr val="FFFFFF"/>
            </a:solidFill>
          </p:spPr>
        </p:sp>
      </p:grpSp>
      <p:grpSp>
        <p:nvGrpSpPr>
          <p:cNvPr id="8" name="Group 8"/>
          <p:cNvGrpSpPr/>
          <p:nvPr/>
        </p:nvGrpSpPr>
        <p:grpSpPr>
          <a:xfrm>
            <a:off x="2470434" y="1577975"/>
            <a:ext cx="7251133" cy="2841864"/>
            <a:chOff x="0" y="0"/>
            <a:chExt cx="14502266" cy="5683728"/>
          </a:xfrm>
        </p:grpSpPr>
        <p:sp>
          <p:nvSpPr>
            <p:cNvPr id="9" name="TextBox 9"/>
            <p:cNvSpPr txBox="1"/>
            <p:nvPr/>
          </p:nvSpPr>
          <p:spPr>
            <a:xfrm>
              <a:off x="0" y="2637156"/>
              <a:ext cx="14502266" cy="1620316"/>
            </a:xfrm>
            <a:prstGeom prst="rect">
              <a:avLst/>
            </a:prstGeom>
          </p:spPr>
          <p:txBody>
            <a:bodyPr lIns="0" tIns="0" rIns="0" bIns="0" rtlCol="0" anchor="t">
              <a:spAutoFit/>
            </a:bodyPr>
            <a:lstStyle/>
            <a:p>
              <a:pPr algn="ctr">
                <a:lnSpc>
                  <a:spcPts val="6480"/>
                </a:lnSpc>
              </a:pPr>
              <a:r>
                <a:rPr lang="zh-CN" altLang="en-US" sz="5400" dirty="0">
                  <a:solidFill>
                    <a:srgbClr val="617AB3"/>
                  </a:solidFill>
                  <a:ea typeface="思源黑体-超粗体 Medium"/>
                </a:rPr>
                <a:t>问题分析和解决</a:t>
              </a:r>
              <a:endParaRPr lang="en-US" sz="5400" dirty="0">
                <a:solidFill>
                  <a:srgbClr val="617AB3"/>
                </a:solidFill>
                <a:ea typeface="思源黑体-超粗体 Medium"/>
              </a:endParaRPr>
            </a:p>
          </p:txBody>
        </p:sp>
        <p:sp>
          <p:nvSpPr>
            <p:cNvPr id="10" name="TextBox 10"/>
            <p:cNvSpPr txBox="1"/>
            <p:nvPr/>
          </p:nvSpPr>
          <p:spPr>
            <a:xfrm>
              <a:off x="0" y="4452622"/>
              <a:ext cx="14502266" cy="1231106"/>
            </a:xfrm>
            <a:prstGeom prst="rect">
              <a:avLst/>
            </a:prstGeom>
          </p:spPr>
          <p:txBody>
            <a:bodyPr lIns="0" tIns="0" rIns="0" bIns="0" rtlCol="0" anchor="t">
              <a:spAutoFit/>
            </a:bodyPr>
            <a:lstStyle/>
            <a:p>
              <a:pPr algn="ctr">
                <a:lnSpc>
                  <a:spcPts val="2400"/>
                </a:lnSpc>
              </a:pPr>
              <a:r>
                <a:rPr lang="en-US" altLang="zh-CN" sz="2000" dirty="0">
                  <a:solidFill>
                    <a:srgbClr val="617AB3">
                      <a:alpha val="69804"/>
                    </a:srgbClr>
                  </a:solidFill>
                  <a:latin typeface="ABeeZee"/>
                </a:rPr>
                <a:t>Problem analysis and solution</a:t>
              </a:r>
            </a:p>
            <a:p>
              <a:pPr algn="ctr">
                <a:lnSpc>
                  <a:spcPts val="2400"/>
                </a:lnSpc>
              </a:pPr>
              <a:endParaRPr lang="en-US" sz="2000" dirty="0">
                <a:solidFill>
                  <a:srgbClr val="617AB3">
                    <a:alpha val="69804"/>
                  </a:srgbClr>
                </a:solidFill>
                <a:latin typeface="ABeeZee"/>
              </a:endParaRPr>
            </a:p>
          </p:txBody>
        </p:sp>
        <p:sp>
          <p:nvSpPr>
            <p:cNvPr id="11" name="AutoShape 11"/>
            <p:cNvSpPr/>
            <p:nvPr/>
          </p:nvSpPr>
          <p:spPr>
            <a:xfrm>
              <a:off x="2531780" y="5243830"/>
              <a:ext cx="9424703" cy="0"/>
            </a:xfrm>
            <a:prstGeom prst="line">
              <a:avLst/>
            </a:prstGeom>
            <a:ln w="25400" cap="rnd">
              <a:solidFill>
                <a:srgbClr val="617AB3">
                  <a:alpha val="80000"/>
                </a:srgbClr>
              </a:solidFill>
              <a:prstDash val="solid"/>
              <a:headEnd type="none" w="sm" len="sm"/>
              <a:tailEnd type="none" w="sm" len="sm"/>
            </a:ln>
          </p:spPr>
        </p:sp>
        <p:grpSp>
          <p:nvGrpSpPr>
            <p:cNvPr id="12" name="Group 12"/>
            <p:cNvGrpSpPr/>
            <p:nvPr/>
          </p:nvGrpSpPr>
          <p:grpSpPr>
            <a:xfrm>
              <a:off x="6340543" y="0"/>
              <a:ext cx="1821180" cy="182118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8C9C7"/>
              </a:solidFill>
            </p:spPr>
          </p:sp>
          <p:sp>
            <p:nvSpPr>
              <p:cNvPr id="14" name="TextBox 14"/>
              <p:cNvSpPr txBox="1"/>
              <p:nvPr/>
            </p:nvSpPr>
            <p:spPr>
              <a:xfrm>
                <a:off x="76200" y="76200"/>
                <a:ext cx="660400" cy="660400"/>
              </a:xfrm>
              <a:prstGeom prst="rect">
                <a:avLst/>
              </a:prstGeom>
            </p:spPr>
            <p:txBody>
              <a:bodyPr lIns="33867" tIns="33867" rIns="33867" bIns="33867" rtlCol="0" anchor="ctr"/>
              <a:lstStyle/>
              <a:p>
                <a:pPr algn="ctr">
                  <a:lnSpc>
                    <a:spcPts val="2079"/>
                  </a:lnSpc>
                </a:pPr>
                <a:endParaRPr sz="1200"/>
              </a:p>
            </p:txBody>
          </p:sp>
        </p:grpSp>
        <p:sp>
          <p:nvSpPr>
            <p:cNvPr id="15" name="TextBox 15"/>
            <p:cNvSpPr txBox="1"/>
            <p:nvPr/>
          </p:nvSpPr>
          <p:spPr>
            <a:xfrm>
              <a:off x="6433740" y="485140"/>
              <a:ext cx="1634786" cy="775596"/>
            </a:xfrm>
            <a:prstGeom prst="rect">
              <a:avLst/>
            </a:prstGeom>
          </p:spPr>
          <p:txBody>
            <a:bodyPr lIns="0" tIns="0" rIns="0" bIns="0" rtlCol="0" anchor="t">
              <a:spAutoFit/>
            </a:bodyPr>
            <a:lstStyle/>
            <a:p>
              <a:pPr algn="ctr">
                <a:lnSpc>
                  <a:spcPts val="3360"/>
                </a:lnSpc>
              </a:pPr>
              <a:r>
                <a:rPr lang="en-US" sz="2800">
                  <a:solidFill>
                    <a:srgbClr val="FFFFFF">
                      <a:alpha val="84706"/>
                    </a:srgbClr>
                  </a:solidFill>
                  <a:latin typeface="思源黑体-超粗体 Medium"/>
                </a:rPr>
                <a:t>02</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sp>
          <p:nvSpPr>
            <p:cNvPr id="4" name="TextBox 4"/>
            <p:cNvSpPr txBox="1"/>
            <p:nvPr/>
          </p:nvSpPr>
          <p:spPr>
            <a:xfrm>
              <a:off x="0" y="-19050"/>
              <a:ext cx="22401530" cy="11945620"/>
            </a:xfrm>
            <a:prstGeom prst="rect">
              <a:avLst/>
            </a:prstGeom>
          </p:spPr>
          <p:txBody>
            <a:bodyPr lIns="33867" tIns="33867" rIns="33867" bIns="33867" rtlCol="0" anchor="ctr"/>
            <a:lstStyle/>
            <a:p>
              <a:pPr algn="ctr">
                <a:lnSpc>
                  <a:spcPts val="2160"/>
                </a:lnSpc>
              </a:pPr>
              <a:r>
                <a:rPr lang="en-US">
                  <a:solidFill>
                    <a:srgbClr val="FFFFFF"/>
                  </a:solidFill>
                  <a:ea typeface="Arimo"/>
                </a:rPr>
                <a:t>老百姓对其了解不深，学者研究不多，操作者也在摸索中</a:t>
              </a:r>
            </a:p>
          </p:txBody>
        </p:sp>
      </p:grpSp>
      <p:grpSp>
        <p:nvGrpSpPr>
          <p:cNvPr id="5" name="Group 5"/>
          <p:cNvGrpSpPr/>
          <p:nvPr/>
        </p:nvGrpSpPr>
        <p:grpSpPr>
          <a:xfrm>
            <a:off x="2010442" y="3305287"/>
            <a:ext cx="1079856" cy="1079857"/>
            <a:chOff x="0" y="0"/>
            <a:chExt cx="2159712" cy="2159714"/>
          </a:xfrm>
        </p:grpSpPr>
        <p:sp>
          <p:nvSpPr>
            <p:cNvPr id="6" name="Freeform 6"/>
            <p:cNvSpPr/>
            <p:nvPr/>
          </p:nvSpPr>
          <p:spPr>
            <a:xfrm>
              <a:off x="0" y="0"/>
              <a:ext cx="2159762" cy="2159762"/>
            </a:xfrm>
            <a:custGeom>
              <a:avLst/>
              <a:gdLst/>
              <a:ahLst/>
              <a:cxnLst/>
              <a:rect l="l" t="t" r="r" b="b"/>
              <a:pathLst>
                <a:path w="2159762" h="2159762">
                  <a:moveTo>
                    <a:pt x="0" y="1079881"/>
                  </a:moveTo>
                  <a:cubicBezTo>
                    <a:pt x="0" y="483489"/>
                    <a:pt x="483489" y="0"/>
                    <a:pt x="1079881" y="0"/>
                  </a:cubicBezTo>
                  <a:cubicBezTo>
                    <a:pt x="1676273" y="0"/>
                    <a:pt x="2159762" y="483489"/>
                    <a:pt x="2159762" y="1079881"/>
                  </a:cubicBezTo>
                  <a:cubicBezTo>
                    <a:pt x="2159762" y="1676273"/>
                    <a:pt x="1676273" y="2159762"/>
                    <a:pt x="1079881" y="2159762"/>
                  </a:cubicBezTo>
                  <a:cubicBezTo>
                    <a:pt x="483489" y="2159762"/>
                    <a:pt x="0" y="1676273"/>
                    <a:pt x="0" y="1079881"/>
                  </a:cubicBezTo>
                  <a:close/>
                </a:path>
              </a:pathLst>
            </a:custGeom>
            <a:solidFill>
              <a:srgbClr val="E6C7C3"/>
            </a:solidFill>
          </p:spPr>
        </p:sp>
      </p:grpSp>
      <p:grpSp>
        <p:nvGrpSpPr>
          <p:cNvPr id="7" name="Group 7"/>
          <p:cNvGrpSpPr/>
          <p:nvPr/>
        </p:nvGrpSpPr>
        <p:grpSpPr>
          <a:xfrm>
            <a:off x="1886652" y="3182128"/>
            <a:ext cx="1614527" cy="1324183"/>
            <a:chOff x="0" y="0"/>
            <a:chExt cx="3229054" cy="2648366"/>
          </a:xfrm>
        </p:grpSpPr>
        <p:sp>
          <p:nvSpPr>
            <p:cNvPr id="8" name="Freeform 8"/>
            <p:cNvSpPr/>
            <p:nvPr/>
          </p:nvSpPr>
          <p:spPr>
            <a:xfrm>
              <a:off x="-5080" y="0"/>
              <a:ext cx="3234563" cy="2653411"/>
            </a:xfrm>
            <a:custGeom>
              <a:avLst/>
              <a:gdLst/>
              <a:ahLst/>
              <a:cxnLst/>
              <a:rect l="l" t="t" r="r" b="b"/>
              <a:pathLst>
                <a:path w="3234563" h="2653411">
                  <a:moveTo>
                    <a:pt x="1332230" y="0"/>
                  </a:moveTo>
                  <a:cubicBezTo>
                    <a:pt x="992759" y="0"/>
                    <a:pt x="653669" y="129413"/>
                    <a:pt x="394589" y="388366"/>
                  </a:cubicBezTo>
                  <a:cubicBezTo>
                    <a:pt x="135001" y="647954"/>
                    <a:pt x="5588" y="988187"/>
                    <a:pt x="6096" y="1328420"/>
                  </a:cubicBezTo>
                  <a:cubicBezTo>
                    <a:pt x="0" y="1360043"/>
                    <a:pt x="21209" y="1390523"/>
                    <a:pt x="52959" y="1395984"/>
                  </a:cubicBezTo>
                  <a:cubicBezTo>
                    <a:pt x="92837" y="1402588"/>
                    <a:pt x="127508" y="1368425"/>
                    <a:pt x="121793" y="1328420"/>
                  </a:cubicBezTo>
                  <a:cubicBezTo>
                    <a:pt x="121158" y="1018032"/>
                    <a:pt x="239522" y="707390"/>
                    <a:pt x="476377" y="470408"/>
                  </a:cubicBezTo>
                  <a:cubicBezTo>
                    <a:pt x="712851" y="234061"/>
                    <a:pt x="1022477" y="115697"/>
                    <a:pt x="1332230" y="115697"/>
                  </a:cubicBezTo>
                  <a:cubicBezTo>
                    <a:pt x="1641983" y="115697"/>
                    <a:pt x="1951609" y="233934"/>
                    <a:pt x="2187956" y="470281"/>
                  </a:cubicBezTo>
                  <a:cubicBezTo>
                    <a:pt x="2424811" y="707263"/>
                    <a:pt x="2543175" y="1017905"/>
                    <a:pt x="2542540" y="1328293"/>
                  </a:cubicBezTo>
                  <a:cubicBezTo>
                    <a:pt x="2537333" y="1360297"/>
                    <a:pt x="2559939" y="1390396"/>
                    <a:pt x="2592070" y="1394460"/>
                  </a:cubicBezTo>
                  <a:cubicBezTo>
                    <a:pt x="2593975" y="1394714"/>
                    <a:pt x="2595626" y="1393952"/>
                    <a:pt x="2597404" y="1393952"/>
                  </a:cubicBezTo>
                  <a:lnTo>
                    <a:pt x="2597404" y="1394841"/>
                  </a:lnTo>
                  <a:lnTo>
                    <a:pt x="3032760" y="1394841"/>
                  </a:lnTo>
                  <a:lnTo>
                    <a:pt x="2887980" y="1539875"/>
                  </a:lnTo>
                  <a:cubicBezTo>
                    <a:pt x="2865120" y="1562862"/>
                    <a:pt x="2865120" y="1600327"/>
                    <a:pt x="2887980" y="1623187"/>
                  </a:cubicBezTo>
                  <a:cubicBezTo>
                    <a:pt x="2910840" y="1646047"/>
                    <a:pt x="2948305" y="1646174"/>
                    <a:pt x="2971292" y="1623187"/>
                  </a:cubicBezTo>
                  <a:lnTo>
                    <a:pt x="3217037" y="1377061"/>
                  </a:lnTo>
                  <a:cubicBezTo>
                    <a:pt x="3228721" y="1365377"/>
                    <a:pt x="3234436" y="1350010"/>
                    <a:pt x="3234309" y="1334643"/>
                  </a:cubicBezTo>
                  <a:cubicBezTo>
                    <a:pt x="3234563" y="1319276"/>
                    <a:pt x="3228975" y="1303274"/>
                    <a:pt x="3217037" y="1291590"/>
                  </a:cubicBezTo>
                  <a:lnTo>
                    <a:pt x="2971165" y="1045718"/>
                  </a:lnTo>
                  <a:cubicBezTo>
                    <a:pt x="2959735" y="1034161"/>
                    <a:pt x="2944749" y="1028573"/>
                    <a:pt x="2929890" y="1028573"/>
                  </a:cubicBezTo>
                  <a:cubicBezTo>
                    <a:pt x="2914777" y="1028573"/>
                    <a:pt x="2899537" y="1034161"/>
                    <a:pt x="2887980" y="1045718"/>
                  </a:cubicBezTo>
                  <a:cubicBezTo>
                    <a:pt x="2865120" y="1068578"/>
                    <a:pt x="2865120" y="1105662"/>
                    <a:pt x="2887980" y="1128522"/>
                  </a:cubicBezTo>
                  <a:lnTo>
                    <a:pt x="3036570" y="1276985"/>
                  </a:lnTo>
                  <a:lnTo>
                    <a:pt x="2656078" y="1276985"/>
                  </a:lnTo>
                  <a:cubicBezTo>
                    <a:pt x="2644140" y="954278"/>
                    <a:pt x="2516378" y="634873"/>
                    <a:pt x="2269871" y="388366"/>
                  </a:cubicBezTo>
                  <a:cubicBezTo>
                    <a:pt x="2010918" y="129413"/>
                    <a:pt x="1671701" y="0"/>
                    <a:pt x="1332230" y="0"/>
                  </a:cubicBezTo>
                  <a:close/>
                  <a:moveTo>
                    <a:pt x="93472" y="1498473"/>
                  </a:moveTo>
                  <a:cubicBezTo>
                    <a:pt x="84836" y="1497457"/>
                    <a:pt x="75565" y="1498346"/>
                    <a:pt x="66548" y="1501648"/>
                  </a:cubicBezTo>
                  <a:cubicBezTo>
                    <a:pt x="38100" y="1511935"/>
                    <a:pt x="22733" y="1542923"/>
                    <a:pt x="31750" y="1571879"/>
                  </a:cubicBezTo>
                  <a:cubicBezTo>
                    <a:pt x="40132" y="1616456"/>
                    <a:pt x="50927" y="1660525"/>
                    <a:pt x="63754" y="1704213"/>
                  </a:cubicBezTo>
                  <a:cubicBezTo>
                    <a:pt x="76581" y="1747901"/>
                    <a:pt x="91313" y="1790954"/>
                    <a:pt x="108839" y="1833499"/>
                  </a:cubicBezTo>
                  <a:cubicBezTo>
                    <a:pt x="117856" y="1858391"/>
                    <a:pt x="143256" y="1873377"/>
                    <a:pt x="169545" y="1869440"/>
                  </a:cubicBezTo>
                  <a:cubicBezTo>
                    <a:pt x="207010" y="1863852"/>
                    <a:pt x="229616" y="1825117"/>
                    <a:pt x="216027" y="1789684"/>
                  </a:cubicBezTo>
                  <a:cubicBezTo>
                    <a:pt x="200025" y="1750949"/>
                    <a:pt x="186436" y="1711579"/>
                    <a:pt x="174498" y="1671701"/>
                  </a:cubicBezTo>
                  <a:cubicBezTo>
                    <a:pt x="162814" y="1632077"/>
                    <a:pt x="152908" y="1591818"/>
                    <a:pt x="145288" y="1551051"/>
                  </a:cubicBezTo>
                  <a:cubicBezTo>
                    <a:pt x="142494" y="1522349"/>
                    <a:pt x="120015" y="1501521"/>
                    <a:pt x="93472" y="1498346"/>
                  </a:cubicBezTo>
                  <a:close/>
                  <a:moveTo>
                    <a:pt x="2568829" y="1507109"/>
                  </a:moveTo>
                  <a:cubicBezTo>
                    <a:pt x="2545715" y="1509903"/>
                    <a:pt x="2525649" y="1526159"/>
                    <a:pt x="2519299" y="1549908"/>
                  </a:cubicBezTo>
                  <a:cubicBezTo>
                    <a:pt x="2511806" y="1590167"/>
                    <a:pt x="2502535" y="1630299"/>
                    <a:pt x="2490978" y="1669669"/>
                  </a:cubicBezTo>
                  <a:cubicBezTo>
                    <a:pt x="2479294" y="1709166"/>
                    <a:pt x="2465578" y="1748028"/>
                    <a:pt x="2449957" y="1786255"/>
                  </a:cubicBezTo>
                  <a:cubicBezTo>
                    <a:pt x="2444115" y="1808226"/>
                    <a:pt x="2452243" y="1831721"/>
                    <a:pt x="2470150" y="1845691"/>
                  </a:cubicBezTo>
                  <a:cubicBezTo>
                    <a:pt x="2498090" y="1867281"/>
                    <a:pt x="2538603" y="1860169"/>
                    <a:pt x="2557653" y="1830324"/>
                  </a:cubicBezTo>
                  <a:cubicBezTo>
                    <a:pt x="2574671" y="1788160"/>
                    <a:pt x="2589530" y="1745615"/>
                    <a:pt x="2602103" y="1702054"/>
                  </a:cubicBezTo>
                  <a:cubicBezTo>
                    <a:pt x="2614676" y="1658493"/>
                    <a:pt x="2624963" y="1614805"/>
                    <a:pt x="2633218" y="1570609"/>
                  </a:cubicBezTo>
                  <a:cubicBezTo>
                    <a:pt x="2636393" y="1542669"/>
                    <a:pt x="2619121" y="1516634"/>
                    <a:pt x="2592197" y="1508887"/>
                  </a:cubicBezTo>
                  <a:cubicBezTo>
                    <a:pt x="2584323" y="1506601"/>
                    <a:pt x="2576449" y="1506093"/>
                    <a:pt x="2568829" y="1506982"/>
                  </a:cubicBezTo>
                  <a:close/>
                  <a:moveTo>
                    <a:pt x="2432812" y="1904111"/>
                  </a:moveTo>
                  <a:cubicBezTo>
                    <a:pt x="2409063" y="1902206"/>
                    <a:pt x="2385187" y="1915033"/>
                    <a:pt x="2374773" y="1938274"/>
                  </a:cubicBezTo>
                  <a:cubicBezTo>
                    <a:pt x="2356485" y="1969516"/>
                    <a:pt x="2336800" y="1999996"/>
                    <a:pt x="2315337" y="2029714"/>
                  </a:cubicBezTo>
                  <a:cubicBezTo>
                    <a:pt x="2294128" y="2059432"/>
                    <a:pt x="2271268" y="2088388"/>
                    <a:pt x="2246884" y="2116709"/>
                  </a:cubicBezTo>
                  <a:cubicBezTo>
                    <a:pt x="2220976" y="2141728"/>
                    <a:pt x="2223516" y="2184146"/>
                    <a:pt x="2252218" y="2205736"/>
                  </a:cubicBezTo>
                  <a:cubicBezTo>
                    <a:pt x="2278634" y="2225548"/>
                    <a:pt x="2315972" y="2219325"/>
                    <a:pt x="2334768" y="2192274"/>
                  </a:cubicBezTo>
                  <a:cubicBezTo>
                    <a:pt x="2361438" y="2161413"/>
                    <a:pt x="2386457" y="2129917"/>
                    <a:pt x="2409952" y="2097278"/>
                  </a:cubicBezTo>
                  <a:cubicBezTo>
                    <a:pt x="2433320" y="2064766"/>
                    <a:pt x="2455164" y="2031111"/>
                    <a:pt x="2475103" y="1996948"/>
                  </a:cubicBezTo>
                  <a:cubicBezTo>
                    <a:pt x="2495931" y="1968373"/>
                    <a:pt x="2487295" y="1928368"/>
                    <a:pt x="2456180" y="1911477"/>
                  </a:cubicBezTo>
                  <a:cubicBezTo>
                    <a:pt x="2448687" y="1907286"/>
                    <a:pt x="2440813" y="1904873"/>
                    <a:pt x="2432812" y="1904238"/>
                  </a:cubicBezTo>
                  <a:close/>
                  <a:moveTo>
                    <a:pt x="225806" y="1909064"/>
                  </a:moveTo>
                  <a:cubicBezTo>
                    <a:pt x="217170" y="1910969"/>
                    <a:pt x="208534" y="1914779"/>
                    <a:pt x="201041" y="1920875"/>
                  </a:cubicBezTo>
                  <a:cubicBezTo>
                    <a:pt x="176149" y="1940560"/>
                    <a:pt x="172085" y="1976628"/>
                    <a:pt x="192024" y="2001393"/>
                  </a:cubicBezTo>
                  <a:cubicBezTo>
                    <a:pt x="211582" y="2034540"/>
                    <a:pt x="232791" y="2066925"/>
                    <a:pt x="255397" y="2098548"/>
                  </a:cubicBezTo>
                  <a:cubicBezTo>
                    <a:pt x="278130" y="2130171"/>
                    <a:pt x="302514" y="2160778"/>
                    <a:pt x="328295" y="2190750"/>
                  </a:cubicBezTo>
                  <a:cubicBezTo>
                    <a:pt x="352425" y="2215642"/>
                    <a:pt x="392684" y="2214880"/>
                    <a:pt x="415290" y="2188591"/>
                  </a:cubicBezTo>
                  <a:cubicBezTo>
                    <a:pt x="433197" y="2167636"/>
                    <a:pt x="433451" y="2136521"/>
                    <a:pt x="415798" y="2115312"/>
                  </a:cubicBezTo>
                  <a:cubicBezTo>
                    <a:pt x="392176" y="2087880"/>
                    <a:pt x="370078" y="2059940"/>
                    <a:pt x="349631" y="2030984"/>
                  </a:cubicBezTo>
                  <a:cubicBezTo>
                    <a:pt x="328930" y="2002282"/>
                    <a:pt x="309753" y="1972564"/>
                    <a:pt x="291973" y="1942338"/>
                  </a:cubicBezTo>
                  <a:cubicBezTo>
                    <a:pt x="279781" y="1916176"/>
                    <a:pt x="251841" y="1903603"/>
                    <a:pt x="225806" y="1909064"/>
                  </a:cubicBezTo>
                  <a:close/>
                  <a:moveTo>
                    <a:pt x="498602" y="2234565"/>
                  </a:moveTo>
                  <a:cubicBezTo>
                    <a:pt x="479552" y="2238375"/>
                    <a:pt x="462407" y="2251075"/>
                    <a:pt x="454406" y="2271395"/>
                  </a:cubicBezTo>
                  <a:cubicBezTo>
                    <a:pt x="444373" y="2297176"/>
                    <a:pt x="454914" y="2326513"/>
                    <a:pt x="479298" y="2339848"/>
                  </a:cubicBezTo>
                  <a:cubicBezTo>
                    <a:pt x="518541" y="2372995"/>
                    <a:pt x="559308" y="2403729"/>
                    <a:pt x="601218" y="2431669"/>
                  </a:cubicBezTo>
                  <a:cubicBezTo>
                    <a:pt x="643128" y="2459609"/>
                    <a:pt x="686181" y="2484755"/>
                    <a:pt x="730504" y="2507234"/>
                  </a:cubicBezTo>
                  <a:cubicBezTo>
                    <a:pt x="760603" y="2526030"/>
                    <a:pt x="800735" y="2513711"/>
                    <a:pt x="815086" y="2481199"/>
                  </a:cubicBezTo>
                  <a:cubicBezTo>
                    <a:pt x="828421" y="2451100"/>
                    <a:pt x="813435" y="2415921"/>
                    <a:pt x="782701" y="2404237"/>
                  </a:cubicBezTo>
                  <a:cubicBezTo>
                    <a:pt x="742315" y="2383663"/>
                    <a:pt x="702945" y="2360930"/>
                    <a:pt x="664718" y="2335403"/>
                  </a:cubicBezTo>
                  <a:cubicBezTo>
                    <a:pt x="626491" y="2309876"/>
                    <a:pt x="589407" y="2281809"/>
                    <a:pt x="553593" y="2251583"/>
                  </a:cubicBezTo>
                  <a:cubicBezTo>
                    <a:pt x="538353" y="2235708"/>
                    <a:pt x="517652" y="2230755"/>
                    <a:pt x="498602" y="2234565"/>
                  </a:cubicBezTo>
                  <a:close/>
                  <a:moveTo>
                    <a:pt x="2157349" y="2242185"/>
                  </a:moveTo>
                  <a:cubicBezTo>
                    <a:pt x="2141220" y="2238756"/>
                    <a:pt x="2123567" y="2242312"/>
                    <a:pt x="2109089" y="2253488"/>
                  </a:cubicBezTo>
                  <a:cubicBezTo>
                    <a:pt x="2072005" y="2284730"/>
                    <a:pt x="2033524" y="2313432"/>
                    <a:pt x="1993519" y="2339467"/>
                  </a:cubicBezTo>
                  <a:cubicBezTo>
                    <a:pt x="1953514" y="2365502"/>
                    <a:pt x="1912239" y="2388743"/>
                    <a:pt x="1870075" y="2409571"/>
                  </a:cubicBezTo>
                  <a:cubicBezTo>
                    <a:pt x="1839976" y="2421001"/>
                    <a:pt x="1825117" y="2454910"/>
                    <a:pt x="1837309" y="2484755"/>
                  </a:cubicBezTo>
                  <a:cubicBezTo>
                    <a:pt x="1850898" y="2518664"/>
                    <a:pt x="1891792" y="2531872"/>
                    <a:pt x="1922780" y="2512695"/>
                  </a:cubicBezTo>
                  <a:cubicBezTo>
                    <a:pt x="1968754" y="2489835"/>
                    <a:pt x="2013839" y="2464308"/>
                    <a:pt x="2057400" y="2435860"/>
                  </a:cubicBezTo>
                  <a:cubicBezTo>
                    <a:pt x="2100834" y="2407412"/>
                    <a:pt x="2142744" y="2375916"/>
                    <a:pt x="2183384" y="2341753"/>
                  </a:cubicBezTo>
                  <a:cubicBezTo>
                    <a:pt x="2204085" y="2324735"/>
                    <a:pt x="2209800" y="2295398"/>
                    <a:pt x="2196973" y="2272030"/>
                  </a:cubicBezTo>
                  <a:cubicBezTo>
                    <a:pt x="2188337" y="2256028"/>
                    <a:pt x="2173478" y="2245741"/>
                    <a:pt x="2157349" y="2242312"/>
                  </a:cubicBezTo>
                  <a:close/>
                  <a:moveTo>
                    <a:pt x="944245" y="2477135"/>
                  </a:moveTo>
                  <a:cubicBezTo>
                    <a:pt x="921004" y="2479548"/>
                    <a:pt x="900430" y="2495550"/>
                    <a:pt x="893826" y="2519426"/>
                  </a:cubicBezTo>
                  <a:cubicBezTo>
                    <a:pt x="885571" y="2549652"/>
                    <a:pt x="902970" y="2581148"/>
                    <a:pt x="933069" y="2590165"/>
                  </a:cubicBezTo>
                  <a:cubicBezTo>
                    <a:pt x="981710" y="2605405"/>
                    <a:pt x="1031494" y="2617978"/>
                    <a:pt x="1081659" y="2627503"/>
                  </a:cubicBezTo>
                  <a:cubicBezTo>
                    <a:pt x="1131570" y="2636901"/>
                    <a:pt x="1181735" y="2643632"/>
                    <a:pt x="1232408" y="2647315"/>
                  </a:cubicBezTo>
                  <a:cubicBezTo>
                    <a:pt x="1258570" y="2647188"/>
                    <a:pt x="1281430" y="2628773"/>
                    <a:pt x="1287272" y="2603246"/>
                  </a:cubicBezTo>
                  <a:cubicBezTo>
                    <a:pt x="1294892" y="2570607"/>
                    <a:pt x="1273937" y="2538349"/>
                    <a:pt x="1241044" y="2532126"/>
                  </a:cubicBezTo>
                  <a:cubicBezTo>
                    <a:pt x="1194816" y="2528697"/>
                    <a:pt x="1148842" y="2522474"/>
                    <a:pt x="1103249" y="2513711"/>
                  </a:cubicBezTo>
                  <a:cubicBezTo>
                    <a:pt x="1057656" y="2504948"/>
                    <a:pt x="1012317" y="2493518"/>
                    <a:pt x="967740" y="2479421"/>
                  </a:cubicBezTo>
                  <a:cubicBezTo>
                    <a:pt x="959866" y="2477008"/>
                    <a:pt x="951992" y="2476373"/>
                    <a:pt x="944372" y="2477262"/>
                  </a:cubicBezTo>
                  <a:close/>
                  <a:moveTo>
                    <a:pt x="1710309" y="2480691"/>
                  </a:moveTo>
                  <a:cubicBezTo>
                    <a:pt x="1701673" y="2479802"/>
                    <a:pt x="1692656" y="2480564"/>
                    <a:pt x="1683766" y="2483866"/>
                  </a:cubicBezTo>
                  <a:cubicBezTo>
                    <a:pt x="1640332" y="2496947"/>
                    <a:pt x="1596644" y="2507361"/>
                    <a:pt x="1552321" y="2515362"/>
                  </a:cubicBezTo>
                  <a:cubicBezTo>
                    <a:pt x="1508125" y="2523490"/>
                    <a:pt x="1463548" y="2528951"/>
                    <a:pt x="1418590" y="2532126"/>
                  </a:cubicBezTo>
                  <a:cubicBezTo>
                    <a:pt x="1388745" y="2530475"/>
                    <a:pt x="1362710" y="2552573"/>
                    <a:pt x="1359154" y="2582164"/>
                  </a:cubicBezTo>
                  <a:cubicBezTo>
                    <a:pt x="1354455" y="2621026"/>
                    <a:pt x="1388110" y="2653411"/>
                    <a:pt x="1426718" y="2647823"/>
                  </a:cubicBezTo>
                  <a:cubicBezTo>
                    <a:pt x="1476121" y="2644394"/>
                    <a:pt x="1525270" y="2638298"/>
                    <a:pt x="1573911" y="2629408"/>
                  </a:cubicBezTo>
                  <a:cubicBezTo>
                    <a:pt x="1622679" y="2620391"/>
                    <a:pt x="1670812" y="2609088"/>
                    <a:pt x="1718437" y="2594610"/>
                  </a:cubicBezTo>
                  <a:cubicBezTo>
                    <a:pt x="1747647" y="2588387"/>
                    <a:pt x="1767205" y="2560701"/>
                    <a:pt x="1763014" y="2531237"/>
                  </a:cubicBezTo>
                  <a:cubicBezTo>
                    <a:pt x="1758950" y="2503170"/>
                    <a:pt x="1736217" y="2483485"/>
                    <a:pt x="1710309" y="2480691"/>
                  </a:cubicBezTo>
                  <a:close/>
                </a:path>
              </a:pathLst>
            </a:custGeom>
            <a:solidFill>
              <a:srgbClr val="E6C7C3"/>
            </a:solidFill>
          </p:spPr>
        </p:sp>
      </p:grpSp>
      <p:grpSp>
        <p:nvGrpSpPr>
          <p:cNvPr id="9" name="Group 9"/>
          <p:cNvGrpSpPr/>
          <p:nvPr/>
        </p:nvGrpSpPr>
        <p:grpSpPr>
          <a:xfrm>
            <a:off x="2537670" y="4321626"/>
            <a:ext cx="25401" cy="513271"/>
            <a:chOff x="0" y="0"/>
            <a:chExt cx="50802" cy="1026542"/>
          </a:xfrm>
        </p:grpSpPr>
        <p:sp>
          <p:nvSpPr>
            <p:cNvPr id="10" name="Freeform 10"/>
            <p:cNvSpPr/>
            <p:nvPr/>
          </p:nvSpPr>
          <p:spPr>
            <a:xfrm>
              <a:off x="0" y="25400"/>
              <a:ext cx="50800" cy="914400"/>
            </a:xfrm>
            <a:custGeom>
              <a:avLst/>
              <a:gdLst/>
              <a:ahLst/>
              <a:cxnLst/>
              <a:rect l="l" t="t" r="r" b="b"/>
              <a:pathLst>
                <a:path w="50800" h="914400">
                  <a:moveTo>
                    <a:pt x="50800" y="203200"/>
                  </a:moveTo>
                  <a:lnTo>
                    <a:pt x="50800" y="304800"/>
                  </a:lnTo>
                  <a:lnTo>
                    <a:pt x="0" y="304800"/>
                  </a:lnTo>
                  <a:lnTo>
                    <a:pt x="0" y="203200"/>
                  </a:lnTo>
                  <a:close/>
                  <a:moveTo>
                    <a:pt x="50800" y="406400"/>
                  </a:moveTo>
                  <a:lnTo>
                    <a:pt x="50800" y="508000"/>
                  </a:lnTo>
                  <a:lnTo>
                    <a:pt x="0" y="508000"/>
                  </a:lnTo>
                  <a:lnTo>
                    <a:pt x="0" y="406400"/>
                  </a:lnTo>
                  <a:close/>
                  <a:moveTo>
                    <a:pt x="50800" y="609600"/>
                  </a:moveTo>
                  <a:lnTo>
                    <a:pt x="50800" y="711200"/>
                  </a:lnTo>
                  <a:lnTo>
                    <a:pt x="0" y="711200"/>
                  </a:lnTo>
                  <a:lnTo>
                    <a:pt x="0" y="609600"/>
                  </a:lnTo>
                  <a:close/>
                  <a:moveTo>
                    <a:pt x="50800" y="812800"/>
                  </a:moveTo>
                  <a:lnTo>
                    <a:pt x="50800" y="914400"/>
                  </a:lnTo>
                  <a:lnTo>
                    <a:pt x="0" y="914400"/>
                  </a:lnTo>
                  <a:lnTo>
                    <a:pt x="0" y="812800"/>
                  </a:lnTo>
                  <a:close/>
                  <a:moveTo>
                    <a:pt x="50800" y="0"/>
                  </a:moveTo>
                  <a:lnTo>
                    <a:pt x="50800" y="101600"/>
                  </a:lnTo>
                  <a:lnTo>
                    <a:pt x="0" y="101600"/>
                  </a:lnTo>
                  <a:lnTo>
                    <a:pt x="0" y="0"/>
                  </a:lnTo>
                  <a:close/>
                </a:path>
              </a:pathLst>
            </a:custGeom>
            <a:solidFill>
              <a:srgbClr val="E6C7C3"/>
            </a:solidFill>
          </p:spPr>
        </p:sp>
      </p:grpSp>
      <p:grpSp>
        <p:nvGrpSpPr>
          <p:cNvPr id="11" name="Group 11"/>
          <p:cNvGrpSpPr/>
          <p:nvPr/>
        </p:nvGrpSpPr>
        <p:grpSpPr>
          <a:xfrm>
            <a:off x="1103409" y="4893038"/>
            <a:ext cx="2996242" cy="795089"/>
            <a:chOff x="-246031" y="50831"/>
            <a:chExt cx="5480971" cy="1590179"/>
          </a:xfrm>
        </p:grpSpPr>
        <p:sp>
          <p:nvSpPr>
            <p:cNvPr id="12" name="TextBox 12"/>
            <p:cNvSpPr txBox="1"/>
            <p:nvPr/>
          </p:nvSpPr>
          <p:spPr>
            <a:xfrm>
              <a:off x="-246031" y="50831"/>
              <a:ext cx="5234940" cy="1590179"/>
            </a:xfrm>
            <a:prstGeom prst="rect">
              <a:avLst/>
            </a:prstGeom>
          </p:spPr>
          <p:txBody>
            <a:bodyPr lIns="0" tIns="0" rIns="0" bIns="0" rtlCol="0" anchor="t">
              <a:spAutoFit/>
            </a:bodyPr>
            <a:lstStyle/>
            <a:p>
              <a:pPr algn="ctr">
                <a:lnSpc>
                  <a:spcPts val="3120"/>
                </a:lnSpc>
                <a:spcBef>
                  <a:spcPct val="0"/>
                </a:spcBef>
              </a:pPr>
              <a:r>
                <a:rPr lang="zh-CN" altLang="en-US" sz="2600" dirty="0">
                  <a:solidFill>
                    <a:srgbClr val="6E84B7"/>
                  </a:solidFill>
                  <a:ea typeface="思源黑体-粗体 Bold"/>
                </a:rPr>
                <a:t>分析问题</a:t>
              </a:r>
              <a:endParaRPr lang="en-US" altLang="zh-CN" sz="2600" dirty="0">
                <a:solidFill>
                  <a:srgbClr val="6E84B7"/>
                </a:solidFill>
                <a:ea typeface="思源黑体-粗体 Bold"/>
              </a:endParaRPr>
            </a:p>
            <a:p>
              <a:pPr algn="ctr">
                <a:lnSpc>
                  <a:spcPts val="3120"/>
                </a:lnSpc>
                <a:spcBef>
                  <a:spcPct val="0"/>
                </a:spcBef>
              </a:pPr>
              <a:r>
                <a:rPr lang="zh-CN" altLang="en-US" sz="2600" dirty="0">
                  <a:solidFill>
                    <a:srgbClr val="6E84B7"/>
                  </a:solidFill>
                  <a:ea typeface="思源黑体-粗体 Bold"/>
                </a:rPr>
                <a:t>确定需求</a:t>
              </a:r>
              <a:endParaRPr lang="en-US" sz="2600" dirty="0">
                <a:solidFill>
                  <a:srgbClr val="6E84B7"/>
                </a:solidFill>
                <a:ea typeface="思源黑体-粗体 Bold"/>
              </a:endParaRPr>
            </a:p>
          </p:txBody>
        </p:sp>
        <p:sp>
          <p:nvSpPr>
            <p:cNvPr id="13" name="TextBox 13"/>
            <p:cNvSpPr txBox="1"/>
            <p:nvPr/>
          </p:nvSpPr>
          <p:spPr>
            <a:xfrm>
              <a:off x="0" y="968376"/>
              <a:ext cx="5234940" cy="512960"/>
            </a:xfrm>
            <a:prstGeom prst="rect">
              <a:avLst/>
            </a:prstGeom>
          </p:spPr>
          <p:txBody>
            <a:bodyPr lIns="0" tIns="0" rIns="0" bIns="0" rtlCol="0" anchor="t">
              <a:spAutoFit/>
            </a:bodyPr>
            <a:lstStyle/>
            <a:p>
              <a:pPr algn="ctr">
                <a:lnSpc>
                  <a:spcPts val="1967"/>
                </a:lnSpc>
                <a:spcBef>
                  <a:spcPct val="0"/>
                </a:spcBef>
              </a:pPr>
              <a:endParaRPr lang="en-US" sz="1667" spc="111" dirty="0">
                <a:solidFill>
                  <a:srgbClr val="6E84B7">
                    <a:alpha val="80000"/>
                  </a:srgbClr>
                </a:solidFill>
                <a:ea typeface="Arimo"/>
              </a:endParaRPr>
            </a:p>
          </p:txBody>
        </p:sp>
      </p:grpSp>
      <p:grpSp>
        <p:nvGrpSpPr>
          <p:cNvPr id="14" name="Group 14"/>
          <p:cNvGrpSpPr/>
          <p:nvPr/>
        </p:nvGrpSpPr>
        <p:grpSpPr>
          <a:xfrm>
            <a:off x="4351765" y="3305287"/>
            <a:ext cx="1079856" cy="1079857"/>
            <a:chOff x="0" y="0"/>
            <a:chExt cx="2159712" cy="2159714"/>
          </a:xfrm>
        </p:grpSpPr>
        <p:sp>
          <p:nvSpPr>
            <p:cNvPr id="15" name="Freeform 15"/>
            <p:cNvSpPr/>
            <p:nvPr/>
          </p:nvSpPr>
          <p:spPr>
            <a:xfrm>
              <a:off x="0" y="0"/>
              <a:ext cx="2159762" cy="2159762"/>
            </a:xfrm>
            <a:custGeom>
              <a:avLst/>
              <a:gdLst/>
              <a:ahLst/>
              <a:cxnLst/>
              <a:rect l="l" t="t" r="r" b="b"/>
              <a:pathLst>
                <a:path w="2159762" h="2159762">
                  <a:moveTo>
                    <a:pt x="0" y="1079881"/>
                  </a:moveTo>
                  <a:cubicBezTo>
                    <a:pt x="0" y="483489"/>
                    <a:pt x="483489" y="0"/>
                    <a:pt x="1079881" y="0"/>
                  </a:cubicBezTo>
                  <a:cubicBezTo>
                    <a:pt x="1676273" y="0"/>
                    <a:pt x="2159762" y="483489"/>
                    <a:pt x="2159762" y="1079881"/>
                  </a:cubicBezTo>
                  <a:cubicBezTo>
                    <a:pt x="2159762" y="1676273"/>
                    <a:pt x="1676273" y="2159762"/>
                    <a:pt x="1079881" y="2159762"/>
                  </a:cubicBezTo>
                  <a:cubicBezTo>
                    <a:pt x="483489" y="2159762"/>
                    <a:pt x="0" y="1676273"/>
                    <a:pt x="0" y="1079881"/>
                  </a:cubicBezTo>
                  <a:close/>
                </a:path>
              </a:pathLst>
            </a:custGeom>
            <a:solidFill>
              <a:srgbClr val="E6C7C3"/>
            </a:solidFill>
          </p:spPr>
        </p:sp>
      </p:grpSp>
      <p:grpSp>
        <p:nvGrpSpPr>
          <p:cNvPr id="16" name="Group 16"/>
          <p:cNvGrpSpPr/>
          <p:nvPr/>
        </p:nvGrpSpPr>
        <p:grpSpPr>
          <a:xfrm>
            <a:off x="4231892" y="3182129"/>
            <a:ext cx="1614527" cy="1324183"/>
            <a:chOff x="0" y="0"/>
            <a:chExt cx="3229054" cy="2648366"/>
          </a:xfrm>
        </p:grpSpPr>
        <p:sp>
          <p:nvSpPr>
            <p:cNvPr id="17" name="Freeform 17"/>
            <p:cNvSpPr/>
            <p:nvPr/>
          </p:nvSpPr>
          <p:spPr>
            <a:xfrm>
              <a:off x="-5080" y="-5080"/>
              <a:ext cx="3234563" cy="2653411"/>
            </a:xfrm>
            <a:custGeom>
              <a:avLst/>
              <a:gdLst/>
              <a:ahLst/>
              <a:cxnLst/>
              <a:rect l="l" t="t" r="r" b="b"/>
              <a:pathLst>
                <a:path w="3234563" h="2653411">
                  <a:moveTo>
                    <a:pt x="1332230" y="2653411"/>
                  </a:moveTo>
                  <a:cubicBezTo>
                    <a:pt x="992759" y="2653411"/>
                    <a:pt x="653542" y="2523998"/>
                    <a:pt x="394589" y="2265045"/>
                  </a:cubicBezTo>
                  <a:cubicBezTo>
                    <a:pt x="135001" y="2005457"/>
                    <a:pt x="5588" y="1665224"/>
                    <a:pt x="6096" y="1325118"/>
                  </a:cubicBezTo>
                  <a:cubicBezTo>
                    <a:pt x="0" y="1293495"/>
                    <a:pt x="21209" y="1263015"/>
                    <a:pt x="52959" y="1257554"/>
                  </a:cubicBezTo>
                  <a:cubicBezTo>
                    <a:pt x="92837" y="1250950"/>
                    <a:pt x="127508" y="1285113"/>
                    <a:pt x="121793" y="1325118"/>
                  </a:cubicBezTo>
                  <a:cubicBezTo>
                    <a:pt x="121158" y="1635506"/>
                    <a:pt x="239522" y="1946148"/>
                    <a:pt x="476377" y="2183130"/>
                  </a:cubicBezTo>
                  <a:cubicBezTo>
                    <a:pt x="712851" y="2419477"/>
                    <a:pt x="1022350" y="2537714"/>
                    <a:pt x="1332103" y="2537714"/>
                  </a:cubicBezTo>
                  <a:cubicBezTo>
                    <a:pt x="1641856" y="2537714"/>
                    <a:pt x="1951482" y="2419477"/>
                    <a:pt x="2187829" y="2183130"/>
                  </a:cubicBezTo>
                  <a:cubicBezTo>
                    <a:pt x="2424684" y="1946148"/>
                    <a:pt x="2543048" y="1635506"/>
                    <a:pt x="2542413" y="1325118"/>
                  </a:cubicBezTo>
                  <a:cubicBezTo>
                    <a:pt x="2537206" y="1293114"/>
                    <a:pt x="2559812" y="1263015"/>
                    <a:pt x="2591943" y="1258951"/>
                  </a:cubicBezTo>
                  <a:cubicBezTo>
                    <a:pt x="2593848" y="1258697"/>
                    <a:pt x="2595499" y="1259459"/>
                    <a:pt x="2597277" y="1259459"/>
                  </a:cubicBezTo>
                  <a:lnTo>
                    <a:pt x="2597277" y="1258570"/>
                  </a:lnTo>
                  <a:lnTo>
                    <a:pt x="3032633" y="1258570"/>
                  </a:lnTo>
                  <a:lnTo>
                    <a:pt x="2887980" y="1113536"/>
                  </a:lnTo>
                  <a:cubicBezTo>
                    <a:pt x="2865120" y="1090549"/>
                    <a:pt x="2865120" y="1053084"/>
                    <a:pt x="2887980" y="1030224"/>
                  </a:cubicBezTo>
                  <a:cubicBezTo>
                    <a:pt x="2910840" y="1007364"/>
                    <a:pt x="2948305" y="1007237"/>
                    <a:pt x="2971292" y="1030224"/>
                  </a:cubicBezTo>
                  <a:lnTo>
                    <a:pt x="3217037" y="1276350"/>
                  </a:lnTo>
                  <a:cubicBezTo>
                    <a:pt x="3228721" y="1288034"/>
                    <a:pt x="3234436" y="1303401"/>
                    <a:pt x="3234309" y="1318768"/>
                  </a:cubicBezTo>
                  <a:cubicBezTo>
                    <a:pt x="3234563" y="1334135"/>
                    <a:pt x="3228975" y="1350137"/>
                    <a:pt x="3217037" y="1361821"/>
                  </a:cubicBezTo>
                  <a:lnTo>
                    <a:pt x="2971292" y="1607566"/>
                  </a:lnTo>
                  <a:cubicBezTo>
                    <a:pt x="2959862" y="1619123"/>
                    <a:pt x="2944876" y="1624711"/>
                    <a:pt x="2930017" y="1624711"/>
                  </a:cubicBezTo>
                  <a:cubicBezTo>
                    <a:pt x="2914904" y="1624711"/>
                    <a:pt x="2899664" y="1619123"/>
                    <a:pt x="2888107" y="1607566"/>
                  </a:cubicBezTo>
                  <a:cubicBezTo>
                    <a:pt x="2865247" y="1584706"/>
                    <a:pt x="2865247" y="1547622"/>
                    <a:pt x="2888107" y="1524762"/>
                  </a:cubicBezTo>
                  <a:lnTo>
                    <a:pt x="3036697" y="1376299"/>
                  </a:lnTo>
                  <a:lnTo>
                    <a:pt x="2656078" y="1376299"/>
                  </a:lnTo>
                  <a:cubicBezTo>
                    <a:pt x="2644140" y="1699006"/>
                    <a:pt x="2516378" y="2018411"/>
                    <a:pt x="2269871" y="2264918"/>
                  </a:cubicBezTo>
                  <a:cubicBezTo>
                    <a:pt x="2010791" y="2523871"/>
                    <a:pt x="1671701" y="2653284"/>
                    <a:pt x="1332230" y="2653284"/>
                  </a:cubicBezTo>
                  <a:close/>
                  <a:moveTo>
                    <a:pt x="93472" y="1154938"/>
                  </a:moveTo>
                  <a:cubicBezTo>
                    <a:pt x="84836" y="1155954"/>
                    <a:pt x="75565" y="1155065"/>
                    <a:pt x="66548" y="1151763"/>
                  </a:cubicBezTo>
                  <a:cubicBezTo>
                    <a:pt x="38100" y="1141476"/>
                    <a:pt x="22733" y="1110488"/>
                    <a:pt x="31750" y="1081532"/>
                  </a:cubicBezTo>
                  <a:cubicBezTo>
                    <a:pt x="40132" y="1036955"/>
                    <a:pt x="50927" y="992886"/>
                    <a:pt x="63754" y="949198"/>
                  </a:cubicBezTo>
                  <a:cubicBezTo>
                    <a:pt x="76581" y="905510"/>
                    <a:pt x="91313" y="862457"/>
                    <a:pt x="108839" y="819912"/>
                  </a:cubicBezTo>
                  <a:cubicBezTo>
                    <a:pt x="117856" y="795020"/>
                    <a:pt x="143256" y="780034"/>
                    <a:pt x="169545" y="783971"/>
                  </a:cubicBezTo>
                  <a:cubicBezTo>
                    <a:pt x="207010" y="789559"/>
                    <a:pt x="229616" y="828294"/>
                    <a:pt x="216027" y="863727"/>
                  </a:cubicBezTo>
                  <a:cubicBezTo>
                    <a:pt x="200025" y="902462"/>
                    <a:pt x="186436" y="941832"/>
                    <a:pt x="174498" y="981710"/>
                  </a:cubicBezTo>
                  <a:cubicBezTo>
                    <a:pt x="162814" y="1021334"/>
                    <a:pt x="152908" y="1061593"/>
                    <a:pt x="145288" y="1102360"/>
                  </a:cubicBezTo>
                  <a:cubicBezTo>
                    <a:pt x="142494" y="1131062"/>
                    <a:pt x="120015" y="1151890"/>
                    <a:pt x="93472" y="1155065"/>
                  </a:cubicBezTo>
                  <a:close/>
                  <a:moveTo>
                    <a:pt x="2568829" y="1146302"/>
                  </a:moveTo>
                  <a:cubicBezTo>
                    <a:pt x="2545715" y="1143508"/>
                    <a:pt x="2525649" y="1127252"/>
                    <a:pt x="2519299" y="1103503"/>
                  </a:cubicBezTo>
                  <a:cubicBezTo>
                    <a:pt x="2511806" y="1063244"/>
                    <a:pt x="2502535" y="1023112"/>
                    <a:pt x="2490978" y="983742"/>
                  </a:cubicBezTo>
                  <a:cubicBezTo>
                    <a:pt x="2479294" y="944245"/>
                    <a:pt x="2465578" y="905383"/>
                    <a:pt x="2449957" y="867156"/>
                  </a:cubicBezTo>
                  <a:cubicBezTo>
                    <a:pt x="2444115" y="845185"/>
                    <a:pt x="2452243" y="821690"/>
                    <a:pt x="2470150" y="807720"/>
                  </a:cubicBezTo>
                  <a:cubicBezTo>
                    <a:pt x="2498090" y="786130"/>
                    <a:pt x="2538603" y="793242"/>
                    <a:pt x="2557653" y="823087"/>
                  </a:cubicBezTo>
                  <a:cubicBezTo>
                    <a:pt x="2574671" y="865251"/>
                    <a:pt x="2589530" y="907796"/>
                    <a:pt x="2602103" y="951357"/>
                  </a:cubicBezTo>
                  <a:cubicBezTo>
                    <a:pt x="2614676" y="994918"/>
                    <a:pt x="2624963" y="1038606"/>
                    <a:pt x="2633218" y="1082802"/>
                  </a:cubicBezTo>
                  <a:cubicBezTo>
                    <a:pt x="2636393" y="1110742"/>
                    <a:pt x="2619121" y="1136777"/>
                    <a:pt x="2592197" y="1144524"/>
                  </a:cubicBezTo>
                  <a:cubicBezTo>
                    <a:pt x="2584323" y="1146810"/>
                    <a:pt x="2576449" y="1147318"/>
                    <a:pt x="2568829" y="1146429"/>
                  </a:cubicBezTo>
                  <a:close/>
                  <a:moveTo>
                    <a:pt x="2432812" y="749300"/>
                  </a:moveTo>
                  <a:cubicBezTo>
                    <a:pt x="2409063" y="751205"/>
                    <a:pt x="2385187" y="738378"/>
                    <a:pt x="2374773" y="715137"/>
                  </a:cubicBezTo>
                  <a:cubicBezTo>
                    <a:pt x="2356485" y="683895"/>
                    <a:pt x="2336800" y="653415"/>
                    <a:pt x="2315337" y="623697"/>
                  </a:cubicBezTo>
                  <a:cubicBezTo>
                    <a:pt x="2294128" y="593979"/>
                    <a:pt x="2271268" y="565023"/>
                    <a:pt x="2246884" y="536702"/>
                  </a:cubicBezTo>
                  <a:cubicBezTo>
                    <a:pt x="2220976" y="511683"/>
                    <a:pt x="2223516" y="469265"/>
                    <a:pt x="2252218" y="447675"/>
                  </a:cubicBezTo>
                  <a:cubicBezTo>
                    <a:pt x="2278634" y="427863"/>
                    <a:pt x="2315972" y="434086"/>
                    <a:pt x="2334768" y="461137"/>
                  </a:cubicBezTo>
                  <a:cubicBezTo>
                    <a:pt x="2361438" y="491998"/>
                    <a:pt x="2386457" y="523494"/>
                    <a:pt x="2409952" y="556133"/>
                  </a:cubicBezTo>
                  <a:cubicBezTo>
                    <a:pt x="2433320" y="588645"/>
                    <a:pt x="2455164" y="622300"/>
                    <a:pt x="2475103" y="656463"/>
                  </a:cubicBezTo>
                  <a:cubicBezTo>
                    <a:pt x="2495931" y="685038"/>
                    <a:pt x="2487295" y="725043"/>
                    <a:pt x="2456180" y="741934"/>
                  </a:cubicBezTo>
                  <a:cubicBezTo>
                    <a:pt x="2448687" y="746125"/>
                    <a:pt x="2440813" y="748538"/>
                    <a:pt x="2432812" y="749173"/>
                  </a:cubicBezTo>
                  <a:close/>
                  <a:moveTo>
                    <a:pt x="225806" y="744474"/>
                  </a:moveTo>
                  <a:cubicBezTo>
                    <a:pt x="217170" y="742569"/>
                    <a:pt x="208534" y="738759"/>
                    <a:pt x="201041" y="732663"/>
                  </a:cubicBezTo>
                  <a:cubicBezTo>
                    <a:pt x="176149" y="712978"/>
                    <a:pt x="172085" y="676910"/>
                    <a:pt x="192024" y="652145"/>
                  </a:cubicBezTo>
                  <a:cubicBezTo>
                    <a:pt x="211582" y="618998"/>
                    <a:pt x="232791" y="586613"/>
                    <a:pt x="255397" y="554990"/>
                  </a:cubicBezTo>
                  <a:cubicBezTo>
                    <a:pt x="278130" y="523367"/>
                    <a:pt x="302514" y="492760"/>
                    <a:pt x="328295" y="462788"/>
                  </a:cubicBezTo>
                  <a:cubicBezTo>
                    <a:pt x="352425" y="437896"/>
                    <a:pt x="392684" y="438658"/>
                    <a:pt x="415290" y="464947"/>
                  </a:cubicBezTo>
                  <a:cubicBezTo>
                    <a:pt x="433197" y="485902"/>
                    <a:pt x="433451" y="517017"/>
                    <a:pt x="415798" y="538226"/>
                  </a:cubicBezTo>
                  <a:cubicBezTo>
                    <a:pt x="392176" y="565658"/>
                    <a:pt x="370078" y="593598"/>
                    <a:pt x="349631" y="622554"/>
                  </a:cubicBezTo>
                  <a:cubicBezTo>
                    <a:pt x="328930" y="651256"/>
                    <a:pt x="309753" y="680974"/>
                    <a:pt x="291973" y="711200"/>
                  </a:cubicBezTo>
                  <a:cubicBezTo>
                    <a:pt x="279781" y="737362"/>
                    <a:pt x="251841" y="749935"/>
                    <a:pt x="225806" y="744474"/>
                  </a:cubicBezTo>
                  <a:close/>
                  <a:moveTo>
                    <a:pt x="498602" y="418973"/>
                  </a:moveTo>
                  <a:cubicBezTo>
                    <a:pt x="479552" y="415163"/>
                    <a:pt x="462407" y="402463"/>
                    <a:pt x="454406" y="382143"/>
                  </a:cubicBezTo>
                  <a:cubicBezTo>
                    <a:pt x="444373" y="356362"/>
                    <a:pt x="454914" y="327025"/>
                    <a:pt x="479298" y="313690"/>
                  </a:cubicBezTo>
                  <a:cubicBezTo>
                    <a:pt x="518541" y="280543"/>
                    <a:pt x="559308" y="249809"/>
                    <a:pt x="601218" y="221869"/>
                  </a:cubicBezTo>
                  <a:cubicBezTo>
                    <a:pt x="643128" y="193929"/>
                    <a:pt x="686181" y="168783"/>
                    <a:pt x="730504" y="146304"/>
                  </a:cubicBezTo>
                  <a:cubicBezTo>
                    <a:pt x="760603" y="127508"/>
                    <a:pt x="800735" y="139827"/>
                    <a:pt x="815086" y="172339"/>
                  </a:cubicBezTo>
                  <a:cubicBezTo>
                    <a:pt x="828421" y="202438"/>
                    <a:pt x="813435" y="237617"/>
                    <a:pt x="782701" y="249301"/>
                  </a:cubicBezTo>
                  <a:cubicBezTo>
                    <a:pt x="742315" y="269875"/>
                    <a:pt x="702945" y="292608"/>
                    <a:pt x="664718" y="318135"/>
                  </a:cubicBezTo>
                  <a:cubicBezTo>
                    <a:pt x="626491" y="343662"/>
                    <a:pt x="589407" y="371729"/>
                    <a:pt x="553593" y="401955"/>
                  </a:cubicBezTo>
                  <a:cubicBezTo>
                    <a:pt x="538353" y="417830"/>
                    <a:pt x="517652" y="422783"/>
                    <a:pt x="498602" y="418973"/>
                  </a:cubicBezTo>
                  <a:close/>
                  <a:moveTo>
                    <a:pt x="2157349" y="411353"/>
                  </a:moveTo>
                  <a:cubicBezTo>
                    <a:pt x="2141220" y="414782"/>
                    <a:pt x="2123567" y="411226"/>
                    <a:pt x="2109089" y="400050"/>
                  </a:cubicBezTo>
                  <a:cubicBezTo>
                    <a:pt x="2072005" y="368808"/>
                    <a:pt x="2033524" y="340106"/>
                    <a:pt x="1993519" y="314071"/>
                  </a:cubicBezTo>
                  <a:cubicBezTo>
                    <a:pt x="1953514" y="288036"/>
                    <a:pt x="1912239" y="264795"/>
                    <a:pt x="1870075" y="243967"/>
                  </a:cubicBezTo>
                  <a:cubicBezTo>
                    <a:pt x="1839976" y="232537"/>
                    <a:pt x="1825117" y="198628"/>
                    <a:pt x="1837309" y="168783"/>
                  </a:cubicBezTo>
                  <a:cubicBezTo>
                    <a:pt x="1850898" y="134874"/>
                    <a:pt x="1891792" y="121666"/>
                    <a:pt x="1922780" y="140843"/>
                  </a:cubicBezTo>
                  <a:cubicBezTo>
                    <a:pt x="1968754" y="163703"/>
                    <a:pt x="2013839" y="189230"/>
                    <a:pt x="2057400" y="217678"/>
                  </a:cubicBezTo>
                  <a:cubicBezTo>
                    <a:pt x="2100834" y="246126"/>
                    <a:pt x="2142744" y="277622"/>
                    <a:pt x="2183384" y="311785"/>
                  </a:cubicBezTo>
                  <a:cubicBezTo>
                    <a:pt x="2204085" y="328803"/>
                    <a:pt x="2209800" y="358140"/>
                    <a:pt x="2196973" y="381508"/>
                  </a:cubicBezTo>
                  <a:cubicBezTo>
                    <a:pt x="2188337" y="397510"/>
                    <a:pt x="2173478" y="407797"/>
                    <a:pt x="2157349" y="411226"/>
                  </a:cubicBezTo>
                  <a:close/>
                  <a:moveTo>
                    <a:pt x="944245" y="176276"/>
                  </a:moveTo>
                  <a:cubicBezTo>
                    <a:pt x="921004" y="173863"/>
                    <a:pt x="900430" y="157861"/>
                    <a:pt x="893826" y="133985"/>
                  </a:cubicBezTo>
                  <a:cubicBezTo>
                    <a:pt x="885571" y="103759"/>
                    <a:pt x="902970" y="72263"/>
                    <a:pt x="933069" y="63246"/>
                  </a:cubicBezTo>
                  <a:cubicBezTo>
                    <a:pt x="981710" y="48006"/>
                    <a:pt x="1031494" y="35433"/>
                    <a:pt x="1081659" y="25908"/>
                  </a:cubicBezTo>
                  <a:cubicBezTo>
                    <a:pt x="1131443" y="16510"/>
                    <a:pt x="1181608" y="9906"/>
                    <a:pt x="1232408" y="6223"/>
                  </a:cubicBezTo>
                  <a:cubicBezTo>
                    <a:pt x="1258570" y="6350"/>
                    <a:pt x="1281430" y="24765"/>
                    <a:pt x="1287272" y="50292"/>
                  </a:cubicBezTo>
                  <a:cubicBezTo>
                    <a:pt x="1294892" y="82931"/>
                    <a:pt x="1273937" y="115189"/>
                    <a:pt x="1241044" y="121412"/>
                  </a:cubicBezTo>
                  <a:cubicBezTo>
                    <a:pt x="1194816" y="124841"/>
                    <a:pt x="1148842" y="131064"/>
                    <a:pt x="1103249" y="139827"/>
                  </a:cubicBezTo>
                  <a:cubicBezTo>
                    <a:pt x="1057656" y="148590"/>
                    <a:pt x="1012317" y="160020"/>
                    <a:pt x="967740" y="174117"/>
                  </a:cubicBezTo>
                  <a:cubicBezTo>
                    <a:pt x="959866" y="176530"/>
                    <a:pt x="951992" y="177165"/>
                    <a:pt x="944372" y="176276"/>
                  </a:cubicBezTo>
                  <a:close/>
                  <a:moveTo>
                    <a:pt x="1710309" y="172720"/>
                  </a:moveTo>
                  <a:cubicBezTo>
                    <a:pt x="1701673" y="173609"/>
                    <a:pt x="1692656" y="172847"/>
                    <a:pt x="1683766" y="169545"/>
                  </a:cubicBezTo>
                  <a:cubicBezTo>
                    <a:pt x="1640332" y="156464"/>
                    <a:pt x="1596644" y="146050"/>
                    <a:pt x="1552321" y="138049"/>
                  </a:cubicBezTo>
                  <a:cubicBezTo>
                    <a:pt x="1508125" y="129921"/>
                    <a:pt x="1463548" y="124460"/>
                    <a:pt x="1418590" y="121285"/>
                  </a:cubicBezTo>
                  <a:cubicBezTo>
                    <a:pt x="1388745" y="122936"/>
                    <a:pt x="1362710" y="100838"/>
                    <a:pt x="1359154" y="71247"/>
                  </a:cubicBezTo>
                  <a:cubicBezTo>
                    <a:pt x="1354455" y="32385"/>
                    <a:pt x="1388110" y="0"/>
                    <a:pt x="1426718" y="5588"/>
                  </a:cubicBezTo>
                  <a:cubicBezTo>
                    <a:pt x="1476121" y="9017"/>
                    <a:pt x="1525270" y="15113"/>
                    <a:pt x="1573911" y="24003"/>
                  </a:cubicBezTo>
                  <a:cubicBezTo>
                    <a:pt x="1622679" y="33020"/>
                    <a:pt x="1670812" y="44323"/>
                    <a:pt x="1718437" y="58801"/>
                  </a:cubicBezTo>
                  <a:cubicBezTo>
                    <a:pt x="1747647" y="65024"/>
                    <a:pt x="1767205" y="92710"/>
                    <a:pt x="1763014" y="122174"/>
                  </a:cubicBezTo>
                  <a:cubicBezTo>
                    <a:pt x="1758950" y="150241"/>
                    <a:pt x="1736217" y="169926"/>
                    <a:pt x="1710309" y="172720"/>
                  </a:cubicBezTo>
                  <a:close/>
                </a:path>
              </a:pathLst>
            </a:custGeom>
            <a:solidFill>
              <a:srgbClr val="E6C7C3"/>
            </a:solidFill>
          </p:spPr>
        </p:sp>
      </p:grpSp>
      <p:grpSp>
        <p:nvGrpSpPr>
          <p:cNvPr id="18" name="Group 18"/>
          <p:cNvGrpSpPr/>
          <p:nvPr/>
        </p:nvGrpSpPr>
        <p:grpSpPr>
          <a:xfrm>
            <a:off x="4878994" y="2855535"/>
            <a:ext cx="25401" cy="513271"/>
            <a:chOff x="0" y="0"/>
            <a:chExt cx="50802" cy="1026542"/>
          </a:xfrm>
        </p:grpSpPr>
        <p:sp>
          <p:nvSpPr>
            <p:cNvPr id="19" name="Freeform 19"/>
            <p:cNvSpPr/>
            <p:nvPr/>
          </p:nvSpPr>
          <p:spPr>
            <a:xfrm>
              <a:off x="0" y="25400"/>
              <a:ext cx="50800" cy="914400"/>
            </a:xfrm>
            <a:custGeom>
              <a:avLst/>
              <a:gdLst/>
              <a:ahLst/>
              <a:cxnLst/>
              <a:rect l="l" t="t" r="r" b="b"/>
              <a:pathLst>
                <a:path w="50800" h="914400">
                  <a:moveTo>
                    <a:pt x="50800" y="203200"/>
                  </a:moveTo>
                  <a:lnTo>
                    <a:pt x="50800" y="304800"/>
                  </a:lnTo>
                  <a:lnTo>
                    <a:pt x="0" y="304800"/>
                  </a:lnTo>
                  <a:lnTo>
                    <a:pt x="0" y="203200"/>
                  </a:lnTo>
                  <a:close/>
                  <a:moveTo>
                    <a:pt x="50800" y="406400"/>
                  </a:moveTo>
                  <a:lnTo>
                    <a:pt x="50800" y="508000"/>
                  </a:lnTo>
                  <a:lnTo>
                    <a:pt x="0" y="508000"/>
                  </a:lnTo>
                  <a:lnTo>
                    <a:pt x="0" y="406400"/>
                  </a:lnTo>
                  <a:close/>
                  <a:moveTo>
                    <a:pt x="50800" y="609600"/>
                  </a:moveTo>
                  <a:lnTo>
                    <a:pt x="50800" y="711200"/>
                  </a:lnTo>
                  <a:lnTo>
                    <a:pt x="0" y="711200"/>
                  </a:lnTo>
                  <a:lnTo>
                    <a:pt x="0" y="609600"/>
                  </a:lnTo>
                  <a:close/>
                  <a:moveTo>
                    <a:pt x="50800" y="812800"/>
                  </a:moveTo>
                  <a:lnTo>
                    <a:pt x="50800" y="914400"/>
                  </a:lnTo>
                  <a:lnTo>
                    <a:pt x="0" y="914400"/>
                  </a:lnTo>
                  <a:lnTo>
                    <a:pt x="0" y="812800"/>
                  </a:lnTo>
                  <a:close/>
                  <a:moveTo>
                    <a:pt x="50800" y="0"/>
                  </a:moveTo>
                  <a:lnTo>
                    <a:pt x="50800" y="101600"/>
                  </a:lnTo>
                  <a:lnTo>
                    <a:pt x="0" y="101600"/>
                  </a:lnTo>
                  <a:lnTo>
                    <a:pt x="0" y="0"/>
                  </a:lnTo>
                  <a:close/>
                </a:path>
              </a:pathLst>
            </a:custGeom>
            <a:solidFill>
              <a:srgbClr val="E6C7C3"/>
            </a:solidFill>
          </p:spPr>
        </p:sp>
      </p:grpSp>
      <p:grpSp>
        <p:nvGrpSpPr>
          <p:cNvPr id="20" name="Group 20"/>
          <p:cNvGrpSpPr/>
          <p:nvPr/>
        </p:nvGrpSpPr>
        <p:grpSpPr>
          <a:xfrm>
            <a:off x="6697006" y="3305287"/>
            <a:ext cx="1079856" cy="1079857"/>
            <a:chOff x="0" y="0"/>
            <a:chExt cx="2159712" cy="2159714"/>
          </a:xfrm>
        </p:grpSpPr>
        <p:sp>
          <p:nvSpPr>
            <p:cNvPr id="21" name="Freeform 21"/>
            <p:cNvSpPr/>
            <p:nvPr/>
          </p:nvSpPr>
          <p:spPr>
            <a:xfrm>
              <a:off x="0" y="0"/>
              <a:ext cx="2159762" cy="2159762"/>
            </a:xfrm>
            <a:custGeom>
              <a:avLst/>
              <a:gdLst/>
              <a:ahLst/>
              <a:cxnLst/>
              <a:rect l="l" t="t" r="r" b="b"/>
              <a:pathLst>
                <a:path w="2159762" h="2159762">
                  <a:moveTo>
                    <a:pt x="0" y="1079881"/>
                  </a:moveTo>
                  <a:cubicBezTo>
                    <a:pt x="0" y="483489"/>
                    <a:pt x="483489" y="0"/>
                    <a:pt x="1079881" y="0"/>
                  </a:cubicBezTo>
                  <a:cubicBezTo>
                    <a:pt x="1676273" y="0"/>
                    <a:pt x="2159762" y="483489"/>
                    <a:pt x="2159762" y="1079881"/>
                  </a:cubicBezTo>
                  <a:cubicBezTo>
                    <a:pt x="2159762" y="1676273"/>
                    <a:pt x="1676273" y="2159762"/>
                    <a:pt x="1079881" y="2159762"/>
                  </a:cubicBezTo>
                  <a:cubicBezTo>
                    <a:pt x="483489" y="2159762"/>
                    <a:pt x="0" y="1676273"/>
                    <a:pt x="0" y="1079881"/>
                  </a:cubicBezTo>
                  <a:close/>
                </a:path>
              </a:pathLst>
            </a:custGeom>
            <a:solidFill>
              <a:srgbClr val="E6C7C3"/>
            </a:solidFill>
          </p:spPr>
        </p:sp>
      </p:grpSp>
      <p:grpSp>
        <p:nvGrpSpPr>
          <p:cNvPr id="22" name="Group 22"/>
          <p:cNvGrpSpPr/>
          <p:nvPr/>
        </p:nvGrpSpPr>
        <p:grpSpPr>
          <a:xfrm>
            <a:off x="6573218" y="3182128"/>
            <a:ext cx="1614527" cy="1324183"/>
            <a:chOff x="0" y="0"/>
            <a:chExt cx="3229054" cy="2648366"/>
          </a:xfrm>
        </p:grpSpPr>
        <p:sp>
          <p:nvSpPr>
            <p:cNvPr id="23" name="Freeform 23"/>
            <p:cNvSpPr/>
            <p:nvPr/>
          </p:nvSpPr>
          <p:spPr>
            <a:xfrm>
              <a:off x="-5080" y="0"/>
              <a:ext cx="3234563" cy="2653411"/>
            </a:xfrm>
            <a:custGeom>
              <a:avLst/>
              <a:gdLst/>
              <a:ahLst/>
              <a:cxnLst/>
              <a:rect l="l" t="t" r="r" b="b"/>
              <a:pathLst>
                <a:path w="3234563" h="2653411">
                  <a:moveTo>
                    <a:pt x="1332230" y="0"/>
                  </a:moveTo>
                  <a:cubicBezTo>
                    <a:pt x="992759" y="0"/>
                    <a:pt x="653669" y="129413"/>
                    <a:pt x="394589" y="388366"/>
                  </a:cubicBezTo>
                  <a:cubicBezTo>
                    <a:pt x="135001" y="647954"/>
                    <a:pt x="5588" y="988187"/>
                    <a:pt x="6096" y="1328420"/>
                  </a:cubicBezTo>
                  <a:cubicBezTo>
                    <a:pt x="0" y="1360043"/>
                    <a:pt x="21209" y="1390523"/>
                    <a:pt x="52959" y="1395984"/>
                  </a:cubicBezTo>
                  <a:cubicBezTo>
                    <a:pt x="92837" y="1402588"/>
                    <a:pt x="127508" y="1368425"/>
                    <a:pt x="121793" y="1328420"/>
                  </a:cubicBezTo>
                  <a:cubicBezTo>
                    <a:pt x="121158" y="1018032"/>
                    <a:pt x="239522" y="707390"/>
                    <a:pt x="476377" y="470408"/>
                  </a:cubicBezTo>
                  <a:cubicBezTo>
                    <a:pt x="712851" y="234061"/>
                    <a:pt x="1022477" y="115697"/>
                    <a:pt x="1332230" y="115697"/>
                  </a:cubicBezTo>
                  <a:cubicBezTo>
                    <a:pt x="1641983" y="115697"/>
                    <a:pt x="1951609" y="233934"/>
                    <a:pt x="2187956" y="470281"/>
                  </a:cubicBezTo>
                  <a:cubicBezTo>
                    <a:pt x="2424811" y="707263"/>
                    <a:pt x="2543175" y="1017905"/>
                    <a:pt x="2542540" y="1328293"/>
                  </a:cubicBezTo>
                  <a:cubicBezTo>
                    <a:pt x="2537333" y="1360297"/>
                    <a:pt x="2559939" y="1390396"/>
                    <a:pt x="2592070" y="1394460"/>
                  </a:cubicBezTo>
                  <a:cubicBezTo>
                    <a:pt x="2593975" y="1394714"/>
                    <a:pt x="2595626" y="1393952"/>
                    <a:pt x="2597404" y="1393952"/>
                  </a:cubicBezTo>
                  <a:lnTo>
                    <a:pt x="2597404" y="1394841"/>
                  </a:lnTo>
                  <a:lnTo>
                    <a:pt x="3032760" y="1394841"/>
                  </a:lnTo>
                  <a:lnTo>
                    <a:pt x="2887980" y="1539875"/>
                  </a:lnTo>
                  <a:cubicBezTo>
                    <a:pt x="2865120" y="1562862"/>
                    <a:pt x="2865120" y="1600327"/>
                    <a:pt x="2887980" y="1623187"/>
                  </a:cubicBezTo>
                  <a:cubicBezTo>
                    <a:pt x="2910840" y="1646047"/>
                    <a:pt x="2948305" y="1646174"/>
                    <a:pt x="2971292" y="1623187"/>
                  </a:cubicBezTo>
                  <a:lnTo>
                    <a:pt x="3217037" y="1377061"/>
                  </a:lnTo>
                  <a:cubicBezTo>
                    <a:pt x="3228721" y="1365377"/>
                    <a:pt x="3234436" y="1350010"/>
                    <a:pt x="3234309" y="1334643"/>
                  </a:cubicBezTo>
                  <a:cubicBezTo>
                    <a:pt x="3234563" y="1319276"/>
                    <a:pt x="3228975" y="1303274"/>
                    <a:pt x="3217037" y="1291590"/>
                  </a:cubicBezTo>
                  <a:lnTo>
                    <a:pt x="2971165" y="1045718"/>
                  </a:lnTo>
                  <a:cubicBezTo>
                    <a:pt x="2959735" y="1034161"/>
                    <a:pt x="2944749" y="1028573"/>
                    <a:pt x="2929890" y="1028573"/>
                  </a:cubicBezTo>
                  <a:cubicBezTo>
                    <a:pt x="2914777" y="1028573"/>
                    <a:pt x="2899537" y="1034161"/>
                    <a:pt x="2887980" y="1045718"/>
                  </a:cubicBezTo>
                  <a:cubicBezTo>
                    <a:pt x="2865120" y="1068578"/>
                    <a:pt x="2865120" y="1105662"/>
                    <a:pt x="2887980" y="1128522"/>
                  </a:cubicBezTo>
                  <a:lnTo>
                    <a:pt x="3036570" y="1276985"/>
                  </a:lnTo>
                  <a:lnTo>
                    <a:pt x="2656078" y="1276985"/>
                  </a:lnTo>
                  <a:cubicBezTo>
                    <a:pt x="2644140" y="954278"/>
                    <a:pt x="2516378" y="634873"/>
                    <a:pt x="2269871" y="388366"/>
                  </a:cubicBezTo>
                  <a:cubicBezTo>
                    <a:pt x="2010918" y="129413"/>
                    <a:pt x="1671701" y="0"/>
                    <a:pt x="1332230" y="0"/>
                  </a:cubicBezTo>
                  <a:close/>
                  <a:moveTo>
                    <a:pt x="93472" y="1498473"/>
                  </a:moveTo>
                  <a:cubicBezTo>
                    <a:pt x="84836" y="1497457"/>
                    <a:pt x="75565" y="1498346"/>
                    <a:pt x="66548" y="1501648"/>
                  </a:cubicBezTo>
                  <a:cubicBezTo>
                    <a:pt x="38100" y="1511935"/>
                    <a:pt x="22733" y="1542923"/>
                    <a:pt x="31750" y="1571879"/>
                  </a:cubicBezTo>
                  <a:cubicBezTo>
                    <a:pt x="40132" y="1616456"/>
                    <a:pt x="50927" y="1660525"/>
                    <a:pt x="63754" y="1704213"/>
                  </a:cubicBezTo>
                  <a:cubicBezTo>
                    <a:pt x="76581" y="1747901"/>
                    <a:pt x="91313" y="1790954"/>
                    <a:pt x="108839" y="1833499"/>
                  </a:cubicBezTo>
                  <a:cubicBezTo>
                    <a:pt x="117856" y="1858391"/>
                    <a:pt x="143256" y="1873377"/>
                    <a:pt x="169545" y="1869440"/>
                  </a:cubicBezTo>
                  <a:cubicBezTo>
                    <a:pt x="207010" y="1863852"/>
                    <a:pt x="229616" y="1825117"/>
                    <a:pt x="216027" y="1789684"/>
                  </a:cubicBezTo>
                  <a:cubicBezTo>
                    <a:pt x="200025" y="1750949"/>
                    <a:pt x="186436" y="1711579"/>
                    <a:pt x="174498" y="1671701"/>
                  </a:cubicBezTo>
                  <a:cubicBezTo>
                    <a:pt x="162814" y="1632077"/>
                    <a:pt x="152908" y="1591818"/>
                    <a:pt x="145288" y="1551051"/>
                  </a:cubicBezTo>
                  <a:cubicBezTo>
                    <a:pt x="142494" y="1522349"/>
                    <a:pt x="120015" y="1501521"/>
                    <a:pt x="93472" y="1498346"/>
                  </a:cubicBezTo>
                  <a:close/>
                  <a:moveTo>
                    <a:pt x="2568829" y="1507109"/>
                  </a:moveTo>
                  <a:cubicBezTo>
                    <a:pt x="2545715" y="1509903"/>
                    <a:pt x="2525649" y="1526159"/>
                    <a:pt x="2519299" y="1549908"/>
                  </a:cubicBezTo>
                  <a:cubicBezTo>
                    <a:pt x="2511806" y="1590167"/>
                    <a:pt x="2502535" y="1630299"/>
                    <a:pt x="2490978" y="1669669"/>
                  </a:cubicBezTo>
                  <a:cubicBezTo>
                    <a:pt x="2479294" y="1709166"/>
                    <a:pt x="2465578" y="1748028"/>
                    <a:pt x="2449957" y="1786255"/>
                  </a:cubicBezTo>
                  <a:cubicBezTo>
                    <a:pt x="2444115" y="1808226"/>
                    <a:pt x="2452243" y="1831721"/>
                    <a:pt x="2470150" y="1845691"/>
                  </a:cubicBezTo>
                  <a:cubicBezTo>
                    <a:pt x="2498090" y="1867281"/>
                    <a:pt x="2538603" y="1860169"/>
                    <a:pt x="2557653" y="1830324"/>
                  </a:cubicBezTo>
                  <a:cubicBezTo>
                    <a:pt x="2574671" y="1788160"/>
                    <a:pt x="2589530" y="1745615"/>
                    <a:pt x="2602103" y="1702054"/>
                  </a:cubicBezTo>
                  <a:cubicBezTo>
                    <a:pt x="2614676" y="1658493"/>
                    <a:pt x="2624963" y="1614805"/>
                    <a:pt x="2633218" y="1570609"/>
                  </a:cubicBezTo>
                  <a:cubicBezTo>
                    <a:pt x="2636393" y="1542669"/>
                    <a:pt x="2619121" y="1516634"/>
                    <a:pt x="2592197" y="1508887"/>
                  </a:cubicBezTo>
                  <a:cubicBezTo>
                    <a:pt x="2584323" y="1506601"/>
                    <a:pt x="2576449" y="1506093"/>
                    <a:pt x="2568829" y="1506982"/>
                  </a:cubicBezTo>
                  <a:close/>
                  <a:moveTo>
                    <a:pt x="2432812" y="1904111"/>
                  </a:moveTo>
                  <a:cubicBezTo>
                    <a:pt x="2409063" y="1902206"/>
                    <a:pt x="2385187" y="1915033"/>
                    <a:pt x="2374773" y="1938274"/>
                  </a:cubicBezTo>
                  <a:cubicBezTo>
                    <a:pt x="2356485" y="1969516"/>
                    <a:pt x="2336800" y="1999996"/>
                    <a:pt x="2315337" y="2029714"/>
                  </a:cubicBezTo>
                  <a:cubicBezTo>
                    <a:pt x="2294128" y="2059432"/>
                    <a:pt x="2271268" y="2088388"/>
                    <a:pt x="2246884" y="2116709"/>
                  </a:cubicBezTo>
                  <a:cubicBezTo>
                    <a:pt x="2220976" y="2141728"/>
                    <a:pt x="2223516" y="2184146"/>
                    <a:pt x="2252218" y="2205736"/>
                  </a:cubicBezTo>
                  <a:cubicBezTo>
                    <a:pt x="2278634" y="2225548"/>
                    <a:pt x="2315972" y="2219325"/>
                    <a:pt x="2334768" y="2192274"/>
                  </a:cubicBezTo>
                  <a:cubicBezTo>
                    <a:pt x="2361438" y="2161413"/>
                    <a:pt x="2386457" y="2129917"/>
                    <a:pt x="2409952" y="2097278"/>
                  </a:cubicBezTo>
                  <a:cubicBezTo>
                    <a:pt x="2433320" y="2064766"/>
                    <a:pt x="2455164" y="2031111"/>
                    <a:pt x="2475103" y="1996948"/>
                  </a:cubicBezTo>
                  <a:cubicBezTo>
                    <a:pt x="2495931" y="1968373"/>
                    <a:pt x="2487295" y="1928368"/>
                    <a:pt x="2456180" y="1911477"/>
                  </a:cubicBezTo>
                  <a:cubicBezTo>
                    <a:pt x="2448687" y="1907286"/>
                    <a:pt x="2440813" y="1904873"/>
                    <a:pt x="2432812" y="1904238"/>
                  </a:cubicBezTo>
                  <a:close/>
                  <a:moveTo>
                    <a:pt x="225806" y="1909064"/>
                  </a:moveTo>
                  <a:cubicBezTo>
                    <a:pt x="217170" y="1910969"/>
                    <a:pt x="208534" y="1914779"/>
                    <a:pt x="201041" y="1920875"/>
                  </a:cubicBezTo>
                  <a:cubicBezTo>
                    <a:pt x="176149" y="1940560"/>
                    <a:pt x="172085" y="1976628"/>
                    <a:pt x="192024" y="2001393"/>
                  </a:cubicBezTo>
                  <a:cubicBezTo>
                    <a:pt x="211582" y="2034540"/>
                    <a:pt x="232791" y="2066925"/>
                    <a:pt x="255397" y="2098548"/>
                  </a:cubicBezTo>
                  <a:cubicBezTo>
                    <a:pt x="278130" y="2130171"/>
                    <a:pt x="302514" y="2160778"/>
                    <a:pt x="328295" y="2190750"/>
                  </a:cubicBezTo>
                  <a:cubicBezTo>
                    <a:pt x="352425" y="2215642"/>
                    <a:pt x="392684" y="2214880"/>
                    <a:pt x="415290" y="2188591"/>
                  </a:cubicBezTo>
                  <a:cubicBezTo>
                    <a:pt x="433197" y="2167636"/>
                    <a:pt x="433451" y="2136521"/>
                    <a:pt x="415798" y="2115312"/>
                  </a:cubicBezTo>
                  <a:cubicBezTo>
                    <a:pt x="392176" y="2087880"/>
                    <a:pt x="370078" y="2059940"/>
                    <a:pt x="349631" y="2030984"/>
                  </a:cubicBezTo>
                  <a:cubicBezTo>
                    <a:pt x="328930" y="2002282"/>
                    <a:pt x="309753" y="1972564"/>
                    <a:pt x="291973" y="1942338"/>
                  </a:cubicBezTo>
                  <a:cubicBezTo>
                    <a:pt x="279781" y="1916176"/>
                    <a:pt x="251841" y="1903603"/>
                    <a:pt x="225806" y="1909064"/>
                  </a:cubicBezTo>
                  <a:close/>
                  <a:moveTo>
                    <a:pt x="498602" y="2234565"/>
                  </a:moveTo>
                  <a:cubicBezTo>
                    <a:pt x="479552" y="2238375"/>
                    <a:pt x="462407" y="2251075"/>
                    <a:pt x="454406" y="2271395"/>
                  </a:cubicBezTo>
                  <a:cubicBezTo>
                    <a:pt x="444373" y="2297176"/>
                    <a:pt x="454914" y="2326513"/>
                    <a:pt x="479298" y="2339848"/>
                  </a:cubicBezTo>
                  <a:cubicBezTo>
                    <a:pt x="518541" y="2372995"/>
                    <a:pt x="559308" y="2403729"/>
                    <a:pt x="601218" y="2431669"/>
                  </a:cubicBezTo>
                  <a:cubicBezTo>
                    <a:pt x="643128" y="2459609"/>
                    <a:pt x="686181" y="2484755"/>
                    <a:pt x="730504" y="2507234"/>
                  </a:cubicBezTo>
                  <a:cubicBezTo>
                    <a:pt x="760603" y="2526030"/>
                    <a:pt x="800735" y="2513711"/>
                    <a:pt x="815086" y="2481199"/>
                  </a:cubicBezTo>
                  <a:cubicBezTo>
                    <a:pt x="828421" y="2451100"/>
                    <a:pt x="813435" y="2415921"/>
                    <a:pt x="782701" y="2404237"/>
                  </a:cubicBezTo>
                  <a:cubicBezTo>
                    <a:pt x="742315" y="2383663"/>
                    <a:pt x="702945" y="2360930"/>
                    <a:pt x="664718" y="2335403"/>
                  </a:cubicBezTo>
                  <a:cubicBezTo>
                    <a:pt x="626491" y="2309876"/>
                    <a:pt x="589407" y="2281809"/>
                    <a:pt x="553593" y="2251583"/>
                  </a:cubicBezTo>
                  <a:cubicBezTo>
                    <a:pt x="538353" y="2235708"/>
                    <a:pt x="517652" y="2230755"/>
                    <a:pt x="498602" y="2234565"/>
                  </a:cubicBezTo>
                  <a:close/>
                  <a:moveTo>
                    <a:pt x="2157349" y="2242185"/>
                  </a:moveTo>
                  <a:cubicBezTo>
                    <a:pt x="2141220" y="2238756"/>
                    <a:pt x="2123567" y="2242312"/>
                    <a:pt x="2109089" y="2253488"/>
                  </a:cubicBezTo>
                  <a:cubicBezTo>
                    <a:pt x="2072005" y="2284730"/>
                    <a:pt x="2033524" y="2313432"/>
                    <a:pt x="1993519" y="2339467"/>
                  </a:cubicBezTo>
                  <a:cubicBezTo>
                    <a:pt x="1953514" y="2365502"/>
                    <a:pt x="1912239" y="2388743"/>
                    <a:pt x="1870075" y="2409571"/>
                  </a:cubicBezTo>
                  <a:cubicBezTo>
                    <a:pt x="1839976" y="2421001"/>
                    <a:pt x="1825117" y="2454910"/>
                    <a:pt x="1837309" y="2484755"/>
                  </a:cubicBezTo>
                  <a:cubicBezTo>
                    <a:pt x="1850898" y="2518664"/>
                    <a:pt x="1891792" y="2531872"/>
                    <a:pt x="1922780" y="2512695"/>
                  </a:cubicBezTo>
                  <a:cubicBezTo>
                    <a:pt x="1968754" y="2489835"/>
                    <a:pt x="2013839" y="2464308"/>
                    <a:pt x="2057400" y="2435860"/>
                  </a:cubicBezTo>
                  <a:cubicBezTo>
                    <a:pt x="2100834" y="2407412"/>
                    <a:pt x="2142744" y="2375916"/>
                    <a:pt x="2183384" y="2341753"/>
                  </a:cubicBezTo>
                  <a:cubicBezTo>
                    <a:pt x="2204085" y="2324735"/>
                    <a:pt x="2209800" y="2295398"/>
                    <a:pt x="2196973" y="2272030"/>
                  </a:cubicBezTo>
                  <a:cubicBezTo>
                    <a:pt x="2188337" y="2256028"/>
                    <a:pt x="2173478" y="2245741"/>
                    <a:pt x="2157349" y="2242312"/>
                  </a:cubicBezTo>
                  <a:close/>
                  <a:moveTo>
                    <a:pt x="944245" y="2477135"/>
                  </a:moveTo>
                  <a:cubicBezTo>
                    <a:pt x="921004" y="2479548"/>
                    <a:pt x="900430" y="2495550"/>
                    <a:pt x="893826" y="2519426"/>
                  </a:cubicBezTo>
                  <a:cubicBezTo>
                    <a:pt x="885571" y="2549652"/>
                    <a:pt x="902970" y="2581148"/>
                    <a:pt x="933069" y="2590165"/>
                  </a:cubicBezTo>
                  <a:cubicBezTo>
                    <a:pt x="981710" y="2605405"/>
                    <a:pt x="1031494" y="2617978"/>
                    <a:pt x="1081659" y="2627503"/>
                  </a:cubicBezTo>
                  <a:cubicBezTo>
                    <a:pt x="1131570" y="2636901"/>
                    <a:pt x="1181735" y="2643632"/>
                    <a:pt x="1232408" y="2647315"/>
                  </a:cubicBezTo>
                  <a:cubicBezTo>
                    <a:pt x="1258570" y="2647188"/>
                    <a:pt x="1281430" y="2628773"/>
                    <a:pt x="1287272" y="2603246"/>
                  </a:cubicBezTo>
                  <a:cubicBezTo>
                    <a:pt x="1294892" y="2570607"/>
                    <a:pt x="1273937" y="2538349"/>
                    <a:pt x="1241044" y="2532126"/>
                  </a:cubicBezTo>
                  <a:cubicBezTo>
                    <a:pt x="1194816" y="2528697"/>
                    <a:pt x="1148842" y="2522474"/>
                    <a:pt x="1103249" y="2513711"/>
                  </a:cubicBezTo>
                  <a:cubicBezTo>
                    <a:pt x="1057656" y="2504948"/>
                    <a:pt x="1012317" y="2493518"/>
                    <a:pt x="967740" y="2479421"/>
                  </a:cubicBezTo>
                  <a:cubicBezTo>
                    <a:pt x="959866" y="2477008"/>
                    <a:pt x="951992" y="2476373"/>
                    <a:pt x="944372" y="2477262"/>
                  </a:cubicBezTo>
                  <a:close/>
                  <a:moveTo>
                    <a:pt x="1710309" y="2480691"/>
                  </a:moveTo>
                  <a:cubicBezTo>
                    <a:pt x="1701673" y="2479802"/>
                    <a:pt x="1692656" y="2480564"/>
                    <a:pt x="1683766" y="2483866"/>
                  </a:cubicBezTo>
                  <a:cubicBezTo>
                    <a:pt x="1640332" y="2496947"/>
                    <a:pt x="1596644" y="2507361"/>
                    <a:pt x="1552321" y="2515362"/>
                  </a:cubicBezTo>
                  <a:cubicBezTo>
                    <a:pt x="1508125" y="2523490"/>
                    <a:pt x="1463548" y="2528951"/>
                    <a:pt x="1418590" y="2532126"/>
                  </a:cubicBezTo>
                  <a:cubicBezTo>
                    <a:pt x="1388745" y="2530475"/>
                    <a:pt x="1362710" y="2552573"/>
                    <a:pt x="1359154" y="2582164"/>
                  </a:cubicBezTo>
                  <a:cubicBezTo>
                    <a:pt x="1354455" y="2621026"/>
                    <a:pt x="1388110" y="2653411"/>
                    <a:pt x="1426718" y="2647823"/>
                  </a:cubicBezTo>
                  <a:cubicBezTo>
                    <a:pt x="1476121" y="2644394"/>
                    <a:pt x="1525270" y="2638298"/>
                    <a:pt x="1573911" y="2629408"/>
                  </a:cubicBezTo>
                  <a:cubicBezTo>
                    <a:pt x="1622679" y="2620391"/>
                    <a:pt x="1670812" y="2609088"/>
                    <a:pt x="1718437" y="2594610"/>
                  </a:cubicBezTo>
                  <a:cubicBezTo>
                    <a:pt x="1747647" y="2588387"/>
                    <a:pt x="1767205" y="2560701"/>
                    <a:pt x="1763014" y="2531237"/>
                  </a:cubicBezTo>
                  <a:cubicBezTo>
                    <a:pt x="1758950" y="2503170"/>
                    <a:pt x="1736217" y="2483485"/>
                    <a:pt x="1710309" y="2480691"/>
                  </a:cubicBezTo>
                  <a:close/>
                </a:path>
              </a:pathLst>
            </a:custGeom>
            <a:solidFill>
              <a:srgbClr val="E6C7C3"/>
            </a:solidFill>
          </p:spPr>
        </p:sp>
      </p:grpSp>
      <p:grpSp>
        <p:nvGrpSpPr>
          <p:cNvPr id="24" name="Group 24"/>
          <p:cNvGrpSpPr/>
          <p:nvPr/>
        </p:nvGrpSpPr>
        <p:grpSpPr>
          <a:xfrm>
            <a:off x="7238640" y="4321626"/>
            <a:ext cx="25401" cy="513271"/>
            <a:chOff x="0" y="0"/>
            <a:chExt cx="50802" cy="1026542"/>
          </a:xfrm>
        </p:grpSpPr>
        <p:sp>
          <p:nvSpPr>
            <p:cNvPr id="25" name="Freeform 25"/>
            <p:cNvSpPr/>
            <p:nvPr/>
          </p:nvSpPr>
          <p:spPr>
            <a:xfrm>
              <a:off x="0" y="25400"/>
              <a:ext cx="50800" cy="914400"/>
            </a:xfrm>
            <a:custGeom>
              <a:avLst/>
              <a:gdLst/>
              <a:ahLst/>
              <a:cxnLst/>
              <a:rect l="l" t="t" r="r" b="b"/>
              <a:pathLst>
                <a:path w="50800" h="914400">
                  <a:moveTo>
                    <a:pt x="50800" y="203200"/>
                  </a:moveTo>
                  <a:lnTo>
                    <a:pt x="50800" y="304800"/>
                  </a:lnTo>
                  <a:lnTo>
                    <a:pt x="0" y="304800"/>
                  </a:lnTo>
                  <a:lnTo>
                    <a:pt x="0" y="203200"/>
                  </a:lnTo>
                  <a:close/>
                  <a:moveTo>
                    <a:pt x="50800" y="406400"/>
                  </a:moveTo>
                  <a:lnTo>
                    <a:pt x="50800" y="508000"/>
                  </a:lnTo>
                  <a:lnTo>
                    <a:pt x="0" y="508000"/>
                  </a:lnTo>
                  <a:lnTo>
                    <a:pt x="0" y="406400"/>
                  </a:lnTo>
                  <a:close/>
                  <a:moveTo>
                    <a:pt x="50800" y="609600"/>
                  </a:moveTo>
                  <a:lnTo>
                    <a:pt x="50800" y="711200"/>
                  </a:lnTo>
                  <a:lnTo>
                    <a:pt x="0" y="711200"/>
                  </a:lnTo>
                  <a:lnTo>
                    <a:pt x="0" y="609600"/>
                  </a:lnTo>
                  <a:close/>
                  <a:moveTo>
                    <a:pt x="50800" y="812800"/>
                  </a:moveTo>
                  <a:lnTo>
                    <a:pt x="50800" y="914400"/>
                  </a:lnTo>
                  <a:lnTo>
                    <a:pt x="0" y="914400"/>
                  </a:lnTo>
                  <a:lnTo>
                    <a:pt x="0" y="812800"/>
                  </a:lnTo>
                  <a:close/>
                  <a:moveTo>
                    <a:pt x="50800" y="0"/>
                  </a:moveTo>
                  <a:lnTo>
                    <a:pt x="50800" y="101600"/>
                  </a:lnTo>
                  <a:lnTo>
                    <a:pt x="0" y="101600"/>
                  </a:lnTo>
                  <a:lnTo>
                    <a:pt x="0" y="0"/>
                  </a:lnTo>
                  <a:close/>
                </a:path>
              </a:pathLst>
            </a:custGeom>
            <a:solidFill>
              <a:srgbClr val="E6C7C3"/>
            </a:solidFill>
          </p:spPr>
        </p:sp>
      </p:grpSp>
      <p:grpSp>
        <p:nvGrpSpPr>
          <p:cNvPr id="26" name="Group 26"/>
          <p:cNvGrpSpPr/>
          <p:nvPr/>
        </p:nvGrpSpPr>
        <p:grpSpPr>
          <a:xfrm>
            <a:off x="9042246" y="3305287"/>
            <a:ext cx="1079856" cy="1079857"/>
            <a:chOff x="0" y="0"/>
            <a:chExt cx="2159712" cy="2159714"/>
          </a:xfrm>
        </p:grpSpPr>
        <p:sp>
          <p:nvSpPr>
            <p:cNvPr id="27" name="Freeform 27"/>
            <p:cNvSpPr/>
            <p:nvPr/>
          </p:nvSpPr>
          <p:spPr>
            <a:xfrm>
              <a:off x="0" y="0"/>
              <a:ext cx="2159762" cy="2159762"/>
            </a:xfrm>
            <a:custGeom>
              <a:avLst/>
              <a:gdLst/>
              <a:ahLst/>
              <a:cxnLst/>
              <a:rect l="l" t="t" r="r" b="b"/>
              <a:pathLst>
                <a:path w="2159762" h="2159762">
                  <a:moveTo>
                    <a:pt x="0" y="1079881"/>
                  </a:moveTo>
                  <a:cubicBezTo>
                    <a:pt x="0" y="483489"/>
                    <a:pt x="483489" y="0"/>
                    <a:pt x="1079881" y="0"/>
                  </a:cubicBezTo>
                  <a:cubicBezTo>
                    <a:pt x="1676273" y="0"/>
                    <a:pt x="2159762" y="483489"/>
                    <a:pt x="2159762" y="1079881"/>
                  </a:cubicBezTo>
                  <a:cubicBezTo>
                    <a:pt x="2159762" y="1676273"/>
                    <a:pt x="1676273" y="2159762"/>
                    <a:pt x="1079881" y="2159762"/>
                  </a:cubicBezTo>
                  <a:cubicBezTo>
                    <a:pt x="483489" y="2159762"/>
                    <a:pt x="0" y="1676273"/>
                    <a:pt x="0" y="1079881"/>
                  </a:cubicBezTo>
                  <a:close/>
                </a:path>
              </a:pathLst>
            </a:custGeom>
            <a:solidFill>
              <a:srgbClr val="E6C7C3"/>
            </a:solidFill>
          </p:spPr>
        </p:sp>
      </p:grpSp>
      <p:grpSp>
        <p:nvGrpSpPr>
          <p:cNvPr id="28" name="Group 28"/>
          <p:cNvGrpSpPr/>
          <p:nvPr/>
        </p:nvGrpSpPr>
        <p:grpSpPr>
          <a:xfrm>
            <a:off x="8918458" y="3182129"/>
            <a:ext cx="1614527" cy="1324183"/>
            <a:chOff x="0" y="0"/>
            <a:chExt cx="3229054" cy="2648366"/>
          </a:xfrm>
        </p:grpSpPr>
        <p:sp>
          <p:nvSpPr>
            <p:cNvPr id="29" name="Freeform 29"/>
            <p:cNvSpPr/>
            <p:nvPr/>
          </p:nvSpPr>
          <p:spPr>
            <a:xfrm>
              <a:off x="-5080" y="-5080"/>
              <a:ext cx="3234563" cy="2653411"/>
            </a:xfrm>
            <a:custGeom>
              <a:avLst/>
              <a:gdLst/>
              <a:ahLst/>
              <a:cxnLst/>
              <a:rect l="l" t="t" r="r" b="b"/>
              <a:pathLst>
                <a:path w="3234563" h="2653411">
                  <a:moveTo>
                    <a:pt x="1332230" y="2653411"/>
                  </a:moveTo>
                  <a:cubicBezTo>
                    <a:pt x="992759" y="2653411"/>
                    <a:pt x="653542" y="2523998"/>
                    <a:pt x="394589" y="2265045"/>
                  </a:cubicBezTo>
                  <a:cubicBezTo>
                    <a:pt x="135001" y="2005457"/>
                    <a:pt x="5588" y="1665224"/>
                    <a:pt x="6096" y="1325118"/>
                  </a:cubicBezTo>
                  <a:cubicBezTo>
                    <a:pt x="0" y="1293495"/>
                    <a:pt x="21209" y="1263015"/>
                    <a:pt x="52959" y="1257554"/>
                  </a:cubicBezTo>
                  <a:cubicBezTo>
                    <a:pt x="92837" y="1250950"/>
                    <a:pt x="127508" y="1285113"/>
                    <a:pt x="121793" y="1325118"/>
                  </a:cubicBezTo>
                  <a:cubicBezTo>
                    <a:pt x="121158" y="1635506"/>
                    <a:pt x="239522" y="1946148"/>
                    <a:pt x="476377" y="2183130"/>
                  </a:cubicBezTo>
                  <a:cubicBezTo>
                    <a:pt x="712851" y="2419477"/>
                    <a:pt x="1022350" y="2537714"/>
                    <a:pt x="1332103" y="2537714"/>
                  </a:cubicBezTo>
                  <a:cubicBezTo>
                    <a:pt x="1641856" y="2537714"/>
                    <a:pt x="1951482" y="2419477"/>
                    <a:pt x="2187829" y="2183130"/>
                  </a:cubicBezTo>
                  <a:cubicBezTo>
                    <a:pt x="2424684" y="1946148"/>
                    <a:pt x="2543048" y="1635506"/>
                    <a:pt x="2542413" y="1325118"/>
                  </a:cubicBezTo>
                  <a:cubicBezTo>
                    <a:pt x="2537206" y="1293114"/>
                    <a:pt x="2559812" y="1263015"/>
                    <a:pt x="2591943" y="1258951"/>
                  </a:cubicBezTo>
                  <a:cubicBezTo>
                    <a:pt x="2593848" y="1258697"/>
                    <a:pt x="2595499" y="1259459"/>
                    <a:pt x="2597277" y="1259459"/>
                  </a:cubicBezTo>
                  <a:lnTo>
                    <a:pt x="2597277" y="1258570"/>
                  </a:lnTo>
                  <a:lnTo>
                    <a:pt x="3032633" y="1258570"/>
                  </a:lnTo>
                  <a:lnTo>
                    <a:pt x="2887980" y="1113536"/>
                  </a:lnTo>
                  <a:cubicBezTo>
                    <a:pt x="2865120" y="1090549"/>
                    <a:pt x="2865120" y="1053084"/>
                    <a:pt x="2887980" y="1030224"/>
                  </a:cubicBezTo>
                  <a:cubicBezTo>
                    <a:pt x="2910840" y="1007364"/>
                    <a:pt x="2948305" y="1007237"/>
                    <a:pt x="2971292" y="1030224"/>
                  </a:cubicBezTo>
                  <a:lnTo>
                    <a:pt x="3217037" y="1276350"/>
                  </a:lnTo>
                  <a:cubicBezTo>
                    <a:pt x="3228721" y="1288034"/>
                    <a:pt x="3234436" y="1303401"/>
                    <a:pt x="3234309" y="1318768"/>
                  </a:cubicBezTo>
                  <a:cubicBezTo>
                    <a:pt x="3234563" y="1334135"/>
                    <a:pt x="3228975" y="1350137"/>
                    <a:pt x="3217037" y="1361821"/>
                  </a:cubicBezTo>
                  <a:lnTo>
                    <a:pt x="2971292" y="1607566"/>
                  </a:lnTo>
                  <a:cubicBezTo>
                    <a:pt x="2959862" y="1619123"/>
                    <a:pt x="2944876" y="1624711"/>
                    <a:pt x="2930017" y="1624711"/>
                  </a:cubicBezTo>
                  <a:cubicBezTo>
                    <a:pt x="2914904" y="1624711"/>
                    <a:pt x="2899664" y="1619123"/>
                    <a:pt x="2888107" y="1607566"/>
                  </a:cubicBezTo>
                  <a:cubicBezTo>
                    <a:pt x="2865247" y="1584706"/>
                    <a:pt x="2865247" y="1547622"/>
                    <a:pt x="2888107" y="1524762"/>
                  </a:cubicBezTo>
                  <a:lnTo>
                    <a:pt x="3036697" y="1376299"/>
                  </a:lnTo>
                  <a:lnTo>
                    <a:pt x="2656078" y="1376299"/>
                  </a:lnTo>
                  <a:cubicBezTo>
                    <a:pt x="2644140" y="1699006"/>
                    <a:pt x="2516378" y="2018411"/>
                    <a:pt x="2269871" y="2264918"/>
                  </a:cubicBezTo>
                  <a:cubicBezTo>
                    <a:pt x="2010791" y="2523871"/>
                    <a:pt x="1671701" y="2653284"/>
                    <a:pt x="1332230" y="2653284"/>
                  </a:cubicBezTo>
                  <a:close/>
                  <a:moveTo>
                    <a:pt x="93472" y="1154938"/>
                  </a:moveTo>
                  <a:cubicBezTo>
                    <a:pt x="84836" y="1155954"/>
                    <a:pt x="75565" y="1155065"/>
                    <a:pt x="66548" y="1151763"/>
                  </a:cubicBezTo>
                  <a:cubicBezTo>
                    <a:pt x="38100" y="1141476"/>
                    <a:pt x="22733" y="1110488"/>
                    <a:pt x="31750" y="1081532"/>
                  </a:cubicBezTo>
                  <a:cubicBezTo>
                    <a:pt x="40132" y="1036955"/>
                    <a:pt x="50927" y="992886"/>
                    <a:pt x="63754" y="949198"/>
                  </a:cubicBezTo>
                  <a:cubicBezTo>
                    <a:pt x="76581" y="905510"/>
                    <a:pt x="91313" y="862457"/>
                    <a:pt x="108839" y="819912"/>
                  </a:cubicBezTo>
                  <a:cubicBezTo>
                    <a:pt x="117856" y="795020"/>
                    <a:pt x="143256" y="780034"/>
                    <a:pt x="169545" y="783971"/>
                  </a:cubicBezTo>
                  <a:cubicBezTo>
                    <a:pt x="207010" y="789559"/>
                    <a:pt x="229616" y="828294"/>
                    <a:pt x="216027" y="863727"/>
                  </a:cubicBezTo>
                  <a:cubicBezTo>
                    <a:pt x="200025" y="902462"/>
                    <a:pt x="186436" y="941832"/>
                    <a:pt x="174498" y="981710"/>
                  </a:cubicBezTo>
                  <a:cubicBezTo>
                    <a:pt x="162814" y="1021334"/>
                    <a:pt x="152908" y="1061593"/>
                    <a:pt x="145288" y="1102360"/>
                  </a:cubicBezTo>
                  <a:cubicBezTo>
                    <a:pt x="142494" y="1131062"/>
                    <a:pt x="120015" y="1151890"/>
                    <a:pt x="93472" y="1155065"/>
                  </a:cubicBezTo>
                  <a:close/>
                  <a:moveTo>
                    <a:pt x="2568829" y="1146302"/>
                  </a:moveTo>
                  <a:cubicBezTo>
                    <a:pt x="2545715" y="1143508"/>
                    <a:pt x="2525649" y="1127252"/>
                    <a:pt x="2519299" y="1103503"/>
                  </a:cubicBezTo>
                  <a:cubicBezTo>
                    <a:pt x="2511806" y="1063244"/>
                    <a:pt x="2502535" y="1023112"/>
                    <a:pt x="2490978" y="983742"/>
                  </a:cubicBezTo>
                  <a:cubicBezTo>
                    <a:pt x="2479294" y="944245"/>
                    <a:pt x="2465578" y="905383"/>
                    <a:pt x="2449957" y="867156"/>
                  </a:cubicBezTo>
                  <a:cubicBezTo>
                    <a:pt x="2444115" y="845185"/>
                    <a:pt x="2452243" y="821690"/>
                    <a:pt x="2470150" y="807720"/>
                  </a:cubicBezTo>
                  <a:cubicBezTo>
                    <a:pt x="2498090" y="786130"/>
                    <a:pt x="2538603" y="793242"/>
                    <a:pt x="2557653" y="823087"/>
                  </a:cubicBezTo>
                  <a:cubicBezTo>
                    <a:pt x="2574671" y="865251"/>
                    <a:pt x="2589530" y="907796"/>
                    <a:pt x="2602103" y="951357"/>
                  </a:cubicBezTo>
                  <a:cubicBezTo>
                    <a:pt x="2614676" y="994918"/>
                    <a:pt x="2624963" y="1038606"/>
                    <a:pt x="2633218" y="1082802"/>
                  </a:cubicBezTo>
                  <a:cubicBezTo>
                    <a:pt x="2636393" y="1110742"/>
                    <a:pt x="2619121" y="1136777"/>
                    <a:pt x="2592197" y="1144524"/>
                  </a:cubicBezTo>
                  <a:cubicBezTo>
                    <a:pt x="2584323" y="1146810"/>
                    <a:pt x="2576449" y="1147318"/>
                    <a:pt x="2568829" y="1146429"/>
                  </a:cubicBezTo>
                  <a:close/>
                  <a:moveTo>
                    <a:pt x="2432812" y="749300"/>
                  </a:moveTo>
                  <a:cubicBezTo>
                    <a:pt x="2409063" y="751205"/>
                    <a:pt x="2385187" y="738378"/>
                    <a:pt x="2374773" y="715137"/>
                  </a:cubicBezTo>
                  <a:cubicBezTo>
                    <a:pt x="2356485" y="683895"/>
                    <a:pt x="2336800" y="653415"/>
                    <a:pt x="2315337" y="623697"/>
                  </a:cubicBezTo>
                  <a:cubicBezTo>
                    <a:pt x="2294128" y="593979"/>
                    <a:pt x="2271268" y="565023"/>
                    <a:pt x="2246884" y="536702"/>
                  </a:cubicBezTo>
                  <a:cubicBezTo>
                    <a:pt x="2220976" y="511683"/>
                    <a:pt x="2223516" y="469265"/>
                    <a:pt x="2252218" y="447675"/>
                  </a:cubicBezTo>
                  <a:cubicBezTo>
                    <a:pt x="2278634" y="427863"/>
                    <a:pt x="2315972" y="434086"/>
                    <a:pt x="2334768" y="461137"/>
                  </a:cubicBezTo>
                  <a:cubicBezTo>
                    <a:pt x="2361438" y="491998"/>
                    <a:pt x="2386457" y="523494"/>
                    <a:pt x="2409952" y="556133"/>
                  </a:cubicBezTo>
                  <a:cubicBezTo>
                    <a:pt x="2433320" y="588645"/>
                    <a:pt x="2455164" y="622300"/>
                    <a:pt x="2475103" y="656463"/>
                  </a:cubicBezTo>
                  <a:cubicBezTo>
                    <a:pt x="2495931" y="685038"/>
                    <a:pt x="2487295" y="725043"/>
                    <a:pt x="2456180" y="741934"/>
                  </a:cubicBezTo>
                  <a:cubicBezTo>
                    <a:pt x="2448687" y="746125"/>
                    <a:pt x="2440813" y="748538"/>
                    <a:pt x="2432812" y="749173"/>
                  </a:cubicBezTo>
                  <a:close/>
                  <a:moveTo>
                    <a:pt x="225806" y="744474"/>
                  </a:moveTo>
                  <a:cubicBezTo>
                    <a:pt x="217170" y="742569"/>
                    <a:pt x="208534" y="738759"/>
                    <a:pt x="201041" y="732663"/>
                  </a:cubicBezTo>
                  <a:cubicBezTo>
                    <a:pt x="176149" y="712978"/>
                    <a:pt x="172085" y="676910"/>
                    <a:pt x="192024" y="652145"/>
                  </a:cubicBezTo>
                  <a:cubicBezTo>
                    <a:pt x="211582" y="618998"/>
                    <a:pt x="232791" y="586613"/>
                    <a:pt x="255397" y="554990"/>
                  </a:cubicBezTo>
                  <a:cubicBezTo>
                    <a:pt x="278130" y="523367"/>
                    <a:pt x="302514" y="492760"/>
                    <a:pt x="328295" y="462788"/>
                  </a:cubicBezTo>
                  <a:cubicBezTo>
                    <a:pt x="352425" y="437896"/>
                    <a:pt x="392684" y="438658"/>
                    <a:pt x="415290" y="464947"/>
                  </a:cubicBezTo>
                  <a:cubicBezTo>
                    <a:pt x="433197" y="485902"/>
                    <a:pt x="433451" y="517017"/>
                    <a:pt x="415798" y="538226"/>
                  </a:cubicBezTo>
                  <a:cubicBezTo>
                    <a:pt x="392176" y="565658"/>
                    <a:pt x="370078" y="593598"/>
                    <a:pt x="349631" y="622554"/>
                  </a:cubicBezTo>
                  <a:cubicBezTo>
                    <a:pt x="328930" y="651256"/>
                    <a:pt x="309753" y="680974"/>
                    <a:pt x="291973" y="711200"/>
                  </a:cubicBezTo>
                  <a:cubicBezTo>
                    <a:pt x="279781" y="737362"/>
                    <a:pt x="251841" y="749935"/>
                    <a:pt x="225806" y="744474"/>
                  </a:cubicBezTo>
                  <a:close/>
                  <a:moveTo>
                    <a:pt x="498602" y="418973"/>
                  </a:moveTo>
                  <a:cubicBezTo>
                    <a:pt x="479552" y="415163"/>
                    <a:pt x="462407" y="402463"/>
                    <a:pt x="454406" y="382143"/>
                  </a:cubicBezTo>
                  <a:cubicBezTo>
                    <a:pt x="444373" y="356362"/>
                    <a:pt x="454914" y="327025"/>
                    <a:pt x="479298" y="313690"/>
                  </a:cubicBezTo>
                  <a:cubicBezTo>
                    <a:pt x="518541" y="280543"/>
                    <a:pt x="559308" y="249809"/>
                    <a:pt x="601218" y="221869"/>
                  </a:cubicBezTo>
                  <a:cubicBezTo>
                    <a:pt x="643128" y="193929"/>
                    <a:pt x="686181" y="168783"/>
                    <a:pt x="730504" y="146304"/>
                  </a:cubicBezTo>
                  <a:cubicBezTo>
                    <a:pt x="760603" y="127508"/>
                    <a:pt x="800735" y="139827"/>
                    <a:pt x="815086" y="172339"/>
                  </a:cubicBezTo>
                  <a:cubicBezTo>
                    <a:pt x="828421" y="202438"/>
                    <a:pt x="813435" y="237617"/>
                    <a:pt x="782701" y="249301"/>
                  </a:cubicBezTo>
                  <a:cubicBezTo>
                    <a:pt x="742315" y="269875"/>
                    <a:pt x="702945" y="292608"/>
                    <a:pt x="664718" y="318135"/>
                  </a:cubicBezTo>
                  <a:cubicBezTo>
                    <a:pt x="626491" y="343662"/>
                    <a:pt x="589407" y="371729"/>
                    <a:pt x="553593" y="401955"/>
                  </a:cubicBezTo>
                  <a:cubicBezTo>
                    <a:pt x="538353" y="417830"/>
                    <a:pt x="517652" y="422783"/>
                    <a:pt x="498602" y="418973"/>
                  </a:cubicBezTo>
                  <a:close/>
                  <a:moveTo>
                    <a:pt x="2157349" y="411353"/>
                  </a:moveTo>
                  <a:cubicBezTo>
                    <a:pt x="2141220" y="414782"/>
                    <a:pt x="2123567" y="411226"/>
                    <a:pt x="2109089" y="400050"/>
                  </a:cubicBezTo>
                  <a:cubicBezTo>
                    <a:pt x="2072005" y="368808"/>
                    <a:pt x="2033524" y="340106"/>
                    <a:pt x="1993519" y="314071"/>
                  </a:cubicBezTo>
                  <a:cubicBezTo>
                    <a:pt x="1953514" y="288036"/>
                    <a:pt x="1912239" y="264795"/>
                    <a:pt x="1870075" y="243967"/>
                  </a:cubicBezTo>
                  <a:cubicBezTo>
                    <a:pt x="1839976" y="232537"/>
                    <a:pt x="1825117" y="198628"/>
                    <a:pt x="1837309" y="168783"/>
                  </a:cubicBezTo>
                  <a:cubicBezTo>
                    <a:pt x="1850898" y="134874"/>
                    <a:pt x="1891792" y="121666"/>
                    <a:pt x="1922780" y="140843"/>
                  </a:cubicBezTo>
                  <a:cubicBezTo>
                    <a:pt x="1968754" y="163703"/>
                    <a:pt x="2013839" y="189230"/>
                    <a:pt x="2057400" y="217678"/>
                  </a:cubicBezTo>
                  <a:cubicBezTo>
                    <a:pt x="2100834" y="246126"/>
                    <a:pt x="2142744" y="277622"/>
                    <a:pt x="2183384" y="311785"/>
                  </a:cubicBezTo>
                  <a:cubicBezTo>
                    <a:pt x="2204085" y="328803"/>
                    <a:pt x="2209800" y="358140"/>
                    <a:pt x="2196973" y="381508"/>
                  </a:cubicBezTo>
                  <a:cubicBezTo>
                    <a:pt x="2188337" y="397510"/>
                    <a:pt x="2173478" y="407797"/>
                    <a:pt x="2157349" y="411226"/>
                  </a:cubicBezTo>
                  <a:close/>
                  <a:moveTo>
                    <a:pt x="944245" y="176276"/>
                  </a:moveTo>
                  <a:cubicBezTo>
                    <a:pt x="921004" y="173863"/>
                    <a:pt x="900430" y="157861"/>
                    <a:pt x="893826" y="133985"/>
                  </a:cubicBezTo>
                  <a:cubicBezTo>
                    <a:pt x="885571" y="103759"/>
                    <a:pt x="902970" y="72263"/>
                    <a:pt x="933069" y="63246"/>
                  </a:cubicBezTo>
                  <a:cubicBezTo>
                    <a:pt x="981710" y="48006"/>
                    <a:pt x="1031494" y="35433"/>
                    <a:pt x="1081659" y="25908"/>
                  </a:cubicBezTo>
                  <a:cubicBezTo>
                    <a:pt x="1131443" y="16510"/>
                    <a:pt x="1181608" y="9906"/>
                    <a:pt x="1232408" y="6223"/>
                  </a:cubicBezTo>
                  <a:cubicBezTo>
                    <a:pt x="1258570" y="6350"/>
                    <a:pt x="1281430" y="24765"/>
                    <a:pt x="1287272" y="50292"/>
                  </a:cubicBezTo>
                  <a:cubicBezTo>
                    <a:pt x="1294892" y="82931"/>
                    <a:pt x="1273937" y="115189"/>
                    <a:pt x="1241044" y="121412"/>
                  </a:cubicBezTo>
                  <a:cubicBezTo>
                    <a:pt x="1194816" y="124841"/>
                    <a:pt x="1148842" y="131064"/>
                    <a:pt x="1103249" y="139827"/>
                  </a:cubicBezTo>
                  <a:cubicBezTo>
                    <a:pt x="1057656" y="148590"/>
                    <a:pt x="1012317" y="160020"/>
                    <a:pt x="967740" y="174117"/>
                  </a:cubicBezTo>
                  <a:cubicBezTo>
                    <a:pt x="959866" y="176530"/>
                    <a:pt x="951992" y="177165"/>
                    <a:pt x="944372" y="176276"/>
                  </a:cubicBezTo>
                  <a:close/>
                  <a:moveTo>
                    <a:pt x="1710309" y="172720"/>
                  </a:moveTo>
                  <a:cubicBezTo>
                    <a:pt x="1701673" y="173609"/>
                    <a:pt x="1692656" y="172847"/>
                    <a:pt x="1683766" y="169545"/>
                  </a:cubicBezTo>
                  <a:cubicBezTo>
                    <a:pt x="1640332" y="156464"/>
                    <a:pt x="1596644" y="146050"/>
                    <a:pt x="1552321" y="138049"/>
                  </a:cubicBezTo>
                  <a:cubicBezTo>
                    <a:pt x="1508125" y="129921"/>
                    <a:pt x="1463548" y="124460"/>
                    <a:pt x="1418590" y="121285"/>
                  </a:cubicBezTo>
                  <a:cubicBezTo>
                    <a:pt x="1388745" y="122936"/>
                    <a:pt x="1362710" y="100838"/>
                    <a:pt x="1359154" y="71247"/>
                  </a:cubicBezTo>
                  <a:cubicBezTo>
                    <a:pt x="1354455" y="32385"/>
                    <a:pt x="1388110" y="0"/>
                    <a:pt x="1426718" y="5588"/>
                  </a:cubicBezTo>
                  <a:cubicBezTo>
                    <a:pt x="1476121" y="9017"/>
                    <a:pt x="1525270" y="15113"/>
                    <a:pt x="1573911" y="24003"/>
                  </a:cubicBezTo>
                  <a:cubicBezTo>
                    <a:pt x="1622679" y="33020"/>
                    <a:pt x="1670812" y="44323"/>
                    <a:pt x="1718437" y="58801"/>
                  </a:cubicBezTo>
                  <a:cubicBezTo>
                    <a:pt x="1747647" y="65024"/>
                    <a:pt x="1767205" y="92710"/>
                    <a:pt x="1763014" y="122174"/>
                  </a:cubicBezTo>
                  <a:cubicBezTo>
                    <a:pt x="1758950" y="150241"/>
                    <a:pt x="1736217" y="169926"/>
                    <a:pt x="1710309" y="172720"/>
                  </a:cubicBezTo>
                  <a:close/>
                </a:path>
              </a:pathLst>
            </a:custGeom>
            <a:solidFill>
              <a:srgbClr val="E6C7C3"/>
            </a:solidFill>
          </p:spPr>
        </p:sp>
      </p:grpSp>
      <p:grpSp>
        <p:nvGrpSpPr>
          <p:cNvPr id="30" name="Group 30"/>
          <p:cNvGrpSpPr/>
          <p:nvPr/>
        </p:nvGrpSpPr>
        <p:grpSpPr>
          <a:xfrm>
            <a:off x="9565561" y="2855535"/>
            <a:ext cx="25401" cy="513271"/>
            <a:chOff x="0" y="0"/>
            <a:chExt cx="50802" cy="1026542"/>
          </a:xfrm>
        </p:grpSpPr>
        <p:sp>
          <p:nvSpPr>
            <p:cNvPr id="31" name="Freeform 31"/>
            <p:cNvSpPr/>
            <p:nvPr/>
          </p:nvSpPr>
          <p:spPr>
            <a:xfrm>
              <a:off x="0" y="25400"/>
              <a:ext cx="50800" cy="914400"/>
            </a:xfrm>
            <a:custGeom>
              <a:avLst/>
              <a:gdLst/>
              <a:ahLst/>
              <a:cxnLst/>
              <a:rect l="l" t="t" r="r" b="b"/>
              <a:pathLst>
                <a:path w="50800" h="914400">
                  <a:moveTo>
                    <a:pt x="50800" y="203200"/>
                  </a:moveTo>
                  <a:lnTo>
                    <a:pt x="50800" y="304800"/>
                  </a:lnTo>
                  <a:lnTo>
                    <a:pt x="0" y="304800"/>
                  </a:lnTo>
                  <a:lnTo>
                    <a:pt x="0" y="203200"/>
                  </a:lnTo>
                  <a:close/>
                  <a:moveTo>
                    <a:pt x="50800" y="406400"/>
                  </a:moveTo>
                  <a:lnTo>
                    <a:pt x="50800" y="508000"/>
                  </a:lnTo>
                  <a:lnTo>
                    <a:pt x="0" y="508000"/>
                  </a:lnTo>
                  <a:lnTo>
                    <a:pt x="0" y="406400"/>
                  </a:lnTo>
                  <a:close/>
                  <a:moveTo>
                    <a:pt x="50800" y="609600"/>
                  </a:moveTo>
                  <a:lnTo>
                    <a:pt x="50800" y="711200"/>
                  </a:lnTo>
                  <a:lnTo>
                    <a:pt x="0" y="711200"/>
                  </a:lnTo>
                  <a:lnTo>
                    <a:pt x="0" y="609600"/>
                  </a:lnTo>
                  <a:close/>
                  <a:moveTo>
                    <a:pt x="50800" y="812800"/>
                  </a:moveTo>
                  <a:lnTo>
                    <a:pt x="50800" y="914400"/>
                  </a:lnTo>
                  <a:lnTo>
                    <a:pt x="0" y="914400"/>
                  </a:lnTo>
                  <a:lnTo>
                    <a:pt x="0" y="812800"/>
                  </a:lnTo>
                  <a:close/>
                  <a:moveTo>
                    <a:pt x="50800" y="0"/>
                  </a:moveTo>
                  <a:lnTo>
                    <a:pt x="50800" y="101600"/>
                  </a:lnTo>
                  <a:lnTo>
                    <a:pt x="0" y="101600"/>
                  </a:lnTo>
                  <a:lnTo>
                    <a:pt x="0" y="0"/>
                  </a:lnTo>
                  <a:close/>
                </a:path>
              </a:pathLst>
            </a:custGeom>
            <a:solidFill>
              <a:srgbClr val="E6C7C3"/>
            </a:solidFill>
          </p:spPr>
        </p:sp>
      </p:grpSp>
      <p:grpSp>
        <p:nvGrpSpPr>
          <p:cNvPr id="32" name="Group 32"/>
          <p:cNvGrpSpPr/>
          <p:nvPr/>
        </p:nvGrpSpPr>
        <p:grpSpPr>
          <a:xfrm>
            <a:off x="791210" y="-29845"/>
            <a:ext cx="552450" cy="1416685"/>
            <a:chOff x="0" y="0"/>
            <a:chExt cx="1104900" cy="2833370"/>
          </a:xfrm>
        </p:grpSpPr>
        <p:sp>
          <p:nvSpPr>
            <p:cNvPr id="33" name="Freeform 33"/>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4" name="Group 34"/>
          <p:cNvGrpSpPr/>
          <p:nvPr/>
        </p:nvGrpSpPr>
        <p:grpSpPr>
          <a:xfrm>
            <a:off x="1445895" y="582296"/>
            <a:ext cx="4495800" cy="690750"/>
            <a:chOff x="0" y="0"/>
            <a:chExt cx="8991600" cy="1381501"/>
          </a:xfrm>
        </p:grpSpPr>
        <p:sp>
          <p:nvSpPr>
            <p:cNvPr id="35" name="TextBox 35"/>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问题分析和解决</a:t>
              </a:r>
              <a:endParaRPr lang="en-US" altLang="zh-CN" sz="3200" dirty="0">
                <a:solidFill>
                  <a:srgbClr val="4F69A4">
                    <a:alpha val="84706"/>
                  </a:srgbClr>
                </a:solidFill>
                <a:ea typeface="思源黑体-超粗体 Medium"/>
              </a:endParaRPr>
            </a:p>
          </p:txBody>
        </p:sp>
        <p:sp>
          <p:nvSpPr>
            <p:cNvPr id="36" name="TextBox 36"/>
            <p:cNvSpPr txBox="1"/>
            <p:nvPr/>
          </p:nvSpPr>
          <p:spPr>
            <a:xfrm>
              <a:off x="0" y="993703"/>
              <a:ext cx="8991600" cy="387798"/>
            </a:xfrm>
            <a:prstGeom prst="rect">
              <a:avLst/>
            </a:prstGeom>
          </p:spPr>
          <p:txBody>
            <a:bodyPr lIns="0" tIns="0" rIns="0" bIns="0" rtlCol="0" anchor="t">
              <a:spAutoFit/>
            </a:bodyPr>
            <a:lstStyle/>
            <a:p>
              <a:pPr>
                <a:lnSpc>
                  <a:spcPts val="1680"/>
                </a:lnSpc>
              </a:pPr>
              <a:r>
                <a:rPr lang="en-US" altLang="zh-CN" sz="1400" dirty="0">
                  <a:solidFill>
                    <a:srgbClr val="6E84B7"/>
                  </a:solidFill>
                  <a:latin typeface="ABeeZee"/>
                </a:rPr>
                <a:t>Problem analysis and solution</a:t>
              </a:r>
            </a:p>
          </p:txBody>
        </p:sp>
      </p:grpSp>
      <p:grpSp>
        <p:nvGrpSpPr>
          <p:cNvPr id="37" name="Group 37"/>
          <p:cNvGrpSpPr/>
          <p:nvPr/>
        </p:nvGrpSpPr>
        <p:grpSpPr>
          <a:xfrm>
            <a:off x="3567190" y="1979691"/>
            <a:ext cx="2623607" cy="795089"/>
            <a:chOff x="-12274" y="9525"/>
            <a:chExt cx="5247214" cy="1590179"/>
          </a:xfrm>
        </p:grpSpPr>
        <p:sp>
          <p:nvSpPr>
            <p:cNvPr id="38" name="TextBox 38"/>
            <p:cNvSpPr txBox="1"/>
            <p:nvPr/>
          </p:nvSpPr>
          <p:spPr>
            <a:xfrm>
              <a:off x="-12274" y="9525"/>
              <a:ext cx="5234940" cy="1590179"/>
            </a:xfrm>
            <a:prstGeom prst="rect">
              <a:avLst/>
            </a:prstGeom>
          </p:spPr>
          <p:txBody>
            <a:bodyPr lIns="0" tIns="0" rIns="0" bIns="0" rtlCol="0" anchor="t">
              <a:spAutoFit/>
            </a:bodyPr>
            <a:lstStyle/>
            <a:p>
              <a:pPr algn="ctr">
                <a:lnSpc>
                  <a:spcPts val="3120"/>
                </a:lnSpc>
                <a:spcBef>
                  <a:spcPct val="0"/>
                </a:spcBef>
              </a:pPr>
              <a:r>
                <a:rPr lang="zh-CN" altLang="en-US" sz="2600" dirty="0">
                  <a:solidFill>
                    <a:srgbClr val="6E84B7"/>
                  </a:solidFill>
                  <a:ea typeface="思源黑体-粗体 Bold"/>
                </a:rPr>
                <a:t>实现方式</a:t>
              </a:r>
              <a:endParaRPr lang="en-US" altLang="zh-CN" sz="2600" dirty="0">
                <a:solidFill>
                  <a:srgbClr val="6E84B7"/>
                </a:solidFill>
                <a:ea typeface="思源黑体-粗体 Bold"/>
              </a:endParaRPr>
            </a:p>
            <a:p>
              <a:pPr algn="ctr">
                <a:lnSpc>
                  <a:spcPts val="3120"/>
                </a:lnSpc>
                <a:spcBef>
                  <a:spcPct val="0"/>
                </a:spcBef>
              </a:pPr>
              <a:r>
                <a:rPr lang="zh-CN" altLang="en-US" sz="2600" dirty="0">
                  <a:solidFill>
                    <a:srgbClr val="6E84B7"/>
                  </a:solidFill>
                  <a:ea typeface="思源黑体-粗体 Bold"/>
                </a:rPr>
                <a:t>问题模块化</a:t>
              </a:r>
              <a:endParaRPr lang="en-US" sz="2600" dirty="0">
                <a:solidFill>
                  <a:srgbClr val="6E84B7"/>
                </a:solidFill>
                <a:ea typeface="思源黑体-粗体 Bold"/>
              </a:endParaRPr>
            </a:p>
          </p:txBody>
        </p:sp>
        <p:sp>
          <p:nvSpPr>
            <p:cNvPr id="39" name="TextBox 39"/>
            <p:cNvSpPr txBox="1"/>
            <p:nvPr/>
          </p:nvSpPr>
          <p:spPr>
            <a:xfrm>
              <a:off x="0" y="968376"/>
              <a:ext cx="5234940" cy="512960"/>
            </a:xfrm>
            <a:prstGeom prst="rect">
              <a:avLst/>
            </a:prstGeom>
          </p:spPr>
          <p:txBody>
            <a:bodyPr lIns="0" tIns="0" rIns="0" bIns="0" rtlCol="0" anchor="t">
              <a:spAutoFit/>
            </a:bodyPr>
            <a:lstStyle/>
            <a:p>
              <a:pPr algn="ctr">
                <a:lnSpc>
                  <a:spcPts val="1967"/>
                </a:lnSpc>
                <a:spcBef>
                  <a:spcPct val="0"/>
                </a:spcBef>
              </a:pPr>
              <a:endParaRPr lang="en-US" sz="1667" spc="111" dirty="0">
                <a:solidFill>
                  <a:srgbClr val="6E84B7">
                    <a:alpha val="80000"/>
                  </a:srgbClr>
                </a:solidFill>
                <a:ea typeface="Arimo"/>
              </a:endParaRPr>
            </a:p>
          </p:txBody>
        </p:sp>
      </p:grpSp>
      <p:grpSp>
        <p:nvGrpSpPr>
          <p:cNvPr id="40" name="Group 40"/>
          <p:cNvGrpSpPr/>
          <p:nvPr/>
        </p:nvGrpSpPr>
        <p:grpSpPr>
          <a:xfrm>
            <a:off x="5928199" y="4955859"/>
            <a:ext cx="2617470" cy="795089"/>
            <a:chOff x="0" y="9525"/>
            <a:chExt cx="5234940" cy="1590179"/>
          </a:xfrm>
        </p:grpSpPr>
        <p:sp>
          <p:nvSpPr>
            <p:cNvPr id="41" name="TextBox 41"/>
            <p:cNvSpPr txBox="1"/>
            <p:nvPr/>
          </p:nvSpPr>
          <p:spPr>
            <a:xfrm>
              <a:off x="0" y="9525"/>
              <a:ext cx="5234940" cy="1590179"/>
            </a:xfrm>
            <a:prstGeom prst="rect">
              <a:avLst/>
            </a:prstGeom>
          </p:spPr>
          <p:txBody>
            <a:bodyPr lIns="0" tIns="0" rIns="0" bIns="0" rtlCol="0" anchor="t">
              <a:spAutoFit/>
            </a:bodyPr>
            <a:lstStyle/>
            <a:p>
              <a:pPr algn="ctr">
                <a:lnSpc>
                  <a:spcPts val="3120"/>
                </a:lnSpc>
                <a:spcBef>
                  <a:spcPct val="0"/>
                </a:spcBef>
              </a:pPr>
              <a:r>
                <a:rPr lang="zh-CN" altLang="en-US" sz="2600" dirty="0">
                  <a:solidFill>
                    <a:srgbClr val="6E84B7"/>
                  </a:solidFill>
                  <a:ea typeface="思源黑体-粗体 Bold"/>
                </a:rPr>
                <a:t>实现过程</a:t>
              </a:r>
              <a:endParaRPr lang="en-US" altLang="zh-CN" sz="2600" dirty="0">
                <a:solidFill>
                  <a:srgbClr val="6E84B7"/>
                </a:solidFill>
                <a:ea typeface="思源黑体-粗体 Bold"/>
              </a:endParaRPr>
            </a:p>
            <a:p>
              <a:pPr algn="ctr">
                <a:lnSpc>
                  <a:spcPts val="3120"/>
                </a:lnSpc>
                <a:spcBef>
                  <a:spcPct val="0"/>
                </a:spcBef>
              </a:pPr>
              <a:r>
                <a:rPr lang="zh-CN" altLang="en-US" sz="2600" dirty="0">
                  <a:solidFill>
                    <a:srgbClr val="6E84B7"/>
                  </a:solidFill>
                  <a:ea typeface="思源黑体-粗体 Bold"/>
                </a:rPr>
                <a:t>考虑细节</a:t>
              </a:r>
              <a:endParaRPr lang="en-US" sz="2600" dirty="0">
                <a:solidFill>
                  <a:srgbClr val="6E84B7"/>
                </a:solidFill>
                <a:ea typeface="思源黑体-粗体 Bold"/>
              </a:endParaRPr>
            </a:p>
          </p:txBody>
        </p:sp>
        <p:sp>
          <p:nvSpPr>
            <p:cNvPr id="42" name="TextBox 42"/>
            <p:cNvSpPr txBox="1"/>
            <p:nvPr/>
          </p:nvSpPr>
          <p:spPr>
            <a:xfrm>
              <a:off x="0" y="968376"/>
              <a:ext cx="5234940" cy="512960"/>
            </a:xfrm>
            <a:prstGeom prst="rect">
              <a:avLst/>
            </a:prstGeom>
          </p:spPr>
          <p:txBody>
            <a:bodyPr lIns="0" tIns="0" rIns="0" bIns="0" rtlCol="0" anchor="t">
              <a:spAutoFit/>
            </a:bodyPr>
            <a:lstStyle/>
            <a:p>
              <a:pPr algn="ctr">
                <a:lnSpc>
                  <a:spcPts val="1967"/>
                </a:lnSpc>
                <a:spcBef>
                  <a:spcPct val="0"/>
                </a:spcBef>
              </a:pPr>
              <a:endParaRPr lang="en-US" sz="1667" spc="111" dirty="0">
                <a:solidFill>
                  <a:srgbClr val="6E84B7">
                    <a:alpha val="80000"/>
                  </a:srgbClr>
                </a:solidFill>
                <a:ea typeface="Arimo"/>
              </a:endParaRPr>
            </a:p>
          </p:txBody>
        </p:sp>
      </p:grpSp>
      <p:grpSp>
        <p:nvGrpSpPr>
          <p:cNvPr id="43" name="Group 43"/>
          <p:cNvGrpSpPr/>
          <p:nvPr/>
        </p:nvGrpSpPr>
        <p:grpSpPr>
          <a:xfrm>
            <a:off x="8269525" y="1993463"/>
            <a:ext cx="2832149" cy="1192634"/>
            <a:chOff x="0" y="9525"/>
            <a:chExt cx="5234940" cy="2385270"/>
          </a:xfrm>
        </p:grpSpPr>
        <p:sp>
          <p:nvSpPr>
            <p:cNvPr id="44" name="TextBox 44"/>
            <p:cNvSpPr txBox="1"/>
            <p:nvPr/>
          </p:nvSpPr>
          <p:spPr>
            <a:xfrm>
              <a:off x="0" y="9525"/>
              <a:ext cx="5234940" cy="2385270"/>
            </a:xfrm>
            <a:prstGeom prst="rect">
              <a:avLst/>
            </a:prstGeom>
          </p:spPr>
          <p:txBody>
            <a:bodyPr lIns="0" tIns="0" rIns="0" bIns="0" rtlCol="0" anchor="t">
              <a:spAutoFit/>
            </a:bodyPr>
            <a:lstStyle/>
            <a:p>
              <a:pPr algn="ctr">
                <a:lnSpc>
                  <a:spcPts val="3120"/>
                </a:lnSpc>
                <a:spcBef>
                  <a:spcPct val="0"/>
                </a:spcBef>
              </a:pPr>
              <a:r>
                <a:rPr lang="zh-CN" altLang="en-US" sz="2600" dirty="0">
                  <a:solidFill>
                    <a:srgbClr val="6E84B7"/>
                  </a:solidFill>
                  <a:ea typeface="思源黑体-粗体 Bold"/>
                </a:rPr>
                <a:t>调整软件稳健性</a:t>
              </a:r>
              <a:endParaRPr lang="en-US" altLang="zh-CN" sz="2600" dirty="0">
                <a:solidFill>
                  <a:srgbClr val="6E84B7"/>
                </a:solidFill>
                <a:ea typeface="思源黑体-粗体 Bold"/>
              </a:endParaRPr>
            </a:p>
            <a:p>
              <a:pPr algn="ctr">
                <a:lnSpc>
                  <a:spcPts val="3120"/>
                </a:lnSpc>
                <a:spcBef>
                  <a:spcPct val="0"/>
                </a:spcBef>
              </a:pPr>
              <a:r>
                <a:rPr lang="zh-CN" altLang="en-US" sz="2600" dirty="0">
                  <a:solidFill>
                    <a:srgbClr val="6E84B7"/>
                  </a:solidFill>
                  <a:ea typeface="思源黑体-粗体 Bold"/>
                </a:rPr>
                <a:t>留好接口方便维护</a:t>
              </a:r>
              <a:endParaRPr lang="en-US" sz="2600" dirty="0">
                <a:solidFill>
                  <a:srgbClr val="6E84B7"/>
                </a:solidFill>
                <a:ea typeface="思源黑体-粗体 Bold"/>
              </a:endParaRPr>
            </a:p>
          </p:txBody>
        </p:sp>
        <p:sp>
          <p:nvSpPr>
            <p:cNvPr id="45" name="TextBox 45"/>
            <p:cNvSpPr txBox="1"/>
            <p:nvPr/>
          </p:nvSpPr>
          <p:spPr>
            <a:xfrm>
              <a:off x="0" y="968376"/>
              <a:ext cx="5234940" cy="512960"/>
            </a:xfrm>
            <a:prstGeom prst="rect">
              <a:avLst/>
            </a:prstGeom>
          </p:spPr>
          <p:txBody>
            <a:bodyPr lIns="0" tIns="0" rIns="0" bIns="0" rtlCol="0" anchor="t">
              <a:spAutoFit/>
            </a:bodyPr>
            <a:lstStyle/>
            <a:p>
              <a:pPr algn="ctr">
                <a:lnSpc>
                  <a:spcPts val="1967"/>
                </a:lnSpc>
                <a:spcBef>
                  <a:spcPct val="0"/>
                </a:spcBef>
              </a:pPr>
              <a:endParaRPr lang="en-US" sz="1667" spc="111" dirty="0">
                <a:solidFill>
                  <a:srgbClr val="6E84B7">
                    <a:alpha val="80000"/>
                  </a:srgbClr>
                </a:solidFill>
                <a:ea typeface="Arimo"/>
              </a:endParaRPr>
            </a:p>
          </p:txBody>
        </p:sp>
      </p:grpSp>
      <p:sp>
        <p:nvSpPr>
          <p:cNvPr id="46" name="TextBox 46"/>
          <p:cNvSpPr txBox="1"/>
          <p:nvPr/>
        </p:nvSpPr>
        <p:spPr>
          <a:xfrm>
            <a:off x="2050686" y="3653726"/>
            <a:ext cx="973965" cy="397545"/>
          </a:xfrm>
          <a:prstGeom prst="rect">
            <a:avLst/>
          </a:prstGeom>
        </p:spPr>
        <p:txBody>
          <a:bodyPr lIns="0" tIns="0" rIns="0" bIns="0" rtlCol="0" anchor="t">
            <a:spAutoFit/>
          </a:bodyPr>
          <a:lstStyle/>
          <a:p>
            <a:pPr algn="ctr">
              <a:lnSpc>
                <a:spcPts val="3120"/>
              </a:lnSpc>
              <a:spcBef>
                <a:spcPct val="0"/>
              </a:spcBef>
            </a:pPr>
            <a:r>
              <a:rPr lang="en-US" sz="2600">
                <a:solidFill>
                  <a:srgbClr val="FFFFFF"/>
                </a:solidFill>
                <a:latin typeface="思源黑体-粗体 Bold"/>
              </a:rPr>
              <a:t>01</a:t>
            </a:r>
          </a:p>
        </p:txBody>
      </p:sp>
      <p:sp>
        <p:nvSpPr>
          <p:cNvPr id="47" name="TextBox 47"/>
          <p:cNvSpPr txBox="1"/>
          <p:nvPr/>
        </p:nvSpPr>
        <p:spPr>
          <a:xfrm>
            <a:off x="4404710" y="3654722"/>
            <a:ext cx="973965" cy="397545"/>
          </a:xfrm>
          <a:prstGeom prst="rect">
            <a:avLst/>
          </a:prstGeom>
        </p:spPr>
        <p:txBody>
          <a:bodyPr lIns="0" tIns="0" rIns="0" bIns="0" rtlCol="0" anchor="t">
            <a:spAutoFit/>
          </a:bodyPr>
          <a:lstStyle/>
          <a:p>
            <a:pPr algn="ctr">
              <a:lnSpc>
                <a:spcPts val="3120"/>
              </a:lnSpc>
              <a:spcBef>
                <a:spcPct val="0"/>
              </a:spcBef>
            </a:pPr>
            <a:r>
              <a:rPr lang="en-US" sz="2600">
                <a:solidFill>
                  <a:srgbClr val="FFFFFF"/>
                </a:solidFill>
                <a:latin typeface="思源黑体-粗体 Bold"/>
              </a:rPr>
              <a:t>02</a:t>
            </a:r>
          </a:p>
        </p:txBody>
      </p:sp>
      <p:sp>
        <p:nvSpPr>
          <p:cNvPr id="48" name="TextBox 48"/>
          <p:cNvSpPr txBox="1"/>
          <p:nvPr/>
        </p:nvSpPr>
        <p:spPr>
          <a:xfrm>
            <a:off x="6749952" y="3653726"/>
            <a:ext cx="973965" cy="397545"/>
          </a:xfrm>
          <a:prstGeom prst="rect">
            <a:avLst/>
          </a:prstGeom>
        </p:spPr>
        <p:txBody>
          <a:bodyPr lIns="0" tIns="0" rIns="0" bIns="0" rtlCol="0" anchor="t">
            <a:spAutoFit/>
          </a:bodyPr>
          <a:lstStyle/>
          <a:p>
            <a:pPr algn="ctr">
              <a:lnSpc>
                <a:spcPts val="3120"/>
              </a:lnSpc>
              <a:spcBef>
                <a:spcPct val="0"/>
              </a:spcBef>
            </a:pPr>
            <a:r>
              <a:rPr lang="en-US" sz="2600">
                <a:solidFill>
                  <a:srgbClr val="FFFFFF"/>
                </a:solidFill>
                <a:latin typeface="思源黑体-粗体 Bold"/>
              </a:rPr>
              <a:t>03</a:t>
            </a:r>
          </a:p>
        </p:txBody>
      </p:sp>
      <p:sp>
        <p:nvSpPr>
          <p:cNvPr id="49" name="TextBox 49"/>
          <p:cNvSpPr txBox="1"/>
          <p:nvPr/>
        </p:nvSpPr>
        <p:spPr>
          <a:xfrm>
            <a:off x="9091279" y="3653726"/>
            <a:ext cx="973965" cy="397545"/>
          </a:xfrm>
          <a:prstGeom prst="rect">
            <a:avLst/>
          </a:prstGeom>
        </p:spPr>
        <p:txBody>
          <a:bodyPr lIns="0" tIns="0" rIns="0" bIns="0" rtlCol="0" anchor="t">
            <a:spAutoFit/>
          </a:bodyPr>
          <a:lstStyle/>
          <a:p>
            <a:pPr algn="ctr">
              <a:lnSpc>
                <a:spcPts val="3120"/>
              </a:lnSpc>
              <a:spcBef>
                <a:spcPct val="0"/>
              </a:spcBef>
            </a:pPr>
            <a:r>
              <a:rPr lang="en-US" sz="2600">
                <a:solidFill>
                  <a:srgbClr val="FFFFFF"/>
                </a:solidFill>
                <a:latin typeface="思源黑体-粗体 Bold"/>
              </a:rPr>
              <a:t>04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rot="-2760000">
            <a:off x="4814188" y="3008184"/>
            <a:ext cx="1612265" cy="333517"/>
            <a:chOff x="0" y="0"/>
            <a:chExt cx="3224529" cy="667035"/>
          </a:xfrm>
        </p:grpSpPr>
        <p:sp>
          <p:nvSpPr>
            <p:cNvPr id="5" name="Freeform 5"/>
            <p:cNvSpPr/>
            <p:nvPr/>
          </p:nvSpPr>
          <p:spPr>
            <a:xfrm>
              <a:off x="0" y="0"/>
              <a:ext cx="3224530" cy="667004"/>
            </a:xfrm>
            <a:custGeom>
              <a:avLst/>
              <a:gdLst/>
              <a:ahLst/>
              <a:cxnLst/>
              <a:rect l="l" t="t" r="r" b="b"/>
              <a:pathLst>
                <a:path w="3224530" h="667004">
                  <a:moveTo>
                    <a:pt x="3224530" y="0"/>
                  </a:moveTo>
                  <a:lnTo>
                    <a:pt x="2557145" y="667004"/>
                  </a:lnTo>
                  <a:lnTo>
                    <a:pt x="667385" y="667004"/>
                  </a:lnTo>
                  <a:lnTo>
                    <a:pt x="0" y="0"/>
                  </a:lnTo>
                  <a:close/>
                </a:path>
              </a:pathLst>
            </a:custGeom>
            <a:solidFill>
              <a:srgbClr val="6C83B7"/>
            </a:solidFill>
          </p:spPr>
        </p:sp>
      </p:grpSp>
      <p:grpSp>
        <p:nvGrpSpPr>
          <p:cNvPr id="6" name="Group 6"/>
          <p:cNvGrpSpPr/>
          <p:nvPr/>
        </p:nvGrpSpPr>
        <p:grpSpPr>
          <a:xfrm rot="-8160000">
            <a:off x="4847357" y="3933850"/>
            <a:ext cx="1612795" cy="333408"/>
            <a:chOff x="0" y="0"/>
            <a:chExt cx="3225591" cy="666815"/>
          </a:xfrm>
        </p:grpSpPr>
        <p:sp>
          <p:nvSpPr>
            <p:cNvPr id="7" name="Freeform 7"/>
            <p:cNvSpPr/>
            <p:nvPr/>
          </p:nvSpPr>
          <p:spPr>
            <a:xfrm>
              <a:off x="0" y="0"/>
              <a:ext cx="3225546" cy="666877"/>
            </a:xfrm>
            <a:custGeom>
              <a:avLst/>
              <a:gdLst/>
              <a:ahLst/>
              <a:cxnLst/>
              <a:rect l="l" t="t" r="r" b="b"/>
              <a:pathLst>
                <a:path w="3225546" h="666877">
                  <a:moveTo>
                    <a:pt x="3225546" y="0"/>
                  </a:moveTo>
                  <a:lnTo>
                    <a:pt x="2558542" y="666877"/>
                  </a:lnTo>
                  <a:lnTo>
                    <a:pt x="667131" y="666877"/>
                  </a:lnTo>
                  <a:lnTo>
                    <a:pt x="0" y="0"/>
                  </a:lnTo>
                  <a:close/>
                </a:path>
              </a:pathLst>
            </a:custGeom>
            <a:solidFill>
              <a:srgbClr val="E6C7C3"/>
            </a:solidFill>
          </p:spPr>
        </p:sp>
      </p:grpSp>
      <p:grpSp>
        <p:nvGrpSpPr>
          <p:cNvPr id="8" name="Group 8"/>
          <p:cNvGrpSpPr/>
          <p:nvPr/>
        </p:nvGrpSpPr>
        <p:grpSpPr>
          <a:xfrm rot="2640000">
            <a:off x="5740137" y="3009349"/>
            <a:ext cx="1612795" cy="333408"/>
            <a:chOff x="0" y="0"/>
            <a:chExt cx="3225591" cy="666815"/>
          </a:xfrm>
        </p:grpSpPr>
        <p:sp>
          <p:nvSpPr>
            <p:cNvPr id="9" name="Freeform 9"/>
            <p:cNvSpPr/>
            <p:nvPr/>
          </p:nvSpPr>
          <p:spPr>
            <a:xfrm>
              <a:off x="0" y="0"/>
              <a:ext cx="3225546" cy="666877"/>
            </a:xfrm>
            <a:custGeom>
              <a:avLst/>
              <a:gdLst/>
              <a:ahLst/>
              <a:cxnLst/>
              <a:rect l="l" t="t" r="r" b="b"/>
              <a:pathLst>
                <a:path w="3225546" h="666877">
                  <a:moveTo>
                    <a:pt x="3225546" y="0"/>
                  </a:moveTo>
                  <a:lnTo>
                    <a:pt x="2558542" y="666877"/>
                  </a:lnTo>
                  <a:lnTo>
                    <a:pt x="667131" y="666877"/>
                  </a:lnTo>
                  <a:lnTo>
                    <a:pt x="0" y="0"/>
                  </a:lnTo>
                  <a:close/>
                </a:path>
              </a:pathLst>
            </a:custGeom>
            <a:solidFill>
              <a:srgbClr val="E6C7C3"/>
            </a:solidFill>
          </p:spPr>
        </p:sp>
      </p:grpSp>
      <p:grpSp>
        <p:nvGrpSpPr>
          <p:cNvPr id="10" name="Group 10"/>
          <p:cNvGrpSpPr/>
          <p:nvPr/>
        </p:nvGrpSpPr>
        <p:grpSpPr>
          <a:xfrm rot="-2760000">
            <a:off x="5776979" y="3937940"/>
            <a:ext cx="1612265" cy="333517"/>
            <a:chOff x="0" y="0"/>
            <a:chExt cx="3224529" cy="667035"/>
          </a:xfrm>
        </p:grpSpPr>
        <p:sp>
          <p:nvSpPr>
            <p:cNvPr id="11" name="Freeform 11"/>
            <p:cNvSpPr/>
            <p:nvPr/>
          </p:nvSpPr>
          <p:spPr>
            <a:xfrm>
              <a:off x="0" y="0"/>
              <a:ext cx="3224530" cy="667004"/>
            </a:xfrm>
            <a:custGeom>
              <a:avLst/>
              <a:gdLst/>
              <a:ahLst/>
              <a:cxnLst/>
              <a:rect l="l" t="t" r="r" b="b"/>
              <a:pathLst>
                <a:path w="3224530" h="667004">
                  <a:moveTo>
                    <a:pt x="3224530" y="667004"/>
                  </a:moveTo>
                  <a:lnTo>
                    <a:pt x="2557145" y="0"/>
                  </a:lnTo>
                  <a:lnTo>
                    <a:pt x="667385" y="0"/>
                  </a:lnTo>
                  <a:lnTo>
                    <a:pt x="0" y="667004"/>
                  </a:lnTo>
                  <a:close/>
                </a:path>
              </a:pathLst>
            </a:custGeom>
            <a:solidFill>
              <a:srgbClr val="6C83B7"/>
            </a:solidFill>
          </p:spPr>
        </p:sp>
      </p:grpSp>
      <p:grpSp>
        <p:nvGrpSpPr>
          <p:cNvPr id="12" name="Group 12"/>
          <p:cNvGrpSpPr/>
          <p:nvPr/>
        </p:nvGrpSpPr>
        <p:grpSpPr>
          <a:xfrm rot="5400000">
            <a:off x="8811896" y="1987550"/>
            <a:ext cx="144145" cy="1332230"/>
            <a:chOff x="0" y="0"/>
            <a:chExt cx="288290" cy="2664460"/>
          </a:xfrm>
        </p:grpSpPr>
        <p:sp>
          <p:nvSpPr>
            <p:cNvPr id="13" name="Freeform 13"/>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14" name="TextBox 14"/>
          <p:cNvSpPr txBox="1"/>
          <p:nvPr/>
        </p:nvSpPr>
        <p:spPr>
          <a:xfrm>
            <a:off x="8191500" y="2357756"/>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输入</a:t>
            </a:r>
            <a:endParaRPr lang="en-US" sz="2600" dirty="0">
              <a:solidFill>
                <a:srgbClr val="6E84B7"/>
              </a:solidFill>
              <a:ea typeface="思源黑体-粗体 Bold"/>
            </a:endParaRPr>
          </a:p>
        </p:txBody>
      </p:sp>
      <p:sp>
        <p:nvSpPr>
          <p:cNvPr id="15" name="TextBox 15"/>
          <p:cNvSpPr txBox="1"/>
          <p:nvPr/>
        </p:nvSpPr>
        <p:spPr>
          <a:xfrm>
            <a:off x="8191500" y="2769235"/>
            <a:ext cx="2980055" cy="1312026"/>
          </a:xfrm>
          <a:prstGeom prst="rect">
            <a:avLst/>
          </a:prstGeom>
        </p:spPr>
        <p:txBody>
          <a:bodyPr lIns="0" tIns="0" rIns="0" bIns="0" rtlCol="0" anchor="t">
            <a:spAutoFit/>
          </a:bodyPr>
          <a:lstStyle/>
          <a:p>
            <a:pPr>
              <a:lnSpc>
                <a:spcPts val="2591"/>
              </a:lnSpc>
            </a:pPr>
            <a:r>
              <a:rPr lang="zh-CN" altLang="zh-CN" b="1" spc="120" dirty="0">
                <a:solidFill>
                  <a:srgbClr val="6E84B7">
                    <a:alpha val="80000"/>
                  </a:srgbClr>
                </a:solidFill>
              </a:rPr>
              <a:t>专业数、各专业班级数，每班学生人数、各专业的分流报名情况</a:t>
            </a:r>
          </a:p>
          <a:p>
            <a:pPr>
              <a:lnSpc>
                <a:spcPts val="2591"/>
              </a:lnSpc>
            </a:pPr>
            <a:endParaRPr lang="en-US" b="1" spc="120" dirty="0">
              <a:solidFill>
                <a:srgbClr val="6E84B7">
                  <a:alpha val="80000"/>
                </a:srgbClr>
              </a:solidFill>
            </a:endParaRPr>
          </a:p>
        </p:txBody>
      </p:sp>
      <p:sp>
        <p:nvSpPr>
          <p:cNvPr id="16" name="AutoShape 16"/>
          <p:cNvSpPr/>
          <p:nvPr/>
        </p:nvSpPr>
        <p:spPr>
          <a:xfrm rot="32538">
            <a:off x="6698585" y="2807335"/>
            <a:ext cx="1341815" cy="0"/>
          </a:xfrm>
          <a:prstGeom prst="line">
            <a:avLst/>
          </a:prstGeom>
          <a:ln w="9525" cap="rnd">
            <a:solidFill>
              <a:srgbClr val="6E84B7"/>
            </a:solidFill>
            <a:prstDash val="solid"/>
            <a:headEnd type="none" w="sm" len="sm"/>
            <a:tailEnd type="oval" w="lg" len="lg"/>
          </a:ln>
        </p:spPr>
      </p:sp>
      <p:grpSp>
        <p:nvGrpSpPr>
          <p:cNvPr id="17" name="Group 17"/>
          <p:cNvGrpSpPr/>
          <p:nvPr/>
        </p:nvGrpSpPr>
        <p:grpSpPr>
          <a:xfrm rot="5400000">
            <a:off x="8811896" y="3683000"/>
            <a:ext cx="144145" cy="1332230"/>
            <a:chOff x="0" y="0"/>
            <a:chExt cx="288290" cy="2664460"/>
          </a:xfrm>
        </p:grpSpPr>
        <p:sp>
          <p:nvSpPr>
            <p:cNvPr id="18" name="Freeform 18"/>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19" name="TextBox 19"/>
          <p:cNvSpPr txBox="1"/>
          <p:nvPr/>
        </p:nvSpPr>
        <p:spPr>
          <a:xfrm>
            <a:off x="8191500" y="4053205"/>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E84B7"/>
                </a:solidFill>
                <a:ea typeface="思源黑体-粗体 Bold"/>
              </a:rPr>
              <a:t>输出</a:t>
            </a:r>
            <a:endParaRPr lang="en-US" sz="2600" dirty="0">
              <a:solidFill>
                <a:srgbClr val="6E84B7"/>
              </a:solidFill>
              <a:ea typeface="思源黑体-粗体 Bold"/>
            </a:endParaRPr>
          </a:p>
        </p:txBody>
      </p:sp>
      <p:sp>
        <p:nvSpPr>
          <p:cNvPr id="20" name="TextBox 20"/>
          <p:cNvSpPr txBox="1"/>
          <p:nvPr/>
        </p:nvSpPr>
        <p:spPr>
          <a:xfrm>
            <a:off x="8191500" y="4464685"/>
            <a:ext cx="2980055" cy="311752"/>
          </a:xfrm>
          <a:prstGeom prst="rect">
            <a:avLst/>
          </a:prstGeom>
        </p:spPr>
        <p:txBody>
          <a:bodyPr lIns="0" tIns="0" rIns="0" bIns="0" rtlCol="0" anchor="t">
            <a:spAutoFit/>
          </a:bodyPr>
          <a:lstStyle/>
          <a:p>
            <a:pPr>
              <a:lnSpc>
                <a:spcPts val="2591"/>
              </a:lnSpc>
            </a:pPr>
            <a:r>
              <a:rPr lang="zh-CN" altLang="zh-CN" b="1" spc="120" dirty="0">
                <a:solidFill>
                  <a:srgbClr val="6E84B7">
                    <a:alpha val="80000"/>
                  </a:srgbClr>
                </a:solidFill>
              </a:rPr>
              <a:t>分流后分班情况</a:t>
            </a:r>
            <a:endParaRPr lang="en-US" b="1" spc="120" dirty="0">
              <a:solidFill>
                <a:srgbClr val="6E84B7">
                  <a:alpha val="80000"/>
                </a:srgbClr>
              </a:solidFill>
            </a:endParaRPr>
          </a:p>
        </p:txBody>
      </p:sp>
      <p:sp>
        <p:nvSpPr>
          <p:cNvPr id="21" name="AutoShape 21"/>
          <p:cNvSpPr/>
          <p:nvPr/>
        </p:nvSpPr>
        <p:spPr>
          <a:xfrm rot="32538">
            <a:off x="6698585" y="4502785"/>
            <a:ext cx="1341815" cy="0"/>
          </a:xfrm>
          <a:prstGeom prst="line">
            <a:avLst/>
          </a:prstGeom>
          <a:ln w="9525" cap="rnd">
            <a:solidFill>
              <a:srgbClr val="E6C7C3"/>
            </a:solidFill>
            <a:prstDash val="solid"/>
            <a:headEnd type="none" w="sm" len="sm"/>
            <a:tailEnd type="oval" w="lg" len="lg"/>
          </a:ln>
        </p:spPr>
      </p:sp>
      <p:grpSp>
        <p:nvGrpSpPr>
          <p:cNvPr id="22" name="Group 22"/>
          <p:cNvGrpSpPr/>
          <p:nvPr/>
        </p:nvGrpSpPr>
        <p:grpSpPr>
          <a:xfrm rot="5400000">
            <a:off x="3141346" y="1986280"/>
            <a:ext cx="144145" cy="1332230"/>
            <a:chOff x="0" y="0"/>
            <a:chExt cx="288290" cy="2664460"/>
          </a:xfrm>
        </p:grpSpPr>
        <p:sp>
          <p:nvSpPr>
            <p:cNvPr id="23" name="Freeform 23"/>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24" name="TextBox 24"/>
          <p:cNvSpPr txBox="1"/>
          <p:nvPr/>
        </p:nvSpPr>
        <p:spPr>
          <a:xfrm>
            <a:off x="904875" y="2357756"/>
            <a:ext cx="3019425" cy="397545"/>
          </a:xfrm>
          <a:prstGeom prst="rect">
            <a:avLst/>
          </a:prstGeom>
        </p:spPr>
        <p:txBody>
          <a:bodyPr lIns="0" tIns="0" rIns="0" bIns="0" rtlCol="0" anchor="t">
            <a:spAutoFit/>
          </a:bodyPr>
          <a:lstStyle/>
          <a:p>
            <a:pPr algn="r">
              <a:lnSpc>
                <a:spcPts val="3120"/>
              </a:lnSpc>
              <a:spcBef>
                <a:spcPct val="0"/>
              </a:spcBef>
            </a:pPr>
            <a:r>
              <a:rPr lang="zh-CN" altLang="en-US" sz="2600" dirty="0">
                <a:solidFill>
                  <a:srgbClr val="6E84B7"/>
                </a:solidFill>
                <a:ea typeface="思源黑体-粗体 Bold"/>
              </a:rPr>
              <a:t>需求</a:t>
            </a:r>
            <a:endParaRPr lang="en-US" sz="2600" dirty="0">
              <a:solidFill>
                <a:srgbClr val="6E84B7"/>
              </a:solidFill>
              <a:ea typeface="思源黑体-粗体 Bold"/>
            </a:endParaRPr>
          </a:p>
        </p:txBody>
      </p:sp>
      <p:sp>
        <p:nvSpPr>
          <p:cNvPr id="25" name="TextBox 25"/>
          <p:cNvSpPr txBox="1"/>
          <p:nvPr/>
        </p:nvSpPr>
        <p:spPr>
          <a:xfrm>
            <a:off x="859167" y="2769235"/>
            <a:ext cx="3065133" cy="643702"/>
          </a:xfrm>
          <a:prstGeom prst="rect">
            <a:avLst/>
          </a:prstGeom>
        </p:spPr>
        <p:txBody>
          <a:bodyPr wrap="square" lIns="0" tIns="0" rIns="0" bIns="0" rtlCol="0" anchor="t">
            <a:spAutoFit/>
          </a:bodyPr>
          <a:lstStyle/>
          <a:p>
            <a:pPr algn="r">
              <a:lnSpc>
                <a:spcPts val="2591"/>
              </a:lnSpc>
            </a:pPr>
            <a:r>
              <a:rPr lang="zh-CN" altLang="zh-CN" b="1" spc="120" dirty="0">
                <a:solidFill>
                  <a:srgbClr val="6E84B7">
                    <a:alpha val="80000"/>
                  </a:srgbClr>
                </a:solidFill>
              </a:rPr>
              <a:t>根据学生成绩排名和填报志愿情况将学生分配到各专业</a:t>
            </a:r>
            <a:endParaRPr lang="en-US" b="1" spc="120" dirty="0">
              <a:solidFill>
                <a:srgbClr val="6E84B7">
                  <a:alpha val="80000"/>
                </a:srgbClr>
              </a:solidFill>
              <a:ea typeface="Arimo"/>
            </a:endParaRPr>
          </a:p>
        </p:txBody>
      </p:sp>
      <p:sp>
        <p:nvSpPr>
          <p:cNvPr id="26" name="AutoShape 26"/>
          <p:cNvSpPr/>
          <p:nvPr/>
        </p:nvSpPr>
        <p:spPr>
          <a:xfrm rot="10767461">
            <a:off x="4072861" y="2807335"/>
            <a:ext cx="1341815" cy="0"/>
          </a:xfrm>
          <a:prstGeom prst="line">
            <a:avLst/>
          </a:prstGeom>
          <a:ln w="9525" cap="rnd">
            <a:solidFill>
              <a:srgbClr val="E6C7C3"/>
            </a:solidFill>
            <a:prstDash val="solid"/>
            <a:headEnd type="none" w="sm" len="sm"/>
            <a:tailEnd type="oval" w="lg" len="lg"/>
          </a:ln>
        </p:spPr>
      </p:sp>
      <p:sp>
        <p:nvSpPr>
          <p:cNvPr id="27" name="AutoShape 27"/>
          <p:cNvSpPr/>
          <p:nvPr/>
        </p:nvSpPr>
        <p:spPr>
          <a:xfrm rot="10767461">
            <a:off x="4055081" y="4507865"/>
            <a:ext cx="1341815" cy="0"/>
          </a:xfrm>
          <a:prstGeom prst="line">
            <a:avLst/>
          </a:prstGeom>
          <a:ln w="9525" cap="rnd">
            <a:solidFill>
              <a:srgbClr val="6E84B7"/>
            </a:solidFill>
            <a:prstDash val="solid"/>
            <a:headEnd type="none" w="sm" len="sm"/>
            <a:tailEnd type="oval" w="lg" len="lg"/>
          </a:ln>
        </p:spPr>
      </p:sp>
      <p:grpSp>
        <p:nvGrpSpPr>
          <p:cNvPr id="28" name="Group 28"/>
          <p:cNvGrpSpPr/>
          <p:nvPr/>
        </p:nvGrpSpPr>
        <p:grpSpPr>
          <a:xfrm rot="5400000">
            <a:off x="3131820" y="3682366"/>
            <a:ext cx="144145" cy="1332230"/>
            <a:chOff x="0" y="0"/>
            <a:chExt cx="288290" cy="2664460"/>
          </a:xfrm>
        </p:grpSpPr>
        <p:sp>
          <p:nvSpPr>
            <p:cNvPr id="29" name="Freeform 29"/>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solidFill>
              <a:srgbClr val="E6C7C3">
                <a:alpha val="80000"/>
              </a:srgbClr>
            </a:solidFill>
          </p:spPr>
        </p:sp>
      </p:grpSp>
      <p:sp>
        <p:nvSpPr>
          <p:cNvPr id="30" name="TextBox 30"/>
          <p:cNvSpPr txBox="1"/>
          <p:nvPr/>
        </p:nvSpPr>
        <p:spPr>
          <a:xfrm>
            <a:off x="904875" y="4053205"/>
            <a:ext cx="3019425" cy="397545"/>
          </a:xfrm>
          <a:prstGeom prst="rect">
            <a:avLst/>
          </a:prstGeom>
        </p:spPr>
        <p:txBody>
          <a:bodyPr lIns="0" tIns="0" rIns="0" bIns="0" rtlCol="0" anchor="t">
            <a:spAutoFit/>
          </a:bodyPr>
          <a:lstStyle/>
          <a:p>
            <a:pPr algn="r">
              <a:lnSpc>
                <a:spcPts val="3120"/>
              </a:lnSpc>
              <a:spcBef>
                <a:spcPct val="0"/>
              </a:spcBef>
            </a:pPr>
            <a:r>
              <a:rPr lang="zh-CN" altLang="en-US" sz="2600" dirty="0">
                <a:solidFill>
                  <a:srgbClr val="6E84B7"/>
                </a:solidFill>
                <a:ea typeface="思源黑体-粗体 Bold"/>
              </a:rPr>
              <a:t>操作</a:t>
            </a:r>
            <a:endParaRPr lang="en-US" sz="2600" dirty="0">
              <a:solidFill>
                <a:srgbClr val="6E84B7"/>
              </a:solidFill>
              <a:ea typeface="思源黑体-粗体 Bold"/>
            </a:endParaRPr>
          </a:p>
        </p:txBody>
      </p:sp>
      <p:sp>
        <p:nvSpPr>
          <p:cNvPr id="31" name="TextBox 31"/>
          <p:cNvSpPr txBox="1"/>
          <p:nvPr/>
        </p:nvSpPr>
        <p:spPr>
          <a:xfrm>
            <a:off x="1675377" y="4464685"/>
            <a:ext cx="2248923" cy="645177"/>
          </a:xfrm>
          <a:prstGeom prst="rect">
            <a:avLst/>
          </a:prstGeom>
        </p:spPr>
        <p:txBody>
          <a:bodyPr wrap="square" lIns="0" tIns="0" rIns="0" bIns="0" rtlCol="0" anchor="t">
            <a:spAutoFit/>
          </a:bodyPr>
          <a:lstStyle/>
          <a:p>
            <a:pPr algn="r">
              <a:lnSpc>
                <a:spcPts val="2591"/>
              </a:lnSpc>
            </a:pPr>
            <a:r>
              <a:rPr lang="zh-CN" altLang="zh-CN" b="1" spc="120" dirty="0">
                <a:solidFill>
                  <a:srgbClr val="6E84B7">
                    <a:alpha val="80000"/>
                  </a:srgbClr>
                </a:solidFill>
              </a:rPr>
              <a:t>根据输入数据按</a:t>
            </a:r>
            <a:r>
              <a:rPr lang="zh-CN" altLang="en-US" b="1" spc="120" dirty="0">
                <a:solidFill>
                  <a:srgbClr val="6E84B7">
                    <a:alpha val="80000"/>
                  </a:srgbClr>
                </a:solidFill>
              </a:rPr>
              <a:t>排名和填报</a:t>
            </a:r>
            <a:r>
              <a:rPr lang="zh-CN" altLang="zh-CN" b="1" spc="120" dirty="0">
                <a:solidFill>
                  <a:srgbClr val="6E84B7">
                    <a:alpha val="80000"/>
                  </a:srgbClr>
                </a:solidFill>
              </a:rPr>
              <a:t>进行分流</a:t>
            </a:r>
            <a:endParaRPr lang="en-US" b="1" spc="120" dirty="0">
              <a:solidFill>
                <a:srgbClr val="6E84B7">
                  <a:alpha val="80000"/>
                </a:srgbClr>
              </a:solidFill>
            </a:endParaRPr>
          </a:p>
        </p:txBody>
      </p:sp>
      <p:grpSp>
        <p:nvGrpSpPr>
          <p:cNvPr id="32" name="Group 32"/>
          <p:cNvGrpSpPr/>
          <p:nvPr/>
        </p:nvGrpSpPr>
        <p:grpSpPr>
          <a:xfrm>
            <a:off x="791210" y="-29845"/>
            <a:ext cx="552450" cy="1416685"/>
            <a:chOff x="0" y="0"/>
            <a:chExt cx="1104900" cy="2833370"/>
          </a:xfrm>
        </p:grpSpPr>
        <p:sp>
          <p:nvSpPr>
            <p:cNvPr id="33" name="Freeform 33"/>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34" name="Group 34"/>
          <p:cNvGrpSpPr/>
          <p:nvPr/>
        </p:nvGrpSpPr>
        <p:grpSpPr>
          <a:xfrm>
            <a:off x="1515745" y="576664"/>
            <a:ext cx="4495800" cy="908759"/>
            <a:chOff x="0" y="0"/>
            <a:chExt cx="8991600" cy="1817520"/>
          </a:xfrm>
        </p:grpSpPr>
        <p:sp>
          <p:nvSpPr>
            <p:cNvPr id="35" name="TextBox 35"/>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问题分析和解决</a:t>
              </a:r>
              <a:endParaRPr lang="en-US" altLang="zh-CN" sz="3200" dirty="0">
                <a:solidFill>
                  <a:srgbClr val="4F69A4">
                    <a:alpha val="84706"/>
                  </a:srgbClr>
                </a:solidFill>
                <a:ea typeface="思源黑体-超粗体 Medium"/>
              </a:endParaRPr>
            </a:p>
          </p:txBody>
        </p:sp>
        <p:sp>
          <p:nvSpPr>
            <p:cNvPr id="36" name="TextBox 36"/>
            <p:cNvSpPr txBox="1"/>
            <p:nvPr/>
          </p:nvSpPr>
          <p:spPr>
            <a:xfrm>
              <a:off x="0" y="993703"/>
              <a:ext cx="8991600" cy="823817"/>
            </a:xfrm>
            <a:prstGeom prst="rect">
              <a:avLst/>
            </a:prstGeom>
          </p:spPr>
          <p:txBody>
            <a:bodyPr lIns="0" tIns="0" rIns="0" bIns="0" rtlCol="0" anchor="t">
              <a:spAutoFit/>
            </a:bodyPr>
            <a:lstStyle/>
            <a:p>
              <a:pPr>
                <a:lnSpc>
                  <a:spcPts val="1680"/>
                </a:lnSpc>
              </a:pPr>
              <a:r>
                <a:rPr lang="en-US" altLang="zh-CN" sz="1400" dirty="0">
                  <a:solidFill>
                    <a:srgbClr val="6E84B7"/>
                  </a:solidFill>
                  <a:latin typeface="ABeeZee"/>
                </a:rPr>
                <a:t>Problem analysis and solution</a:t>
              </a:r>
            </a:p>
            <a:p>
              <a:pPr>
                <a:lnSpc>
                  <a:spcPts val="1680"/>
                </a:lnSpc>
              </a:pPr>
              <a:endParaRPr lang="en-US" sz="1400" dirty="0">
                <a:solidFill>
                  <a:srgbClr val="6E84B7"/>
                </a:solidFill>
                <a:latin typeface="ABeeZee"/>
              </a:endParaRPr>
            </a:p>
          </p:txBody>
        </p:sp>
      </p:grpSp>
      <p:grpSp>
        <p:nvGrpSpPr>
          <p:cNvPr id="37" name="Group 22">
            <a:extLst>
              <a:ext uri="{FF2B5EF4-FFF2-40B4-BE49-F238E27FC236}">
                <a16:creationId xmlns:a16="http://schemas.microsoft.com/office/drawing/2014/main" id="{8B3490A1-B699-E318-2580-4566D289BAA2}"/>
              </a:ext>
            </a:extLst>
          </p:cNvPr>
          <p:cNvGrpSpPr/>
          <p:nvPr/>
        </p:nvGrpSpPr>
        <p:grpSpPr>
          <a:xfrm rot="5400000">
            <a:off x="3162637" y="5063583"/>
            <a:ext cx="144145" cy="1332230"/>
            <a:chOff x="0" y="0"/>
            <a:chExt cx="288290" cy="2664460"/>
          </a:xfrm>
          <a:solidFill>
            <a:schemeClr val="accent5">
              <a:lumMod val="40000"/>
              <a:lumOff val="60000"/>
            </a:schemeClr>
          </a:solidFill>
        </p:grpSpPr>
        <p:sp>
          <p:nvSpPr>
            <p:cNvPr id="38" name="Freeform 23">
              <a:extLst>
                <a:ext uri="{FF2B5EF4-FFF2-40B4-BE49-F238E27FC236}">
                  <a16:creationId xmlns:a16="http://schemas.microsoft.com/office/drawing/2014/main" id="{6222A83B-B75C-F8BC-4CCD-E2D28E4D9555}"/>
                </a:ext>
              </a:extLst>
            </p:cNvPr>
            <p:cNvSpPr/>
            <p:nvPr/>
          </p:nvSpPr>
          <p:spPr>
            <a:xfrm>
              <a:off x="0" y="0"/>
              <a:ext cx="288290" cy="2664460"/>
            </a:xfrm>
            <a:custGeom>
              <a:avLst/>
              <a:gdLst/>
              <a:ahLst/>
              <a:cxnLst/>
              <a:rect l="l" t="t" r="r" b="b"/>
              <a:pathLst>
                <a:path w="288290" h="2664460">
                  <a:moveTo>
                    <a:pt x="0" y="0"/>
                  </a:moveTo>
                  <a:lnTo>
                    <a:pt x="288290" y="0"/>
                  </a:lnTo>
                  <a:lnTo>
                    <a:pt x="288290" y="2664460"/>
                  </a:lnTo>
                  <a:lnTo>
                    <a:pt x="0" y="2664460"/>
                  </a:lnTo>
                  <a:close/>
                </a:path>
              </a:pathLst>
            </a:custGeom>
            <a:grpFill/>
          </p:spPr>
        </p:sp>
      </p:grpSp>
      <p:sp>
        <p:nvSpPr>
          <p:cNvPr id="41" name="TextBox 24">
            <a:extLst>
              <a:ext uri="{FF2B5EF4-FFF2-40B4-BE49-F238E27FC236}">
                <a16:creationId xmlns:a16="http://schemas.microsoft.com/office/drawing/2014/main" id="{844CDAFA-FBED-BD3E-1C86-2B0608BD2EC1}"/>
              </a:ext>
            </a:extLst>
          </p:cNvPr>
          <p:cNvSpPr txBox="1"/>
          <p:nvPr/>
        </p:nvSpPr>
        <p:spPr>
          <a:xfrm>
            <a:off x="907506" y="5455193"/>
            <a:ext cx="3019425" cy="397545"/>
          </a:xfrm>
          <a:prstGeom prst="rect">
            <a:avLst/>
          </a:prstGeom>
        </p:spPr>
        <p:txBody>
          <a:bodyPr lIns="0" tIns="0" rIns="0" bIns="0" rtlCol="0" anchor="t">
            <a:spAutoFit/>
          </a:bodyPr>
          <a:lstStyle/>
          <a:p>
            <a:pPr algn="r">
              <a:lnSpc>
                <a:spcPts val="3120"/>
              </a:lnSpc>
              <a:spcBef>
                <a:spcPct val="0"/>
              </a:spcBef>
            </a:pPr>
            <a:r>
              <a:rPr lang="zh-CN" altLang="en-US" sz="2600" dirty="0">
                <a:solidFill>
                  <a:srgbClr val="617AB3"/>
                </a:solidFill>
                <a:ea typeface="思源黑体-粗体 Bold"/>
              </a:rPr>
              <a:t>拓展</a:t>
            </a:r>
            <a:endParaRPr lang="en-US" sz="2600" dirty="0">
              <a:solidFill>
                <a:srgbClr val="617AB3"/>
              </a:solidFill>
              <a:ea typeface="思源黑体-粗体 Bold"/>
            </a:endParaRPr>
          </a:p>
        </p:txBody>
      </p:sp>
      <p:sp>
        <p:nvSpPr>
          <p:cNvPr id="42" name="TextBox 31">
            <a:extLst>
              <a:ext uri="{FF2B5EF4-FFF2-40B4-BE49-F238E27FC236}">
                <a16:creationId xmlns:a16="http://schemas.microsoft.com/office/drawing/2014/main" id="{E0C08FBF-AC2D-F7C3-3CB7-4432C25D87DF}"/>
              </a:ext>
            </a:extLst>
          </p:cNvPr>
          <p:cNvSpPr txBox="1"/>
          <p:nvPr/>
        </p:nvSpPr>
        <p:spPr>
          <a:xfrm>
            <a:off x="4160291" y="5494257"/>
            <a:ext cx="3485754" cy="311752"/>
          </a:xfrm>
          <a:prstGeom prst="rect">
            <a:avLst/>
          </a:prstGeom>
        </p:spPr>
        <p:txBody>
          <a:bodyPr wrap="square" lIns="0" tIns="0" rIns="0" bIns="0" rtlCol="0" anchor="t">
            <a:spAutoFit/>
          </a:bodyPr>
          <a:lstStyle/>
          <a:p>
            <a:pPr>
              <a:lnSpc>
                <a:spcPts val="2591"/>
              </a:lnSpc>
            </a:pPr>
            <a:r>
              <a:rPr lang="zh-CN" altLang="zh-CN" b="1" spc="120" dirty="0">
                <a:solidFill>
                  <a:srgbClr val="6E84B7">
                    <a:alpha val="80000"/>
                  </a:srgbClr>
                </a:solidFill>
              </a:rPr>
              <a:t>分流后学生数据的数理统计</a:t>
            </a:r>
            <a:endParaRPr lang="en-US" b="1" spc="120" dirty="0">
              <a:solidFill>
                <a:srgbClr val="6E84B7">
                  <a:alpha val="80000"/>
                </a:srgb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47357"/>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grpSp>
        <p:nvGrpSpPr>
          <p:cNvPr id="6" name="Group 6"/>
          <p:cNvGrpSpPr/>
          <p:nvPr/>
        </p:nvGrpSpPr>
        <p:grpSpPr>
          <a:xfrm>
            <a:off x="1089977" y="4238441"/>
            <a:ext cx="507365" cy="507365"/>
            <a:chOff x="0" y="0"/>
            <a:chExt cx="1014730" cy="1014730"/>
          </a:xfrm>
        </p:grpSpPr>
        <p:sp>
          <p:nvSpPr>
            <p:cNvPr id="7" name="Freeform 7"/>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grpSp>
        <p:nvGrpSpPr>
          <p:cNvPr id="8" name="Group 8"/>
          <p:cNvGrpSpPr/>
          <p:nvPr/>
        </p:nvGrpSpPr>
        <p:grpSpPr>
          <a:xfrm>
            <a:off x="1089977" y="2742700"/>
            <a:ext cx="507365" cy="507365"/>
            <a:chOff x="0" y="0"/>
            <a:chExt cx="1014730" cy="1014730"/>
          </a:xfrm>
        </p:grpSpPr>
        <p:sp>
          <p:nvSpPr>
            <p:cNvPr id="9" name="Freeform 9"/>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grpSp>
        <p:nvGrpSpPr>
          <p:cNvPr id="10" name="Group 10"/>
          <p:cNvGrpSpPr/>
          <p:nvPr/>
        </p:nvGrpSpPr>
        <p:grpSpPr>
          <a:xfrm>
            <a:off x="1089977" y="1516146"/>
            <a:ext cx="507365" cy="507365"/>
            <a:chOff x="0" y="0"/>
            <a:chExt cx="1014730" cy="1014730"/>
          </a:xfrm>
        </p:grpSpPr>
        <p:sp>
          <p:nvSpPr>
            <p:cNvPr id="11" name="Freeform 11"/>
            <p:cNvSpPr/>
            <p:nvPr/>
          </p:nvSpPr>
          <p:spPr>
            <a:xfrm>
              <a:off x="0" y="0"/>
              <a:ext cx="1014730" cy="1014730"/>
            </a:xfrm>
            <a:custGeom>
              <a:avLst/>
              <a:gdLst/>
              <a:ahLst/>
              <a:cxnLst/>
              <a:rect l="l" t="t" r="r" b="b"/>
              <a:pathLst>
                <a:path w="1014730" h="1014730">
                  <a:moveTo>
                    <a:pt x="0" y="507365"/>
                  </a:moveTo>
                  <a:cubicBezTo>
                    <a:pt x="0" y="227203"/>
                    <a:pt x="227203" y="0"/>
                    <a:pt x="507365" y="0"/>
                  </a:cubicBezTo>
                  <a:cubicBezTo>
                    <a:pt x="787527" y="0"/>
                    <a:pt x="1014730" y="227203"/>
                    <a:pt x="1014730" y="507365"/>
                  </a:cubicBezTo>
                  <a:cubicBezTo>
                    <a:pt x="1014730" y="787527"/>
                    <a:pt x="787527" y="1014730"/>
                    <a:pt x="507365" y="1014730"/>
                  </a:cubicBezTo>
                  <a:cubicBezTo>
                    <a:pt x="227203" y="1014730"/>
                    <a:pt x="0" y="787527"/>
                    <a:pt x="0" y="507365"/>
                  </a:cubicBezTo>
                  <a:close/>
                </a:path>
              </a:pathLst>
            </a:custGeom>
            <a:solidFill>
              <a:srgbClr val="E6C7C3"/>
            </a:solidFill>
          </p:spPr>
        </p:sp>
      </p:grpSp>
      <p:sp>
        <p:nvSpPr>
          <p:cNvPr id="14" name="TextBox 14"/>
          <p:cNvSpPr txBox="1"/>
          <p:nvPr/>
        </p:nvSpPr>
        <p:spPr>
          <a:xfrm>
            <a:off x="1735368" y="4293969"/>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文件读写</a:t>
            </a:r>
            <a:endParaRPr lang="en-US" sz="2600" dirty="0">
              <a:solidFill>
                <a:srgbClr val="617AB3"/>
              </a:solidFill>
              <a:ea typeface="思源黑体-粗体 Bold"/>
            </a:endParaRPr>
          </a:p>
        </p:txBody>
      </p:sp>
      <p:sp>
        <p:nvSpPr>
          <p:cNvPr id="15" name="TextBox 15"/>
          <p:cNvSpPr txBox="1"/>
          <p:nvPr/>
        </p:nvSpPr>
        <p:spPr>
          <a:xfrm>
            <a:off x="1735368" y="4739463"/>
            <a:ext cx="4569460" cy="973343"/>
          </a:xfrm>
          <a:prstGeom prst="rect">
            <a:avLst/>
          </a:prstGeom>
        </p:spPr>
        <p:txBody>
          <a:bodyPr lIns="0" tIns="0" rIns="0" bIns="0" rtlCol="0" anchor="t">
            <a:spAutoFit/>
          </a:bodyPr>
          <a:lstStyle/>
          <a:p>
            <a:pPr>
              <a:lnSpc>
                <a:spcPts val="2591"/>
              </a:lnSpc>
              <a:spcBef>
                <a:spcPct val="0"/>
              </a:spcBef>
            </a:pPr>
            <a:r>
              <a:rPr lang="zh-CN" altLang="zh-CN" b="1" spc="120" dirty="0">
                <a:solidFill>
                  <a:srgbClr val="6E84B7">
                    <a:alpha val="80000"/>
                  </a:srgbClr>
                </a:solidFill>
              </a:rPr>
              <a:t>本系统需要提供分流后学生信息的存储和再读入功能，数据应该按照固定格式存储于硬盘中，并且支持自选路径存储。</a:t>
            </a:r>
          </a:p>
        </p:txBody>
      </p:sp>
      <p:sp>
        <p:nvSpPr>
          <p:cNvPr id="16" name="TextBox 16"/>
          <p:cNvSpPr txBox="1"/>
          <p:nvPr/>
        </p:nvSpPr>
        <p:spPr>
          <a:xfrm>
            <a:off x="1735369" y="1569891"/>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图形化</a:t>
            </a:r>
            <a:r>
              <a:rPr lang="en-US" altLang="zh-CN" sz="2600" dirty="0">
                <a:solidFill>
                  <a:srgbClr val="617AB3"/>
                </a:solidFill>
                <a:ea typeface="思源黑体-粗体 Bold"/>
              </a:rPr>
              <a:t>UI</a:t>
            </a:r>
            <a:r>
              <a:rPr lang="zh-CN" altLang="en-US" sz="2600" dirty="0">
                <a:solidFill>
                  <a:srgbClr val="617AB3"/>
                </a:solidFill>
                <a:ea typeface="思源黑体-粗体 Bold"/>
              </a:rPr>
              <a:t>面板</a:t>
            </a:r>
            <a:endParaRPr lang="en-US" sz="2600" dirty="0">
              <a:solidFill>
                <a:srgbClr val="617AB3"/>
              </a:solidFill>
              <a:ea typeface="思源黑体-粗体 Bold"/>
            </a:endParaRPr>
          </a:p>
        </p:txBody>
      </p:sp>
      <p:sp>
        <p:nvSpPr>
          <p:cNvPr id="17" name="TextBox 17"/>
          <p:cNvSpPr txBox="1"/>
          <p:nvPr/>
        </p:nvSpPr>
        <p:spPr>
          <a:xfrm>
            <a:off x="1735369" y="1979514"/>
            <a:ext cx="4297293" cy="643702"/>
          </a:xfrm>
          <a:prstGeom prst="rect">
            <a:avLst/>
          </a:prstGeom>
        </p:spPr>
        <p:txBody>
          <a:bodyPr wrap="square" lIns="0" tIns="0" rIns="0" bIns="0" rtlCol="0" anchor="t">
            <a:spAutoFit/>
          </a:bodyPr>
          <a:lstStyle/>
          <a:p>
            <a:pPr>
              <a:lnSpc>
                <a:spcPts val="2591"/>
              </a:lnSpc>
              <a:spcBef>
                <a:spcPct val="0"/>
              </a:spcBef>
            </a:pPr>
            <a:r>
              <a:rPr lang="zh-CN" altLang="zh-CN" b="1" spc="120" dirty="0">
                <a:solidFill>
                  <a:srgbClr val="6E84B7">
                    <a:alpha val="80000"/>
                  </a:srgbClr>
                </a:solidFill>
              </a:rPr>
              <a:t>具有降低用户学习成本、节省用户时间、功能模块化可视化的优点。</a:t>
            </a:r>
            <a:endParaRPr lang="en-US" b="1" spc="120" dirty="0">
              <a:solidFill>
                <a:srgbClr val="6E84B7">
                  <a:alpha val="80000"/>
                </a:srgbClr>
              </a:solidFill>
              <a:ea typeface="Arimo"/>
            </a:endParaRPr>
          </a:p>
        </p:txBody>
      </p:sp>
      <p:sp>
        <p:nvSpPr>
          <p:cNvPr id="18" name="TextBox 18"/>
          <p:cNvSpPr txBox="1"/>
          <p:nvPr/>
        </p:nvSpPr>
        <p:spPr>
          <a:xfrm>
            <a:off x="1735368" y="2797610"/>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软件的模块化</a:t>
            </a:r>
            <a:endParaRPr lang="en-US" sz="2600" dirty="0">
              <a:solidFill>
                <a:srgbClr val="617AB3"/>
              </a:solidFill>
              <a:ea typeface="思源黑体-粗体 Bold"/>
            </a:endParaRPr>
          </a:p>
        </p:txBody>
      </p:sp>
      <p:sp>
        <p:nvSpPr>
          <p:cNvPr id="19" name="TextBox 19"/>
          <p:cNvSpPr txBox="1"/>
          <p:nvPr/>
        </p:nvSpPr>
        <p:spPr>
          <a:xfrm>
            <a:off x="1735368" y="3221022"/>
            <a:ext cx="4483100" cy="978601"/>
          </a:xfrm>
          <a:prstGeom prst="rect">
            <a:avLst/>
          </a:prstGeom>
        </p:spPr>
        <p:txBody>
          <a:bodyPr lIns="0" tIns="0" rIns="0" bIns="0" rtlCol="0" anchor="t">
            <a:spAutoFit/>
          </a:bodyPr>
          <a:lstStyle/>
          <a:p>
            <a:pPr>
              <a:lnSpc>
                <a:spcPts val="2591"/>
              </a:lnSpc>
              <a:spcBef>
                <a:spcPct val="0"/>
              </a:spcBef>
            </a:pPr>
            <a:r>
              <a:rPr lang="zh-CN" altLang="zh-CN" b="1" spc="120" dirty="0">
                <a:solidFill>
                  <a:srgbClr val="6E84B7">
                    <a:alpha val="80000"/>
                  </a:srgbClr>
                </a:solidFill>
              </a:rPr>
              <a:t>针对需求分析软件的功能，我们将其划分为数据处理、数据查看、数据分析、数据修改四个模块</a:t>
            </a:r>
            <a:endParaRPr lang="en-US" b="1" spc="120" dirty="0">
              <a:solidFill>
                <a:srgbClr val="6E84B7">
                  <a:alpha val="80000"/>
                </a:srgbClr>
              </a:solidFill>
            </a:endParaRPr>
          </a:p>
        </p:txBody>
      </p:sp>
      <p:grpSp>
        <p:nvGrpSpPr>
          <p:cNvPr id="20" name="Group 20"/>
          <p:cNvGrpSpPr/>
          <p:nvPr/>
        </p:nvGrpSpPr>
        <p:grpSpPr>
          <a:xfrm>
            <a:off x="1515745" y="576664"/>
            <a:ext cx="4495800" cy="690750"/>
            <a:chOff x="0" y="0"/>
            <a:chExt cx="8991600" cy="1381501"/>
          </a:xfrm>
        </p:grpSpPr>
        <p:sp>
          <p:nvSpPr>
            <p:cNvPr id="21" name="TextBox 21"/>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问题分析和解决</a:t>
              </a:r>
              <a:endParaRPr lang="en-US" altLang="zh-CN" sz="3200" dirty="0">
                <a:solidFill>
                  <a:srgbClr val="4F69A4">
                    <a:alpha val="84706"/>
                  </a:srgbClr>
                </a:solidFill>
                <a:ea typeface="思源黑体-超粗体 Medium"/>
              </a:endParaRPr>
            </a:p>
          </p:txBody>
        </p:sp>
        <p:sp>
          <p:nvSpPr>
            <p:cNvPr id="22" name="TextBox 22"/>
            <p:cNvSpPr txBox="1"/>
            <p:nvPr/>
          </p:nvSpPr>
          <p:spPr>
            <a:xfrm>
              <a:off x="0" y="993703"/>
              <a:ext cx="8991600" cy="387798"/>
            </a:xfrm>
            <a:prstGeom prst="rect">
              <a:avLst/>
            </a:prstGeom>
          </p:spPr>
          <p:txBody>
            <a:bodyPr lIns="0" tIns="0" rIns="0" bIns="0" rtlCol="0" anchor="t">
              <a:spAutoFit/>
            </a:bodyPr>
            <a:lstStyle/>
            <a:p>
              <a:pPr>
                <a:lnSpc>
                  <a:spcPts val="1680"/>
                </a:lnSpc>
              </a:pPr>
              <a:r>
                <a:rPr lang="en-US" altLang="zh-CN" sz="1400" dirty="0">
                  <a:solidFill>
                    <a:srgbClr val="6E84B7"/>
                  </a:solidFill>
                  <a:latin typeface="ABeeZee"/>
                </a:rPr>
                <a:t>Problem analysis and solution</a:t>
              </a:r>
            </a:p>
          </p:txBody>
        </p:sp>
      </p:grpSp>
      <p:pic>
        <p:nvPicPr>
          <p:cNvPr id="31" name="图片 30">
            <a:extLst>
              <a:ext uri="{FF2B5EF4-FFF2-40B4-BE49-F238E27FC236}">
                <a16:creationId xmlns:a16="http://schemas.microsoft.com/office/drawing/2014/main" id="{1C003747-73FD-85E2-8705-701DED4E0FDF}"/>
              </a:ext>
            </a:extLst>
          </p:cNvPr>
          <p:cNvPicPr>
            <a:picLocks noChangeAspect="1"/>
          </p:cNvPicPr>
          <p:nvPr/>
        </p:nvPicPr>
        <p:blipFill>
          <a:blip r:embed="rId2"/>
          <a:stretch>
            <a:fillRect/>
          </a:stretch>
        </p:blipFill>
        <p:spPr>
          <a:xfrm>
            <a:off x="6970412" y="1412019"/>
            <a:ext cx="4159832" cy="2881950"/>
          </a:xfrm>
          <a:prstGeom prst="rect">
            <a:avLst/>
          </a:prstGeom>
          <a:ln>
            <a:noFill/>
          </a:ln>
          <a:effectLst>
            <a:outerShdw blurRad="292100" dist="139700" dir="2700000" algn="tl" rotWithShape="0">
              <a:srgbClr val="333333">
                <a:alpha val="65000"/>
              </a:srgbClr>
            </a:outerShdw>
          </a:effectLst>
        </p:spPr>
      </p:pic>
      <p:grpSp>
        <p:nvGrpSpPr>
          <p:cNvPr id="32" name="Group 4">
            <a:extLst>
              <a:ext uri="{FF2B5EF4-FFF2-40B4-BE49-F238E27FC236}">
                <a16:creationId xmlns:a16="http://schemas.microsoft.com/office/drawing/2014/main" id="{FAD35839-EB91-FBEC-E5BB-7A7F23BEBE9A}"/>
              </a:ext>
            </a:extLst>
          </p:cNvPr>
          <p:cNvGrpSpPr/>
          <p:nvPr/>
        </p:nvGrpSpPr>
        <p:grpSpPr>
          <a:xfrm rot="5400000">
            <a:off x="10370551" y="4147467"/>
            <a:ext cx="856819" cy="2409678"/>
            <a:chOff x="0" y="0"/>
            <a:chExt cx="1104900" cy="2833370"/>
          </a:xfrm>
        </p:grpSpPr>
        <p:sp>
          <p:nvSpPr>
            <p:cNvPr id="33" name="Freeform 5">
              <a:extLst>
                <a:ext uri="{FF2B5EF4-FFF2-40B4-BE49-F238E27FC236}">
                  <a16:creationId xmlns:a16="http://schemas.microsoft.com/office/drawing/2014/main" id="{8D05760A-DE4F-2BC3-039E-C66D1E067C19}"/>
                </a:ext>
              </a:extLst>
            </p:cNvPr>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95617" y="479100"/>
            <a:ext cx="11200765" cy="5963285"/>
            <a:chOff x="0" y="0"/>
            <a:chExt cx="22401530" cy="11926570"/>
          </a:xfrm>
        </p:grpSpPr>
        <p:sp>
          <p:nvSpPr>
            <p:cNvPr id="3" name="Freeform 3"/>
            <p:cNvSpPr/>
            <p:nvPr/>
          </p:nvSpPr>
          <p:spPr>
            <a:xfrm>
              <a:off x="0" y="0"/>
              <a:ext cx="22401530" cy="11926570"/>
            </a:xfrm>
            <a:custGeom>
              <a:avLst/>
              <a:gdLst/>
              <a:ahLst/>
              <a:cxnLst/>
              <a:rect l="l" t="t" r="r" b="b"/>
              <a:pathLst>
                <a:path w="22401530" h="11926570">
                  <a:moveTo>
                    <a:pt x="0" y="0"/>
                  </a:moveTo>
                  <a:lnTo>
                    <a:pt x="22401530" y="0"/>
                  </a:lnTo>
                  <a:lnTo>
                    <a:pt x="22401530" y="11926570"/>
                  </a:lnTo>
                  <a:lnTo>
                    <a:pt x="0" y="11926570"/>
                  </a:lnTo>
                  <a:close/>
                </a:path>
              </a:pathLst>
            </a:custGeom>
            <a:solidFill>
              <a:srgbClr val="FFFFFF"/>
            </a:solidFill>
          </p:spPr>
        </p:sp>
      </p:grpSp>
      <p:grpSp>
        <p:nvGrpSpPr>
          <p:cNvPr id="4" name="Group 4"/>
          <p:cNvGrpSpPr/>
          <p:nvPr/>
        </p:nvGrpSpPr>
        <p:grpSpPr>
          <a:xfrm>
            <a:off x="791210" y="-29845"/>
            <a:ext cx="552450" cy="1416685"/>
            <a:chOff x="0" y="0"/>
            <a:chExt cx="1104900" cy="2833370"/>
          </a:xfrm>
        </p:grpSpPr>
        <p:sp>
          <p:nvSpPr>
            <p:cNvPr id="5" name="Freeform 5"/>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sp>
        <p:nvSpPr>
          <p:cNvPr id="18" name="TextBox 18"/>
          <p:cNvSpPr txBox="1"/>
          <p:nvPr/>
        </p:nvSpPr>
        <p:spPr>
          <a:xfrm>
            <a:off x="1515745" y="1477337"/>
            <a:ext cx="3019425" cy="397545"/>
          </a:xfrm>
          <a:prstGeom prst="rect">
            <a:avLst/>
          </a:prstGeom>
        </p:spPr>
        <p:txBody>
          <a:bodyPr lIns="0" tIns="0" rIns="0" bIns="0" rtlCol="0" anchor="t">
            <a:spAutoFit/>
          </a:bodyPr>
          <a:lstStyle/>
          <a:p>
            <a:pPr>
              <a:lnSpc>
                <a:spcPts val="3120"/>
              </a:lnSpc>
              <a:spcBef>
                <a:spcPct val="0"/>
              </a:spcBef>
            </a:pPr>
            <a:r>
              <a:rPr lang="zh-CN" altLang="en-US" sz="2600" dirty="0">
                <a:solidFill>
                  <a:srgbClr val="617AB3"/>
                </a:solidFill>
                <a:ea typeface="思源黑体-粗体 Bold"/>
              </a:rPr>
              <a:t>拓展内容分析</a:t>
            </a:r>
            <a:endParaRPr lang="en-US" sz="2600" dirty="0">
              <a:solidFill>
                <a:srgbClr val="617AB3"/>
              </a:solidFill>
              <a:ea typeface="思源黑体-粗体 Bold"/>
            </a:endParaRPr>
          </a:p>
        </p:txBody>
      </p:sp>
      <p:sp>
        <p:nvSpPr>
          <p:cNvPr id="19" name="TextBox 19"/>
          <p:cNvSpPr txBox="1"/>
          <p:nvPr/>
        </p:nvSpPr>
        <p:spPr>
          <a:xfrm>
            <a:off x="1528444" y="2103822"/>
            <a:ext cx="5314214" cy="3644524"/>
          </a:xfrm>
          <a:prstGeom prst="rect">
            <a:avLst/>
          </a:prstGeom>
        </p:spPr>
        <p:txBody>
          <a:bodyPr wrap="square" lIns="0" tIns="0" rIns="0" bIns="0" rtlCol="0" anchor="t">
            <a:spAutoFit/>
          </a:bodyPr>
          <a:lstStyle/>
          <a:p>
            <a:pPr>
              <a:lnSpc>
                <a:spcPts val="2591"/>
              </a:lnSpc>
              <a:spcBef>
                <a:spcPct val="0"/>
              </a:spcBef>
            </a:pPr>
            <a:r>
              <a:rPr lang="zh-CN" altLang="en-US" spc="120" dirty="0">
                <a:solidFill>
                  <a:srgbClr val="6E84B7">
                    <a:alpha val="80000"/>
                  </a:srgbClr>
                </a:solidFill>
                <a:ea typeface="Arimo"/>
              </a:rPr>
              <a:t>    分流后的数据如果只是单纯的在软件中展示，在整体方面的特征往往会得到忽视，而我们对比分流结果的差异性往往也需要从整体特征去入手，所以软件添加了数据分析模块，用于显示分流后各专业或各班级的数理统计值。</a:t>
            </a:r>
            <a:endParaRPr lang="en-US" altLang="zh-CN" spc="120" dirty="0">
              <a:solidFill>
                <a:srgbClr val="6E84B7">
                  <a:alpha val="80000"/>
                </a:srgbClr>
              </a:solidFill>
              <a:ea typeface="Arimo"/>
            </a:endParaRPr>
          </a:p>
          <a:p>
            <a:pPr>
              <a:lnSpc>
                <a:spcPts val="2591"/>
              </a:lnSpc>
              <a:spcBef>
                <a:spcPct val="0"/>
              </a:spcBef>
            </a:pPr>
            <a:r>
              <a:rPr lang="zh-CN" altLang="en-US" spc="120" dirty="0">
                <a:solidFill>
                  <a:srgbClr val="6E84B7">
                    <a:alpha val="80000"/>
                  </a:srgbClr>
                </a:solidFill>
                <a:ea typeface="Arimo"/>
              </a:rPr>
              <a:t>    在数据分析环节，数理统计分析往往需要学生的区间特征值，本系统采用效率优秀的高级数据结构线段树来维护学生的区间特征值，建树操作为</a:t>
            </a:r>
            <a:r>
              <a:rPr lang="en-US" altLang="zh-CN" spc="120" dirty="0">
                <a:solidFill>
                  <a:srgbClr val="6E84B7">
                    <a:alpha val="80000"/>
                  </a:srgbClr>
                </a:solidFill>
                <a:latin typeface="Times New Roman" panose="02020603050405020304" pitchFamily="18" charset="0"/>
                <a:ea typeface="Arimo"/>
                <a:cs typeface="Times New Roman" panose="02020603050405020304" pitchFamily="18" charset="0"/>
              </a:rPr>
              <a:t>O(</a:t>
            </a:r>
            <a:r>
              <a:rPr lang="en-US" altLang="zh-CN" spc="120" dirty="0" err="1">
                <a:solidFill>
                  <a:srgbClr val="6E84B7">
                    <a:alpha val="80000"/>
                  </a:srgbClr>
                </a:solidFill>
                <a:latin typeface="Times New Roman" panose="02020603050405020304" pitchFamily="18" charset="0"/>
                <a:ea typeface="Arimo"/>
                <a:cs typeface="Times New Roman" panose="02020603050405020304" pitchFamily="18" charset="0"/>
              </a:rPr>
              <a:t>nlogn</a:t>
            </a:r>
            <a:r>
              <a:rPr lang="en-US" altLang="zh-CN" spc="120" dirty="0">
                <a:solidFill>
                  <a:srgbClr val="6E84B7">
                    <a:alpha val="80000"/>
                  </a:srgbClr>
                </a:solidFill>
                <a:latin typeface="Times New Roman" panose="02020603050405020304" pitchFamily="18" charset="0"/>
                <a:ea typeface="Arimo"/>
                <a:cs typeface="Times New Roman" panose="02020603050405020304" pitchFamily="18" charset="0"/>
              </a:rPr>
              <a:t>)</a:t>
            </a:r>
            <a:r>
              <a:rPr lang="zh-CN" altLang="en-US" spc="120" dirty="0">
                <a:solidFill>
                  <a:srgbClr val="6E84B7">
                    <a:alpha val="80000"/>
                  </a:srgbClr>
                </a:solidFill>
                <a:ea typeface="Arimo"/>
              </a:rPr>
              <a:t>的时间复杂度，而之后的查询和修改操作都为</a:t>
            </a:r>
            <a:r>
              <a:rPr lang="en-US" altLang="zh-CN" spc="120" dirty="0">
                <a:solidFill>
                  <a:srgbClr val="6E84B7">
                    <a:alpha val="80000"/>
                  </a:srgbClr>
                </a:solidFill>
                <a:latin typeface="Times New Roman" panose="02020603050405020304" pitchFamily="18" charset="0"/>
                <a:ea typeface="Arimo"/>
                <a:cs typeface="Times New Roman" panose="02020603050405020304" pitchFamily="18" charset="0"/>
              </a:rPr>
              <a:t>O(</a:t>
            </a:r>
            <a:r>
              <a:rPr lang="en-US" altLang="zh-CN" spc="120" dirty="0" err="1">
                <a:solidFill>
                  <a:srgbClr val="6E84B7">
                    <a:alpha val="80000"/>
                  </a:srgbClr>
                </a:solidFill>
                <a:latin typeface="Times New Roman" panose="02020603050405020304" pitchFamily="18" charset="0"/>
                <a:ea typeface="Arimo"/>
                <a:cs typeface="Times New Roman" panose="02020603050405020304" pitchFamily="18" charset="0"/>
              </a:rPr>
              <a:t>logn</a:t>
            </a:r>
            <a:r>
              <a:rPr lang="en-US" altLang="zh-CN" spc="120" dirty="0">
                <a:solidFill>
                  <a:srgbClr val="6E84B7">
                    <a:alpha val="80000"/>
                  </a:srgbClr>
                </a:solidFill>
                <a:latin typeface="Times New Roman" panose="02020603050405020304" pitchFamily="18" charset="0"/>
                <a:ea typeface="Arimo"/>
                <a:cs typeface="Times New Roman" panose="02020603050405020304" pitchFamily="18" charset="0"/>
              </a:rPr>
              <a:t>) </a:t>
            </a:r>
            <a:r>
              <a:rPr lang="zh-CN" altLang="en-US" spc="120" dirty="0">
                <a:solidFill>
                  <a:srgbClr val="6E84B7">
                    <a:alpha val="80000"/>
                  </a:srgbClr>
                </a:solidFill>
                <a:ea typeface="Arimo"/>
              </a:rPr>
              <a:t>，而总体空间复杂度仍为</a:t>
            </a:r>
            <a:r>
              <a:rPr lang="en-US" altLang="zh-CN" spc="120" dirty="0">
                <a:solidFill>
                  <a:srgbClr val="6E84B7">
                    <a:alpha val="80000"/>
                  </a:srgbClr>
                </a:solidFill>
                <a:latin typeface="Times New Roman" panose="02020603050405020304" pitchFamily="18" charset="0"/>
                <a:ea typeface="Arimo"/>
                <a:cs typeface="Times New Roman" panose="02020603050405020304" pitchFamily="18" charset="0"/>
              </a:rPr>
              <a:t>O(n)</a:t>
            </a:r>
            <a:r>
              <a:rPr lang="zh-CN" altLang="en-US" spc="120" dirty="0">
                <a:solidFill>
                  <a:srgbClr val="6E84B7">
                    <a:alpha val="80000"/>
                  </a:srgbClr>
                </a:solidFill>
                <a:ea typeface="Arimo"/>
              </a:rPr>
              <a:t>级别。</a:t>
            </a:r>
            <a:endParaRPr lang="en-US" spc="120" dirty="0">
              <a:solidFill>
                <a:srgbClr val="6E84B7">
                  <a:alpha val="80000"/>
                </a:srgbClr>
              </a:solidFill>
              <a:ea typeface="Arimo"/>
            </a:endParaRPr>
          </a:p>
        </p:txBody>
      </p:sp>
      <p:grpSp>
        <p:nvGrpSpPr>
          <p:cNvPr id="20" name="Group 20"/>
          <p:cNvGrpSpPr/>
          <p:nvPr/>
        </p:nvGrpSpPr>
        <p:grpSpPr>
          <a:xfrm>
            <a:off x="1515745" y="576664"/>
            <a:ext cx="4495800" cy="690750"/>
            <a:chOff x="0" y="0"/>
            <a:chExt cx="8991600" cy="1381501"/>
          </a:xfrm>
        </p:grpSpPr>
        <p:sp>
          <p:nvSpPr>
            <p:cNvPr id="21" name="TextBox 21"/>
            <p:cNvSpPr txBox="1"/>
            <p:nvPr/>
          </p:nvSpPr>
          <p:spPr>
            <a:xfrm>
              <a:off x="0" y="0"/>
              <a:ext cx="8991600" cy="872035"/>
            </a:xfrm>
            <a:prstGeom prst="rect">
              <a:avLst/>
            </a:prstGeom>
          </p:spPr>
          <p:txBody>
            <a:bodyPr lIns="0" tIns="0" rIns="0" bIns="0" rtlCol="0" anchor="t">
              <a:spAutoFit/>
            </a:bodyPr>
            <a:lstStyle/>
            <a:p>
              <a:pPr>
                <a:lnSpc>
                  <a:spcPts val="3360"/>
                </a:lnSpc>
              </a:pPr>
              <a:r>
                <a:rPr lang="zh-CN" altLang="en-US" sz="3200" dirty="0">
                  <a:solidFill>
                    <a:srgbClr val="4F69A4">
                      <a:alpha val="84706"/>
                    </a:srgbClr>
                  </a:solidFill>
                  <a:ea typeface="思源黑体-超粗体 Medium"/>
                </a:rPr>
                <a:t>问题分析和解决</a:t>
              </a:r>
              <a:endParaRPr lang="en-US" altLang="zh-CN" sz="3200" dirty="0">
                <a:solidFill>
                  <a:srgbClr val="4F69A4">
                    <a:alpha val="84706"/>
                  </a:srgbClr>
                </a:solidFill>
                <a:ea typeface="思源黑体-超粗体 Medium"/>
              </a:endParaRPr>
            </a:p>
          </p:txBody>
        </p:sp>
        <p:sp>
          <p:nvSpPr>
            <p:cNvPr id="22" name="TextBox 22"/>
            <p:cNvSpPr txBox="1"/>
            <p:nvPr/>
          </p:nvSpPr>
          <p:spPr>
            <a:xfrm>
              <a:off x="0" y="993703"/>
              <a:ext cx="8991600" cy="387798"/>
            </a:xfrm>
            <a:prstGeom prst="rect">
              <a:avLst/>
            </a:prstGeom>
          </p:spPr>
          <p:txBody>
            <a:bodyPr lIns="0" tIns="0" rIns="0" bIns="0" rtlCol="0" anchor="t">
              <a:spAutoFit/>
            </a:bodyPr>
            <a:lstStyle/>
            <a:p>
              <a:pPr>
                <a:lnSpc>
                  <a:spcPts val="1680"/>
                </a:lnSpc>
              </a:pPr>
              <a:r>
                <a:rPr lang="en-US" altLang="zh-CN" sz="1400" dirty="0">
                  <a:solidFill>
                    <a:srgbClr val="6E84B7"/>
                  </a:solidFill>
                  <a:latin typeface="ABeeZee"/>
                </a:rPr>
                <a:t>Problem analysis and solution</a:t>
              </a:r>
            </a:p>
          </p:txBody>
        </p:sp>
      </p:grpSp>
      <p:sp>
        <p:nvSpPr>
          <p:cNvPr id="30" name="矩形: 圆角 29">
            <a:extLst>
              <a:ext uri="{FF2B5EF4-FFF2-40B4-BE49-F238E27FC236}">
                <a16:creationId xmlns:a16="http://schemas.microsoft.com/office/drawing/2014/main" id="{87E5BBD4-E740-243E-5A52-46E1451DAB6F}"/>
              </a:ext>
            </a:extLst>
          </p:cNvPr>
          <p:cNvSpPr/>
          <p:nvPr/>
        </p:nvSpPr>
        <p:spPr>
          <a:xfrm>
            <a:off x="7969452" y="2318095"/>
            <a:ext cx="2694104"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6466492F-34BE-7CF3-5B90-E28104DDD2CC}"/>
              </a:ext>
            </a:extLst>
          </p:cNvPr>
          <p:cNvSpPr/>
          <p:nvPr/>
        </p:nvSpPr>
        <p:spPr>
          <a:xfrm>
            <a:off x="7969452" y="2795298"/>
            <a:ext cx="1237258"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B10DF8B2-F180-BC04-3DEE-3D2201FB7AFF}"/>
              </a:ext>
            </a:extLst>
          </p:cNvPr>
          <p:cNvSpPr/>
          <p:nvPr/>
        </p:nvSpPr>
        <p:spPr>
          <a:xfrm>
            <a:off x="9426298" y="2795297"/>
            <a:ext cx="1237258"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80585A1F-C24F-D566-8C1B-60FF311D8657}"/>
              </a:ext>
            </a:extLst>
          </p:cNvPr>
          <p:cNvSpPr/>
          <p:nvPr/>
        </p:nvSpPr>
        <p:spPr>
          <a:xfrm>
            <a:off x="7969452" y="3176549"/>
            <a:ext cx="517898"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E250B449-3689-0849-8ACB-86C8595C29B4}"/>
              </a:ext>
            </a:extLst>
          </p:cNvPr>
          <p:cNvSpPr/>
          <p:nvPr/>
        </p:nvSpPr>
        <p:spPr>
          <a:xfrm>
            <a:off x="8688812" y="3176548"/>
            <a:ext cx="517898"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ED8CABB2-8DE4-44EB-D5DD-2034F84C867B}"/>
              </a:ext>
            </a:extLst>
          </p:cNvPr>
          <p:cNvSpPr/>
          <p:nvPr/>
        </p:nvSpPr>
        <p:spPr>
          <a:xfrm>
            <a:off x="9426582" y="3176547"/>
            <a:ext cx="517898"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3C172742-28B7-8671-DFB5-75047A587345}"/>
              </a:ext>
            </a:extLst>
          </p:cNvPr>
          <p:cNvSpPr/>
          <p:nvPr/>
        </p:nvSpPr>
        <p:spPr>
          <a:xfrm>
            <a:off x="10145942" y="3179732"/>
            <a:ext cx="517898"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787EAA55-C3D7-22C9-13C2-E37FBD08B330}"/>
              </a:ext>
            </a:extLst>
          </p:cNvPr>
          <p:cNvSpPr/>
          <p:nvPr/>
        </p:nvSpPr>
        <p:spPr>
          <a:xfrm>
            <a:off x="7976402" y="3556265"/>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694A7216-FA80-2735-0FBD-97DE27953237}"/>
              </a:ext>
            </a:extLst>
          </p:cNvPr>
          <p:cNvSpPr/>
          <p:nvPr/>
        </p:nvSpPr>
        <p:spPr>
          <a:xfrm>
            <a:off x="8283247" y="3556264"/>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0255C288-889F-C4AF-BC4D-A613CDCA8509}"/>
              </a:ext>
            </a:extLst>
          </p:cNvPr>
          <p:cNvSpPr/>
          <p:nvPr/>
        </p:nvSpPr>
        <p:spPr>
          <a:xfrm>
            <a:off x="8688812" y="3556263"/>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952D4829-C50F-8B6C-C203-F15E9ECA2E53}"/>
              </a:ext>
            </a:extLst>
          </p:cNvPr>
          <p:cNvSpPr/>
          <p:nvPr/>
        </p:nvSpPr>
        <p:spPr>
          <a:xfrm>
            <a:off x="9002607" y="3556263"/>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F911B5BE-BB76-9059-49EA-9E6FC9022253}"/>
              </a:ext>
            </a:extLst>
          </p:cNvPr>
          <p:cNvSpPr/>
          <p:nvPr/>
        </p:nvSpPr>
        <p:spPr>
          <a:xfrm>
            <a:off x="9426031" y="3556262"/>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2BEEDB80-AAEC-73F9-56F7-FADEABEA593B}"/>
              </a:ext>
            </a:extLst>
          </p:cNvPr>
          <p:cNvSpPr/>
          <p:nvPr/>
        </p:nvSpPr>
        <p:spPr>
          <a:xfrm>
            <a:off x="10145391" y="3549852"/>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圆角 43">
            <a:extLst>
              <a:ext uri="{FF2B5EF4-FFF2-40B4-BE49-F238E27FC236}">
                <a16:creationId xmlns:a16="http://schemas.microsoft.com/office/drawing/2014/main" id="{B827A725-8BD5-B260-9868-596857EF9887}"/>
              </a:ext>
            </a:extLst>
          </p:cNvPr>
          <p:cNvSpPr/>
          <p:nvPr/>
        </p:nvSpPr>
        <p:spPr>
          <a:xfrm>
            <a:off x="9754375" y="3556261"/>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圆角 44">
            <a:extLst>
              <a:ext uri="{FF2B5EF4-FFF2-40B4-BE49-F238E27FC236}">
                <a16:creationId xmlns:a16="http://schemas.microsoft.com/office/drawing/2014/main" id="{DEB8882B-EAC3-5032-C55B-61235CE2C4C9}"/>
              </a:ext>
            </a:extLst>
          </p:cNvPr>
          <p:cNvSpPr/>
          <p:nvPr/>
        </p:nvSpPr>
        <p:spPr>
          <a:xfrm>
            <a:off x="10452236" y="3549853"/>
            <a:ext cx="204103" cy="19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58823BB2-D80D-DF2A-B4E4-4F7431B3D3CD}"/>
              </a:ext>
            </a:extLst>
          </p:cNvPr>
          <p:cNvCxnSpPr>
            <a:cxnSpLocks/>
            <a:stCxn id="30" idx="2"/>
            <a:endCxn id="31" idx="0"/>
          </p:cNvCxnSpPr>
          <p:nvPr/>
        </p:nvCxnSpPr>
        <p:spPr>
          <a:xfrm flipH="1">
            <a:off x="8588081" y="2509998"/>
            <a:ext cx="728423" cy="28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DC8D0CEA-65FA-B64B-0A57-B2B7E985556B}"/>
              </a:ext>
            </a:extLst>
          </p:cNvPr>
          <p:cNvCxnSpPr>
            <a:stCxn id="30" idx="2"/>
            <a:endCxn id="33" idx="0"/>
          </p:cNvCxnSpPr>
          <p:nvPr/>
        </p:nvCxnSpPr>
        <p:spPr>
          <a:xfrm>
            <a:off x="9316504" y="2509998"/>
            <a:ext cx="728423" cy="28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747908C3-A257-6A56-5941-3813B3684F2C}"/>
              </a:ext>
            </a:extLst>
          </p:cNvPr>
          <p:cNvCxnSpPr>
            <a:endCxn id="36" idx="0"/>
          </p:cNvCxnSpPr>
          <p:nvPr/>
        </p:nvCxnSpPr>
        <p:spPr>
          <a:xfrm flipH="1">
            <a:off x="9685531" y="2983109"/>
            <a:ext cx="346906" cy="19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4507B5E4-33A0-0763-074F-F8DF421D13FE}"/>
              </a:ext>
            </a:extLst>
          </p:cNvPr>
          <p:cNvCxnSpPr>
            <a:endCxn id="37" idx="0"/>
          </p:cNvCxnSpPr>
          <p:nvPr/>
        </p:nvCxnSpPr>
        <p:spPr>
          <a:xfrm>
            <a:off x="10044927" y="2986747"/>
            <a:ext cx="359964" cy="192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AF0B1C5-143B-0900-2A67-171F013D147E}"/>
              </a:ext>
            </a:extLst>
          </p:cNvPr>
          <p:cNvCxnSpPr>
            <a:endCxn id="35" idx="0"/>
          </p:cNvCxnSpPr>
          <p:nvPr/>
        </p:nvCxnSpPr>
        <p:spPr>
          <a:xfrm>
            <a:off x="8588081" y="2986974"/>
            <a:ext cx="359680" cy="18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FBD901BF-C834-1D7B-71B3-388AC5126C4B}"/>
              </a:ext>
            </a:extLst>
          </p:cNvPr>
          <p:cNvCxnSpPr>
            <a:endCxn id="34" idx="0"/>
          </p:cNvCxnSpPr>
          <p:nvPr/>
        </p:nvCxnSpPr>
        <p:spPr>
          <a:xfrm flipH="1">
            <a:off x="8228401" y="2983109"/>
            <a:ext cx="368743" cy="193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D65076F9-B26B-E596-BB98-C5EE0612265F}"/>
              </a:ext>
            </a:extLst>
          </p:cNvPr>
          <p:cNvCxnSpPr>
            <a:stCxn id="34" idx="2"/>
            <a:endCxn id="38" idx="1"/>
          </p:cNvCxnSpPr>
          <p:nvPr/>
        </p:nvCxnSpPr>
        <p:spPr>
          <a:xfrm flipH="1">
            <a:off x="8078454" y="3368452"/>
            <a:ext cx="149947" cy="187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7547493A-A5C1-3C94-CA8A-5A0C13E43771}"/>
              </a:ext>
            </a:extLst>
          </p:cNvPr>
          <p:cNvCxnSpPr>
            <a:stCxn id="34" idx="2"/>
            <a:endCxn id="39" idx="0"/>
          </p:cNvCxnSpPr>
          <p:nvPr/>
        </p:nvCxnSpPr>
        <p:spPr>
          <a:xfrm>
            <a:off x="8228401" y="3368452"/>
            <a:ext cx="156898" cy="18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D28CA0A7-186D-7918-DC4C-D56B9A917A05}"/>
              </a:ext>
            </a:extLst>
          </p:cNvPr>
          <p:cNvCxnSpPr>
            <a:endCxn id="40" idx="0"/>
          </p:cNvCxnSpPr>
          <p:nvPr/>
        </p:nvCxnSpPr>
        <p:spPr>
          <a:xfrm flipH="1">
            <a:off x="8790864" y="3371635"/>
            <a:ext cx="140488" cy="18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155D2BCC-B399-6154-27A8-A48F8EA33510}"/>
              </a:ext>
            </a:extLst>
          </p:cNvPr>
          <p:cNvCxnSpPr>
            <a:stCxn id="35" idx="2"/>
            <a:endCxn id="41" idx="0"/>
          </p:cNvCxnSpPr>
          <p:nvPr/>
        </p:nvCxnSpPr>
        <p:spPr>
          <a:xfrm>
            <a:off x="8947761" y="3368451"/>
            <a:ext cx="156898" cy="18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879738B1-CC08-F358-6198-AD6DC93EB32C}"/>
              </a:ext>
            </a:extLst>
          </p:cNvPr>
          <p:cNvCxnSpPr>
            <a:stCxn id="36" idx="2"/>
            <a:endCxn id="42" idx="0"/>
          </p:cNvCxnSpPr>
          <p:nvPr/>
        </p:nvCxnSpPr>
        <p:spPr>
          <a:xfrm flipH="1">
            <a:off x="9528083" y="3368450"/>
            <a:ext cx="157448" cy="18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E6FB8550-A205-5CEE-7DF0-7F2AA3ED5DE0}"/>
              </a:ext>
            </a:extLst>
          </p:cNvPr>
          <p:cNvCxnSpPr>
            <a:endCxn id="44" idx="0"/>
          </p:cNvCxnSpPr>
          <p:nvPr/>
        </p:nvCxnSpPr>
        <p:spPr>
          <a:xfrm>
            <a:off x="9706297" y="3371635"/>
            <a:ext cx="150130" cy="1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98CE1547-C7EA-AF40-CFB4-8DA4CD7E3BCE}"/>
              </a:ext>
            </a:extLst>
          </p:cNvPr>
          <p:cNvCxnSpPr>
            <a:endCxn id="43" idx="0"/>
          </p:cNvCxnSpPr>
          <p:nvPr/>
        </p:nvCxnSpPr>
        <p:spPr>
          <a:xfrm flipH="1">
            <a:off x="10247443" y="3371635"/>
            <a:ext cx="152241" cy="178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A54D1A4E-165F-A312-887E-692C49ADAD5F}"/>
              </a:ext>
            </a:extLst>
          </p:cNvPr>
          <p:cNvCxnSpPr>
            <a:stCxn id="37" idx="2"/>
            <a:endCxn id="45" idx="0"/>
          </p:cNvCxnSpPr>
          <p:nvPr/>
        </p:nvCxnSpPr>
        <p:spPr>
          <a:xfrm>
            <a:off x="10404891" y="3371635"/>
            <a:ext cx="149397" cy="17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58D84BAB-3D77-149B-C8C6-450AE958F817}"/>
              </a:ext>
            </a:extLst>
          </p:cNvPr>
          <p:cNvSpPr txBox="1"/>
          <p:nvPr/>
        </p:nvSpPr>
        <p:spPr>
          <a:xfrm>
            <a:off x="8749902" y="3728069"/>
            <a:ext cx="2271041" cy="383503"/>
          </a:xfrm>
          <a:prstGeom prst="rect">
            <a:avLst/>
          </a:prstGeom>
          <a:noFill/>
        </p:spPr>
        <p:txBody>
          <a:bodyPr wrap="square" rtlCol="0">
            <a:spAutoFit/>
          </a:bodyPr>
          <a:lstStyle/>
          <a:p>
            <a:pPr>
              <a:lnSpc>
                <a:spcPts val="2591"/>
              </a:lnSpc>
              <a:spcBef>
                <a:spcPct val="0"/>
              </a:spcBef>
            </a:pPr>
            <a:r>
              <a:rPr lang="zh-CN" altLang="en-US" sz="1200" b="1" spc="120" dirty="0">
                <a:solidFill>
                  <a:srgbClr val="6E84B7">
                    <a:alpha val="80000"/>
                  </a:srgbClr>
                </a:solidFill>
              </a:rPr>
              <a:t>线段树示意图</a:t>
            </a:r>
          </a:p>
        </p:txBody>
      </p:sp>
      <p:grpSp>
        <p:nvGrpSpPr>
          <p:cNvPr id="78" name="Group 4">
            <a:extLst>
              <a:ext uri="{FF2B5EF4-FFF2-40B4-BE49-F238E27FC236}">
                <a16:creationId xmlns:a16="http://schemas.microsoft.com/office/drawing/2014/main" id="{10CD1D07-AA51-7A5C-7153-12CAF0E7C1FD}"/>
              </a:ext>
            </a:extLst>
          </p:cNvPr>
          <p:cNvGrpSpPr/>
          <p:nvPr/>
        </p:nvGrpSpPr>
        <p:grpSpPr>
          <a:xfrm rot="5400000">
            <a:off x="10094814" y="-122851"/>
            <a:ext cx="1064515" cy="2729808"/>
            <a:chOff x="0" y="0"/>
            <a:chExt cx="1104900" cy="2833370"/>
          </a:xfrm>
        </p:grpSpPr>
        <p:sp>
          <p:nvSpPr>
            <p:cNvPr id="79" name="Freeform 5">
              <a:extLst>
                <a:ext uri="{FF2B5EF4-FFF2-40B4-BE49-F238E27FC236}">
                  <a16:creationId xmlns:a16="http://schemas.microsoft.com/office/drawing/2014/main" id="{0792E715-ED8E-101E-3DA8-9CC1242DD161}"/>
                </a:ext>
              </a:extLst>
            </p:cNvPr>
            <p:cNvSpPr/>
            <p:nvPr/>
          </p:nvSpPr>
          <p:spPr>
            <a:xfrm>
              <a:off x="0" y="0"/>
              <a:ext cx="1104900" cy="2833370"/>
            </a:xfrm>
            <a:custGeom>
              <a:avLst/>
              <a:gdLst/>
              <a:ahLst/>
              <a:cxnLst/>
              <a:rect l="l" t="t" r="r" b="b"/>
              <a:pathLst>
                <a:path w="1104900" h="2833370">
                  <a:moveTo>
                    <a:pt x="0" y="0"/>
                  </a:moveTo>
                  <a:lnTo>
                    <a:pt x="1104900" y="0"/>
                  </a:lnTo>
                  <a:lnTo>
                    <a:pt x="1104900" y="2833370"/>
                  </a:lnTo>
                  <a:lnTo>
                    <a:pt x="0" y="2833370"/>
                  </a:lnTo>
                  <a:close/>
                </a:path>
              </a:pathLst>
            </a:custGeom>
            <a:solidFill>
              <a:srgbClr val="E6C7C3"/>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977</Words>
  <Application>Microsoft Office PowerPoint</Application>
  <PresentationFormat>宽屏</PresentationFormat>
  <Paragraphs>137</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ABeeZee</vt:lpstr>
      <vt:lpstr>ABeeZee Medium</vt:lpstr>
      <vt:lpstr>等线</vt:lpstr>
      <vt:lpstr>等线 Light</vt:lpstr>
      <vt:lpstr>思源黑体-超粗体 Medium</vt:lpstr>
      <vt:lpstr>思源黑体-粗体 Bold</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BLUEMOON B</dc:creator>
  <cp:lastModifiedBy>BLUEMOON B</cp:lastModifiedBy>
  <cp:revision>4</cp:revision>
  <dcterms:created xsi:type="dcterms:W3CDTF">2022-12-29T03:23:23Z</dcterms:created>
  <dcterms:modified xsi:type="dcterms:W3CDTF">2022-12-30T04:40:31Z</dcterms:modified>
</cp:coreProperties>
</file>