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11" r:id="rId16"/>
    <p:sldId id="312" r:id="rId17"/>
    <p:sldId id="310" r:id="rId18"/>
    <p:sldId id="287" r:id="rId19"/>
    <p:sldId id="285" r:id="rId20"/>
    <p:sldId id="288" r:id="rId21"/>
    <p:sldId id="281" r:id="rId22"/>
    <p:sldId id="283" r:id="rId23"/>
    <p:sldId id="284" r:id="rId24"/>
    <p:sldId id="271" r:id="rId25"/>
    <p:sldId id="272" r:id="rId26"/>
    <p:sldId id="273" r:id="rId27"/>
    <p:sldId id="274" r:id="rId28"/>
    <p:sldId id="276" r:id="rId29"/>
    <p:sldId id="277" r:id="rId30"/>
    <p:sldId id="278" r:id="rId31"/>
    <p:sldId id="280" r:id="rId32"/>
    <p:sldId id="282" r:id="rId33"/>
    <p:sldId id="286" r:id="rId34"/>
    <p:sldId id="289" r:id="rId35"/>
    <p:sldId id="290" r:id="rId36"/>
    <p:sldId id="291" r:id="rId37"/>
    <p:sldId id="292" r:id="rId38"/>
    <p:sldId id="294" r:id="rId39"/>
    <p:sldId id="297" r:id="rId40"/>
    <p:sldId id="298" r:id="rId41"/>
    <p:sldId id="299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067F3-72CD-9C77-AE88-9AEF898F67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1018A8-3BE8-05B7-EF7F-11346959E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B694D-FBF5-DE75-DA89-6C5852B6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26929-2ED3-4CD2-8802-DC3D38B5E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BCA38-A7A5-7CAE-AD4B-5E45D3DD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4696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1B15-0FA0-445D-A240-8F31BE14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F039E-18F9-8E42-D295-D254A3B37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C8AB4-5FBD-D0C7-A652-BE839C9EC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16D2-5E9A-09FA-31D2-232424B57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21F07-26F7-3DD7-9612-234A51FA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05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AB1DED-C975-9C25-BB3D-C549E86DE8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6D529-589A-64CD-FA2F-B2BAC9BA3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FB03E-5E20-3913-BF3C-79FAA2F1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6B77E-0FA9-2478-42F6-18446431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994BB-AB41-A003-C022-87415DF45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384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CCC8-A892-B0E6-C3E7-9DE61BC85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F2E36-206D-71C6-4DF3-E21824F2F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85391-8066-5A67-07B5-158FDA01F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458B7-D2CF-2DB4-4EB5-AF8FF8D95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CD435-D43E-CB77-C5C1-CD9C6256A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4038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A499D-B376-0F1D-67E9-177CCDFC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9046D-A2E3-0C4D-BEEE-327619903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17DF-13EF-5A3F-9196-00CB63519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029A1-1CC5-F22B-AE0C-C9AF3A6B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5C69D-DF8B-5EE4-0C0C-13B6E9C0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7475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65A52-09B2-337F-BC24-FAF1EE6B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7A09-667C-7EB8-881A-823F2CEB34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2CC3B9-65E4-55C6-B3EE-7C3A0E7D1F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ED4DA-BC10-45D8-91A1-9419B94FC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7491F-A296-3F1C-46CB-E2EE3A1B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98FA5E-6FA0-A155-6D7D-3CD2AEB43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3899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8B85-47CB-79EF-C195-B547C3D85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2B7C5-3EA5-33EF-57D7-53EB76BD5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C0020-8DAD-2297-11B1-586FEA942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D5FCC-6DF7-7075-6554-332E9F26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A01A8-A1A9-49FA-F4F8-726F364DA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B1F588-AC54-44EC-2E7C-FAE4DE9E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5A2A58-40F5-DAFE-F270-93A2A6F88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ACD6E-AAB1-2456-8652-A08093F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7571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CD1D2-B793-902D-961A-8EED8A28F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AF1E9-84A5-FBE9-2196-BB442E984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DE102-21EF-9841-79D3-F5C66AF3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E0F990-3624-3671-3808-71962648E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20931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FA10F2-57BB-099A-B21A-53D8311B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DB424-1FF5-02C4-544B-ED755787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DD8E3F-500F-95EA-CF83-67AAF96B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8881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47B23-8246-AA33-DEB7-CE6970AC9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CE55E-4ABF-1E69-17C8-C3A3E402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AB180-8895-1B66-155E-8D66DD0B2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0A002-06F1-B3CA-8B53-16320644A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339C-E05C-2FE9-4F32-DC34BAE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267E7-F7D9-5675-B0DC-5FC53E98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256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A0383-D954-65AE-BDE2-5BCD9B15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70AB58-68F3-188C-3C85-6F1D75BFF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8F02A-6A18-040B-4246-793563C07C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54D18-00E0-12DF-9DED-7BE5C9C0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46956-22C3-1448-A85E-0BE4BCBDB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E5DB-64D5-B421-C63E-934F910A1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47499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704E2D-4BC1-136A-E836-8FD835E6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D948-1224-4A93-750D-2B6E90CC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1AB8A6-1FA0-88AD-F74F-865DD2186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522BB-6691-4CA9-A312-FA382237C6C2}" type="datetimeFigureOut">
              <a:rPr lang="en-SG" smtClean="0"/>
              <a:t>28/3/2025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CA5C9-9F52-C167-B57A-1D7229BA3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1901F-2460-68F7-7414-F7F40F839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9536E-34F8-4C10-A31C-D64360E52A8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9492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package" Target="../embeddings/Microsoft_Word_Document1.docx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AB041-8078-F623-6B39-2CE5081BD9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SG" dirty="0"/>
              <a:t>Library Management System (LMS)</a:t>
            </a:r>
            <a:br>
              <a:rPr lang="en-SG" dirty="0"/>
            </a:br>
            <a:r>
              <a:rPr lang="en-SG" dirty="0"/>
              <a:t>-Capstone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0FE7FC-884C-7808-57F7-62B645C03A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Subtitle: Full Stack Web Development Project</a:t>
            </a:r>
          </a:p>
          <a:p>
            <a:r>
              <a:rPr lang="en-SG" dirty="0"/>
              <a:t>Presented by:</a:t>
            </a:r>
            <a:r>
              <a:rPr lang="en-US" dirty="0"/>
              <a:t> Karen Chan</a:t>
            </a:r>
          </a:p>
          <a:p>
            <a:r>
              <a:rPr lang="en-SG" dirty="0"/>
              <a:t>Date</a:t>
            </a:r>
            <a:r>
              <a:rPr lang="en-US" dirty="0"/>
              <a:t>: 1</a:t>
            </a:r>
            <a:r>
              <a:rPr lang="en-US" baseline="30000" dirty="0"/>
              <a:t>st</a:t>
            </a:r>
            <a:r>
              <a:rPr lang="en-US" dirty="0"/>
              <a:t> April 2025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73976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134DC-6239-D4B9-D81B-A86C371DE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8639D-3D54-CCB4-A736-EEA3DA8F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0C84-ADC8-7E81-5D42-4744B0DFE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🔐 </a:t>
            </a:r>
            <a:r>
              <a:rPr lang="en-US" b="1" dirty="0"/>
              <a:t>Why These Choices?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Security</a:t>
            </a:r>
            <a:r>
              <a:rPr lang="en-US" dirty="0"/>
              <a:t>: Protects user data with authentication and authorization.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Performance</a:t>
            </a:r>
            <a:r>
              <a:rPr lang="en-US" dirty="0"/>
              <a:t>: Ensures fast and efficient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Scalability</a:t>
            </a:r>
            <a:r>
              <a:rPr lang="en-US" dirty="0"/>
              <a:t>: Supports future growth and increased data volume.</a:t>
            </a:r>
          </a:p>
        </p:txBody>
      </p:sp>
    </p:spTree>
    <p:extLst>
      <p:ext uri="{BB962C8B-B14F-4D97-AF65-F5344CB8AC3E}">
        <p14:creationId xmlns:p14="http://schemas.microsoft.com/office/powerpoint/2010/main" val="795532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1EC05-0A30-9CF9-0E83-1383213C4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2E1BF-2B36-05C9-4B47-9C002305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43F89-0A04-51C2-CDE9-BA6F875CD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SG" dirty="0"/>
              <a:t>🏗 </a:t>
            </a:r>
            <a:r>
              <a:rPr lang="en-SG" b="1" dirty="0"/>
              <a:t>Chosen Architecture: MVC (Model-View-Controller)</a:t>
            </a:r>
            <a:endParaRPr lang="en-SG" dirty="0"/>
          </a:p>
          <a:p>
            <a:r>
              <a:rPr lang="en-SG" dirty="0"/>
              <a:t>🔹 </a:t>
            </a:r>
            <a:r>
              <a:rPr lang="en-SG" b="1" dirty="0"/>
              <a:t>Model (M)</a:t>
            </a:r>
            <a:r>
              <a:rPr lang="en-SG" dirty="0"/>
              <a:t> – Handles data and business logic. (Spring Boot + JPA/Hibernate)</a:t>
            </a:r>
            <a:br>
              <a:rPr lang="en-SG" dirty="0"/>
            </a:br>
            <a:r>
              <a:rPr lang="en-SG" dirty="0"/>
              <a:t>🔹 </a:t>
            </a:r>
            <a:r>
              <a:rPr lang="en-SG" b="1" dirty="0"/>
              <a:t>View (V)</a:t>
            </a:r>
            <a:r>
              <a:rPr lang="en-SG" dirty="0"/>
              <a:t> – Manages the user interface. (React.js + Bootstrap/Material-UI)</a:t>
            </a:r>
            <a:br>
              <a:rPr lang="en-SG" dirty="0"/>
            </a:br>
            <a:r>
              <a:rPr lang="en-SG" dirty="0"/>
              <a:t>🔹 </a:t>
            </a:r>
            <a:r>
              <a:rPr lang="en-SG" b="1" dirty="0"/>
              <a:t>Controller (C)</a:t>
            </a:r>
            <a:r>
              <a:rPr lang="en-SG" dirty="0"/>
              <a:t> – Processes requests and connects Model &amp; View. (Spring Boot REST API)</a:t>
            </a:r>
          </a:p>
        </p:txBody>
      </p:sp>
    </p:spTree>
    <p:extLst>
      <p:ext uri="{BB962C8B-B14F-4D97-AF65-F5344CB8AC3E}">
        <p14:creationId xmlns:p14="http://schemas.microsoft.com/office/powerpoint/2010/main" val="2094874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3EB67-17A3-17DE-AB4D-B9936A88C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61FB-FDA9-846D-1761-9414487DC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B8D06-B509-CAAB-D2EE-353E86A50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🛠 </a:t>
            </a:r>
            <a:r>
              <a:rPr lang="en-US" b="1" dirty="0"/>
              <a:t>Why MVC?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Separation of Concerns</a:t>
            </a:r>
            <a:r>
              <a:rPr lang="en-US" dirty="0"/>
              <a:t> – Clear distinction between data, logic, and UI.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Scalability</a:t>
            </a:r>
            <a:r>
              <a:rPr lang="en-US" dirty="0"/>
              <a:t> – Easy to extend and maintain.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Efficient Development</a:t>
            </a:r>
            <a:r>
              <a:rPr lang="en-US" dirty="0"/>
              <a:t> – Parallel work on frontend &amp; backend.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9818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49F5F-3C16-898D-89A6-9887DF76F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BE870-DE43-502A-21D0-2BC3EBEA1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3711A-5C5F-15F6-897B-D275FC08E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How It Helped?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Simplified </a:t>
            </a:r>
            <a:r>
              <a:rPr lang="en-US" b="1" dirty="0"/>
              <a:t>code organization</a:t>
            </a:r>
            <a:r>
              <a:rPr lang="en-US" dirty="0"/>
              <a:t> and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Enabled </a:t>
            </a:r>
            <a:r>
              <a:rPr lang="en-US" b="1" dirty="0"/>
              <a:t>faster development</a:t>
            </a:r>
            <a:r>
              <a:rPr lang="en-US" dirty="0"/>
              <a:t> by dividing responsibilities.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Improved </a:t>
            </a:r>
            <a:r>
              <a:rPr lang="en-US" b="1" dirty="0"/>
              <a:t>user experience</a:t>
            </a:r>
            <a:r>
              <a:rPr lang="en-US" dirty="0"/>
              <a:t> with a dynamic frontend and powerful backend.</a:t>
            </a:r>
          </a:p>
        </p:txBody>
      </p:sp>
    </p:spTree>
    <p:extLst>
      <p:ext uri="{BB962C8B-B14F-4D97-AF65-F5344CB8AC3E}">
        <p14:creationId xmlns:p14="http://schemas.microsoft.com/office/powerpoint/2010/main" val="393477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3EF62D-5348-00B8-3D89-CA3EE7310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A3326-362F-F47D-1C83-B5E86D6B0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Registration and Login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FE67-0E2B-D290-63E2-89A92A277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 dirty="0"/>
              <a:t>Registration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Allow user to login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461F55F-4314-B28C-0664-B6C6F47C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04564"/>
            <a:ext cx="5628018" cy="361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8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23EA54-8D83-C8E0-7CCE-56A3A40D7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7C321B-6785-D90A-F5CB-FFFCF0F0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Registration and Login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5CB0-647F-2A57-7C77-E310F1B9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 dirty="0"/>
              <a:t>Login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Allow user to login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login screen&#10;&#10;AI-generated content may be incorrect.">
            <a:extLst>
              <a:ext uri="{FF2B5EF4-FFF2-40B4-BE49-F238E27FC236}">
                <a16:creationId xmlns:a16="http://schemas.microsoft.com/office/drawing/2014/main" id="{FC7F02A7-904B-D876-B6EA-A9DF25ACE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36720"/>
            <a:ext cx="5628018" cy="315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449CFF-1C88-03E6-7C25-C707D221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133C17-ECD6-072C-259A-646C335F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Registration and Login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96F5-D224-DDEA-E5D8-5D7E980D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800" b="1" dirty="0"/>
              <a:t>Reset Password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Allow user to reset password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40D5C34-32D4-41C6-2560-9DCEADCBA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52300"/>
            <a:ext cx="5628018" cy="332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5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9AB6B7-1CA2-1ACE-F63B-581A303DC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42C25D-D51D-CBD7-5BF1-2E51B42DA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160EAA-3D27-86CD-DC9D-F6E46D600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Admin Portal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452652-4369-5DFE-4DD9-9D3B7EDB38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43216-18D5-A5B8-6BE1-C3C4716DC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/>
              <a:t>Admin Portal</a:t>
            </a:r>
            <a:endParaRPr lang="en-US" sz="2400"/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Central dashboard for managing books, members, and lending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/>
              <a:t>Provides insights into system activities and overdue books.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F45AED-5696-CC65-42A1-AC527A789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9FD67B4-A819-3AD4-A1E8-CD66EF5BD7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496F0C-4BE4-61E5-C96E-C26581299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E41EA7A-7EF0-2F97-4A23-372791EF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43755"/>
            <a:ext cx="5628018" cy="313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496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3A249-4A19-3C37-BE19-35242DD0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18454-3418-BAAB-0AB6-FBB9C1F12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Admin Portal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E8F5B-A81B-938A-1D2E-C6628D38D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User </a:t>
            </a:r>
            <a:r>
              <a:rPr lang="en-US" sz="2400" b="1" dirty="0" err="1"/>
              <a:t>Managment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Features: Add / Search /Update / Delete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BF78EC-4626-BD45-FA2F-F86D37078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124673"/>
            <a:ext cx="5628018" cy="43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6995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5A8EAC-5DF5-3ECA-794C-2E678A71B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C579E68-093E-C7C9-AEAE-99496CDAE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2BD726-CCDE-0D4C-1396-06A66F989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Admin Portal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406B96-C0CD-EAA4-7009-73DB8379C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5CC48-7E62-DCB0-C5A0-ACD1E5C76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Book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Features: Add / Search /Update / Delete/ Borrow / Return / Reserve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EEACC26-25C1-F5A9-F67F-83A16122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7CE3A05-AE5C-0EFE-89A5-5EB59A7EA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816BAD2-CCA9-D632-7ADC-B51744580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8F2F69-4E85-9E46-B68C-B7888917E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59" y="2031100"/>
            <a:ext cx="6051908" cy="292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43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9BCDD-D96F-AD75-5343-6A6A22AE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90910-CB8D-9C55-FCB2-45749B46E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📌 </a:t>
            </a:r>
            <a:r>
              <a:rPr lang="en-US" b="1" dirty="0"/>
              <a:t>What is the Library Management System (LMS)?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web application</a:t>
            </a:r>
            <a:r>
              <a:rPr lang="en-US" dirty="0"/>
              <a:t> designed to </a:t>
            </a:r>
            <a:r>
              <a:rPr lang="en-US" b="1" dirty="0"/>
              <a:t>streamline library operations</a:t>
            </a:r>
            <a:r>
              <a:rPr lang="en-US" dirty="0"/>
              <a:t>, making it easier to manage books, members, and transactions.</a:t>
            </a:r>
          </a:p>
          <a:p>
            <a:endParaRPr lang="en-US" dirty="0"/>
          </a:p>
          <a:p>
            <a:pPr>
              <a:buNone/>
            </a:pPr>
            <a:r>
              <a:rPr lang="en-US" dirty="0"/>
              <a:t>🧑‍💼 </a:t>
            </a:r>
            <a:r>
              <a:rPr lang="en-US" b="1" dirty="0"/>
              <a:t>User Roles &amp; Functionalities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Librarian (Admin)</a:t>
            </a:r>
            <a:r>
              <a:rPr lang="en-US" dirty="0"/>
              <a:t>: Manages books, members, and lending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Member</a:t>
            </a:r>
            <a:r>
              <a:rPr lang="en-US" dirty="0"/>
              <a:t>: Searches for books, borrows/returns them, and views loan history.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192549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478B22-C282-03CA-FE03-75656CB2A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FA76D8-B780-78FC-67AC-EB7184F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Admin Portal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0DFEC-B64F-E03D-A208-013253B2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Lending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Features: Borrow / Return / Release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2F4274-8DA3-90A5-6ABC-CE708240A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708580"/>
            <a:ext cx="5628018" cy="320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016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355553-6205-C08D-5CBE-235F3B335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38F90-F6E5-C9BB-0BB2-7A308EBE2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SG" sz="4800"/>
              <a:t>Screenshots of Member Portal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9651-CDE1-3169-E3C9-26700BF0F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Member Portal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User-friendly interface for members to interact with the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Displays personal details, borrowed books, and due dates.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C32A7C-B805-F594-9C68-32B8FCB7C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66768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for members to interact with the system.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personal details, borrowed books, and due dates.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F88408-86E9-C57F-9A2B-6779BA238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527" y="3066715"/>
            <a:ext cx="5150277" cy="202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49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87E52F-8E68-1468-B1F4-E1BFC08B4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D00679A5-3768-5F5C-3444-50906AC35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E57D3-473D-A8CF-0438-A4D5F021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SG" sz="4800"/>
              <a:t>Screenshots of Member Portal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B3A1E3B-D5EE-36E5-89FC-51A927BA5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4000C48-0959-679E-1BEA-FE77E31DE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F140-7CA7-3C16-8733-2648E702D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Book Management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Features: Search / Borrow / Return / Reserve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408D7E1-1AA3-B359-AA1D-ADBA615F9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8C3441-4A02-6F51-5E41-A21C50E51E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66768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for members to interact with the system.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personal details, borrowed books, and due dates.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A6BB1-F563-2B6B-4280-F792B0D56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28" y="2599509"/>
            <a:ext cx="6029830" cy="34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602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1B062C-56DB-7ABC-A23D-C5E51AE64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BDE68D8-D095-0001-65D3-49650A0EB3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444DA6-905D-59BE-D6CE-4533FD0AE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SG" sz="4800" dirty="0"/>
              <a:t>Screenshots of Member Portal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5F89252-0A7E-47A5-B2C9-0BE58327D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801DC5-349E-8404-58E2-F3CD6808B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D5891-6F4E-1D96-B56A-960259DD2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 dirty="0"/>
              <a:t>Lending Management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Features: Borrow / Return / Release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8D5975C-C9B0-81B6-1F7B-ADDC423D2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14547E-28E3-1773-EDCF-999862E7CD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6676828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 for members to interact with the system.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Displays personal details, borrowed books, and due dates.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E1ED8-9A18-28E0-3A1E-A3EB6B427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28" y="2599509"/>
            <a:ext cx="6029830" cy="344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4169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3CC6B7-B307-4E43-111C-A0F6A7AC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BE8F7-1B6A-C38D-2EFC-8DF969B0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User Management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EA88A-B468-5042-756D-376F4E17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User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</a:t>
            </a:r>
            <a:r>
              <a:rPr lang="en-US" sz="2400" b="1" dirty="0"/>
              <a:t>librarians</a:t>
            </a:r>
            <a:r>
              <a:rPr lang="en-US" sz="2400" dirty="0"/>
              <a:t> to add members.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305112-5E80-1A11-F27B-BB60594CA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151787"/>
            <a:ext cx="5628018" cy="2321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711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5696F-7131-A10D-75E2-BE02DE598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ED1EF8-C0AB-9214-A0E3-FA170252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User Management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DAAAB-7BBB-D2C5-E87F-CA4E1332C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User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</a:t>
            </a:r>
            <a:r>
              <a:rPr lang="en-US" sz="2400" b="1" dirty="0"/>
              <a:t>librarians/members</a:t>
            </a:r>
            <a:r>
              <a:rPr lang="en-US" sz="2400" dirty="0"/>
              <a:t> to search members.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169CE0-8263-3F8E-2BF4-44D2A766C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84455"/>
            <a:ext cx="5628018" cy="2856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904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0CFD3-263D-6A34-C350-43C76E8BE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7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D4E86-F6E4-416D-BD38-756669A4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User Management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0C5CE-9CF6-0E04-6F42-E734FCE97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User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</a:t>
            </a:r>
            <a:r>
              <a:rPr lang="en-US" sz="2400" b="1" dirty="0"/>
              <a:t>librarians</a:t>
            </a:r>
            <a:r>
              <a:rPr lang="en-US" sz="2400" dirty="0"/>
              <a:t> to update members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2F3B4F-BD2F-FB8A-A74E-1EB366E2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012113"/>
            <a:ext cx="5628018" cy="46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795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86284-9704-71E7-1C69-2343ABD85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C15296-0815-C59F-F08D-7D1CABD87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User Management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71FB2-C2AB-7F86-B8DF-5271EEB93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User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Allows </a:t>
            </a:r>
            <a:r>
              <a:rPr lang="en-US" sz="2400" b="1" dirty="0"/>
              <a:t>librarians</a:t>
            </a:r>
            <a:r>
              <a:rPr lang="en-US" sz="2400" dirty="0"/>
              <a:t> to delete members. The member will be removed from the list.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D9623-A912-3B31-3297-90D3B00B9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870385"/>
            <a:ext cx="5628018" cy="28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485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332D9C-F91B-9749-33F8-0B7F0D52D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198FE2-60DA-198B-FC75-CA0982F8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Book Management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0D7B1-C778-9BAB-9586-C862300F8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Book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librarians</a:t>
            </a:r>
            <a:r>
              <a:rPr lang="en-US" sz="2400" dirty="0"/>
              <a:t> to add books.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0FAB8EA-1D0C-2D7B-8D44-35556605B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130682"/>
            <a:ext cx="5628018" cy="236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753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4F1C7-C647-0B20-0749-2A17A3C41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B232C4-D2B2-23AE-DCE7-8E782124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Book Management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4F668-29CA-8588-6C37-F409ADF0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Book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librarians/members</a:t>
            </a:r>
            <a:r>
              <a:rPr lang="en-US" sz="2400" dirty="0"/>
              <a:t> to search books.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A0DBC2-794A-B0E7-9C78-7A3A06B10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85452"/>
            <a:ext cx="5628018" cy="205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969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974B1-4884-D278-C28B-29DBA39D1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4560-B198-A490-0918-F7FF2A2FB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B3F96-E84A-283A-B2E0-20908BDE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🛠 </a:t>
            </a:r>
            <a:r>
              <a:rPr lang="en-US" b="1" dirty="0"/>
              <a:t>Technology Stack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Spring Boot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MySQL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02634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3670A3-18D1-B6B9-BA64-3A99F5050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64592-AF7C-9DFB-35AB-1E10FBB01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Book Management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CEACA-88A2-8199-7186-7CDB95E9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Book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librarians</a:t>
            </a:r>
            <a:r>
              <a:rPr lang="en-US" sz="2400" dirty="0"/>
              <a:t> to update books.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FDB522-01DB-2CBD-12DD-A7E969D94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991008"/>
            <a:ext cx="5628018" cy="4643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8729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9EA43-C0F7-6F98-CCD2-9B6E9C4D4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153">
            <a:extLst>
              <a:ext uri="{FF2B5EF4-FFF2-40B4-BE49-F238E27FC236}">
                <a16:creationId xmlns:a16="http://schemas.microsoft.com/office/drawing/2014/main" id="{5CE4C270-46A5-7F19-AD92-6016FAF28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BDAD4A-DCBF-BDD2-7D1C-81CC8B152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Book Management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3F47186D-7D11-812D-73F9-8712D7CBA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2FE3C-CF4C-5AB9-5C90-C2AE84DF2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Book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librarians</a:t>
            </a:r>
            <a:r>
              <a:rPr lang="en-US" sz="2400" dirty="0"/>
              <a:t> to delete books. Book will be removed from the list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4CF8759-215E-7A20-F59B-F99203666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F2EA56D-A575-66A1-2CCE-83B3AB11E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99502CD-5AE1-5550-BD94-4A8CB0A4FB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0FF54-4DEF-6B88-09B1-43C8494A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158821"/>
            <a:ext cx="5628018" cy="2307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96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AE9565-4AEC-085C-DFB9-71B310F2A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799187-F576-377D-B63F-A2F759D57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Book Management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FD83F-3B18-92B0-5AC1-375CD2560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Book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librarians/members</a:t>
            </a:r>
            <a:r>
              <a:rPr lang="en-US" sz="2400" dirty="0"/>
              <a:t> to borrow books. Status will change to borrowed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9301DE-3B5B-20B1-BCF9-B8F8A715D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33700"/>
            <a:ext cx="5628018" cy="2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119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847E49-55C5-382D-A827-AA77BD379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C1E62D77-8BDE-5D5F-4E1C-C1D44BF41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3D6FB6-7A39-758F-7015-D993219E5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Book Management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D423949-28A2-2336-7E1D-D061576E09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F991B-A46F-208D-FB28-63D96A26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Book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librarians/members</a:t>
            </a:r>
            <a:r>
              <a:rPr lang="en-US" sz="2400" dirty="0"/>
              <a:t> to reserve books. Status will change to reserved.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D9BE4A9-1D24-C1C0-1C36-C23E8AE8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9FD2ACC4-C3D6-8745-C6AE-D9A9FF462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A6EF545-3EAD-1FF6-68E2-6D64AD5B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3195CA-10C3-DD7D-B927-695365F0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33700"/>
            <a:ext cx="5628018" cy="2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369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89C1F-09B9-16FA-963D-F9B47E99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0" name="Rectangle 17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F04A42-EF5C-B6DB-BF1C-51479D1F3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SG" sz="3600" dirty="0"/>
              <a:t>Screenshots of Lending Management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9D1F-967F-D980-EFB4-2BBFE29AA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400" b="1" dirty="0"/>
              <a:t>Lending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Enables </a:t>
            </a:r>
            <a:r>
              <a:rPr lang="en-US" sz="2400" b="1" dirty="0"/>
              <a:t>librarians/members</a:t>
            </a:r>
            <a:r>
              <a:rPr lang="en-US" sz="2400" dirty="0"/>
              <a:t> to</a:t>
            </a:r>
          </a:p>
          <a:p>
            <a:pPr lvl="1"/>
            <a:r>
              <a:rPr lang="en-US" dirty="0"/>
              <a:t>Borrow (status change to borrow)</a:t>
            </a:r>
          </a:p>
          <a:p>
            <a:pPr lvl="1"/>
            <a:r>
              <a:rPr lang="en-US" dirty="0"/>
              <a:t>Return (status change to returned)</a:t>
            </a:r>
          </a:p>
          <a:p>
            <a:pPr lvl="1"/>
            <a:r>
              <a:rPr lang="en-US" dirty="0"/>
              <a:t>Release (status change to released).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D9244D-5EB0-B2A0-2C34-0561849A7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631195"/>
            <a:ext cx="5628018" cy="3362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761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2423-F9AF-2ED8-13FD-4E5801401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Database &amp; System Designs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BDB1DB-E9B3-8C4C-13A3-995038FF4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8501" y="1825625"/>
            <a:ext cx="5674997" cy="4351338"/>
          </a:xfrm>
        </p:spPr>
      </p:pic>
    </p:spTree>
    <p:extLst>
      <p:ext uri="{BB962C8B-B14F-4D97-AF65-F5344CB8AC3E}">
        <p14:creationId xmlns:p14="http://schemas.microsoft.com/office/powerpoint/2010/main" val="2028028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4493F-DD0C-01E3-DB7C-34A31B386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1C67-9EE7-1C11-9961-10A1C0C2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Database &amp; System Designs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8DFD8-16E7-C537-2992-DC0D1D8A6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Entity-Relationship Diagram (ERD) Overview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Main Entities &amp; Relationships: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Tbl_users</a:t>
            </a:r>
            <a:r>
              <a:rPr lang="en-US" b="1" dirty="0"/>
              <a:t> (Members &amp; Librarians)</a:t>
            </a:r>
            <a:r>
              <a:rPr lang="en-US" dirty="0"/>
              <a:t> → Can register, log in, and manage accounts.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Tbl_books</a:t>
            </a:r>
            <a:r>
              <a:rPr lang="en-US" dirty="0"/>
              <a:t> → Linked to authors, categories, and availability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Tbl_borrow_hist</a:t>
            </a:r>
            <a:r>
              <a:rPr lang="en-US" b="1" dirty="0"/>
              <a:t> (Lending/Returning)</a:t>
            </a:r>
            <a:r>
              <a:rPr lang="en-US" dirty="0"/>
              <a:t> → Tracks book loans,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25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303A4-2586-FE7C-8028-5227D276E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8C37-0B72-B8A5-5D5E-68BC207D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Database &amp; System Designs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72D4D-C220-D47F-6AFD-77DB99E19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Wireframes &amp; Prototypes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Overall Library System</a:t>
            </a:r>
            <a:endParaRPr lang="en-US" dirty="0"/>
          </a:p>
          <a:p>
            <a:pPr lvl="1"/>
            <a:r>
              <a:rPr lang="en-US" dirty="0"/>
              <a:t>Showcases the </a:t>
            </a:r>
            <a:r>
              <a:rPr lang="en-US" b="1" dirty="0"/>
              <a:t>user journey</a:t>
            </a:r>
            <a:r>
              <a:rPr lang="en-US" dirty="0"/>
              <a:t> from login to book management and borrowing.</a:t>
            </a:r>
          </a:p>
          <a:p>
            <a:pPr>
              <a:buNone/>
            </a:pPr>
            <a:r>
              <a:rPr lang="en-US" dirty="0"/>
              <a:t>🔹 </a:t>
            </a:r>
            <a:r>
              <a:rPr lang="en-US" b="1" dirty="0"/>
              <a:t>Key Features in Design:</a:t>
            </a:r>
            <a:endParaRPr lang="en-US" dirty="0"/>
          </a:p>
          <a:p>
            <a:pPr lvl="1"/>
            <a:r>
              <a:rPr lang="en-US" b="1" dirty="0"/>
              <a:t>User Registration/Login</a:t>
            </a:r>
            <a:r>
              <a:rPr lang="en-US" dirty="0"/>
              <a:t> → Secure authentication process.</a:t>
            </a:r>
          </a:p>
          <a:p>
            <a:pPr lvl="1"/>
            <a:r>
              <a:rPr lang="en-US" b="1" dirty="0"/>
              <a:t>Book Management</a:t>
            </a:r>
            <a:r>
              <a:rPr lang="en-US" dirty="0"/>
              <a:t> → Interface for adding, updating, and searching books.</a:t>
            </a:r>
          </a:p>
          <a:p>
            <a:pPr lvl="1"/>
            <a:r>
              <a:rPr lang="en-US" b="1" dirty="0"/>
              <a:t>Member Dashboard</a:t>
            </a:r>
            <a:r>
              <a:rPr lang="en-US" dirty="0"/>
              <a:t> → Displays borrowing history and account details.</a:t>
            </a:r>
          </a:p>
        </p:txBody>
      </p:sp>
    </p:spTree>
    <p:extLst>
      <p:ext uri="{BB962C8B-B14F-4D97-AF65-F5344CB8AC3E}">
        <p14:creationId xmlns:p14="http://schemas.microsoft.com/office/powerpoint/2010/main" val="13670625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4709C-7591-31C1-604C-D02EF36C0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129A6-5A90-E4F9-BBA6-68BF74E6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API endpoints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493672F-378E-44F5-0BED-7DDCDC43B1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94023"/>
            <a:ext cx="1051560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📌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3.1 User Registration &amp; Authentication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🔹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AuthController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http://localhost:9000/api/auth → Handles authentication-related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🔹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PasswordResetController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http://localhost:9000/api/passwordreset → Endpoint for password reset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📌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3.2 User Management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🔹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UserController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/POST http://localhost:9000/api/users → Fetch or register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382585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7FEFA-C436-0018-1B9D-DE96C1BE4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sz="2400" dirty="0">
                <a:latin typeface="+mn-lt"/>
              </a:rPr>
              <a:t>API endpoints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BED89C-5623-C900-861A-74D0C6A01B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855033"/>
            <a:ext cx="105156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📌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Book Management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🔹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BookController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/POST http://localhost:9000/api/books → Retrieve book details or add new books.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📌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Lending Management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🔹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BorrowHistoryController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GET /POST http://localhost:9000/api/borrowhistory → View or log borrowing history.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07259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D52AC-B88E-20C6-CD97-CAAB415F2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0484A-65E9-CEDC-D24A-E83E70ED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A0BD9-84B7-6920-6181-BF7DA4288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🎯 </a:t>
            </a:r>
            <a:r>
              <a:rPr lang="en-US" sz="2400" b="1" dirty="0"/>
              <a:t>Our Objectives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✅ </a:t>
            </a:r>
            <a:r>
              <a:rPr lang="en-US" sz="2400" b="1" dirty="0"/>
              <a:t>Develop a Fully Functional Web Application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Ensure seamless library operations with essential features.</a:t>
            </a:r>
          </a:p>
          <a:p>
            <a:pPr>
              <a:buNone/>
            </a:pPr>
            <a:r>
              <a:rPr lang="en-US" sz="2400" dirty="0"/>
              <a:t>✅ </a:t>
            </a:r>
            <a:r>
              <a:rPr lang="en-US" sz="2400" b="1" dirty="0"/>
              <a:t>Efficient Management for Librarians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Enable book cataloging, member management, and transaction tracking.</a:t>
            </a:r>
          </a:p>
          <a:p>
            <a:pPr>
              <a:buNone/>
            </a:pPr>
            <a:r>
              <a:rPr lang="en-US" sz="2400" dirty="0"/>
              <a:t>✅ </a:t>
            </a:r>
            <a:r>
              <a:rPr lang="en-US" sz="2400" b="1" dirty="0"/>
              <a:t>User-Friendly Experience for Members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Easy book search, borrowing history tracking, and smooth navigation.</a:t>
            </a:r>
          </a:p>
          <a:p>
            <a:pPr>
              <a:buNone/>
            </a:pPr>
            <a:r>
              <a:rPr lang="en-US" sz="2400" dirty="0"/>
              <a:t>✅ </a:t>
            </a:r>
            <a:r>
              <a:rPr lang="en-US" sz="2400" b="1" dirty="0"/>
              <a:t>Build a Robust &amp; Scalable System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Designed for future growth, handling increased data and users efficiently.</a:t>
            </a:r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4211085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5155-BD3B-EAC7-FA6D-28BCFBBD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Test Cases - UATs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FB3DD38-CE2E-CB6F-1DA3-8EE0CC2DF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6172034"/>
              </p:ext>
            </p:extLst>
          </p:nvPr>
        </p:nvGraphicFramePr>
        <p:xfrm>
          <a:off x="5311775" y="3957638"/>
          <a:ext cx="6642100" cy="554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642883" imgH="5542214" progId="Word.Document.12">
                  <p:embed/>
                </p:oleObj>
              </mc:Choice>
              <mc:Fallback>
                <p:oleObj name="Document" r:id="rId2" imgW="6642883" imgH="5542214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11775" y="3957638"/>
                        <a:ext cx="6642100" cy="554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A91CA236-2596-F640-7415-881E50360246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0878280"/>
              </p:ext>
            </p:extLst>
          </p:nvPr>
        </p:nvGraphicFramePr>
        <p:xfrm>
          <a:off x="3883069" y="2222297"/>
          <a:ext cx="3935260" cy="3470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14597" imgH="806311" progId="Word.Document.12">
                  <p:embed/>
                </p:oleObj>
              </mc:Choice>
              <mc:Fallback>
                <p:oleObj name="Document" showAsIcon="1" r:id="rId4" imgW="914597" imgH="806311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83069" y="2222297"/>
                        <a:ext cx="3935260" cy="3470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41595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2ECD-011E-B768-D294-7B89E3ECA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Challenges &amp;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98F3E-BB3D-54DD-6718-52EBC1BFD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1. Integrating Frontend and Backend</a:t>
            </a:r>
            <a:br>
              <a:rPr lang="en-US" dirty="0"/>
            </a:br>
            <a:r>
              <a:rPr lang="en-US" b="1" dirty="0"/>
              <a:t>Challenge:</a:t>
            </a:r>
            <a:r>
              <a:rPr lang="en-US" dirty="0"/>
              <a:t> Ensuring seamless communication between React (frontend) and Spring Boot (backend).</a:t>
            </a:r>
            <a:br>
              <a:rPr lang="en-US" dirty="0"/>
            </a:br>
            <a:r>
              <a:rPr lang="en-US" b="1" dirty="0"/>
              <a:t>Solution:</a:t>
            </a:r>
            <a:r>
              <a:rPr lang="en-US" dirty="0"/>
              <a:t> Used </a:t>
            </a:r>
            <a:r>
              <a:rPr lang="en-US" b="1" dirty="0"/>
              <a:t>Axios</a:t>
            </a:r>
            <a:r>
              <a:rPr lang="en-US" dirty="0"/>
              <a:t> for API requests, followed </a:t>
            </a:r>
            <a:r>
              <a:rPr lang="en-US" b="1" dirty="0"/>
              <a:t>RESTful principles</a:t>
            </a:r>
            <a:r>
              <a:rPr lang="en-US" dirty="0"/>
              <a:t>, and implemented </a:t>
            </a:r>
            <a:r>
              <a:rPr lang="en-US" b="1" dirty="0"/>
              <a:t>CORS configurations</a:t>
            </a:r>
            <a:r>
              <a:rPr lang="en-US" dirty="0"/>
              <a:t> to allow smooth data exchange.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4216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C8843-3D1C-3027-5137-8544B7667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6100-8590-6353-318A-CC8674285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📱 </a:t>
            </a:r>
            <a:r>
              <a:rPr lang="en-US" b="1" dirty="0"/>
              <a:t>Mobile App Integration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</a:t>
            </a:r>
            <a:r>
              <a:rPr lang="en-US" dirty="0"/>
              <a:t>: Develop a mobile app for both Android and iOS to provide easy access for users on the 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</a:t>
            </a:r>
            <a:r>
              <a:rPr lang="en-US" dirty="0"/>
              <a:t>: Enhances user experience, making it more convenient for members to browse books, track borrowing history, and manage their profiles from their phones.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099793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34692-D0DC-5D68-F4BD-98E6681A7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A84CB-88DD-8EC3-5F91-6DB3AA95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9016F1-7743-F028-FE1F-88EC17D01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🔍 </a:t>
            </a:r>
            <a:r>
              <a:rPr lang="en-US" b="1" dirty="0"/>
              <a:t>Advanced Search &amp; Recommendation System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</a:t>
            </a:r>
            <a:r>
              <a:rPr lang="en-US" dirty="0"/>
              <a:t>: Implement an AI-based recommendation engine that suggests books based on user preferences, borrowing history, and ratings.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</a:t>
            </a:r>
            <a:r>
              <a:rPr lang="en-US" dirty="0"/>
              <a:t>: Makes searching more intuitive and personalized, improving member engagement and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149765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F0D0A-1ED2-19C7-1C0F-1C8588D3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AE29A-823A-52CB-64CD-4FF0342F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F0432-6F04-0C8C-2BD0-B99C5D7F5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🔗 </a:t>
            </a:r>
            <a:r>
              <a:rPr lang="en-US" b="1" dirty="0"/>
              <a:t>Integration with External Libraries or APIs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</a:t>
            </a:r>
            <a:r>
              <a:rPr lang="en-US" dirty="0"/>
              <a:t>: Integrate with external library databases or third-party APIs (e.g., Google Books API, Open Library API) for broader book catalogs and metadata.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</a:t>
            </a:r>
            <a:r>
              <a:rPr lang="en-US" dirty="0"/>
              <a:t>: Expands book availability and enhances the system's search capabilities with more comprehensive data.</a:t>
            </a:r>
          </a:p>
        </p:txBody>
      </p:sp>
    </p:spTree>
    <p:extLst>
      <p:ext uri="{BB962C8B-B14F-4D97-AF65-F5344CB8AC3E}">
        <p14:creationId xmlns:p14="http://schemas.microsoft.com/office/powerpoint/2010/main" val="1684027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933A7-3BE5-4EF8-6897-D953D2EF6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D5B04-8EAD-4FB2-37C0-DB9EEFDAA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4015A-C53A-EEB9-FF4A-3242D2395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📊 </a:t>
            </a:r>
            <a:r>
              <a:rPr lang="en-US" b="1" dirty="0"/>
              <a:t>Enhanced Reporting &amp; Analytics for Librarians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</a:t>
            </a:r>
            <a:r>
              <a:rPr lang="en-US" dirty="0"/>
              <a:t>: Provide advanced reporting tools to track borrowing trends, overdue books, and member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</a:t>
            </a:r>
            <a:r>
              <a:rPr lang="en-US" dirty="0"/>
              <a:t>: Helps librarians make data-driven decisions for better resource management, stock optimization, and member engagement.</a:t>
            </a:r>
          </a:p>
        </p:txBody>
      </p:sp>
    </p:spTree>
    <p:extLst>
      <p:ext uri="{BB962C8B-B14F-4D97-AF65-F5344CB8AC3E}">
        <p14:creationId xmlns:p14="http://schemas.microsoft.com/office/powerpoint/2010/main" val="14652993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EB95E-7ACE-B1B2-36B4-629CC231F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5BEE-26C4-6CA4-AC58-6FE26479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6A182-50A0-AC09-017D-4E04B594C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🎯 </a:t>
            </a:r>
            <a:r>
              <a:rPr lang="en-US" b="1" dirty="0"/>
              <a:t>How These Enhancements Improve the System: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Mobile app</a:t>
            </a:r>
            <a:r>
              <a:rPr lang="en-US" dirty="0"/>
              <a:t> allows </a:t>
            </a:r>
            <a:r>
              <a:rPr lang="en-US" b="1" dirty="0"/>
              <a:t>more accessibility</a:t>
            </a:r>
            <a:r>
              <a:rPr lang="en-US" dirty="0"/>
              <a:t> for users, increasing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Advanced search</a:t>
            </a:r>
            <a:r>
              <a:rPr lang="en-US" dirty="0"/>
              <a:t> and </a:t>
            </a:r>
            <a:r>
              <a:rPr lang="en-US" b="1" dirty="0"/>
              <a:t>recommendations</a:t>
            </a:r>
            <a:r>
              <a:rPr lang="en-US" dirty="0"/>
              <a:t> will make it easier for members to discover new books.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External integrations</a:t>
            </a:r>
            <a:r>
              <a:rPr lang="en-US" dirty="0"/>
              <a:t> will expand </a:t>
            </a:r>
            <a:r>
              <a:rPr lang="en-US" b="1" dirty="0"/>
              <a:t>book availability</a:t>
            </a:r>
            <a:r>
              <a:rPr lang="en-US" dirty="0"/>
              <a:t> and system scalability.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analytics</a:t>
            </a:r>
            <a:r>
              <a:rPr lang="en-US" dirty="0"/>
              <a:t> will provide </a:t>
            </a:r>
            <a:r>
              <a:rPr lang="en-US" b="1" dirty="0"/>
              <a:t>better management insights</a:t>
            </a:r>
            <a:r>
              <a:rPr lang="en-US" dirty="0"/>
              <a:t> for librarians.</a:t>
            </a:r>
          </a:p>
        </p:txBody>
      </p:sp>
    </p:spTree>
    <p:extLst>
      <p:ext uri="{BB962C8B-B14F-4D97-AF65-F5344CB8AC3E}">
        <p14:creationId xmlns:p14="http://schemas.microsoft.com/office/powerpoint/2010/main" val="14705750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BA4E-C28F-3246-9176-A7AE68C4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9AD07-5FC6-AE10-CBF2-5BCF2D82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📌 </a:t>
            </a:r>
            <a:r>
              <a:rPr lang="en-US" b="1" dirty="0"/>
              <a:t>Project Summary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/>
              <a:t>Library Management System (LMS)</a:t>
            </a:r>
            <a:r>
              <a:rPr lang="en-US" dirty="0"/>
              <a:t> was developed as a web application to streamline library operations. The system efficiently manages books, users, and transactions, ensuring a seamless experience for both librarians and members. It was built using </a:t>
            </a:r>
            <a:r>
              <a:rPr lang="en-US" b="1" dirty="0"/>
              <a:t>Spring Boot</a:t>
            </a:r>
            <a:r>
              <a:rPr lang="en-US" dirty="0"/>
              <a:t>, </a:t>
            </a:r>
            <a:r>
              <a:rPr lang="en-US" b="1" dirty="0"/>
              <a:t>React.js</a:t>
            </a:r>
            <a:r>
              <a:rPr lang="en-US" dirty="0"/>
              <a:t>, and </a:t>
            </a:r>
            <a:r>
              <a:rPr lang="en-US" b="1" dirty="0"/>
              <a:t>MySQL</a:t>
            </a:r>
            <a:r>
              <a:rPr lang="en-US" dirty="0"/>
              <a:t>, with a focus on security, scalability, and user experience.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903928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3E8FD-2C0E-6D8B-C277-88192C6EA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32613-8EB9-036C-53C6-D47CCDDF9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05CFF-9D65-66A9-9C56-DABF6DAE2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Key Achievements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Seamless integration</a:t>
            </a:r>
            <a:r>
              <a:rPr lang="en-US" dirty="0"/>
              <a:t> of frontend (React) and backend (Spring Boot).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role-based access control</a:t>
            </a:r>
            <a:r>
              <a:rPr lang="en-US" dirty="0"/>
              <a:t> to manage librarian and member functionalities.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Automated lending and fine calculations</a:t>
            </a:r>
            <a:r>
              <a:rPr lang="en-US" dirty="0"/>
              <a:t> for a smooth library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Robust database design</a:t>
            </a:r>
            <a:r>
              <a:rPr lang="en-US" dirty="0"/>
              <a:t> ensuring data integrity and efficient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Secure authentication</a:t>
            </a:r>
            <a:r>
              <a:rPr lang="en-US" dirty="0"/>
              <a:t> and </a:t>
            </a:r>
            <a:r>
              <a:rPr lang="en-US" b="1" dirty="0"/>
              <a:t>data validation</a:t>
            </a:r>
            <a:r>
              <a:rPr lang="en-US" dirty="0"/>
              <a:t> using Spring Security and JWT.</a:t>
            </a:r>
          </a:p>
        </p:txBody>
      </p:sp>
    </p:spTree>
    <p:extLst>
      <p:ext uri="{BB962C8B-B14F-4D97-AF65-F5344CB8AC3E}">
        <p14:creationId xmlns:p14="http://schemas.microsoft.com/office/powerpoint/2010/main" val="274087133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EED6E-9201-4444-66D2-DC76EAB14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5F28-3860-E290-CA80-6F7EE17CC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C8D96-C445-41CD-DF95-C65DC22FE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Future Enhancements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Mobile app integration for on-the-go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Advanced search and AI-based recommendation system for personalized experiences.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Integration with external library APIs to expand the catalog.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Enhanced reporting and analytics tools to assist librarians in making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393118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3482E-21C5-9DA9-0A22-B5EA61664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AAA28-A7DC-F04D-61C1-DBC1F8A7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0923B-66E9-F337-4582-FB34402A4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📌 </a:t>
            </a:r>
            <a:r>
              <a:rPr lang="en-US" sz="2400" b="1" dirty="0"/>
              <a:t>Enhancing Library Operations with Key Functionalities</a:t>
            </a:r>
            <a:endParaRPr lang="en-US" sz="2400" dirty="0"/>
          </a:p>
          <a:p>
            <a:pPr>
              <a:buNone/>
            </a:pPr>
            <a:r>
              <a:rPr lang="en-US" sz="2400" dirty="0"/>
              <a:t>🔹 </a:t>
            </a:r>
            <a:r>
              <a:rPr lang="en-US" sz="2400" b="1" dirty="0"/>
              <a:t>User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Registration, login, profile updates, and password reset for seamless access.</a:t>
            </a:r>
          </a:p>
          <a:p>
            <a:pPr>
              <a:buNone/>
            </a:pPr>
            <a:r>
              <a:rPr lang="en-US" sz="2400" dirty="0"/>
              <a:t>🔹 </a:t>
            </a:r>
            <a:r>
              <a:rPr lang="en-US" sz="2400" b="1" dirty="0"/>
              <a:t>Member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Librarians can register, edit, delete, and search for members efficiently.</a:t>
            </a:r>
          </a:p>
          <a:p>
            <a:pPr>
              <a:buNone/>
            </a:pPr>
            <a:r>
              <a:rPr lang="en-US" sz="2400" dirty="0"/>
              <a:t>🔹 </a:t>
            </a:r>
            <a:r>
              <a:rPr lang="en-US" sz="2400" b="1" dirty="0"/>
              <a:t>Book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Add, update, delete, and search for books to maintain an organized catalog.</a:t>
            </a:r>
          </a:p>
          <a:p>
            <a:pPr>
              <a:buNone/>
            </a:pPr>
            <a:r>
              <a:rPr lang="en-US" sz="2400" dirty="0"/>
              <a:t>🔹 </a:t>
            </a:r>
            <a:r>
              <a:rPr lang="en-US" sz="2400" b="1" dirty="0"/>
              <a:t>Lending Management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Borrow, return, and reserve books with automated due date tracking.</a:t>
            </a:r>
          </a:p>
          <a:p>
            <a:pPr marL="0" indent="0">
              <a:buNone/>
            </a:pP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42432290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B540-A3A1-6066-EDDC-BC6562EC6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74907-12A1-7324-2C0D-E35031FE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700BA-477B-F8F9-45C0-33075ECB9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🎯 </a:t>
            </a:r>
            <a:r>
              <a:rPr lang="en-US" b="1" dirty="0"/>
              <a:t>Q&amp;A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Thank you for your attention! Feel free to ask any questions or provide feedback. 😊</a:t>
            </a:r>
          </a:p>
        </p:txBody>
      </p:sp>
    </p:spTree>
    <p:extLst>
      <p:ext uri="{BB962C8B-B14F-4D97-AF65-F5344CB8AC3E}">
        <p14:creationId xmlns:p14="http://schemas.microsoft.com/office/powerpoint/2010/main" val="276797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81D7A-53B3-4F2C-A648-D0363C25A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01E63-9369-FF43-B2C9-9253A4B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97473-12E3-4448-7EBF-2D375546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How These Features Help: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Streamlined processes</a:t>
            </a:r>
            <a:r>
              <a:rPr lang="en-US" dirty="0"/>
              <a:t> for librarians.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accessibility</a:t>
            </a:r>
            <a:r>
              <a:rPr lang="en-US" dirty="0"/>
              <a:t> for members.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Efficient tracking</a:t>
            </a:r>
            <a:r>
              <a:rPr lang="en-US" dirty="0"/>
              <a:t> of books and transactions.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30832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B51C0-926E-BBBA-6755-C1D77C80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67BB9-39FD-BF07-488B-1E55B532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44E6D-CC0F-94E6-F840-2B0850829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SG" dirty="0"/>
              <a:t>🖥 </a:t>
            </a:r>
            <a:r>
              <a:rPr lang="en-SG" b="1" dirty="0"/>
              <a:t>Backend Technologies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Spring Boot</a:t>
            </a:r>
            <a:r>
              <a:rPr lang="en-SG" dirty="0"/>
              <a:t> – Robust and scalable backend framework.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RESTful API</a:t>
            </a:r>
            <a:r>
              <a:rPr lang="en-SG" dirty="0"/>
              <a:t> – Ensures smooth communication between frontend and backend.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MySQL</a:t>
            </a:r>
            <a:r>
              <a:rPr lang="en-SG" dirty="0"/>
              <a:t> – Reliable relational database for structured data storage.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JPA/Hibernate</a:t>
            </a:r>
            <a:r>
              <a:rPr lang="en-SG" dirty="0"/>
              <a:t> – Simplifies database interactions with ORM.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9985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4855C-DAF5-1D8D-3C8C-6DCF2EA30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F17DD-2CFC-1173-06E3-8409B9096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5C6D7-9F08-0132-0F17-19D4A09F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SG" dirty="0"/>
              <a:t>🌐 </a:t>
            </a:r>
            <a:r>
              <a:rPr lang="en-SG" b="1" dirty="0"/>
              <a:t>Frontend Technologies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React.js</a:t>
            </a:r>
            <a:r>
              <a:rPr lang="en-SG" dirty="0"/>
              <a:t> – Dynamic and responsive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React Router</a:t>
            </a:r>
            <a:r>
              <a:rPr lang="en-SG" dirty="0"/>
              <a:t> – Enables seamless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React Hooks</a:t>
            </a:r>
            <a:r>
              <a:rPr lang="en-SG" dirty="0"/>
              <a:t> – Efficient state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Bootstrap/Material-UI</a:t>
            </a:r>
            <a:r>
              <a:rPr lang="en-SG" dirty="0"/>
              <a:t> – Enhances UI design and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Axios</a:t>
            </a:r>
            <a:r>
              <a:rPr lang="en-SG" dirty="0"/>
              <a:t> – Handles API requests efficiently.</a:t>
            </a: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571675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DB32C-949E-51E4-E350-49CD7DE15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C4DE0-5CDE-E8F3-AD23-365F9A237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dirty="0"/>
              <a:t>Technical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50003-41EF-D4C6-34F2-107B3EFBD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SG" dirty="0"/>
              <a:t>🗄 </a:t>
            </a:r>
            <a:r>
              <a:rPr lang="en-SG" b="1" dirty="0"/>
              <a:t>Database Considerations</a:t>
            </a:r>
            <a:endParaRPr lang="en-SG" dirty="0"/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Proper Relationship Mapping</a:t>
            </a:r>
            <a:r>
              <a:rPr lang="en-SG" dirty="0"/>
              <a:t> – Maintains structured and linked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Referential Integrity</a:t>
            </a:r>
            <a:r>
              <a:rPr lang="en-SG" dirty="0"/>
              <a:t> – Prevents orphaned records and ensures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b="1" dirty="0"/>
              <a:t>Indexing &amp; Data Validation</a:t>
            </a:r>
            <a:r>
              <a:rPr lang="en-SG" dirty="0"/>
              <a:t> – Optimizes queries and maintains data accuracy.</a:t>
            </a:r>
          </a:p>
        </p:txBody>
      </p:sp>
    </p:spTree>
    <p:extLst>
      <p:ext uri="{BB962C8B-B14F-4D97-AF65-F5344CB8AC3E}">
        <p14:creationId xmlns:p14="http://schemas.microsoft.com/office/powerpoint/2010/main" val="1565999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1767</Words>
  <Application>Microsoft Office PowerPoint</Application>
  <PresentationFormat>Widescreen</PresentationFormat>
  <Paragraphs>216</Paragraphs>
  <Slides>50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Office Theme</vt:lpstr>
      <vt:lpstr>Microsoft Word Document</vt:lpstr>
      <vt:lpstr>Library Management System (LMS) -Capstone Project</vt:lpstr>
      <vt:lpstr>Project Overview</vt:lpstr>
      <vt:lpstr>Project Overview</vt:lpstr>
      <vt:lpstr>Project Goals</vt:lpstr>
      <vt:lpstr>Key Features</vt:lpstr>
      <vt:lpstr>Key Features</vt:lpstr>
      <vt:lpstr>Technical Requirements</vt:lpstr>
      <vt:lpstr>Technical Requirements</vt:lpstr>
      <vt:lpstr>Technical Requirements</vt:lpstr>
      <vt:lpstr>Technical Requirements</vt:lpstr>
      <vt:lpstr>System Architecture</vt:lpstr>
      <vt:lpstr>System Architecture</vt:lpstr>
      <vt:lpstr>System Architecture</vt:lpstr>
      <vt:lpstr>Screenshots of Registration and Login</vt:lpstr>
      <vt:lpstr>Screenshots of Registration and Login</vt:lpstr>
      <vt:lpstr>Screenshots of Registration and Login</vt:lpstr>
      <vt:lpstr>Screenshots of Admin Portal</vt:lpstr>
      <vt:lpstr>Screenshots of Admin Portal</vt:lpstr>
      <vt:lpstr>Screenshots of Admin Portal</vt:lpstr>
      <vt:lpstr>Screenshots of Admin Portal</vt:lpstr>
      <vt:lpstr>Screenshots of Member Portal</vt:lpstr>
      <vt:lpstr>Screenshots of Member Portal</vt:lpstr>
      <vt:lpstr>Screenshots of Member Portal</vt:lpstr>
      <vt:lpstr>Screenshots of User Management</vt:lpstr>
      <vt:lpstr>Screenshots of User Management</vt:lpstr>
      <vt:lpstr>Screenshots of User Management</vt:lpstr>
      <vt:lpstr>Screenshots of User Management</vt:lpstr>
      <vt:lpstr>Screenshots of Book Management</vt:lpstr>
      <vt:lpstr>Screenshots of Book Management</vt:lpstr>
      <vt:lpstr>Screenshots of Book Management</vt:lpstr>
      <vt:lpstr>Screenshots of Book Management</vt:lpstr>
      <vt:lpstr>Screenshots of Book Management</vt:lpstr>
      <vt:lpstr>Screenshots of Book Management</vt:lpstr>
      <vt:lpstr>Screenshots of Lending Management</vt:lpstr>
      <vt:lpstr>Database &amp; System Designs</vt:lpstr>
      <vt:lpstr>Database &amp; System Designs</vt:lpstr>
      <vt:lpstr>Database &amp; System Designs</vt:lpstr>
      <vt:lpstr>API endpoints</vt:lpstr>
      <vt:lpstr>API endpoints</vt:lpstr>
      <vt:lpstr>Test Cases - UATs</vt:lpstr>
      <vt:lpstr>Challenges &amp; Solutions</vt:lpstr>
      <vt:lpstr>Future Enhancements</vt:lpstr>
      <vt:lpstr>Future Enhancements</vt:lpstr>
      <vt:lpstr>Future Enhancements</vt:lpstr>
      <vt:lpstr>Future Enhancements</vt:lpstr>
      <vt:lpstr>Future Enhancements</vt:lpstr>
      <vt:lpstr>Conclusion</vt:lpstr>
      <vt:lpstr>Conclusion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Karen Chan</dc:creator>
  <cp:lastModifiedBy>Karen Chan</cp:lastModifiedBy>
  <cp:revision>49</cp:revision>
  <dcterms:created xsi:type="dcterms:W3CDTF">2025-03-28T12:35:40Z</dcterms:created>
  <dcterms:modified xsi:type="dcterms:W3CDTF">2025-03-28T14:28:08Z</dcterms:modified>
</cp:coreProperties>
</file>