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152218" y="201614"/>
            <a:ext cx="493818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2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12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12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12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12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63B4D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华中科技大学软件学院 </a:t>
            </a:r>
          </a:p>
        </p:txBody>
      </p:sp>
      <p:pic>
        <p:nvPicPr>
          <p:cNvPr id="6" name="Picture 6" descr="软件学院徽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4" y="260350"/>
            <a:ext cx="2302933" cy="169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639484" y="711201"/>
            <a:ext cx="540173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2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12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12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12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12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63B4D1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THE SCHOOL OF SOFTWARE ENGINEERING OF HUST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812801" y="2420939"/>
            <a:ext cx="11044767" cy="18002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defRPr sz="3600">
                <a:solidFill>
                  <a:srgbClr val="FFFF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31801" y="4292600"/>
            <a:ext cx="11425767" cy="2160588"/>
          </a:xfrm>
        </p:spPr>
        <p:txBody>
          <a:bodyPr anchor="ctr"/>
          <a:lstStyle>
            <a:lvl1pPr marL="0" indent="0" algn="r">
              <a:buFont typeface="Wingdings 2" pitchFamily="18" charset="2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101066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5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25467" y="1052514"/>
            <a:ext cx="2927351" cy="58054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39184" y="1052514"/>
            <a:ext cx="8583083" cy="58054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252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85" y="1052514"/>
            <a:ext cx="11713633" cy="720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39184" y="1773238"/>
            <a:ext cx="5755216" cy="50847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773238"/>
            <a:ext cx="5755217" cy="50847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10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05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530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39184" y="1773238"/>
            <a:ext cx="5755216" cy="5084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773238"/>
            <a:ext cx="5755217" cy="5084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3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58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20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110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6275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8620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598400" cy="708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11379304" y="6624639"/>
            <a:ext cx="50366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1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1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1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1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C1147B-3B3D-4522-A520-78D0381CC5D4}" type="slidenum"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39185" y="1052514"/>
            <a:ext cx="1171363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185" y="1773238"/>
            <a:ext cx="11713633" cy="508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203200" y="1700213"/>
            <a:ext cx="7518400" cy="76200"/>
          </a:xfrm>
          <a:prstGeom prst="rect">
            <a:avLst/>
          </a:prstGeom>
          <a:gradFill rotWithShape="0">
            <a:gsLst>
              <a:gs pos="0">
                <a:srgbClr val="6666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1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1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1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1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4751917" y="111125"/>
            <a:ext cx="7584016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2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12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12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12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12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THE SCHOOL OF SOFTWARE ENGINEERING OF HUST</a:t>
            </a:r>
          </a:p>
        </p:txBody>
      </p:sp>
    </p:spTree>
    <p:extLst>
      <p:ext uri="{BB962C8B-B14F-4D97-AF65-F5344CB8AC3E}">
        <p14:creationId xmlns:p14="http://schemas.microsoft.com/office/powerpoint/2010/main" val="106051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79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79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79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79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autoUpdateAnimBg="0"/>
      <p:bldP spid="79877" grpId="0" build="p" autoUpdateAnimBg="0" advAuto="0">
        <p:tmplLst>
          <p:tmpl lvl="1">
            <p:tnLst>
              <p:par>
                <p:cTn presetID="1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8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Top)">
                      <p:cBhvr>
                        <p:cTn dur="500"/>
                        <p:tgtEl>
                          <p:spTgt spid="7987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8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Top)">
                      <p:cBhvr>
                        <p:cTn dur="500"/>
                        <p:tgtEl>
                          <p:spTgt spid="7987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8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Top)">
                      <p:cBhvr>
                        <p:cTn dur="500"/>
                        <p:tgtEl>
                          <p:spTgt spid="7987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8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Top)">
                      <p:cBhvr>
                        <p:cTn dur="500"/>
                        <p:tgtEl>
                          <p:spTgt spid="7987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8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Top)">
                      <p:cBhvr>
                        <p:cTn dur="500"/>
                        <p:tgtEl>
                          <p:spTgt spid="798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878" grpId="0" animBg="1"/>
    </p:bldLst>
  </p:timing>
  <p:txStyles>
    <p:title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marL="342900" indent="-342900" algn="l" rtl="0" eaLnBrk="0" fontAlgn="base" hangingPunct="0"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2pPr>
      <a:lvl3pPr marL="342900" indent="-342900" algn="l" rtl="0" eaLnBrk="0" fontAlgn="base" hangingPunct="0"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3pPr>
      <a:lvl4pPr marL="342900" indent="-342900" algn="l" rtl="0" eaLnBrk="0" fontAlgn="base" hangingPunct="0"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4pPr>
      <a:lvl5pPr marL="342900" indent="-342900" algn="l" rtl="0" eaLnBrk="0" fontAlgn="base" hangingPunct="0"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5pPr>
      <a:lvl6pPr marL="800100" indent="-342900" algn="l" rtl="0" fontAlgn="base"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6pPr>
      <a:lvl7pPr marL="1257300" indent="-342900" algn="l" rtl="0" fontAlgn="base"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7pPr>
      <a:lvl8pPr marL="1714500" indent="-342900" algn="l" rtl="0" fontAlgn="base"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8pPr>
      <a:lvl9pPr marL="2171700" indent="-342900" algn="l" rtl="0" fontAlgn="base"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0"/>
        </a:spcAft>
        <a:buClr>
          <a:srgbClr val="0000FF"/>
        </a:buClr>
        <a:buFont typeface="Wingdings 2" panose="05020102010507070707" pitchFamily="18" charset="2"/>
        <a:buChar char="¡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0663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黑体" panose="02010609060101010101" pitchFamily="49" charset="-122"/>
        <a:buChar char="–"/>
        <a:defRPr sz="2400" b="1">
          <a:solidFill>
            <a:schemeClr val="tx1"/>
          </a:solidFill>
          <a:latin typeface="+mn-lt"/>
          <a:ea typeface="+mn-ea"/>
        </a:defRPr>
      </a:lvl2pPr>
      <a:lvl3pPr marL="1150938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黑体" panose="02010609060101010101" pitchFamily="49" charset="-122"/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本章内容提要</a:t>
            </a:r>
          </a:p>
        </p:txBody>
      </p:sp>
      <p:grpSp>
        <p:nvGrpSpPr>
          <p:cNvPr id="38915" name="Group 3"/>
          <p:cNvGrpSpPr>
            <a:grpSpLocks/>
          </p:cNvGrpSpPr>
          <p:nvPr/>
        </p:nvGrpSpPr>
        <p:grpSpPr bwMode="auto">
          <a:xfrm>
            <a:off x="2135188" y="2343150"/>
            <a:ext cx="5670550" cy="488950"/>
            <a:chOff x="385" y="1476"/>
            <a:chExt cx="3572" cy="308"/>
          </a:xfrm>
        </p:grpSpPr>
        <p:sp>
          <p:nvSpPr>
            <p:cNvPr id="38937" name="AutoShape 4"/>
            <p:cNvSpPr>
              <a:spLocks noChangeArrowheads="1"/>
            </p:cNvSpPr>
            <p:nvPr/>
          </p:nvSpPr>
          <p:spPr bwMode="auto">
            <a:xfrm>
              <a:off x="464" y="1476"/>
              <a:ext cx="3493" cy="308"/>
            </a:xfrm>
            <a:prstGeom prst="homePlate">
              <a:avLst>
                <a:gd name="adj" fmla="val 325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0" rIns="0" bIns="0" anchor="ctr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1" lang="zh-CN" altLang="en-US" sz="1200">
                <a:solidFill>
                  <a:srgbClr val="FFFFFF"/>
                </a:solidFill>
              </a:endParaRPr>
            </a:p>
          </p:txBody>
        </p:sp>
        <p:sp>
          <p:nvSpPr>
            <p:cNvPr id="38938" name="Text Box 5"/>
            <p:cNvSpPr txBox="1">
              <a:spLocks noChangeArrowheads="1"/>
            </p:cNvSpPr>
            <p:nvPr/>
          </p:nvSpPr>
          <p:spPr bwMode="auto">
            <a:xfrm>
              <a:off x="626" y="1496"/>
              <a:ext cx="30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kumimoji="1"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项目与软件项目的概念</a:t>
              </a:r>
              <a:r>
                <a:rPr kumimoji="1" lang="zh-CN" altLang="en-US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8939" name="Rectangle 6"/>
            <p:cNvSpPr>
              <a:spLocks noChangeArrowheads="1"/>
            </p:cNvSpPr>
            <p:nvPr/>
          </p:nvSpPr>
          <p:spPr bwMode="auto">
            <a:xfrm>
              <a:off x="385" y="1532"/>
              <a:ext cx="211" cy="1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en-US" altLang="zh-CN" sz="1200">
                  <a:solidFill>
                    <a:srgbClr val="FFFFFF"/>
                  </a:solidFill>
                </a:rPr>
                <a:t>1.1</a:t>
              </a:r>
              <a:endParaRPr kumimoji="1" lang="en-US" altLang="zh-CN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38916" name="Group 7"/>
          <p:cNvGrpSpPr>
            <a:grpSpLocks/>
          </p:cNvGrpSpPr>
          <p:nvPr/>
        </p:nvGrpSpPr>
        <p:grpSpPr bwMode="auto">
          <a:xfrm>
            <a:off x="2135188" y="2924175"/>
            <a:ext cx="5670550" cy="488950"/>
            <a:chOff x="385" y="1842"/>
            <a:chExt cx="3572" cy="308"/>
          </a:xfrm>
        </p:grpSpPr>
        <p:grpSp>
          <p:nvGrpSpPr>
            <p:cNvPr id="38933" name="Group 8"/>
            <p:cNvGrpSpPr>
              <a:grpSpLocks/>
            </p:cNvGrpSpPr>
            <p:nvPr/>
          </p:nvGrpSpPr>
          <p:grpSpPr bwMode="auto">
            <a:xfrm>
              <a:off x="464" y="1842"/>
              <a:ext cx="3493" cy="308"/>
              <a:chOff x="464" y="1842"/>
              <a:chExt cx="3493" cy="308"/>
            </a:xfrm>
          </p:grpSpPr>
          <p:sp>
            <p:nvSpPr>
              <p:cNvPr id="38935" name="AutoShape 9"/>
              <p:cNvSpPr>
                <a:spLocks noChangeArrowheads="1"/>
              </p:cNvSpPr>
              <p:nvPr/>
            </p:nvSpPr>
            <p:spPr bwMode="auto">
              <a:xfrm>
                <a:off x="464" y="1842"/>
                <a:ext cx="3493" cy="308"/>
              </a:xfrm>
              <a:prstGeom prst="homePlate">
                <a:avLst>
                  <a:gd name="adj" fmla="val 32500"/>
                </a:avLst>
              </a:prstGeom>
              <a:solidFill>
                <a:schemeClr val="bg1">
                  <a:alpha val="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2000" tIns="0" rIns="0" bIns="0" anchor="ctr"/>
              <a:lstStyle>
                <a:lvl1pPr>
                  <a:spcBef>
                    <a:spcPct val="30000"/>
                  </a:spcBef>
                  <a:buClr>
                    <a:srgbClr val="0000FF"/>
                  </a:buClr>
                  <a:buFont typeface="Wingdings 2" panose="05020102010507070707" pitchFamily="18" charset="2"/>
                  <a:buChar char="¡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FF"/>
                  </a:buClr>
                  <a:buFont typeface="黑体" panose="02010609060101010101" pitchFamily="49" charset="-122"/>
                  <a:buChar char="–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FF"/>
                  </a:buClr>
                  <a:buFont typeface="黑体" panose="02010609060101010101" pitchFamily="49" charset="-12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1" lang="zh-CN" altLang="en-US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38936" name="Text Box 10"/>
              <p:cNvSpPr txBox="1">
                <a:spLocks noChangeArrowheads="1"/>
              </p:cNvSpPr>
              <p:nvPr/>
            </p:nvSpPr>
            <p:spPr bwMode="auto">
              <a:xfrm>
                <a:off x="626" y="1867"/>
                <a:ext cx="309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0000FF"/>
                  </a:buClr>
                  <a:buFont typeface="Wingdings 2" panose="05020102010507070707" pitchFamily="18" charset="2"/>
                  <a:buChar char="¡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FF"/>
                  </a:buClr>
                  <a:buFont typeface="黑体" panose="02010609060101010101" pitchFamily="49" charset="-122"/>
                  <a:buChar char="–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FF"/>
                  </a:buClr>
                  <a:buFont typeface="黑体" panose="02010609060101010101" pitchFamily="49" charset="-12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 </a:t>
                </a:r>
                <a:r>
                  <a:rPr kumimoji="1" lang="zh-CN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项目管理的概念</a:t>
                </a:r>
                <a:r>
                  <a:rPr kumimoji="1" lang="zh-CN" altLang="en-US" sz="24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38934" name="Rectangle 11"/>
            <p:cNvSpPr>
              <a:spLocks noChangeArrowheads="1"/>
            </p:cNvSpPr>
            <p:nvPr/>
          </p:nvSpPr>
          <p:spPr bwMode="auto">
            <a:xfrm>
              <a:off x="385" y="1915"/>
              <a:ext cx="211" cy="1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en-US" altLang="zh-CN" sz="1200">
                  <a:solidFill>
                    <a:srgbClr val="FFFFFF"/>
                  </a:solidFill>
                </a:rPr>
                <a:t>1.2</a:t>
              </a:r>
              <a:endParaRPr kumimoji="1" lang="en-US" altLang="zh-CN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38917" name="Group 12"/>
          <p:cNvGrpSpPr>
            <a:grpSpLocks/>
          </p:cNvGrpSpPr>
          <p:nvPr/>
        </p:nvGrpSpPr>
        <p:grpSpPr bwMode="auto">
          <a:xfrm>
            <a:off x="2135188" y="3500438"/>
            <a:ext cx="5689600" cy="488950"/>
            <a:chOff x="385" y="2209"/>
            <a:chExt cx="3584" cy="308"/>
          </a:xfrm>
        </p:grpSpPr>
        <p:sp>
          <p:nvSpPr>
            <p:cNvPr id="38930" name="AutoShape 13"/>
            <p:cNvSpPr>
              <a:spLocks noChangeArrowheads="1"/>
            </p:cNvSpPr>
            <p:nvPr/>
          </p:nvSpPr>
          <p:spPr bwMode="auto">
            <a:xfrm>
              <a:off x="464" y="2209"/>
              <a:ext cx="3505" cy="308"/>
            </a:xfrm>
            <a:prstGeom prst="homePlate">
              <a:avLst>
                <a:gd name="adj" fmla="val 32612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0" rIns="0" bIns="0" anchor="ctr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1" lang="zh-CN" altLang="en-US" sz="1200">
                <a:solidFill>
                  <a:srgbClr val="FFFFFF"/>
                </a:solidFill>
              </a:endParaRPr>
            </a:p>
          </p:txBody>
        </p:sp>
        <p:sp>
          <p:nvSpPr>
            <p:cNvPr id="38931" name="Text Box 14"/>
            <p:cNvSpPr txBox="1">
              <a:spLocks noChangeArrowheads="1"/>
            </p:cNvSpPr>
            <p:nvPr/>
          </p:nvSpPr>
          <p:spPr bwMode="auto">
            <a:xfrm>
              <a:off x="626" y="2253"/>
              <a:ext cx="31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kumimoji="1"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软件项目生命期与管理过程</a:t>
              </a:r>
              <a:r>
                <a:rPr kumimoji="1" lang="zh-CN" altLang="en-US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8932" name="Rectangle 15"/>
            <p:cNvSpPr>
              <a:spLocks noChangeArrowheads="1"/>
            </p:cNvSpPr>
            <p:nvPr/>
          </p:nvSpPr>
          <p:spPr bwMode="auto">
            <a:xfrm>
              <a:off x="385" y="2282"/>
              <a:ext cx="211" cy="1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en-US" altLang="zh-CN" sz="1200">
                  <a:solidFill>
                    <a:srgbClr val="FFFFFF"/>
                  </a:solidFill>
                </a:rPr>
                <a:t>1.3</a:t>
              </a:r>
              <a:endParaRPr kumimoji="1" lang="en-US" altLang="zh-CN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38918" name="Group 16"/>
          <p:cNvGrpSpPr>
            <a:grpSpLocks/>
          </p:cNvGrpSpPr>
          <p:nvPr/>
        </p:nvGrpSpPr>
        <p:grpSpPr bwMode="auto">
          <a:xfrm>
            <a:off x="2135188" y="4076700"/>
            <a:ext cx="5689600" cy="488950"/>
            <a:chOff x="385" y="2209"/>
            <a:chExt cx="3584" cy="308"/>
          </a:xfrm>
        </p:grpSpPr>
        <p:sp>
          <p:nvSpPr>
            <p:cNvPr id="38927" name="AutoShape 17"/>
            <p:cNvSpPr>
              <a:spLocks noChangeArrowheads="1"/>
            </p:cNvSpPr>
            <p:nvPr/>
          </p:nvSpPr>
          <p:spPr bwMode="auto">
            <a:xfrm>
              <a:off x="464" y="2209"/>
              <a:ext cx="3505" cy="308"/>
            </a:xfrm>
            <a:prstGeom prst="homePlate">
              <a:avLst>
                <a:gd name="adj" fmla="val 32612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0" rIns="0" bIns="0" anchor="ctr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1" lang="zh-CN" altLang="en-US" sz="1200">
                <a:solidFill>
                  <a:srgbClr val="FFFFFF"/>
                </a:solidFill>
              </a:endParaRPr>
            </a:p>
          </p:txBody>
        </p:sp>
        <p:sp>
          <p:nvSpPr>
            <p:cNvPr id="38928" name="Text Box 18"/>
            <p:cNvSpPr txBox="1">
              <a:spLocks noChangeArrowheads="1"/>
            </p:cNvSpPr>
            <p:nvPr/>
          </p:nvSpPr>
          <p:spPr bwMode="auto">
            <a:xfrm>
              <a:off x="626" y="2253"/>
              <a:ext cx="31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kumimoji="1"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本书内容的组织</a:t>
              </a:r>
              <a:r>
                <a:rPr kumimoji="1" lang="zh-CN" altLang="en-US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8929" name="Rectangle 19"/>
            <p:cNvSpPr>
              <a:spLocks noChangeArrowheads="1"/>
            </p:cNvSpPr>
            <p:nvPr/>
          </p:nvSpPr>
          <p:spPr bwMode="auto">
            <a:xfrm>
              <a:off x="385" y="2282"/>
              <a:ext cx="211" cy="1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en-US" altLang="zh-CN" sz="1200">
                  <a:solidFill>
                    <a:srgbClr val="FFFFFF"/>
                  </a:solidFill>
                </a:rPr>
                <a:t>1.4</a:t>
              </a:r>
              <a:endParaRPr kumimoji="1" lang="en-US" altLang="zh-CN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38919" name="Group 20"/>
          <p:cNvGrpSpPr>
            <a:grpSpLocks/>
          </p:cNvGrpSpPr>
          <p:nvPr/>
        </p:nvGrpSpPr>
        <p:grpSpPr bwMode="auto">
          <a:xfrm>
            <a:off x="2135188" y="4652963"/>
            <a:ext cx="5689600" cy="488950"/>
            <a:chOff x="385" y="2209"/>
            <a:chExt cx="3584" cy="308"/>
          </a:xfrm>
        </p:grpSpPr>
        <p:sp>
          <p:nvSpPr>
            <p:cNvPr id="38924" name="AutoShape 21"/>
            <p:cNvSpPr>
              <a:spLocks noChangeArrowheads="1"/>
            </p:cNvSpPr>
            <p:nvPr/>
          </p:nvSpPr>
          <p:spPr bwMode="auto">
            <a:xfrm>
              <a:off x="464" y="2209"/>
              <a:ext cx="3505" cy="308"/>
            </a:xfrm>
            <a:prstGeom prst="homePlate">
              <a:avLst>
                <a:gd name="adj" fmla="val 32612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0" rIns="0" bIns="0" anchor="ctr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1" lang="zh-CN" altLang="en-US" sz="1200">
                <a:solidFill>
                  <a:srgbClr val="FFFFFF"/>
                </a:solidFill>
              </a:endParaRPr>
            </a:p>
          </p:txBody>
        </p:sp>
        <p:sp>
          <p:nvSpPr>
            <p:cNvPr id="38925" name="Text Box 22"/>
            <p:cNvSpPr txBox="1">
              <a:spLocks noChangeArrowheads="1"/>
            </p:cNvSpPr>
            <p:nvPr/>
          </p:nvSpPr>
          <p:spPr bwMode="auto">
            <a:xfrm>
              <a:off x="626" y="2273"/>
              <a:ext cx="311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kumimoji="1"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本章小结</a:t>
              </a:r>
            </a:p>
          </p:txBody>
        </p:sp>
        <p:sp>
          <p:nvSpPr>
            <p:cNvPr id="38926" name="Rectangle 23"/>
            <p:cNvSpPr>
              <a:spLocks noChangeArrowheads="1"/>
            </p:cNvSpPr>
            <p:nvPr/>
          </p:nvSpPr>
          <p:spPr bwMode="auto">
            <a:xfrm>
              <a:off x="385" y="2282"/>
              <a:ext cx="211" cy="1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en-US" altLang="zh-CN" sz="1200">
                  <a:solidFill>
                    <a:srgbClr val="FFFFFF"/>
                  </a:solidFill>
                </a:rPr>
                <a:t>1.5</a:t>
              </a:r>
              <a:endParaRPr kumimoji="1" lang="en-US" altLang="zh-CN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38920" name="Group 24"/>
          <p:cNvGrpSpPr>
            <a:grpSpLocks/>
          </p:cNvGrpSpPr>
          <p:nvPr/>
        </p:nvGrpSpPr>
        <p:grpSpPr bwMode="auto">
          <a:xfrm>
            <a:off x="2135188" y="5229225"/>
            <a:ext cx="5689600" cy="488950"/>
            <a:chOff x="385" y="2209"/>
            <a:chExt cx="3584" cy="308"/>
          </a:xfrm>
        </p:grpSpPr>
        <p:sp>
          <p:nvSpPr>
            <p:cNvPr id="38921" name="AutoShape 25"/>
            <p:cNvSpPr>
              <a:spLocks noChangeArrowheads="1"/>
            </p:cNvSpPr>
            <p:nvPr/>
          </p:nvSpPr>
          <p:spPr bwMode="auto">
            <a:xfrm>
              <a:off x="464" y="2209"/>
              <a:ext cx="3505" cy="308"/>
            </a:xfrm>
            <a:prstGeom prst="homePlate">
              <a:avLst>
                <a:gd name="adj" fmla="val 32612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0" rIns="0" bIns="0" anchor="ctr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1" lang="zh-CN" altLang="en-US" sz="1200">
                <a:solidFill>
                  <a:srgbClr val="FFFFFF"/>
                </a:solidFill>
              </a:endParaRPr>
            </a:p>
          </p:txBody>
        </p:sp>
        <p:sp>
          <p:nvSpPr>
            <p:cNvPr id="38922" name="Text Box 26"/>
            <p:cNvSpPr txBox="1">
              <a:spLocks noChangeArrowheads="1"/>
            </p:cNvSpPr>
            <p:nvPr/>
          </p:nvSpPr>
          <p:spPr bwMode="auto">
            <a:xfrm>
              <a:off x="626" y="2273"/>
              <a:ext cx="311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kumimoji="1"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复习思考题</a:t>
              </a:r>
            </a:p>
          </p:txBody>
        </p:sp>
        <p:sp>
          <p:nvSpPr>
            <p:cNvPr id="38923" name="Rectangle 27"/>
            <p:cNvSpPr>
              <a:spLocks noChangeArrowheads="1"/>
            </p:cNvSpPr>
            <p:nvPr/>
          </p:nvSpPr>
          <p:spPr bwMode="auto">
            <a:xfrm>
              <a:off x="385" y="2282"/>
              <a:ext cx="211" cy="1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en-US" altLang="zh-CN" sz="1200">
                  <a:solidFill>
                    <a:srgbClr val="FFFFFF"/>
                  </a:solidFill>
                </a:rPr>
                <a:t>1.6</a:t>
              </a:r>
              <a:endParaRPr kumimoji="1" lang="en-US" altLang="zh-CN" sz="18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293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软件项目生命期与管理过程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989138"/>
            <a:ext cx="8496300" cy="4868862"/>
          </a:xfrm>
        </p:spPr>
        <p:txBody>
          <a:bodyPr/>
          <a:lstStyle/>
          <a:p>
            <a:pPr eaLnBrk="1" hangingPunct="1"/>
            <a:r>
              <a:rPr lang="zh-CN" altLang="en-US" sz="2400">
                <a:ea typeface="黑体" panose="02010609060101010101" pitchFamily="49" charset="-122"/>
              </a:rPr>
              <a:t>项目生命期中的几个概念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en-US" smtClean="0"/>
              <a:t>   </a:t>
            </a:r>
            <a:r>
              <a:rPr lang="zh-CN" altLang="en-US" b="0" smtClean="0"/>
              <a:t> </a:t>
            </a:r>
            <a:r>
              <a:rPr lang="en-US" altLang="zh-CN" sz="2400" b="0">
                <a:solidFill>
                  <a:schemeClr val="accent1"/>
                </a:solidFill>
                <a:latin typeface="宋体" panose="02010600030101010101" pitchFamily="2" charset="-122"/>
              </a:rPr>
              <a:t>——</a:t>
            </a:r>
            <a:r>
              <a:rPr lang="zh-CN" altLang="en-US" sz="2400">
                <a:solidFill>
                  <a:schemeClr val="accent1"/>
                </a:solidFill>
              </a:rPr>
              <a:t>项目生命期中与时间相关的重要概念</a:t>
            </a:r>
            <a:r>
              <a:rPr lang="zh-CN" altLang="en-US" smtClean="0"/>
              <a:t> </a:t>
            </a:r>
          </a:p>
          <a:p>
            <a:pPr lvl="1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检查点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(Check Point)</a:t>
            </a:r>
            <a:r>
              <a:rPr lang="en-US" altLang="zh-CN" sz="2000">
                <a:latin typeface="宋体" panose="02010600030101010101" pitchFamily="2" charset="-122"/>
              </a:rPr>
              <a:t> </a:t>
            </a:r>
            <a:r>
              <a:rPr lang="zh-CN" altLang="en-US" sz="2000">
                <a:latin typeface="宋体" panose="02010600030101010101" pitchFamily="2" charset="-122"/>
              </a:rPr>
              <a:t>它指在规定的时间间隔内对项目进行检查，比较实际现状与计划之间的差异，并根据差异进行调整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000">
                <a:solidFill>
                  <a:schemeClr val="accent2"/>
                </a:solidFill>
                <a:latin typeface="宋体" panose="02010600030101010101" pitchFamily="2" charset="-122"/>
              </a:rPr>
              <a:t>里程碑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(Mile Stone)  </a:t>
            </a:r>
            <a:r>
              <a:rPr lang="zh-CN" altLang="en-US" sz="2000">
                <a:latin typeface="宋体" panose="02010600030101010101" pitchFamily="2" charset="-122"/>
              </a:rPr>
              <a:t>它是完成阶段性工作的标志，不同类型的项目里程碑不同 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000">
                <a:solidFill>
                  <a:schemeClr val="accent2"/>
                </a:solidFill>
                <a:latin typeface="宋体" panose="02010600030101010101" pitchFamily="2" charset="-122"/>
              </a:rPr>
              <a:t>基线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(Base Line)  </a:t>
            </a:r>
            <a:r>
              <a:rPr lang="zh-CN" altLang="en-US" sz="2000">
                <a:latin typeface="宋体" panose="02010600030101010101" pitchFamily="2" charset="-122"/>
              </a:rPr>
              <a:t>它指一个</a:t>
            </a:r>
            <a:r>
              <a:rPr lang="en-US" altLang="zh-CN" sz="2000">
                <a:latin typeface="宋体" panose="02010600030101010101" pitchFamily="2" charset="-122"/>
              </a:rPr>
              <a:t>(</a:t>
            </a:r>
            <a:r>
              <a:rPr lang="zh-CN" altLang="en-US" sz="2000">
                <a:latin typeface="宋体" panose="02010600030101010101" pitchFamily="2" charset="-122"/>
              </a:rPr>
              <a:t>或一组</a:t>
            </a:r>
            <a:r>
              <a:rPr lang="en-US" altLang="zh-CN" sz="2000">
                <a:latin typeface="宋体" panose="02010600030101010101" pitchFamily="2" charset="-122"/>
              </a:rPr>
              <a:t>)</a:t>
            </a:r>
            <a:r>
              <a:rPr lang="zh-CN" altLang="en-US" sz="2000">
                <a:latin typeface="宋体" panose="02010600030101010101" pitchFamily="2" charset="-122"/>
              </a:rPr>
              <a:t>配置项在项目生命期的不同时间点上，通过正式评审而进入正式受控的一种状态  </a:t>
            </a:r>
          </a:p>
          <a:p>
            <a:pPr eaLnBrk="1" hangingPunct="1">
              <a:lnSpc>
                <a:spcPct val="120000"/>
              </a:lnSpc>
            </a:pPr>
            <a:endParaRPr lang="en-US" altLang="zh-CN" sz="200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679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本章内容提要</a:t>
            </a:r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2135188" y="2343150"/>
            <a:ext cx="5670550" cy="488950"/>
            <a:chOff x="385" y="1476"/>
            <a:chExt cx="3572" cy="308"/>
          </a:xfrm>
        </p:grpSpPr>
        <p:sp>
          <p:nvSpPr>
            <p:cNvPr id="49177" name="AutoShape 4"/>
            <p:cNvSpPr>
              <a:spLocks noChangeArrowheads="1"/>
            </p:cNvSpPr>
            <p:nvPr/>
          </p:nvSpPr>
          <p:spPr bwMode="auto">
            <a:xfrm>
              <a:off x="464" y="1476"/>
              <a:ext cx="3493" cy="308"/>
            </a:xfrm>
            <a:prstGeom prst="homePlate">
              <a:avLst>
                <a:gd name="adj" fmla="val 325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0" rIns="0" bIns="0" anchor="ctr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1" lang="zh-CN" altLang="en-US" sz="1200">
                <a:solidFill>
                  <a:srgbClr val="FFFFFF"/>
                </a:solidFill>
              </a:endParaRPr>
            </a:p>
          </p:txBody>
        </p:sp>
        <p:sp>
          <p:nvSpPr>
            <p:cNvPr id="49178" name="Text Box 5"/>
            <p:cNvSpPr txBox="1">
              <a:spLocks noChangeArrowheads="1"/>
            </p:cNvSpPr>
            <p:nvPr/>
          </p:nvSpPr>
          <p:spPr bwMode="auto">
            <a:xfrm>
              <a:off x="626" y="1496"/>
              <a:ext cx="30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kumimoji="1"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项目与软件项目的概念</a:t>
              </a:r>
              <a:r>
                <a:rPr kumimoji="1" lang="zh-CN" altLang="en-US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9179" name="Rectangle 6"/>
            <p:cNvSpPr>
              <a:spLocks noChangeArrowheads="1"/>
            </p:cNvSpPr>
            <p:nvPr/>
          </p:nvSpPr>
          <p:spPr bwMode="auto">
            <a:xfrm>
              <a:off x="385" y="1532"/>
              <a:ext cx="211" cy="1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en-US" altLang="zh-CN" sz="1200">
                  <a:solidFill>
                    <a:srgbClr val="FFFFFF"/>
                  </a:solidFill>
                </a:rPr>
                <a:t>1.1</a:t>
              </a:r>
              <a:endParaRPr kumimoji="1" lang="en-US" altLang="zh-CN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49156" name="Group 7"/>
          <p:cNvGrpSpPr>
            <a:grpSpLocks/>
          </p:cNvGrpSpPr>
          <p:nvPr/>
        </p:nvGrpSpPr>
        <p:grpSpPr bwMode="auto">
          <a:xfrm>
            <a:off x="2135188" y="2924175"/>
            <a:ext cx="5670550" cy="488950"/>
            <a:chOff x="385" y="1842"/>
            <a:chExt cx="3572" cy="308"/>
          </a:xfrm>
        </p:grpSpPr>
        <p:grpSp>
          <p:nvGrpSpPr>
            <p:cNvPr id="49173" name="Group 8"/>
            <p:cNvGrpSpPr>
              <a:grpSpLocks/>
            </p:cNvGrpSpPr>
            <p:nvPr/>
          </p:nvGrpSpPr>
          <p:grpSpPr bwMode="auto">
            <a:xfrm>
              <a:off x="464" y="1842"/>
              <a:ext cx="3493" cy="308"/>
              <a:chOff x="464" y="1842"/>
              <a:chExt cx="3493" cy="308"/>
            </a:xfrm>
          </p:grpSpPr>
          <p:sp>
            <p:nvSpPr>
              <p:cNvPr id="49175" name="AutoShape 9"/>
              <p:cNvSpPr>
                <a:spLocks noChangeArrowheads="1"/>
              </p:cNvSpPr>
              <p:nvPr/>
            </p:nvSpPr>
            <p:spPr bwMode="auto">
              <a:xfrm>
                <a:off x="464" y="1842"/>
                <a:ext cx="3493" cy="308"/>
              </a:xfrm>
              <a:prstGeom prst="homePlate">
                <a:avLst>
                  <a:gd name="adj" fmla="val 32500"/>
                </a:avLst>
              </a:prstGeom>
              <a:solidFill>
                <a:schemeClr val="bg1">
                  <a:alpha val="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2000" tIns="0" rIns="0" bIns="0" anchor="ctr"/>
              <a:lstStyle>
                <a:lvl1pPr>
                  <a:spcBef>
                    <a:spcPct val="30000"/>
                  </a:spcBef>
                  <a:buClr>
                    <a:srgbClr val="0000FF"/>
                  </a:buClr>
                  <a:buFont typeface="Wingdings 2" panose="05020102010507070707" pitchFamily="18" charset="2"/>
                  <a:buChar char="¡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FF"/>
                  </a:buClr>
                  <a:buFont typeface="黑体" panose="02010609060101010101" pitchFamily="49" charset="-122"/>
                  <a:buChar char="–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FF"/>
                  </a:buClr>
                  <a:buFont typeface="黑体" panose="02010609060101010101" pitchFamily="49" charset="-12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1" lang="zh-CN" altLang="en-US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49176" name="Text Box 10"/>
              <p:cNvSpPr txBox="1">
                <a:spLocks noChangeArrowheads="1"/>
              </p:cNvSpPr>
              <p:nvPr/>
            </p:nvSpPr>
            <p:spPr bwMode="auto">
              <a:xfrm>
                <a:off x="626" y="1867"/>
                <a:ext cx="309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0000FF"/>
                  </a:buClr>
                  <a:buFont typeface="Wingdings 2" panose="05020102010507070707" pitchFamily="18" charset="2"/>
                  <a:buChar char="¡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FF"/>
                  </a:buClr>
                  <a:buFont typeface="黑体" panose="02010609060101010101" pitchFamily="49" charset="-122"/>
                  <a:buChar char="–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FF"/>
                  </a:buClr>
                  <a:buFont typeface="黑体" panose="02010609060101010101" pitchFamily="49" charset="-12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 </a:t>
                </a:r>
                <a:r>
                  <a:rPr kumimoji="1" lang="zh-CN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项目管理的概念</a:t>
                </a:r>
                <a:r>
                  <a:rPr kumimoji="1" lang="zh-CN" altLang="en-US" sz="24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49174" name="Rectangle 11"/>
            <p:cNvSpPr>
              <a:spLocks noChangeArrowheads="1"/>
            </p:cNvSpPr>
            <p:nvPr/>
          </p:nvSpPr>
          <p:spPr bwMode="auto">
            <a:xfrm>
              <a:off x="385" y="1915"/>
              <a:ext cx="211" cy="1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en-US" altLang="zh-CN" sz="1200">
                  <a:solidFill>
                    <a:srgbClr val="FFFFFF"/>
                  </a:solidFill>
                </a:rPr>
                <a:t>1.2</a:t>
              </a:r>
              <a:endParaRPr kumimoji="1" lang="en-US" altLang="zh-CN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49157" name="Group 12"/>
          <p:cNvGrpSpPr>
            <a:grpSpLocks/>
          </p:cNvGrpSpPr>
          <p:nvPr/>
        </p:nvGrpSpPr>
        <p:grpSpPr bwMode="auto">
          <a:xfrm>
            <a:off x="2135188" y="3500438"/>
            <a:ext cx="5689600" cy="488950"/>
            <a:chOff x="385" y="2209"/>
            <a:chExt cx="3584" cy="308"/>
          </a:xfrm>
        </p:grpSpPr>
        <p:sp>
          <p:nvSpPr>
            <p:cNvPr id="49170" name="AutoShape 13"/>
            <p:cNvSpPr>
              <a:spLocks noChangeArrowheads="1"/>
            </p:cNvSpPr>
            <p:nvPr/>
          </p:nvSpPr>
          <p:spPr bwMode="auto">
            <a:xfrm>
              <a:off x="464" y="2209"/>
              <a:ext cx="3505" cy="308"/>
            </a:xfrm>
            <a:prstGeom prst="homePlate">
              <a:avLst>
                <a:gd name="adj" fmla="val 32612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0" rIns="0" bIns="0" anchor="ctr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1" lang="zh-CN" altLang="en-US" sz="1200">
                <a:solidFill>
                  <a:srgbClr val="FFFFFF"/>
                </a:solidFill>
              </a:endParaRPr>
            </a:p>
          </p:txBody>
        </p:sp>
        <p:sp>
          <p:nvSpPr>
            <p:cNvPr id="49171" name="Text Box 14"/>
            <p:cNvSpPr txBox="1">
              <a:spLocks noChangeArrowheads="1"/>
            </p:cNvSpPr>
            <p:nvPr/>
          </p:nvSpPr>
          <p:spPr bwMode="auto">
            <a:xfrm>
              <a:off x="626" y="2253"/>
              <a:ext cx="31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kumimoji="1"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软件项目生命期与管理过程</a:t>
              </a:r>
              <a:r>
                <a:rPr kumimoji="1" lang="zh-CN" altLang="en-US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9172" name="Rectangle 15"/>
            <p:cNvSpPr>
              <a:spLocks noChangeArrowheads="1"/>
            </p:cNvSpPr>
            <p:nvPr/>
          </p:nvSpPr>
          <p:spPr bwMode="auto">
            <a:xfrm>
              <a:off x="385" y="2282"/>
              <a:ext cx="211" cy="1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en-US" altLang="zh-CN" sz="1200">
                  <a:solidFill>
                    <a:srgbClr val="FFFFFF"/>
                  </a:solidFill>
                </a:rPr>
                <a:t>1.3</a:t>
              </a:r>
              <a:endParaRPr kumimoji="1" lang="en-US" altLang="zh-CN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49158" name="Group 16"/>
          <p:cNvGrpSpPr>
            <a:grpSpLocks/>
          </p:cNvGrpSpPr>
          <p:nvPr/>
        </p:nvGrpSpPr>
        <p:grpSpPr bwMode="auto">
          <a:xfrm>
            <a:off x="2135188" y="4076700"/>
            <a:ext cx="5689600" cy="488950"/>
            <a:chOff x="385" y="2209"/>
            <a:chExt cx="3584" cy="308"/>
          </a:xfrm>
        </p:grpSpPr>
        <p:sp>
          <p:nvSpPr>
            <p:cNvPr id="49167" name="AutoShape 17"/>
            <p:cNvSpPr>
              <a:spLocks noChangeArrowheads="1"/>
            </p:cNvSpPr>
            <p:nvPr/>
          </p:nvSpPr>
          <p:spPr bwMode="auto">
            <a:xfrm>
              <a:off x="464" y="2209"/>
              <a:ext cx="3505" cy="308"/>
            </a:xfrm>
            <a:prstGeom prst="homePlate">
              <a:avLst>
                <a:gd name="adj" fmla="val 32612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0" rIns="0" bIns="0" anchor="ctr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1" lang="zh-CN" altLang="en-US" sz="1200">
                <a:solidFill>
                  <a:srgbClr val="FFFFFF"/>
                </a:solidFill>
              </a:endParaRPr>
            </a:p>
          </p:txBody>
        </p:sp>
        <p:sp>
          <p:nvSpPr>
            <p:cNvPr id="49168" name="Text Box 18"/>
            <p:cNvSpPr txBox="1">
              <a:spLocks noChangeArrowheads="1"/>
            </p:cNvSpPr>
            <p:nvPr/>
          </p:nvSpPr>
          <p:spPr bwMode="auto">
            <a:xfrm>
              <a:off x="626" y="2253"/>
              <a:ext cx="31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kumimoji="1"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本书内容的组织</a:t>
              </a:r>
              <a:r>
                <a:rPr kumimoji="1" lang="zh-CN" altLang="en-US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9169" name="Rectangle 19"/>
            <p:cNvSpPr>
              <a:spLocks noChangeArrowheads="1"/>
            </p:cNvSpPr>
            <p:nvPr/>
          </p:nvSpPr>
          <p:spPr bwMode="auto">
            <a:xfrm>
              <a:off x="385" y="2282"/>
              <a:ext cx="211" cy="1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en-US" altLang="zh-CN" sz="1200">
                  <a:solidFill>
                    <a:srgbClr val="FFFFFF"/>
                  </a:solidFill>
                </a:rPr>
                <a:t>1.4</a:t>
              </a:r>
              <a:endParaRPr kumimoji="1" lang="en-US" altLang="zh-CN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49159" name="Group 20"/>
          <p:cNvGrpSpPr>
            <a:grpSpLocks/>
          </p:cNvGrpSpPr>
          <p:nvPr/>
        </p:nvGrpSpPr>
        <p:grpSpPr bwMode="auto">
          <a:xfrm>
            <a:off x="2135188" y="4652963"/>
            <a:ext cx="5689600" cy="488950"/>
            <a:chOff x="385" y="2209"/>
            <a:chExt cx="3584" cy="308"/>
          </a:xfrm>
        </p:grpSpPr>
        <p:sp>
          <p:nvSpPr>
            <p:cNvPr id="49164" name="AutoShape 21"/>
            <p:cNvSpPr>
              <a:spLocks noChangeArrowheads="1"/>
            </p:cNvSpPr>
            <p:nvPr/>
          </p:nvSpPr>
          <p:spPr bwMode="auto">
            <a:xfrm>
              <a:off x="464" y="2209"/>
              <a:ext cx="3505" cy="308"/>
            </a:xfrm>
            <a:prstGeom prst="homePlate">
              <a:avLst>
                <a:gd name="adj" fmla="val 32612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0" rIns="0" bIns="0" anchor="ctr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1" lang="zh-CN" altLang="en-US" sz="1200">
                <a:solidFill>
                  <a:srgbClr val="FFFFFF"/>
                </a:solidFill>
              </a:endParaRPr>
            </a:p>
          </p:txBody>
        </p:sp>
        <p:sp>
          <p:nvSpPr>
            <p:cNvPr id="49165" name="Text Box 22"/>
            <p:cNvSpPr txBox="1">
              <a:spLocks noChangeArrowheads="1"/>
            </p:cNvSpPr>
            <p:nvPr/>
          </p:nvSpPr>
          <p:spPr bwMode="auto">
            <a:xfrm>
              <a:off x="626" y="2273"/>
              <a:ext cx="311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kumimoji="1"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本章小结</a:t>
              </a:r>
            </a:p>
          </p:txBody>
        </p:sp>
        <p:sp>
          <p:nvSpPr>
            <p:cNvPr id="49166" name="Rectangle 23"/>
            <p:cNvSpPr>
              <a:spLocks noChangeArrowheads="1"/>
            </p:cNvSpPr>
            <p:nvPr/>
          </p:nvSpPr>
          <p:spPr bwMode="auto">
            <a:xfrm>
              <a:off x="385" y="2282"/>
              <a:ext cx="211" cy="1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en-US" altLang="zh-CN" sz="1200">
                  <a:solidFill>
                    <a:srgbClr val="FFFFFF"/>
                  </a:solidFill>
                </a:rPr>
                <a:t>1.5</a:t>
              </a:r>
              <a:endParaRPr kumimoji="1" lang="en-US" altLang="zh-CN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49160" name="Group 24"/>
          <p:cNvGrpSpPr>
            <a:grpSpLocks/>
          </p:cNvGrpSpPr>
          <p:nvPr/>
        </p:nvGrpSpPr>
        <p:grpSpPr bwMode="auto">
          <a:xfrm>
            <a:off x="2135188" y="5229225"/>
            <a:ext cx="5689600" cy="488950"/>
            <a:chOff x="385" y="2209"/>
            <a:chExt cx="3584" cy="308"/>
          </a:xfrm>
        </p:grpSpPr>
        <p:sp>
          <p:nvSpPr>
            <p:cNvPr id="49161" name="AutoShape 25"/>
            <p:cNvSpPr>
              <a:spLocks noChangeArrowheads="1"/>
            </p:cNvSpPr>
            <p:nvPr/>
          </p:nvSpPr>
          <p:spPr bwMode="auto">
            <a:xfrm>
              <a:off x="464" y="2209"/>
              <a:ext cx="3505" cy="308"/>
            </a:xfrm>
            <a:prstGeom prst="homePlate">
              <a:avLst>
                <a:gd name="adj" fmla="val 32612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0" rIns="0" bIns="0" anchor="ctr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1" lang="zh-CN" altLang="en-US" sz="1200">
                <a:solidFill>
                  <a:srgbClr val="FFFFFF"/>
                </a:solidFill>
              </a:endParaRPr>
            </a:p>
          </p:txBody>
        </p:sp>
        <p:sp>
          <p:nvSpPr>
            <p:cNvPr id="49162" name="Text Box 26"/>
            <p:cNvSpPr txBox="1">
              <a:spLocks noChangeArrowheads="1"/>
            </p:cNvSpPr>
            <p:nvPr/>
          </p:nvSpPr>
          <p:spPr bwMode="auto">
            <a:xfrm>
              <a:off x="626" y="2273"/>
              <a:ext cx="311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kumimoji="1"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复习思考题</a:t>
              </a:r>
            </a:p>
          </p:txBody>
        </p:sp>
        <p:sp>
          <p:nvSpPr>
            <p:cNvPr id="49163" name="Rectangle 27"/>
            <p:cNvSpPr>
              <a:spLocks noChangeArrowheads="1"/>
            </p:cNvSpPr>
            <p:nvPr/>
          </p:nvSpPr>
          <p:spPr bwMode="auto">
            <a:xfrm>
              <a:off x="385" y="2282"/>
              <a:ext cx="211" cy="1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en-US" altLang="zh-CN" sz="1200">
                  <a:solidFill>
                    <a:srgbClr val="FFFFFF"/>
                  </a:solidFill>
                </a:rPr>
                <a:t>1.6</a:t>
              </a:r>
              <a:endParaRPr kumimoji="1" lang="en-US" altLang="zh-CN" sz="18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49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1.4  </a:t>
            </a:r>
            <a:r>
              <a:rPr lang="zh-CN" altLang="en-US" smtClean="0"/>
              <a:t>本书内容的组织 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1" y="1916114"/>
            <a:ext cx="8640763" cy="4941887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RoadMap</a:t>
            </a:r>
          </a:p>
        </p:txBody>
      </p:sp>
      <p:grpSp>
        <p:nvGrpSpPr>
          <p:cNvPr id="50180" name="Group 21"/>
          <p:cNvGrpSpPr>
            <a:grpSpLocks/>
          </p:cNvGrpSpPr>
          <p:nvPr/>
        </p:nvGrpSpPr>
        <p:grpSpPr bwMode="auto">
          <a:xfrm>
            <a:off x="2640014" y="2781301"/>
            <a:ext cx="7151687" cy="3527425"/>
            <a:chOff x="703" y="1752"/>
            <a:chExt cx="4505" cy="2222"/>
          </a:xfrm>
        </p:grpSpPr>
        <p:sp>
          <p:nvSpPr>
            <p:cNvPr id="50181" name="AutoShape 5"/>
            <p:cNvSpPr>
              <a:spLocks noChangeArrowheads="1"/>
            </p:cNvSpPr>
            <p:nvPr/>
          </p:nvSpPr>
          <p:spPr bwMode="auto">
            <a:xfrm>
              <a:off x="703" y="1752"/>
              <a:ext cx="958" cy="474"/>
            </a:xfrm>
            <a:prstGeom prst="chevron">
              <a:avLst>
                <a:gd name="adj" fmla="val 50527"/>
              </a:avLst>
            </a:prstGeom>
            <a:solidFill>
              <a:srgbClr val="767DBE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zh-CN" altLang="en-US" sz="2000">
                  <a:solidFill>
                    <a:srgbClr val="000000"/>
                  </a:solidFill>
                  <a:latin typeface="Arial Narrow" panose="020B0606020202030204" pitchFamily="34" charset="0"/>
                </a:rPr>
                <a:t>　　</a:t>
              </a:r>
              <a:r>
                <a:rPr kumimoji="1" lang="zh-CN" altLang="en-US" sz="1800">
                  <a:solidFill>
                    <a:srgbClr val="FFFFFF"/>
                  </a:solidFill>
                  <a:latin typeface="Arial Narrow" panose="020B0606020202030204" pitchFamily="34" charset="0"/>
                </a:rPr>
                <a:t>课程概述</a:t>
              </a:r>
              <a:r>
                <a:rPr kumimoji="1" lang="zh-CN" altLang="en-US" sz="1600" b="0">
                  <a:solidFill>
                    <a:srgbClr val="000000"/>
                  </a:solidFill>
                  <a:latin typeface="Arial Narrow" panose="020B0606020202030204" pitchFamily="34" charset="0"/>
                </a:rPr>
                <a:t>   </a:t>
              </a:r>
              <a:endParaRPr kumimoji="1" lang="zh-CN" altLang="en-US" sz="20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0182" name="AutoShape 6"/>
            <p:cNvSpPr>
              <a:spLocks noChangeArrowheads="1"/>
            </p:cNvSpPr>
            <p:nvPr/>
          </p:nvSpPr>
          <p:spPr bwMode="auto">
            <a:xfrm>
              <a:off x="1411" y="1752"/>
              <a:ext cx="958" cy="474"/>
            </a:xfrm>
            <a:prstGeom prst="chevron">
              <a:avLst>
                <a:gd name="adj" fmla="val 50527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zh-CN" altLang="en-US" sz="2000">
                  <a:solidFill>
                    <a:srgbClr val="000000"/>
                  </a:solidFill>
                  <a:latin typeface="Arial Narrow" panose="020B0606020202030204" pitchFamily="34" charset="0"/>
                </a:rPr>
                <a:t>　　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zh-CN" altLang="en-US" sz="2000">
                  <a:solidFill>
                    <a:srgbClr val="000000"/>
                  </a:solidFill>
                  <a:latin typeface="Arial Narrow" panose="020B0606020202030204" pitchFamily="34" charset="0"/>
                </a:rPr>
                <a:t>     </a:t>
              </a:r>
              <a:r>
                <a:rPr kumimoji="1" lang="zh-CN" altLang="en-US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 </a:t>
              </a:r>
              <a:r>
                <a:rPr kumimoji="1" lang="zh-CN" altLang="en-US" sz="1800">
                  <a:solidFill>
                    <a:srgbClr val="FFFFFF"/>
                  </a:solidFill>
                  <a:latin typeface="Arial Narrow" panose="020B0606020202030204" pitchFamily="34" charset="0"/>
                </a:rPr>
                <a:t>合同管理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1" lang="en-US" altLang="zh-CN" sz="20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0183" name="AutoShape 7"/>
            <p:cNvSpPr>
              <a:spLocks noChangeArrowheads="1"/>
            </p:cNvSpPr>
            <p:nvPr/>
          </p:nvSpPr>
          <p:spPr bwMode="auto">
            <a:xfrm>
              <a:off x="2119" y="1752"/>
              <a:ext cx="958" cy="474"/>
            </a:xfrm>
            <a:prstGeom prst="chevron">
              <a:avLst>
                <a:gd name="adj" fmla="val 50527"/>
              </a:avLst>
            </a:prstGeom>
            <a:solidFill>
              <a:srgbClr val="767DBE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zh-CN" altLang="en-US" sz="2000">
                  <a:solidFill>
                    <a:srgbClr val="000000"/>
                  </a:solidFill>
                  <a:latin typeface="Arial Narrow" panose="020B0606020202030204" pitchFamily="34" charset="0"/>
                </a:rPr>
                <a:t>　  </a:t>
              </a:r>
              <a:r>
                <a:rPr kumimoji="1" lang="zh-CN" altLang="en-US" sz="1800">
                  <a:solidFill>
                    <a:srgbClr val="FFFFFF"/>
                  </a:solidFill>
                  <a:latin typeface="Arial Narrow" panose="020B0606020202030204" pitchFamily="34" charset="0"/>
                </a:rPr>
                <a:t>生存期</a:t>
              </a:r>
            </a:p>
          </p:txBody>
        </p:sp>
        <p:sp>
          <p:nvSpPr>
            <p:cNvPr id="50184" name="AutoShape 8"/>
            <p:cNvSpPr>
              <a:spLocks noChangeArrowheads="1"/>
            </p:cNvSpPr>
            <p:nvPr/>
          </p:nvSpPr>
          <p:spPr bwMode="auto">
            <a:xfrm>
              <a:off x="2827" y="1752"/>
              <a:ext cx="958" cy="474"/>
            </a:xfrm>
            <a:prstGeom prst="chevron">
              <a:avLst>
                <a:gd name="adj" fmla="val 50527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zh-CN" altLang="en-US" sz="2000">
                  <a:solidFill>
                    <a:srgbClr val="000000"/>
                  </a:solidFill>
                  <a:latin typeface="Arial Narrow" panose="020B0606020202030204" pitchFamily="34" charset="0"/>
                </a:rPr>
                <a:t>　　</a:t>
              </a:r>
              <a:r>
                <a:rPr kumimoji="1" lang="zh-CN" altLang="en-US" sz="1800">
                  <a:solidFill>
                    <a:srgbClr val="FFFFFF"/>
                  </a:solidFill>
                  <a:latin typeface="Arial Narrow" panose="020B0606020202030204" pitchFamily="34" charset="0"/>
                </a:rPr>
                <a:t>团队管理</a:t>
              </a:r>
              <a:r>
                <a:rPr kumimoji="1" lang="zh-CN" altLang="en-US" sz="1200">
                  <a:solidFill>
                    <a:srgbClr val="FFFFFF"/>
                  </a:solidFill>
                </a:rPr>
                <a:t> </a:t>
              </a:r>
            </a:p>
          </p:txBody>
        </p:sp>
        <p:sp>
          <p:nvSpPr>
            <p:cNvPr id="50185" name="AutoShape 9"/>
            <p:cNvSpPr>
              <a:spLocks noChangeArrowheads="1"/>
            </p:cNvSpPr>
            <p:nvPr/>
          </p:nvSpPr>
          <p:spPr bwMode="auto">
            <a:xfrm>
              <a:off x="4243" y="1752"/>
              <a:ext cx="958" cy="474"/>
            </a:xfrm>
            <a:prstGeom prst="chevron">
              <a:avLst>
                <a:gd name="adj" fmla="val 50527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zh-CN" altLang="en-US" sz="2000">
                  <a:solidFill>
                    <a:srgbClr val="000000"/>
                  </a:solidFill>
                  <a:latin typeface="Arial Narrow" panose="020B0606020202030204" pitchFamily="34" charset="0"/>
                </a:rPr>
                <a:t>　　</a:t>
              </a:r>
              <a:r>
                <a:rPr kumimoji="1" lang="zh-CN" altLang="en-US" sz="1800">
                  <a:solidFill>
                    <a:srgbClr val="FFFFFF"/>
                  </a:solidFill>
                  <a:latin typeface="Arial Narrow" panose="020B0606020202030204" pitchFamily="34" charset="0"/>
                </a:rPr>
                <a:t>任务分解</a:t>
              </a:r>
            </a:p>
          </p:txBody>
        </p:sp>
        <p:sp>
          <p:nvSpPr>
            <p:cNvPr id="50186" name="AutoShape 10"/>
            <p:cNvSpPr>
              <a:spLocks noChangeArrowheads="1"/>
            </p:cNvSpPr>
            <p:nvPr/>
          </p:nvSpPr>
          <p:spPr bwMode="auto">
            <a:xfrm>
              <a:off x="3535" y="1752"/>
              <a:ext cx="958" cy="474"/>
            </a:xfrm>
            <a:prstGeom prst="chevron">
              <a:avLst>
                <a:gd name="adj" fmla="val 50527"/>
              </a:avLst>
            </a:prstGeom>
            <a:solidFill>
              <a:srgbClr val="767DBE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zh-CN" altLang="en-US" sz="1800">
                  <a:solidFill>
                    <a:srgbClr val="FFFFFF"/>
                  </a:solidFill>
                  <a:latin typeface="Arial Narrow" panose="020B0606020202030204" pitchFamily="34" charset="0"/>
                </a:rPr>
                <a:t>　　需求管理</a:t>
              </a:r>
            </a:p>
          </p:txBody>
        </p:sp>
        <p:cxnSp>
          <p:nvCxnSpPr>
            <p:cNvPr id="50187" name="AutoShape 11"/>
            <p:cNvCxnSpPr>
              <a:cxnSpLocks noChangeShapeType="1"/>
              <a:stCxn id="50188" idx="1"/>
              <a:endCxn id="50185" idx="3"/>
            </p:cNvCxnSpPr>
            <p:nvPr/>
          </p:nvCxnSpPr>
          <p:spPr bwMode="auto">
            <a:xfrm rot="10800000" flipH="1">
              <a:off x="1310" y="1989"/>
              <a:ext cx="3898" cy="910"/>
            </a:xfrm>
            <a:prstGeom prst="bentConnector5">
              <a:avLst>
                <a:gd name="adj1" fmla="val -9171"/>
                <a:gd name="adj2" fmla="val 50000"/>
                <a:gd name="adj3" fmla="val 103028"/>
              </a:avLst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188" name="AutoShape 12"/>
            <p:cNvSpPr>
              <a:spLocks noChangeArrowheads="1"/>
            </p:cNvSpPr>
            <p:nvPr/>
          </p:nvSpPr>
          <p:spPr bwMode="auto">
            <a:xfrm>
              <a:off x="1078" y="2663"/>
              <a:ext cx="958" cy="473"/>
            </a:xfrm>
            <a:prstGeom prst="chevron">
              <a:avLst>
                <a:gd name="adj" fmla="val 50634"/>
              </a:avLst>
            </a:prstGeom>
            <a:solidFill>
              <a:srgbClr val="767DBE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zh-CN" altLang="en-US" sz="2000">
                  <a:solidFill>
                    <a:srgbClr val="000000"/>
                  </a:solidFill>
                  <a:latin typeface="Arial Narrow" panose="020B0606020202030204" pitchFamily="34" charset="0"/>
                </a:rPr>
                <a:t>　  </a:t>
              </a:r>
              <a:r>
                <a:rPr kumimoji="1" lang="zh-CN" altLang="en-US" sz="1800">
                  <a:solidFill>
                    <a:srgbClr val="FFFFFF"/>
                  </a:solidFill>
                  <a:latin typeface="Arial Narrow" panose="020B0606020202030204" pitchFamily="34" charset="0"/>
                </a:rPr>
                <a:t>规模估算</a:t>
              </a:r>
              <a:r>
                <a:rPr kumimoji="1" lang="zh-CN" altLang="en-US" sz="2000">
                  <a:solidFill>
                    <a:srgbClr val="000000"/>
                  </a:solidFill>
                  <a:latin typeface="Arial Narrow" panose="020B0606020202030204" pitchFamily="34" charset="0"/>
                </a:rPr>
                <a:t> </a:t>
              </a:r>
            </a:p>
          </p:txBody>
        </p:sp>
        <p:sp>
          <p:nvSpPr>
            <p:cNvPr id="50189" name="AutoShape 13"/>
            <p:cNvSpPr>
              <a:spLocks noChangeArrowheads="1"/>
            </p:cNvSpPr>
            <p:nvPr/>
          </p:nvSpPr>
          <p:spPr bwMode="auto">
            <a:xfrm>
              <a:off x="1786" y="2663"/>
              <a:ext cx="958" cy="473"/>
            </a:xfrm>
            <a:prstGeom prst="chevron">
              <a:avLst>
                <a:gd name="adj" fmla="val 50634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zh-CN" altLang="en-US" sz="2000">
                  <a:solidFill>
                    <a:srgbClr val="000000"/>
                  </a:solidFill>
                  <a:latin typeface="Arial Narrow" panose="020B0606020202030204" pitchFamily="34" charset="0"/>
                </a:rPr>
                <a:t>　　</a:t>
              </a:r>
              <a:r>
                <a:rPr kumimoji="1" lang="zh-CN" altLang="en-US" sz="1800">
                  <a:solidFill>
                    <a:srgbClr val="FFFFFF"/>
                  </a:solidFill>
                  <a:latin typeface="Arial Narrow" panose="020B0606020202030204" pitchFamily="34" charset="0"/>
                </a:rPr>
                <a:t>成本估算</a:t>
              </a:r>
              <a:r>
                <a:rPr kumimoji="1" lang="zh-CN" altLang="en-US" sz="1200">
                  <a:solidFill>
                    <a:srgbClr val="FFFFFF"/>
                  </a:solidFill>
                </a:rPr>
                <a:t> </a:t>
              </a:r>
            </a:p>
          </p:txBody>
        </p:sp>
        <p:sp>
          <p:nvSpPr>
            <p:cNvPr id="50190" name="AutoShape 14"/>
            <p:cNvSpPr>
              <a:spLocks noChangeArrowheads="1"/>
            </p:cNvSpPr>
            <p:nvPr/>
          </p:nvSpPr>
          <p:spPr bwMode="auto">
            <a:xfrm>
              <a:off x="2494" y="2663"/>
              <a:ext cx="958" cy="473"/>
            </a:xfrm>
            <a:prstGeom prst="chevron">
              <a:avLst>
                <a:gd name="adj" fmla="val 50634"/>
              </a:avLst>
            </a:prstGeom>
            <a:solidFill>
              <a:srgbClr val="767DBE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zh-CN" altLang="en-US" sz="2000">
                  <a:solidFill>
                    <a:srgbClr val="000000"/>
                  </a:solidFill>
                  <a:latin typeface="Arial Narrow" panose="020B0606020202030204" pitchFamily="34" charset="0"/>
                </a:rPr>
                <a:t>　　　　</a:t>
              </a:r>
              <a:r>
                <a:rPr kumimoji="1" lang="zh-CN" altLang="en-US" sz="1800">
                  <a:solidFill>
                    <a:srgbClr val="FFFFFF"/>
                  </a:solidFill>
                  <a:latin typeface="Arial Narrow" panose="020B0606020202030204" pitchFamily="34" charset="0"/>
                </a:rPr>
                <a:t>进度估算</a:t>
              </a:r>
              <a:r>
                <a:rPr kumimoji="1" lang="zh-CN" altLang="en-US" sz="1200">
                  <a:solidFill>
                    <a:srgbClr val="FFFFFF"/>
                  </a:solidFill>
                </a:rPr>
                <a:t> </a:t>
              </a:r>
              <a:r>
                <a:rPr kumimoji="1" lang="zh-CN" altLang="en-US" sz="2000">
                  <a:solidFill>
                    <a:srgbClr val="000000"/>
                  </a:solidFill>
                  <a:latin typeface="Arial Narrow" panose="020B0606020202030204" pitchFamily="34" charset="0"/>
                </a:rPr>
                <a:t>　　</a:t>
              </a:r>
            </a:p>
          </p:txBody>
        </p:sp>
        <p:sp>
          <p:nvSpPr>
            <p:cNvPr id="50191" name="AutoShape 15"/>
            <p:cNvSpPr>
              <a:spLocks noChangeArrowheads="1"/>
            </p:cNvSpPr>
            <p:nvPr/>
          </p:nvSpPr>
          <p:spPr bwMode="auto">
            <a:xfrm>
              <a:off x="3202" y="2663"/>
              <a:ext cx="958" cy="473"/>
            </a:xfrm>
            <a:prstGeom prst="chevron">
              <a:avLst>
                <a:gd name="adj" fmla="val 50634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zh-CN" altLang="en-US" sz="2000">
                  <a:solidFill>
                    <a:srgbClr val="000000"/>
                  </a:solidFill>
                  <a:latin typeface="Arial Narrow" panose="020B0606020202030204" pitchFamily="34" charset="0"/>
                </a:rPr>
                <a:t>　　</a:t>
              </a:r>
              <a:r>
                <a:rPr kumimoji="1" lang="zh-CN" altLang="en-US" sz="1800">
                  <a:solidFill>
                    <a:srgbClr val="FFFFFF"/>
                  </a:solidFill>
                  <a:latin typeface="Arial Narrow" panose="020B0606020202030204" pitchFamily="34" charset="0"/>
                </a:rPr>
                <a:t>进度计划</a:t>
              </a:r>
              <a:r>
                <a:rPr kumimoji="1" lang="zh-CN" altLang="en-US" sz="1200">
                  <a:solidFill>
                    <a:srgbClr val="FFFFFF"/>
                  </a:solidFill>
                </a:rPr>
                <a:t> </a:t>
              </a:r>
            </a:p>
          </p:txBody>
        </p:sp>
        <p:sp>
          <p:nvSpPr>
            <p:cNvPr id="50192" name="AutoShape 16"/>
            <p:cNvSpPr>
              <a:spLocks noChangeArrowheads="1"/>
            </p:cNvSpPr>
            <p:nvPr/>
          </p:nvSpPr>
          <p:spPr bwMode="auto">
            <a:xfrm>
              <a:off x="3910" y="2663"/>
              <a:ext cx="958" cy="473"/>
            </a:xfrm>
            <a:prstGeom prst="chevron">
              <a:avLst>
                <a:gd name="adj" fmla="val 50634"/>
              </a:avLst>
            </a:prstGeom>
            <a:solidFill>
              <a:srgbClr val="767DBE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zh-CN" altLang="en-US" sz="2000">
                  <a:solidFill>
                    <a:srgbClr val="000000"/>
                  </a:solidFill>
                  <a:latin typeface="Arial Narrow" panose="020B0606020202030204" pitchFamily="34" charset="0"/>
                </a:rPr>
                <a:t>　　</a:t>
              </a:r>
              <a:r>
                <a:rPr kumimoji="1" lang="zh-CN" altLang="en-US" sz="1800">
                  <a:solidFill>
                    <a:srgbClr val="FFFFFF"/>
                  </a:solidFill>
                  <a:latin typeface="Arial Narrow" panose="020B0606020202030204" pitchFamily="34" charset="0"/>
                </a:rPr>
                <a:t>风险计划</a:t>
              </a:r>
            </a:p>
          </p:txBody>
        </p:sp>
        <p:sp>
          <p:nvSpPr>
            <p:cNvPr id="50193" name="AutoShape 17"/>
            <p:cNvSpPr>
              <a:spLocks noChangeArrowheads="1"/>
            </p:cNvSpPr>
            <p:nvPr/>
          </p:nvSpPr>
          <p:spPr bwMode="auto">
            <a:xfrm>
              <a:off x="1786" y="3500"/>
              <a:ext cx="958" cy="474"/>
            </a:xfrm>
            <a:prstGeom prst="chevron">
              <a:avLst>
                <a:gd name="adj" fmla="val 50527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zh-CN" altLang="en-US" sz="2000">
                  <a:solidFill>
                    <a:srgbClr val="000000"/>
                  </a:solidFill>
                  <a:latin typeface="Arial Narrow" panose="020B0606020202030204" pitchFamily="34" charset="0"/>
                </a:rPr>
                <a:t>　</a:t>
              </a:r>
              <a:r>
                <a:rPr kumimoji="1" lang="zh-CN" altLang="en-US" sz="1800">
                  <a:solidFill>
                    <a:srgbClr val="FFFFFF"/>
                  </a:solidFill>
                  <a:latin typeface="Arial Narrow" panose="020B0606020202030204" pitchFamily="34" charset="0"/>
                </a:rPr>
                <a:t>跟踪控制</a:t>
              </a:r>
            </a:p>
          </p:txBody>
        </p:sp>
        <p:sp>
          <p:nvSpPr>
            <p:cNvPr id="50194" name="AutoShape 18"/>
            <p:cNvSpPr>
              <a:spLocks noChangeArrowheads="1"/>
            </p:cNvSpPr>
            <p:nvPr/>
          </p:nvSpPr>
          <p:spPr bwMode="auto">
            <a:xfrm>
              <a:off x="2494" y="3500"/>
              <a:ext cx="958" cy="474"/>
            </a:xfrm>
            <a:prstGeom prst="chevron">
              <a:avLst>
                <a:gd name="adj" fmla="val 50527"/>
              </a:avLst>
            </a:prstGeom>
            <a:solidFill>
              <a:srgbClr val="767DBE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zh-CN" altLang="en-US" sz="2000">
                  <a:solidFill>
                    <a:srgbClr val="000000"/>
                  </a:solidFill>
                  <a:latin typeface="Arial Narrow" panose="020B0606020202030204" pitchFamily="34" charset="0"/>
                </a:rPr>
                <a:t>　　</a:t>
              </a:r>
              <a:r>
                <a:rPr kumimoji="1" lang="zh-CN" altLang="en-US" sz="1800">
                  <a:solidFill>
                    <a:srgbClr val="FFFFFF"/>
                  </a:solidFill>
                  <a:latin typeface="Arial Narrow" panose="020B0606020202030204" pitchFamily="34" charset="0"/>
                </a:rPr>
                <a:t>配置管理</a:t>
              </a:r>
              <a:r>
                <a:rPr kumimoji="1" lang="zh-CN" altLang="en-US" sz="1200">
                  <a:solidFill>
                    <a:srgbClr val="FFFFFF"/>
                  </a:solidFill>
                </a:rPr>
                <a:t> </a:t>
              </a:r>
            </a:p>
          </p:txBody>
        </p:sp>
        <p:cxnSp>
          <p:nvCxnSpPr>
            <p:cNvPr id="50195" name="AutoShape 19"/>
            <p:cNvCxnSpPr>
              <a:cxnSpLocks noChangeShapeType="1"/>
              <a:stCxn id="50192" idx="3"/>
              <a:endCxn id="50193" idx="1"/>
            </p:cNvCxnSpPr>
            <p:nvPr/>
          </p:nvCxnSpPr>
          <p:spPr bwMode="auto">
            <a:xfrm flipH="1">
              <a:off x="2018" y="2899"/>
              <a:ext cx="2857" cy="838"/>
            </a:xfrm>
            <a:prstGeom prst="bentConnector5">
              <a:avLst>
                <a:gd name="adj1" fmla="val -4130"/>
                <a:gd name="adj2" fmla="val 50000"/>
                <a:gd name="adj3" fmla="val 112514"/>
              </a:avLst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196" name="AutoShape 20"/>
            <p:cNvSpPr>
              <a:spLocks noChangeArrowheads="1"/>
            </p:cNvSpPr>
            <p:nvPr/>
          </p:nvSpPr>
          <p:spPr bwMode="auto">
            <a:xfrm>
              <a:off x="3202" y="3500"/>
              <a:ext cx="958" cy="474"/>
            </a:xfrm>
            <a:prstGeom prst="chevron">
              <a:avLst>
                <a:gd name="adj" fmla="val 50527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en-US" altLang="zh-CN" sz="1600" b="0">
                  <a:solidFill>
                    <a:srgbClr val="000000"/>
                  </a:solidFill>
                  <a:latin typeface="Arial Narrow" panose="020B0606020202030204" pitchFamily="34" charset="0"/>
                </a:rPr>
                <a:t>    </a:t>
              </a:r>
              <a:r>
                <a:rPr kumimoji="1" lang="zh-CN" altLang="en-US" sz="1600" b="0">
                  <a:solidFill>
                    <a:srgbClr val="000000"/>
                  </a:solidFill>
                  <a:latin typeface="Arial Narrow" panose="020B0606020202030204" pitchFamily="34" charset="0"/>
                </a:rPr>
                <a:t>　</a:t>
              </a:r>
              <a:r>
                <a:rPr kumimoji="1" lang="zh-CN" altLang="en-US" sz="1800">
                  <a:solidFill>
                    <a:srgbClr val="FFFFFF"/>
                  </a:solidFill>
                  <a:latin typeface="Arial Narrow" panose="020B0606020202030204" pitchFamily="34" charset="0"/>
                </a:rPr>
                <a:t>项目结束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585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本章内容提要</a:t>
            </a:r>
          </a:p>
        </p:txBody>
      </p:sp>
      <p:grpSp>
        <p:nvGrpSpPr>
          <p:cNvPr id="51203" name="Group 3"/>
          <p:cNvGrpSpPr>
            <a:grpSpLocks/>
          </p:cNvGrpSpPr>
          <p:nvPr/>
        </p:nvGrpSpPr>
        <p:grpSpPr bwMode="auto">
          <a:xfrm>
            <a:off x="2135188" y="2343150"/>
            <a:ext cx="5670550" cy="488950"/>
            <a:chOff x="385" y="1476"/>
            <a:chExt cx="3572" cy="308"/>
          </a:xfrm>
        </p:grpSpPr>
        <p:sp>
          <p:nvSpPr>
            <p:cNvPr id="51225" name="AutoShape 4"/>
            <p:cNvSpPr>
              <a:spLocks noChangeArrowheads="1"/>
            </p:cNvSpPr>
            <p:nvPr/>
          </p:nvSpPr>
          <p:spPr bwMode="auto">
            <a:xfrm>
              <a:off x="464" y="1476"/>
              <a:ext cx="3493" cy="308"/>
            </a:xfrm>
            <a:prstGeom prst="homePlate">
              <a:avLst>
                <a:gd name="adj" fmla="val 325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0" rIns="0" bIns="0" anchor="ctr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1" lang="zh-CN" altLang="en-US" sz="1200">
                <a:solidFill>
                  <a:srgbClr val="FFFFFF"/>
                </a:solidFill>
              </a:endParaRPr>
            </a:p>
          </p:txBody>
        </p:sp>
        <p:sp>
          <p:nvSpPr>
            <p:cNvPr id="51226" name="Text Box 5"/>
            <p:cNvSpPr txBox="1">
              <a:spLocks noChangeArrowheads="1"/>
            </p:cNvSpPr>
            <p:nvPr/>
          </p:nvSpPr>
          <p:spPr bwMode="auto">
            <a:xfrm>
              <a:off x="626" y="1496"/>
              <a:ext cx="30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kumimoji="1"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项目与软件项目的概念</a:t>
              </a:r>
              <a:r>
                <a:rPr kumimoji="1" lang="zh-CN" altLang="en-US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1227" name="Rectangle 6"/>
            <p:cNvSpPr>
              <a:spLocks noChangeArrowheads="1"/>
            </p:cNvSpPr>
            <p:nvPr/>
          </p:nvSpPr>
          <p:spPr bwMode="auto">
            <a:xfrm>
              <a:off x="385" y="1532"/>
              <a:ext cx="211" cy="1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en-US" altLang="zh-CN" sz="1200">
                  <a:solidFill>
                    <a:srgbClr val="FFFFFF"/>
                  </a:solidFill>
                </a:rPr>
                <a:t>1.1</a:t>
              </a:r>
              <a:endParaRPr kumimoji="1" lang="en-US" altLang="zh-CN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51204" name="Group 7"/>
          <p:cNvGrpSpPr>
            <a:grpSpLocks/>
          </p:cNvGrpSpPr>
          <p:nvPr/>
        </p:nvGrpSpPr>
        <p:grpSpPr bwMode="auto">
          <a:xfrm>
            <a:off x="2135188" y="2924175"/>
            <a:ext cx="5670550" cy="488950"/>
            <a:chOff x="385" y="1842"/>
            <a:chExt cx="3572" cy="308"/>
          </a:xfrm>
        </p:grpSpPr>
        <p:grpSp>
          <p:nvGrpSpPr>
            <p:cNvPr id="51221" name="Group 8"/>
            <p:cNvGrpSpPr>
              <a:grpSpLocks/>
            </p:cNvGrpSpPr>
            <p:nvPr/>
          </p:nvGrpSpPr>
          <p:grpSpPr bwMode="auto">
            <a:xfrm>
              <a:off x="464" y="1842"/>
              <a:ext cx="3493" cy="308"/>
              <a:chOff x="464" y="1842"/>
              <a:chExt cx="3493" cy="308"/>
            </a:xfrm>
          </p:grpSpPr>
          <p:sp>
            <p:nvSpPr>
              <p:cNvPr id="51223" name="AutoShape 9"/>
              <p:cNvSpPr>
                <a:spLocks noChangeArrowheads="1"/>
              </p:cNvSpPr>
              <p:nvPr/>
            </p:nvSpPr>
            <p:spPr bwMode="auto">
              <a:xfrm>
                <a:off x="464" y="1842"/>
                <a:ext cx="3493" cy="308"/>
              </a:xfrm>
              <a:prstGeom prst="homePlate">
                <a:avLst>
                  <a:gd name="adj" fmla="val 32500"/>
                </a:avLst>
              </a:prstGeom>
              <a:solidFill>
                <a:schemeClr val="bg1">
                  <a:alpha val="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2000" tIns="0" rIns="0" bIns="0" anchor="ctr"/>
              <a:lstStyle>
                <a:lvl1pPr>
                  <a:spcBef>
                    <a:spcPct val="30000"/>
                  </a:spcBef>
                  <a:buClr>
                    <a:srgbClr val="0000FF"/>
                  </a:buClr>
                  <a:buFont typeface="Wingdings 2" panose="05020102010507070707" pitchFamily="18" charset="2"/>
                  <a:buChar char="¡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FF"/>
                  </a:buClr>
                  <a:buFont typeface="黑体" panose="02010609060101010101" pitchFamily="49" charset="-122"/>
                  <a:buChar char="–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FF"/>
                  </a:buClr>
                  <a:buFont typeface="黑体" panose="02010609060101010101" pitchFamily="49" charset="-12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1" lang="zh-CN" altLang="en-US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224" name="Text Box 10"/>
              <p:cNvSpPr txBox="1">
                <a:spLocks noChangeArrowheads="1"/>
              </p:cNvSpPr>
              <p:nvPr/>
            </p:nvSpPr>
            <p:spPr bwMode="auto">
              <a:xfrm>
                <a:off x="626" y="1867"/>
                <a:ext cx="309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0000FF"/>
                  </a:buClr>
                  <a:buFont typeface="Wingdings 2" panose="05020102010507070707" pitchFamily="18" charset="2"/>
                  <a:buChar char="¡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FF"/>
                  </a:buClr>
                  <a:buFont typeface="黑体" panose="02010609060101010101" pitchFamily="49" charset="-122"/>
                  <a:buChar char="–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FF"/>
                  </a:buClr>
                  <a:buFont typeface="黑体" panose="02010609060101010101" pitchFamily="49" charset="-12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 </a:t>
                </a:r>
                <a:r>
                  <a:rPr kumimoji="1" lang="zh-CN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项目管理的概念</a:t>
                </a:r>
                <a:r>
                  <a:rPr kumimoji="1" lang="zh-CN" altLang="en-US" sz="24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51222" name="Rectangle 11"/>
            <p:cNvSpPr>
              <a:spLocks noChangeArrowheads="1"/>
            </p:cNvSpPr>
            <p:nvPr/>
          </p:nvSpPr>
          <p:spPr bwMode="auto">
            <a:xfrm>
              <a:off x="385" y="1915"/>
              <a:ext cx="211" cy="1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en-US" altLang="zh-CN" sz="1200">
                  <a:solidFill>
                    <a:srgbClr val="FFFFFF"/>
                  </a:solidFill>
                </a:rPr>
                <a:t>1.2</a:t>
              </a:r>
              <a:endParaRPr kumimoji="1" lang="en-US" altLang="zh-CN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51205" name="Group 12"/>
          <p:cNvGrpSpPr>
            <a:grpSpLocks/>
          </p:cNvGrpSpPr>
          <p:nvPr/>
        </p:nvGrpSpPr>
        <p:grpSpPr bwMode="auto">
          <a:xfrm>
            <a:off x="2135188" y="3500438"/>
            <a:ext cx="5689600" cy="488950"/>
            <a:chOff x="385" y="2209"/>
            <a:chExt cx="3584" cy="308"/>
          </a:xfrm>
        </p:grpSpPr>
        <p:sp>
          <p:nvSpPr>
            <p:cNvPr id="51218" name="AutoShape 13"/>
            <p:cNvSpPr>
              <a:spLocks noChangeArrowheads="1"/>
            </p:cNvSpPr>
            <p:nvPr/>
          </p:nvSpPr>
          <p:spPr bwMode="auto">
            <a:xfrm>
              <a:off x="464" y="2209"/>
              <a:ext cx="3505" cy="308"/>
            </a:xfrm>
            <a:prstGeom prst="homePlate">
              <a:avLst>
                <a:gd name="adj" fmla="val 32612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0" rIns="0" bIns="0" anchor="ctr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1" lang="zh-CN" altLang="en-US" sz="1200">
                <a:solidFill>
                  <a:srgbClr val="FFFFFF"/>
                </a:solidFill>
              </a:endParaRPr>
            </a:p>
          </p:txBody>
        </p:sp>
        <p:sp>
          <p:nvSpPr>
            <p:cNvPr id="51219" name="Text Box 14"/>
            <p:cNvSpPr txBox="1">
              <a:spLocks noChangeArrowheads="1"/>
            </p:cNvSpPr>
            <p:nvPr/>
          </p:nvSpPr>
          <p:spPr bwMode="auto">
            <a:xfrm>
              <a:off x="626" y="2253"/>
              <a:ext cx="31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kumimoji="1"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软件项目生命期与管理过程</a:t>
              </a:r>
              <a:r>
                <a:rPr kumimoji="1" lang="zh-CN" altLang="en-US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1220" name="Rectangle 15"/>
            <p:cNvSpPr>
              <a:spLocks noChangeArrowheads="1"/>
            </p:cNvSpPr>
            <p:nvPr/>
          </p:nvSpPr>
          <p:spPr bwMode="auto">
            <a:xfrm>
              <a:off x="385" y="2282"/>
              <a:ext cx="211" cy="1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en-US" altLang="zh-CN" sz="1200">
                  <a:solidFill>
                    <a:srgbClr val="FFFFFF"/>
                  </a:solidFill>
                </a:rPr>
                <a:t>1.3</a:t>
              </a:r>
              <a:endParaRPr kumimoji="1" lang="en-US" altLang="zh-CN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51206" name="Group 16"/>
          <p:cNvGrpSpPr>
            <a:grpSpLocks/>
          </p:cNvGrpSpPr>
          <p:nvPr/>
        </p:nvGrpSpPr>
        <p:grpSpPr bwMode="auto">
          <a:xfrm>
            <a:off x="2135188" y="4076700"/>
            <a:ext cx="5689600" cy="488950"/>
            <a:chOff x="385" y="2209"/>
            <a:chExt cx="3584" cy="308"/>
          </a:xfrm>
        </p:grpSpPr>
        <p:sp>
          <p:nvSpPr>
            <p:cNvPr id="51215" name="AutoShape 17"/>
            <p:cNvSpPr>
              <a:spLocks noChangeArrowheads="1"/>
            </p:cNvSpPr>
            <p:nvPr/>
          </p:nvSpPr>
          <p:spPr bwMode="auto">
            <a:xfrm>
              <a:off x="464" y="2209"/>
              <a:ext cx="3505" cy="308"/>
            </a:xfrm>
            <a:prstGeom prst="homePlate">
              <a:avLst>
                <a:gd name="adj" fmla="val 32612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0" rIns="0" bIns="0" anchor="ctr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1" lang="zh-CN" altLang="en-US" sz="1200">
                <a:solidFill>
                  <a:srgbClr val="FFFFFF"/>
                </a:solidFill>
              </a:endParaRPr>
            </a:p>
          </p:txBody>
        </p:sp>
        <p:sp>
          <p:nvSpPr>
            <p:cNvPr id="51216" name="Text Box 18"/>
            <p:cNvSpPr txBox="1">
              <a:spLocks noChangeArrowheads="1"/>
            </p:cNvSpPr>
            <p:nvPr/>
          </p:nvSpPr>
          <p:spPr bwMode="auto">
            <a:xfrm>
              <a:off x="626" y="2253"/>
              <a:ext cx="31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kumimoji="1"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本书内容的组织</a:t>
              </a:r>
              <a:r>
                <a:rPr kumimoji="1" lang="zh-CN" altLang="en-US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1217" name="Rectangle 19"/>
            <p:cNvSpPr>
              <a:spLocks noChangeArrowheads="1"/>
            </p:cNvSpPr>
            <p:nvPr/>
          </p:nvSpPr>
          <p:spPr bwMode="auto">
            <a:xfrm>
              <a:off x="385" y="2282"/>
              <a:ext cx="211" cy="1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en-US" altLang="zh-CN" sz="1200">
                  <a:solidFill>
                    <a:srgbClr val="FFFFFF"/>
                  </a:solidFill>
                </a:rPr>
                <a:t>1.4</a:t>
              </a:r>
              <a:endParaRPr kumimoji="1" lang="en-US" altLang="zh-CN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51207" name="Group 20"/>
          <p:cNvGrpSpPr>
            <a:grpSpLocks/>
          </p:cNvGrpSpPr>
          <p:nvPr/>
        </p:nvGrpSpPr>
        <p:grpSpPr bwMode="auto">
          <a:xfrm>
            <a:off x="2135188" y="4652963"/>
            <a:ext cx="5689600" cy="488950"/>
            <a:chOff x="385" y="2209"/>
            <a:chExt cx="3584" cy="308"/>
          </a:xfrm>
        </p:grpSpPr>
        <p:sp>
          <p:nvSpPr>
            <p:cNvPr id="51212" name="AutoShape 21"/>
            <p:cNvSpPr>
              <a:spLocks noChangeArrowheads="1"/>
            </p:cNvSpPr>
            <p:nvPr/>
          </p:nvSpPr>
          <p:spPr bwMode="auto">
            <a:xfrm>
              <a:off x="464" y="2209"/>
              <a:ext cx="3505" cy="308"/>
            </a:xfrm>
            <a:prstGeom prst="homePlate">
              <a:avLst>
                <a:gd name="adj" fmla="val 32612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0" rIns="0" bIns="0" anchor="ctr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1" lang="zh-CN" altLang="en-US" sz="1200">
                <a:solidFill>
                  <a:srgbClr val="FFFFFF"/>
                </a:solidFill>
              </a:endParaRPr>
            </a:p>
          </p:txBody>
        </p:sp>
        <p:sp>
          <p:nvSpPr>
            <p:cNvPr id="51213" name="Text Box 22"/>
            <p:cNvSpPr txBox="1">
              <a:spLocks noChangeArrowheads="1"/>
            </p:cNvSpPr>
            <p:nvPr/>
          </p:nvSpPr>
          <p:spPr bwMode="auto">
            <a:xfrm>
              <a:off x="626" y="2273"/>
              <a:ext cx="311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kumimoji="1"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本章小结</a:t>
              </a:r>
            </a:p>
          </p:txBody>
        </p:sp>
        <p:sp>
          <p:nvSpPr>
            <p:cNvPr id="51214" name="Rectangle 23"/>
            <p:cNvSpPr>
              <a:spLocks noChangeArrowheads="1"/>
            </p:cNvSpPr>
            <p:nvPr/>
          </p:nvSpPr>
          <p:spPr bwMode="auto">
            <a:xfrm>
              <a:off x="385" y="2282"/>
              <a:ext cx="211" cy="1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en-US" altLang="zh-CN" sz="1200">
                  <a:solidFill>
                    <a:srgbClr val="FFFFFF"/>
                  </a:solidFill>
                </a:rPr>
                <a:t>1.5</a:t>
              </a:r>
              <a:endParaRPr kumimoji="1" lang="en-US" altLang="zh-CN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51208" name="Group 24"/>
          <p:cNvGrpSpPr>
            <a:grpSpLocks/>
          </p:cNvGrpSpPr>
          <p:nvPr/>
        </p:nvGrpSpPr>
        <p:grpSpPr bwMode="auto">
          <a:xfrm>
            <a:off x="2135188" y="5229225"/>
            <a:ext cx="5689600" cy="488950"/>
            <a:chOff x="385" y="2209"/>
            <a:chExt cx="3584" cy="308"/>
          </a:xfrm>
        </p:grpSpPr>
        <p:sp>
          <p:nvSpPr>
            <p:cNvPr id="51209" name="AutoShape 25"/>
            <p:cNvSpPr>
              <a:spLocks noChangeArrowheads="1"/>
            </p:cNvSpPr>
            <p:nvPr/>
          </p:nvSpPr>
          <p:spPr bwMode="auto">
            <a:xfrm>
              <a:off x="464" y="2209"/>
              <a:ext cx="3505" cy="308"/>
            </a:xfrm>
            <a:prstGeom prst="homePlate">
              <a:avLst>
                <a:gd name="adj" fmla="val 32612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0" rIns="0" bIns="0" anchor="ctr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1" lang="zh-CN" altLang="en-US" sz="1200">
                <a:solidFill>
                  <a:srgbClr val="FFFFFF"/>
                </a:solidFill>
              </a:endParaRPr>
            </a:p>
          </p:txBody>
        </p:sp>
        <p:sp>
          <p:nvSpPr>
            <p:cNvPr id="51210" name="Text Box 26"/>
            <p:cNvSpPr txBox="1">
              <a:spLocks noChangeArrowheads="1"/>
            </p:cNvSpPr>
            <p:nvPr/>
          </p:nvSpPr>
          <p:spPr bwMode="auto">
            <a:xfrm>
              <a:off x="626" y="2273"/>
              <a:ext cx="311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kumimoji="1"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复习思考题</a:t>
              </a:r>
            </a:p>
          </p:txBody>
        </p:sp>
        <p:sp>
          <p:nvSpPr>
            <p:cNvPr id="51211" name="Rectangle 27"/>
            <p:cNvSpPr>
              <a:spLocks noChangeArrowheads="1"/>
            </p:cNvSpPr>
            <p:nvPr/>
          </p:nvSpPr>
          <p:spPr bwMode="auto">
            <a:xfrm>
              <a:off x="385" y="2282"/>
              <a:ext cx="211" cy="1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en-US" altLang="zh-CN" sz="1200">
                  <a:solidFill>
                    <a:srgbClr val="FFFFFF"/>
                  </a:solidFill>
                </a:rPr>
                <a:t>1.6</a:t>
              </a:r>
              <a:endParaRPr kumimoji="1" lang="en-US" altLang="zh-CN" sz="18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111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1.5  </a:t>
            </a:r>
            <a:r>
              <a:rPr lang="zh-CN" altLang="en-US" smtClean="0"/>
              <a:t>本章小结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47851" y="1916113"/>
            <a:ext cx="4316413" cy="4176712"/>
          </a:xfrm>
          <a:solidFill>
            <a:srgbClr val="FFFFCC"/>
          </a:solidFill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1600">
                <a:solidFill>
                  <a:srgbClr val="CA5B08"/>
                </a:solidFill>
              </a:rPr>
              <a:t>项目与软件项目管理的概念、特点、过程及其重要性。项目是为实现一个独特目的而进行的临时性任务，项目具有独特性、临时性及需要资源等特性，每个项目都有一个项目发起人并含有不确定性。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1600">
                <a:solidFill>
                  <a:srgbClr val="CA5B08"/>
                </a:solidFill>
              </a:rPr>
              <a:t>项目管理的三项约束是指管理项目的范围、时间和成本这三个维度。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1600">
                <a:solidFill>
                  <a:srgbClr val="CA5B08"/>
                </a:solidFill>
              </a:rPr>
              <a:t>项目管理是指在项目活动中运用相关的知识、技能、工具和技术，以满足项目要求的活动。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1600">
                <a:solidFill>
                  <a:srgbClr val="CA5B08"/>
                </a:solidFill>
              </a:rPr>
              <a:t>利益相关者是指参与项目或受项目活动影响的人。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67439" y="1916113"/>
            <a:ext cx="4321175" cy="4176712"/>
          </a:xfrm>
          <a:solidFill>
            <a:srgbClr val="FFFFCC"/>
          </a:solidFill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1600">
                <a:solidFill>
                  <a:srgbClr val="767DBE"/>
                </a:solidFill>
              </a:rPr>
              <a:t>项目管理框架包括利益相关者、项目管理知识领域和项目管理工具与技术。知识领域包括项目综合管理、项目范围、项目时间、项目成本、项目质量、人力资源、项目沟通、项目风险和项目采购管理。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1600">
                <a:solidFill>
                  <a:srgbClr val="767DBE"/>
                </a:solidFill>
              </a:rPr>
              <a:t>过程管理在软件项目管理中有着重要的作用，通过不断地优化和规范过程，可以帮助企业提高软件生产能力。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1600">
                <a:solidFill>
                  <a:srgbClr val="767DBE"/>
                </a:solidFill>
              </a:rPr>
              <a:t>软件项目管理的核心是项目规划和项目跟踪控制。 </a:t>
            </a:r>
          </a:p>
          <a:p>
            <a:pPr eaLnBrk="1" hangingPunct="1">
              <a:lnSpc>
                <a:spcPct val="130000"/>
              </a:lnSpc>
            </a:pPr>
            <a:endParaRPr lang="en-US" altLang="zh-CN" sz="1600">
              <a:solidFill>
                <a:srgbClr val="767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72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本章内容提要</a:t>
            </a:r>
          </a:p>
        </p:txBody>
      </p:sp>
      <p:grpSp>
        <p:nvGrpSpPr>
          <p:cNvPr id="53251" name="Group 3"/>
          <p:cNvGrpSpPr>
            <a:grpSpLocks/>
          </p:cNvGrpSpPr>
          <p:nvPr/>
        </p:nvGrpSpPr>
        <p:grpSpPr bwMode="auto">
          <a:xfrm>
            <a:off x="2135188" y="2343150"/>
            <a:ext cx="5670550" cy="488950"/>
            <a:chOff x="385" y="1476"/>
            <a:chExt cx="3572" cy="308"/>
          </a:xfrm>
        </p:grpSpPr>
        <p:sp>
          <p:nvSpPr>
            <p:cNvPr id="53273" name="AutoShape 4"/>
            <p:cNvSpPr>
              <a:spLocks noChangeArrowheads="1"/>
            </p:cNvSpPr>
            <p:nvPr/>
          </p:nvSpPr>
          <p:spPr bwMode="auto">
            <a:xfrm>
              <a:off x="464" y="1476"/>
              <a:ext cx="3493" cy="308"/>
            </a:xfrm>
            <a:prstGeom prst="homePlate">
              <a:avLst>
                <a:gd name="adj" fmla="val 325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0" rIns="0" bIns="0" anchor="ctr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1" lang="zh-CN" altLang="en-US" sz="1200">
                <a:solidFill>
                  <a:srgbClr val="FFFFFF"/>
                </a:solidFill>
              </a:endParaRPr>
            </a:p>
          </p:txBody>
        </p:sp>
        <p:sp>
          <p:nvSpPr>
            <p:cNvPr id="53274" name="Text Box 5"/>
            <p:cNvSpPr txBox="1">
              <a:spLocks noChangeArrowheads="1"/>
            </p:cNvSpPr>
            <p:nvPr/>
          </p:nvSpPr>
          <p:spPr bwMode="auto">
            <a:xfrm>
              <a:off x="626" y="1496"/>
              <a:ext cx="30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kumimoji="1"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项目与软件项目的概念</a:t>
              </a:r>
              <a:r>
                <a:rPr kumimoji="1" lang="zh-CN" altLang="en-US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3275" name="Rectangle 6"/>
            <p:cNvSpPr>
              <a:spLocks noChangeArrowheads="1"/>
            </p:cNvSpPr>
            <p:nvPr/>
          </p:nvSpPr>
          <p:spPr bwMode="auto">
            <a:xfrm>
              <a:off x="385" y="1532"/>
              <a:ext cx="211" cy="1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en-US" altLang="zh-CN" sz="1200">
                  <a:solidFill>
                    <a:srgbClr val="FFFFFF"/>
                  </a:solidFill>
                </a:rPr>
                <a:t>1.1</a:t>
              </a:r>
              <a:endParaRPr kumimoji="1" lang="en-US" altLang="zh-CN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53252" name="Group 7"/>
          <p:cNvGrpSpPr>
            <a:grpSpLocks/>
          </p:cNvGrpSpPr>
          <p:nvPr/>
        </p:nvGrpSpPr>
        <p:grpSpPr bwMode="auto">
          <a:xfrm>
            <a:off x="2135188" y="2924175"/>
            <a:ext cx="5670550" cy="488950"/>
            <a:chOff x="385" y="1842"/>
            <a:chExt cx="3572" cy="308"/>
          </a:xfrm>
        </p:grpSpPr>
        <p:grpSp>
          <p:nvGrpSpPr>
            <p:cNvPr id="53269" name="Group 8"/>
            <p:cNvGrpSpPr>
              <a:grpSpLocks/>
            </p:cNvGrpSpPr>
            <p:nvPr/>
          </p:nvGrpSpPr>
          <p:grpSpPr bwMode="auto">
            <a:xfrm>
              <a:off x="464" y="1842"/>
              <a:ext cx="3493" cy="308"/>
              <a:chOff x="464" y="1842"/>
              <a:chExt cx="3493" cy="308"/>
            </a:xfrm>
          </p:grpSpPr>
          <p:sp>
            <p:nvSpPr>
              <p:cNvPr id="53271" name="AutoShape 9"/>
              <p:cNvSpPr>
                <a:spLocks noChangeArrowheads="1"/>
              </p:cNvSpPr>
              <p:nvPr/>
            </p:nvSpPr>
            <p:spPr bwMode="auto">
              <a:xfrm>
                <a:off x="464" y="1842"/>
                <a:ext cx="3493" cy="308"/>
              </a:xfrm>
              <a:prstGeom prst="homePlate">
                <a:avLst>
                  <a:gd name="adj" fmla="val 32500"/>
                </a:avLst>
              </a:prstGeom>
              <a:solidFill>
                <a:schemeClr val="bg1">
                  <a:alpha val="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2000" tIns="0" rIns="0" bIns="0" anchor="ctr"/>
              <a:lstStyle>
                <a:lvl1pPr>
                  <a:spcBef>
                    <a:spcPct val="30000"/>
                  </a:spcBef>
                  <a:buClr>
                    <a:srgbClr val="0000FF"/>
                  </a:buClr>
                  <a:buFont typeface="Wingdings 2" panose="05020102010507070707" pitchFamily="18" charset="2"/>
                  <a:buChar char="¡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FF"/>
                  </a:buClr>
                  <a:buFont typeface="黑体" panose="02010609060101010101" pitchFamily="49" charset="-122"/>
                  <a:buChar char="–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FF"/>
                  </a:buClr>
                  <a:buFont typeface="黑体" panose="02010609060101010101" pitchFamily="49" charset="-12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1" lang="zh-CN" altLang="en-US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53272" name="Text Box 10"/>
              <p:cNvSpPr txBox="1">
                <a:spLocks noChangeArrowheads="1"/>
              </p:cNvSpPr>
              <p:nvPr/>
            </p:nvSpPr>
            <p:spPr bwMode="auto">
              <a:xfrm>
                <a:off x="626" y="1867"/>
                <a:ext cx="309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0000FF"/>
                  </a:buClr>
                  <a:buFont typeface="Wingdings 2" panose="05020102010507070707" pitchFamily="18" charset="2"/>
                  <a:buChar char="¡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FF"/>
                  </a:buClr>
                  <a:buFont typeface="黑体" panose="02010609060101010101" pitchFamily="49" charset="-122"/>
                  <a:buChar char="–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FF"/>
                  </a:buClr>
                  <a:buFont typeface="黑体" panose="02010609060101010101" pitchFamily="49" charset="-12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 </a:t>
                </a:r>
                <a:r>
                  <a:rPr kumimoji="1" lang="zh-CN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项目管理的概念</a:t>
                </a:r>
                <a:r>
                  <a:rPr kumimoji="1" lang="zh-CN" altLang="en-US" sz="24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53270" name="Rectangle 11"/>
            <p:cNvSpPr>
              <a:spLocks noChangeArrowheads="1"/>
            </p:cNvSpPr>
            <p:nvPr/>
          </p:nvSpPr>
          <p:spPr bwMode="auto">
            <a:xfrm>
              <a:off x="385" y="1915"/>
              <a:ext cx="211" cy="1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en-US" altLang="zh-CN" sz="1200">
                  <a:solidFill>
                    <a:srgbClr val="FFFFFF"/>
                  </a:solidFill>
                </a:rPr>
                <a:t>1.2</a:t>
              </a:r>
              <a:endParaRPr kumimoji="1" lang="en-US" altLang="zh-CN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53253" name="Group 12"/>
          <p:cNvGrpSpPr>
            <a:grpSpLocks/>
          </p:cNvGrpSpPr>
          <p:nvPr/>
        </p:nvGrpSpPr>
        <p:grpSpPr bwMode="auto">
          <a:xfrm>
            <a:off x="2135188" y="3500438"/>
            <a:ext cx="5689600" cy="488950"/>
            <a:chOff x="385" y="2209"/>
            <a:chExt cx="3584" cy="308"/>
          </a:xfrm>
        </p:grpSpPr>
        <p:sp>
          <p:nvSpPr>
            <p:cNvPr id="53266" name="AutoShape 13"/>
            <p:cNvSpPr>
              <a:spLocks noChangeArrowheads="1"/>
            </p:cNvSpPr>
            <p:nvPr/>
          </p:nvSpPr>
          <p:spPr bwMode="auto">
            <a:xfrm>
              <a:off x="464" y="2209"/>
              <a:ext cx="3505" cy="308"/>
            </a:xfrm>
            <a:prstGeom prst="homePlate">
              <a:avLst>
                <a:gd name="adj" fmla="val 32612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0" rIns="0" bIns="0" anchor="ctr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1" lang="zh-CN" altLang="en-US" sz="1200">
                <a:solidFill>
                  <a:srgbClr val="FFFFFF"/>
                </a:solidFill>
              </a:endParaRPr>
            </a:p>
          </p:txBody>
        </p:sp>
        <p:sp>
          <p:nvSpPr>
            <p:cNvPr id="53267" name="Text Box 14"/>
            <p:cNvSpPr txBox="1">
              <a:spLocks noChangeArrowheads="1"/>
            </p:cNvSpPr>
            <p:nvPr/>
          </p:nvSpPr>
          <p:spPr bwMode="auto">
            <a:xfrm>
              <a:off x="626" y="2253"/>
              <a:ext cx="31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kumimoji="1"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软件项目生命期与管理过程</a:t>
              </a:r>
              <a:r>
                <a:rPr kumimoji="1" lang="zh-CN" altLang="en-US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3268" name="Rectangle 15"/>
            <p:cNvSpPr>
              <a:spLocks noChangeArrowheads="1"/>
            </p:cNvSpPr>
            <p:nvPr/>
          </p:nvSpPr>
          <p:spPr bwMode="auto">
            <a:xfrm>
              <a:off x="385" y="2282"/>
              <a:ext cx="211" cy="1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en-US" altLang="zh-CN" sz="1200">
                  <a:solidFill>
                    <a:srgbClr val="FFFFFF"/>
                  </a:solidFill>
                </a:rPr>
                <a:t>1.3</a:t>
              </a:r>
              <a:endParaRPr kumimoji="1" lang="en-US" altLang="zh-CN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53254" name="Group 16"/>
          <p:cNvGrpSpPr>
            <a:grpSpLocks/>
          </p:cNvGrpSpPr>
          <p:nvPr/>
        </p:nvGrpSpPr>
        <p:grpSpPr bwMode="auto">
          <a:xfrm>
            <a:off x="2135188" y="4076700"/>
            <a:ext cx="5689600" cy="488950"/>
            <a:chOff x="385" y="2209"/>
            <a:chExt cx="3584" cy="308"/>
          </a:xfrm>
        </p:grpSpPr>
        <p:sp>
          <p:nvSpPr>
            <p:cNvPr id="53263" name="AutoShape 17"/>
            <p:cNvSpPr>
              <a:spLocks noChangeArrowheads="1"/>
            </p:cNvSpPr>
            <p:nvPr/>
          </p:nvSpPr>
          <p:spPr bwMode="auto">
            <a:xfrm>
              <a:off x="464" y="2209"/>
              <a:ext cx="3505" cy="308"/>
            </a:xfrm>
            <a:prstGeom prst="homePlate">
              <a:avLst>
                <a:gd name="adj" fmla="val 32612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0" rIns="0" bIns="0" anchor="ctr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1" lang="zh-CN" altLang="en-US" sz="1200">
                <a:solidFill>
                  <a:srgbClr val="FFFFFF"/>
                </a:solidFill>
              </a:endParaRPr>
            </a:p>
          </p:txBody>
        </p:sp>
        <p:sp>
          <p:nvSpPr>
            <p:cNvPr id="53264" name="Text Box 18"/>
            <p:cNvSpPr txBox="1">
              <a:spLocks noChangeArrowheads="1"/>
            </p:cNvSpPr>
            <p:nvPr/>
          </p:nvSpPr>
          <p:spPr bwMode="auto">
            <a:xfrm>
              <a:off x="626" y="2253"/>
              <a:ext cx="31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kumimoji="1"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本书内容的组织</a:t>
              </a:r>
              <a:r>
                <a:rPr kumimoji="1" lang="zh-CN" altLang="en-US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3265" name="Rectangle 19"/>
            <p:cNvSpPr>
              <a:spLocks noChangeArrowheads="1"/>
            </p:cNvSpPr>
            <p:nvPr/>
          </p:nvSpPr>
          <p:spPr bwMode="auto">
            <a:xfrm>
              <a:off x="385" y="2282"/>
              <a:ext cx="211" cy="1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en-US" altLang="zh-CN" sz="1200">
                  <a:solidFill>
                    <a:srgbClr val="FFFFFF"/>
                  </a:solidFill>
                </a:rPr>
                <a:t>1.4</a:t>
              </a:r>
              <a:endParaRPr kumimoji="1" lang="en-US" altLang="zh-CN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53255" name="Group 20"/>
          <p:cNvGrpSpPr>
            <a:grpSpLocks/>
          </p:cNvGrpSpPr>
          <p:nvPr/>
        </p:nvGrpSpPr>
        <p:grpSpPr bwMode="auto">
          <a:xfrm>
            <a:off x="2135188" y="4652963"/>
            <a:ext cx="5689600" cy="488950"/>
            <a:chOff x="385" y="2209"/>
            <a:chExt cx="3584" cy="308"/>
          </a:xfrm>
        </p:grpSpPr>
        <p:sp>
          <p:nvSpPr>
            <p:cNvPr id="53260" name="AutoShape 21"/>
            <p:cNvSpPr>
              <a:spLocks noChangeArrowheads="1"/>
            </p:cNvSpPr>
            <p:nvPr/>
          </p:nvSpPr>
          <p:spPr bwMode="auto">
            <a:xfrm>
              <a:off x="464" y="2209"/>
              <a:ext cx="3505" cy="308"/>
            </a:xfrm>
            <a:prstGeom prst="homePlate">
              <a:avLst>
                <a:gd name="adj" fmla="val 32612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0" rIns="0" bIns="0" anchor="ctr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1" lang="zh-CN" altLang="en-US" sz="1200">
                <a:solidFill>
                  <a:srgbClr val="FFFFFF"/>
                </a:solidFill>
              </a:endParaRPr>
            </a:p>
          </p:txBody>
        </p:sp>
        <p:sp>
          <p:nvSpPr>
            <p:cNvPr id="53261" name="Text Box 22"/>
            <p:cNvSpPr txBox="1">
              <a:spLocks noChangeArrowheads="1"/>
            </p:cNvSpPr>
            <p:nvPr/>
          </p:nvSpPr>
          <p:spPr bwMode="auto">
            <a:xfrm>
              <a:off x="626" y="2273"/>
              <a:ext cx="311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kumimoji="1"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本章小结</a:t>
              </a:r>
            </a:p>
          </p:txBody>
        </p:sp>
        <p:sp>
          <p:nvSpPr>
            <p:cNvPr id="53262" name="Rectangle 23"/>
            <p:cNvSpPr>
              <a:spLocks noChangeArrowheads="1"/>
            </p:cNvSpPr>
            <p:nvPr/>
          </p:nvSpPr>
          <p:spPr bwMode="auto">
            <a:xfrm>
              <a:off x="385" y="2282"/>
              <a:ext cx="211" cy="1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en-US" altLang="zh-CN" sz="1200">
                  <a:solidFill>
                    <a:srgbClr val="FFFFFF"/>
                  </a:solidFill>
                </a:rPr>
                <a:t>1.5</a:t>
              </a:r>
              <a:endParaRPr kumimoji="1" lang="en-US" altLang="zh-CN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53256" name="Group 24"/>
          <p:cNvGrpSpPr>
            <a:grpSpLocks/>
          </p:cNvGrpSpPr>
          <p:nvPr/>
        </p:nvGrpSpPr>
        <p:grpSpPr bwMode="auto">
          <a:xfrm>
            <a:off x="2135188" y="5229225"/>
            <a:ext cx="5689600" cy="488950"/>
            <a:chOff x="385" y="2209"/>
            <a:chExt cx="3584" cy="308"/>
          </a:xfrm>
        </p:grpSpPr>
        <p:sp>
          <p:nvSpPr>
            <p:cNvPr id="53257" name="AutoShape 25"/>
            <p:cNvSpPr>
              <a:spLocks noChangeArrowheads="1"/>
            </p:cNvSpPr>
            <p:nvPr/>
          </p:nvSpPr>
          <p:spPr bwMode="auto">
            <a:xfrm>
              <a:off x="464" y="2209"/>
              <a:ext cx="3505" cy="308"/>
            </a:xfrm>
            <a:prstGeom prst="homePlate">
              <a:avLst>
                <a:gd name="adj" fmla="val 32612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0" rIns="0" bIns="0" anchor="ctr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1" lang="zh-CN" altLang="en-US" sz="1200">
                <a:solidFill>
                  <a:srgbClr val="FFFFFF"/>
                </a:solidFill>
              </a:endParaRPr>
            </a:p>
          </p:txBody>
        </p:sp>
        <p:sp>
          <p:nvSpPr>
            <p:cNvPr id="53258" name="Text Box 26"/>
            <p:cNvSpPr txBox="1">
              <a:spLocks noChangeArrowheads="1"/>
            </p:cNvSpPr>
            <p:nvPr/>
          </p:nvSpPr>
          <p:spPr bwMode="auto">
            <a:xfrm>
              <a:off x="626" y="2273"/>
              <a:ext cx="311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kumimoji="1"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复习思考题</a:t>
              </a:r>
            </a:p>
          </p:txBody>
        </p:sp>
        <p:sp>
          <p:nvSpPr>
            <p:cNvPr id="53259" name="Rectangle 27"/>
            <p:cNvSpPr>
              <a:spLocks noChangeArrowheads="1"/>
            </p:cNvSpPr>
            <p:nvPr/>
          </p:nvSpPr>
          <p:spPr bwMode="auto">
            <a:xfrm>
              <a:off x="385" y="2282"/>
              <a:ext cx="211" cy="1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en-US" altLang="zh-CN" sz="1200">
                  <a:solidFill>
                    <a:srgbClr val="FFFFFF"/>
                  </a:solidFill>
                </a:rPr>
                <a:t>1.6</a:t>
              </a:r>
              <a:endParaRPr kumimoji="1" lang="en-US" altLang="zh-CN" sz="18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182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2</a:t>
            </a:r>
            <a:endParaRPr kumimoji="1" lang="zh-CN" altLang="en-US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029" y="1754909"/>
            <a:ext cx="11013935" cy="47244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 2" panose="05020102010507070707" pitchFamily="18" charset="2"/>
              <a:buNone/>
            </a:pPr>
            <a:r>
              <a:rPr lang="en-US" altLang="zh-CN" sz="2000" dirty="0" smtClean="0">
                <a:latin typeface="宋体" panose="02010600030101010101" pitchFamily="2" charset="-122"/>
              </a:rPr>
              <a:t>1. </a:t>
            </a:r>
            <a:r>
              <a:rPr lang="zh-CN" altLang="en-US" sz="2000" dirty="0" smtClean="0">
                <a:latin typeface="宋体" panose="02010600030101010101" pitchFamily="2" charset="-122"/>
              </a:rPr>
              <a:t>项目管理</a:t>
            </a:r>
            <a:r>
              <a:rPr lang="zh-CN" altLang="en-US" sz="2000" dirty="0">
                <a:latin typeface="宋体" panose="02010600030101010101" pitchFamily="2" charset="-122"/>
              </a:rPr>
              <a:t>与一般管理有什么不同？</a:t>
            </a:r>
          </a:p>
          <a:p>
            <a:pPr eaLnBrk="1" hangingPunct="1">
              <a:lnSpc>
                <a:spcPct val="130000"/>
              </a:lnSpc>
              <a:buFont typeface="Wingdings 2" panose="05020102010507070707" pitchFamily="18" charset="2"/>
              <a:buNone/>
            </a:pPr>
            <a:r>
              <a:rPr lang="en-US" altLang="zh-CN" sz="2000" dirty="0" smtClean="0">
                <a:latin typeface="宋体" panose="02010600030101010101" pitchFamily="2" charset="-122"/>
              </a:rPr>
              <a:t>2. </a:t>
            </a:r>
            <a:r>
              <a:rPr lang="zh-CN" altLang="en-US" sz="2000" dirty="0">
                <a:latin typeface="宋体" panose="02010600030101010101" pitchFamily="2" charset="-122"/>
              </a:rPr>
              <a:t>简述软件项目管理的过程。</a:t>
            </a:r>
          </a:p>
          <a:p>
            <a:pPr eaLnBrk="1" hangingPunct="1">
              <a:lnSpc>
                <a:spcPct val="130000"/>
              </a:lnSpc>
              <a:buFont typeface="Wingdings 2" panose="05020102010507070707" pitchFamily="18" charset="2"/>
              <a:buNone/>
            </a:pPr>
            <a:r>
              <a:rPr lang="en-US" altLang="zh-CN" sz="2000" dirty="0" smtClean="0">
                <a:latin typeface="宋体" panose="02010600030101010101" pitchFamily="2" charset="-122"/>
              </a:rPr>
              <a:t>3. </a:t>
            </a:r>
            <a:r>
              <a:rPr lang="zh-CN" altLang="en-US" sz="2000" dirty="0" smtClean="0">
                <a:latin typeface="宋体" panose="02010600030101010101" pitchFamily="2" charset="-122"/>
              </a:rPr>
              <a:t>分别</a:t>
            </a:r>
            <a:r>
              <a:rPr lang="zh-CN" altLang="en-US" sz="2000" dirty="0">
                <a:latin typeface="宋体" panose="02010600030101010101" pitchFamily="2" charset="-122"/>
              </a:rPr>
              <a:t>举出一个成功的和失败的软件项目的例子</a:t>
            </a:r>
            <a:r>
              <a:rPr lang="zh-CN" altLang="en-US" sz="2000" dirty="0" smtClean="0">
                <a:latin typeface="宋体" panose="02010600030101010101" pitchFamily="2" charset="-122"/>
              </a:rPr>
              <a:t>。简要分析一下可能的失败原因。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buFont typeface="Wingdings 2" panose="05020102010507070707" pitchFamily="18" charset="2"/>
              <a:buNone/>
            </a:pPr>
            <a:r>
              <a:rPr lang="zh-CN" altLang="en-US" sz="2000" dirty="0" smtClean="0">
                <a:latin typeface="宋体" panose="02010600030101010101" pitchFamily="2" charset="-122"/>
              </a:rPr>
              <a:t>备注：所有作业做成电子档即可。每次作业按照第几章</a:t>
            </a:r>
            <a:r>
              <a:rPr lang="en-US" altLang="zh-CN" sz="2000" dirty="0" smtClean="0">
                <a:latin typeface="宋体" panose="02010600030101010101" pitchFamily="2" charset="-122"/>
              </a:rPr>
              <a:t>-</a:t>
            </a:r>
            <a:r>
              <a:rPr lang="zh-CN" altLang="en-US" sz="2000" dirty="0" smtClean="0">
                <a:latin typeface="宋体" panose="02010600030101010101" pitchFamily="2" charset="-122"/>
              </a:rPr>
              <a:t>作业几 进行标注，如这次就是作业</a:t>
            </a:r>
            <a:r>
              <a:rPr lang="en-US" altLang="zh-CN" sz="2000" dirty="0" smtClean="0">
                <a:latin typeface="宋体" panose="02010600030101010101" pitchFamily="2" charset="-122"/>
              </a:rPr>
              <a:t>1-2</a:t>
            </a:r>
            <a:r>
              <a:rPr lang="zh-CN" altLang="en-US" sz="2000" dirty="0" smtClean="0">
                <a:latin typeface="宋体" panose="02010600030101010101" pitchFamily="2" charset="-122"/>
              </a:rPr>
              <a:t>。</a:t>
            </a:r>
            <a:endParaRPr lang="zh-CN" altLang="en-US" sz="200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8247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1.3  </a:t>
            </a:r>
            <a:r>
              <a:rPr lang="zh-CN" altLang="en-US" smtClean="0"/>
              <a:t>软件项目生命期与管理过程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1" y="1916114"/>
            <a:ext cx="8640763" cy="4941887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chemeClr val="accent2"/>
                </a:solidFill>
                <a:ea typeface="黑体" panose="02010609060101010101" pitchFamily="49" charset="-122"/>
              </a:rPr>
              <a:t>软件项目生命期</a:t>
            </a:r>
            <a:r>
              <a:rPr lang="zh-CN" altLang="en-US" smtClean="0"/>
              <a:t> 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000">
                <a:solidFill>
                  <a:schemeClr val="accent2"/>
                </a:solidFill>
                <a:ea typeface="黑体" panose="02010609060101010101" pitchFamily="49" charset="-122"/>
              </a:rPr>
              <a:t>计划阶段   </a:t>
            </a:r>
            <a:r>
              <a:rPr lang="zh-CN" altLang="en-US" sz="2000"/>
              <a:t>定义系统，确定用户的要求或总体研究目标，提出可行的方案，包括资源、成本、效益、进度等的实施计划。进行可行性分析并制定粗略计划。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000">
                <a:solidFill>
                  <a:schemeClr val="accent2"/>
                </a:solidFill>
                <a:ea typeface="黑体" panose="02010609060101010101" pitchFamily="49" charset="-122"/>
              </a:rPr>
              <a:t>需求分析阶段   </a:t>
            </a:r>
            <a:r>
              <a:rPr lang="zh-CN" altLang="en-US" sz="2000"/>
              <a:t>确定软件的功能、性能、可靠性、接口标准等要求，根据功能要求进行数据流程分析，提出初步的系统逻辑模型，并据此修改项目实施计划。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000">
                <a:solidFill>
                  <a:schemeClr val="accent2"/>
                </a:solidFill>
                <a:ea typeface="黑体" panose="02010609060101010101" pitchFamily="49" charset="-122"/>
              </a:rPr>
              <a:t>软件设计阶段   </a:t>
            </a:r>
            <a:r>
              <a:rPr lang="zh-CN" altLang="en-US" sz="2000"/>
              <a:t>它包括系统概要设计和详细设计。在概要设计中，要建立系统的整体结构，进行模块划分，根据要求确定接口。在详细设计中，要建立算法、数据结构和流程图。 </a:t>
            </a:r>
          </a:p>
        </p:txBody>
      </p:sp>
    </p:spTree>
    <p:extLst>
      <p:ext uri="{BB962C8B-B14F-4D97-AF65-F5344CB8AC3E}">
        <p14:creationId xmlns:p14="http://schemas.microsoft.com/office/powerpoint/2010/main" val="85736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软件项目生命期与管理过程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1989138"/>
            <a:ext cx="8785225" cy="4868862"/>
          </a:xfrm>
        </p:spPr>
        <p:txBody>
          <a:bodyPr/>
          <a:lstStyle/>
          <a:p>
            <a:pPr lvl="1" eaLnBrk="1" hangingPunct="1">
              <a:lnSpc>
                <a:spcPct val="130000"/>
              </a:lnSpc>
            </a:pPr>
            <a:r>
              <a:rPr lang="zh-CN" altLang="en-US" sz="2000">
                <a:solidFill>
                  <a:schemeClr val="accent2"/>
                </a:solidFill>
                <a:ea typeface="黑体" panose="02010609060101010101" pitchFamily="49" charset="-122"/>
              </a:rPr>
              <a:t>编码阶段   </a:t>
            </a:r>
            <a:r>
              <a:rPr lang="zh-CN" altLang="en-US" sz="2000"/>
              <a:t>把流程图翻译成程序，并对程序进行调试。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000">
                <a:solidFill>
                  <a:schemeClr val="accent2"/>
                </a:solidFill>
                <a:ea typeface="黑体" panose="02010609060101010101" pitchFamily="49" charset="-122"/>
              </a:rPr>
              <a:t>测试阶段   </a:t>
            </a:r>
            <a:r>
              <a:rPr lang="zh-CN" altLang="en-US" sz="2000"/>
              <a:t>通过单元测试，检验模块内部的结构和功能；通过集成测试，把模块连接成系统，重点寻找接口上可能存在的问题；确认测试，即按照需求的内容逐项进行测试；系统测试，就是到实际的使用环境中进行测试。单元测试和集成测试由开发者自己完成，确认测试和系统测试则由用户参与完成。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000">
                <a:solidFill>
                  <a:schemeClr val="accent2"/>
                </a:solidFill>
                <a:ea typeface="黑体" panose="02010609060101010101" pitchFamily="49" charset="-122"/>
              </a:rPr>
              <a:t>运行维护阶段   </a:t>
            </a:r>
            <a:r>
              <a:rPr lang="zh-CN" altLang="en-US" sz="2000"/>
              <a:t>它一般包括三类工作，为了修改错误而做的改正性维护；为了适应环境变化而做的适应性维护；为了适应用户新的需求而做的完善性维护，有时会成为二次开发，进入一个新的生命期，再从计划阶段开始。 </a:t>
            </a:r>
          </a:p>
        </p:txBody>
      </p:sp>
    </p:spTree>
    <p:extLst>
      <p:ext uri="{BB962C8B-B14F-4D97-AF65-F5344CB8AC3E}">
        <p14:creationId xmlns:p14="http://schemas.microsoft.com/office/powerpoint/2010/main" val="160455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软件项目生命期与管理过程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9" y="1989138"/>
            <a:ext cx="8569325" cy="4868862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/>
              <a:t>   </a:t>
            </a:r>
            <a:endParaRPr lang="en-US" altLang="zh-CN" sz="2400">
              <a:solidFill>
                <a:schemeClr val="accent1"/>
              </a:solidFill>
              <a:ea typeface="黑体" panose="02010609060101010101" pitchFamily="49" charset="-122"/>
            </a:endParaRPr>
          </a:p>
        </p:txBody>
      </p:sp>
      <p:pic>
        <p:nvPicPr>
          <p:cNvPr id="41988" name="矩形 143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1" y="1916113"/>
            <a:ext cx="6697663" cy="420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3359150" y="6381750"/>
            <a:ext cx="61928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Ctr="1">
            <a:spAutoFit/>
          </a:bodyPr>
          <a:lstStyle>
            <a:lvl1pPr>
              <a:spcBef>
                <a:spcPct val="30000"/>
              </a:spcBef>
              <a:buClr>
                <a:srgbClr val="0000FF"/>
              </a:buClr>
              <a:buFont typeface="Wingdings 2" panose="05020102010507070707" pitchFamily="18" charset="2"/>
              <a:buChar char="¡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黑体" panose="02010609060101010101" pitchFamily="49" charset="-122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黑体" panose="02010609060101010101" pitchFamily="49" charset="-12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Clr>
                <a:srgbClr val="0000F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zh-CN" sz="2000">
                <a:solidFill>
                  <a:srgbClr val="3333CC"/>
                </a:solidFill>
              </a:rPr>
              <a:t>              —— </a:t>
            </a:r>
            <a:r>
              <a:rPr lang="zh-CN" altLang="en-US" sz="2000">
                <a:solidFill>
                  <a:srgbClr val="00CC99"/>
                </a:solidFill>
                <a:ea typeface="黑体" panose="02010609060101010101" pitchFamily="49" charset="-122"/>
              </a:rPr>
              <a:t>不要强行照搬书上的软件工程生命周期</a:t>
            </a:r>
          </a:p>
        </p:txBody>
      </p:sp>
    </p:spTree>
    <p:extLst>
      <p:ext uri="{BB962C8B-B14F-4D97-AF65-F5344CB8AC3E}">
        <p14:creationId xmlns:p14="http://schemas.microsoft.com/office/powerpoint/2010/main" val="85994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软件项目生命期与管理过程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189" y="1989138"/>
            <a:ext cx="8353425" cy="4868862"/>
          </a:xfrm>
        </p:spPr>
        <p:txBody>
          <a:bodyPr/>
          <a:lstStyle/>
          <a:p>
            <a:pPr eaLnBrk="1" hangingPunct="1"/>
            <a:r>
              <a:rPr lang="zh-CN" altLang="en-US" sz="2400">
                <a:solidFill>
                  <a:schemeClr val="accent2"/>
                </a:solidFill>
                <a:ea typeface="黑体" panose="02010609060101010101" pitchFamily="49" charset="-122"/>
              </a:rPr>
              <a:t>项目生命周期阶段</a:t>
            </a:r>
          </a:p>
          <a:p>
            <a:pPr lvl="1" eaLnBrk="1" hangingPunct="1"/>
            <a:r>
              <a:rPr lang="zh-CN" altLang="en-US" smtClean="0"/>
              <a:t>概念（</a:t>
            </a:r>
            <a:r>
              <a:rPr lang="en-US" altLang="zh-CN" smtClean="0"/>
              <a:t>Concept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zh-CN" altLang="en-US" smtClean="0"/>
              <a:t>开发（</a:t>
            </a:r>
            <a:r>
              <a:rPr lang="en-US" altLang="zh-CN" smtClean="0"/>
              <a:t>Development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zh-CN" altLang="en-US" smtClean="0"/>
              <a:t>实施（</a:t>
            </a:r>
            <a:r>
              <a:rPr lang="en-US" altLang="zh-CN" smtClean="0"/>
              <a:t>Implementation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zh-CN" altLang="en-US" smtClean="0"/>
              <a:t>结束（</a:t>
            </a:r>
            <a:r>
              <a:rPr lang="en-US" altLang="zh-CN" smtClean="0"/>
              <a:t>Termination</a:t>
            </a:r>
            <a:r>
              <a:rPr lang="zh-CN" altLang="en-US" smtClean="0"/>
              <a:t>）</a:t>
            </a:r>
          </a:p>
          <a:p>
            <a:pPr eaLnBrk="1" hangingPunct="1"/>
            <a:r>
              <a:rPr lang="zh-CN" altLang="en-US" sz="2400">
                <a:solidFill>
                  <a:schemeClr val="accent2"/>
                </a:solidFill>
                <a:ea typeface="黑体" panose="02010609060101010101" pitchFamily="49" charset="-122"/>
              </a:rPr>
              <a:t>思考</a:t>
            </a:r>
          </a:p>
          <a:p>
            <a:pPr lvl="1" eaLnBrk="1" hangingPunct="1"/>
            <a:r>
              <a:rPr lang="zh-CN" altLang="en-US" smtClean="0"/>
              <a:t>项目生命周期中风险最大的是哪个阶段？</a:t>
            </a:r>
          </a:p>
          <a:p>
            <a:pPr lvl="1" eaLnBrk="1" hangingPunct="1"/>
            <a:r>
              <a:rPr lang="zh-CN" altLang="en-US" smtClean="0"/>
              <a:t>项目生命周期中冲突最多的是哪个阶段？</a:t>
            </a:r>
          </a:p>
        </p:txBody>
      </p:sp>
    </p:spTree>
    <p:extLst>
      <p:ext uri="{BB962C8B-B14F-4D97-AF65-F5344CB8AC3E}">
        <p14:creationId xmlns:p14="http://schemas.microsoft.com/office/powerpoint/2010/main" val="4138268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软件项目生命期与管理过程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1" y="2060576"/>
            <a:ext cx="8640763" cy="4797425"/>
          </a:xfrm>
        </p:spPr>
        <p:txBody>
          <a:bodyPr/>
          <a:lstStyle/>
          <a:p>
            <a:pPr eaLnBrk="1" hangingPunct="1"/>
            <a:r>
              <a:rPr lang="zh-CN" altLang="en-US" sz="2400">
                <a:solidFill>
                  <a:schemeClr val="accent2"/>
                </a:solidFill>
                <a:ea typeface="黑体" panose="02010609060101010101" pitchFamily="49" charset="-122"/>
              </a:rPr>
              <a:t>项目生命周期的影响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2852738"/>
            <a:ext cx="8204200" cy="261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629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软件项目生命期与管理过程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1" y="1916114"/>
            <a:ext cx="8640763" cy="4941887"/>
          </a:xfrm>
        </p:spPr>
        <p:txBody>
          <a:bodyPr/>
          <a:lstStyle/>
          <a:p>
            <a:pPr eaLnBrk="1" hangingPunct="1"/>
            <a:r>
              <a:rPr lang="zh-CN" altLang="en-US" sz="2400">
                <a:solidFill>
                  <a:schemeClr val="accent2"/>
                </a:solidFill>
                <a:ea typeface="黑体" panose="02010609060101010101" pitchFamily="49" charset="-122"/>
              </a:rPr>
              <a:t>软件项目管理过程</a:t>
            </a:r>
            <a:r>
              <a:rPr lang="zh-CN" altLang="en-US" smtClean="0"/>
              <a:t> </a:t>
            </a:r>
          </a:p>
          <a:p>
            <a:pPr eaLnBrk="1" hangingPunct="1"/>
            <a:endParaRPr lang="en-US" altLang="zh-CN" smtClean="0"/>
          </a:p>
        </p:txBody>
      </p:sp>
      <p:grpSp>
        <p:nvGrpSpPr>
          <p:cNvPr id="45060" name="Group 4"/>
          <p:cNvGrpSpPr>
            <a:grpSpLocks/>
          </p:cNvGrpSpPr>
          <p:nvPr/>
        </p:nvGrpSpPr>
        <p:grpSpPr bwMode="auto">
          <a:xfrm>
            <a:off x="3287713" y="2641600"/>
            <a:ext cx="7086600" cy="3966572"/>
            <a:chOff x="528" y="992"/>
            <a:chExt cx="4464" cy="2616"/>
          </a:xfrm>
        </p:grpSpPr>
        <p:sp>
          <p:nvSpPr>
            <p:cNvPr id="45061" name="Oval 5"/>
            <p:cNvSpPr>
              <a:spLocks noChangeArrowheads="1"/>
            </p:cNvSpPr>
            <p:nvPr/>
          </p:nvSpPr>
          <p:spPr bwMode="auto">
            <a:xfrm>
              <a:off x="528" y="1549"/>
              <a:ext cx="2736" cy="135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1" lang="zh-CN" altLang="zh-CN" sz="2400" b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5062" name="AutoShape 6"/>
            <p:cNvSpPr>
              <a:spLocks noChangeArrowheads="1"/>
            </p:cNvSpPr>
            <p:nvPr/>
          </p:nvSpPr>
          <p:spPr bwMode="auto">
            <a:xfrm>
              <a:off x="1841" y="1279"/>
              <a:ext cx="131" cy="541"/>
            </a:xfrm>
            <a:prstGeom prst="downArrow">
              <a:avLst>
                <a:gd name="adj1" fmla="val 50000"/>
                <a:gd name="adj2" fmla="val 10324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1" lang="zh-CN" altLang="en-US" sz="1200">
                <a:solidFill>
                  <a:srgbClr val="FFFFFF"/>
                </a:solidFill>
              </a:endParaRPr>
            </a:p>
          </p:txBody>
        </p:sp>
        <p:sp>
          <p:nvSpPr>
            <p:cNvPr id="45063" name="AutoShape 7"/>
            <p:cNvSpPr>
              <a:spLocks noChangeArrowheads="1"/>
            </p:cNvSpPr>
            <p:nvPr/>
          </p:nvSpPr>
          <p:spPr bwMode="auto">
            <a:xfrm>
              <a:off x="1824" y="2832"/>
              <a:ext cx="175" cy="499"/>
            </a:xfrm>
            <a:prstGeom prst="downArrow">
              <a:avLst>
                <a:gd name="adj1" fmla="val 50000"/>
                <a:gd name="adj2" fmla="val 7128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1" lang="zh-CN" altLang="en-US" sz="1200">
                <a:solidFill>
                  <a:srgbClr val="FFFFFF"/>
                </a:solidFill>
              </a:endParaRPr>
            </a:p>
          </p:txBody>
        </p:sp>
        <p:sp>
          <p:nvSpPr>
            <p:cNvPr id="45064" name="AutoShape 8"/>
            <p:cNvSpPr>
              <a:spLocks noChangeArrowheads="1"/>
            </p:cNvSpPr>
            <p:nvPr/>
          </p:nvSpPr>
          <p:spPr bwMode="auto">
            <a:xfrm>
              <a:off x="3154" y="1549"/>
              <a:ext cx="1838" cy="271"/>
            </a:xfrm>
            <a:prstGeom prst="wedgeRectCallout">
              <a:avLst>
                <a:gd name="adj1" fmla="val -48213"/>
                <a:gd name="adj2" fmla="val 143375"/>
              </a:avLst>
            </a:prstGeom>
            <a:solidFill>
              <a:srgbClr val="CC66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800" b="0">
                  <a:solidFill>
                    <a:srgbClr val="FFFF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   </a:t>
              </a:r>
              <a:r>
                <a:rPr lang="zh-CN" altLang="en-US" sz="1800">
                  <a:solidFill>
                    <a:srgbClr val="FFFF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软件项目管理的核心</a:t>
              </a:r>
            </a:p>
          </p:txBody>
        </p:sp>
        <p:sp>
          <p:nvSpPr>
            <p:cNvPr id="45065" name="Line 9"/>
            <p:cNvSpPr>
              <a:spLocks noChangeShapeType="1"/>
            </p:cNvSpPr>
            <p:nvPr/>
          </p:nvSpPr>
          <p:spPr bwMode="auto">
            <a:xfrm>
              <a:off x="1841" y="2135"/>
              <a:ext cx="0" cy="3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2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66" name="Line 10"/>
            <p:cNvSpPr>
              <a:spLocks noChangeShapeType="1"/>
            </p:cNvSpPr>
            <p:nvPr/>
          </p:nvSpPr>
          <p:spPr bwMode="auto">
            <a:xfrm flipV="1">
              <a:off x="1972" y="2135"/>
              <a:ext cx="0" cy="3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2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67" name="Text Box 11"/>
            <p:cNvSpPr txBox="1">
              <a:spLocks noChangeArrowheads="1"/>
            </p:cNvSpPr>
            <p:nvPr/>
          </p:nvSpPr>
          <p:spPr bwMode="auto">
            <a:xfrm>
              <a:off x="1584" y="992"/>
              <a:ext cx="720" cy="264"/>
            </a:xfrm>
            <a:prstGeom prst="rect">
              <a:avLst/>
            </a:prstGeom>
            <a:solidFill>
              <a:srgbClr val="8AC7DC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r>
                <a:rPr kumimoji="1" lang="zh-CN" altLang="en-US" sz="2000">
                  <a:solidFill>
                    <a:srgbClr val="FFFFFF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启动</a:t>
              </a:r>
            </a:p>
          </p:txBody>
        </p:sp>
        <p:sp>
          <p:nvSpPr>
            <p:cNvPr id="45068" name="Text Box 12"/>
            <p:cNvSpPr txBox="1">
              <a:spLocks noChangeArrowheads="1"/>
            </p:cNvSpPr>
            <p:nvPr/>
          </p:nvSpPr>
          <p:spPr bwMode="auto">
            <a:xfrm>
              <a:off x="1584" y="1824"/>
              <a:ext cx="720" cy="264"/>
            </a:xfrm>
            <a:prstGeom prst="rect">
              <a:avLst/>
            </a:prstGeom>
            <a:solidFill>
              <a:srgbClr val="8AC7DC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r>
                <a:rPr kumimoji="1" lang="zh-CN" altLang="en-US" sz="2000">
                  <a:solidFill>
                    <a:srgbClr val="FFFFFF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计划</a:t>
              </a:r>
            </a:p>
          </p:txBody>
        </p:sp>
        <p:sp>
          <p:nvSpPr>
            <p:cNvPr id="45069" name="Text Box 13"/>
            <p:cNvSpPr txBox="1">
              <a:spLocks noChangeArrowheads="1"/>
            </p:cNvSpPr>
            <p:nvPr/>
          </p:nvSpPr>
          <p:spPr bwMode="auto">
            <a:xfrm>
              <a:off x="1584" y="2496"/>
              <a:ext cx="720" cy="264"/>
            </a:xfrm>
            <a:prstGeom prst="rect">
              <a:avLst/>
            </a:prstGeom>
            <a:solidFill>
              <a:srgbClr val="8AC7DC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r>
                <a:rPr kumimoji="1" lang="zh-CN" altLang="en-US" sz="2000">
                  <a:solidFill>
                    <a:srgbClr val="FFFFFF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控制</a:t>
              </a:r>
            </a:p>
          </p:txBody>
        </p:sp>
        <p:sp>
          <p:nvSpPr>
            <p:cNvPr id="45070" name="Text Box 14"/>
            <p:cNvSpPr txBox="1">
              <a:spLocks noChangeArrowheads="1"/>
            </p:cNvSpPr>
            <p:nvPr/>
          </p:nvSpPr>
          <p:spPr bwMode="auto">
            <a:xfrm>
              <a:off x="1584" y="3344"/>
              <a:ext cx="720" cy="264"/>
            </a:xfrm>
            <a:prstGeom prst="rect">
              <a:avLst/>
            </a:prstGeom>
            <a:solidFill>
              <a:srgbClr val="8AC7DC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rgbClr val="0000FF"/>
                </a:buClr>
                <a:buFont typeface="Wingdings 2" panose="05020102010507070707" pitchFamily="18" charset="2"/>
                <a:buChar char="¡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Font typeface="黑体" panose="02010609060101010101" pitchFamily="49" charset="-12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r>
                <a:rPr kumimoji="1" lang="zh-CN" altLang="en-US" sz="2000">
                  <a:solidFill>
                    <a:srgbClr val="FFFFFF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结束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067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软件项目生命期与管理过程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189" y="1916114"/>
            <a:ext cx="8353425" cy="4941887"/>
          </a:xfrm>
        </p:spPr>
        <p:txBody>
          <a:bodyPr/>
          <a:lstStyle/>
          <a:p>
            <a:pPr eaLnBrk="1" hangingPunct="1"/>
            <a:r>
              <a:rPr kumimoji="1" lang="zh-CN" altLang="en-US" sz="2400">
                <a:solidFill>
                  <a:schemeClr val="accent2"/>
                </a:solidFill>
                <a:ea typeface="黑体" panose="02010609060101010101" pitchFamily="49" charset="-122"/>
              </a:rPr>
              <a:t>项目管理过程包括的主要工作</a:t>
            </a:r>
          </a:p>
          <a:p>
            <a:pPr lvl="1" eaLnBrk="1" hangingPunct="1">
              <a:lnSpc>
                <a:spcPct val="120000"/>
              </a:lnSpc>
            </a:pPr>
            <a:r>
              <a:rPr kumimoji="1" lang="zh-CN" altLang="en-US" smtClean="0"/>
              <a:t>制定技术目标</a:t>
            </a:r>
          </a:p>
          <a:p>
            <a:pPr lvl="1" eaLnBrk="1" hangingPunct="1">
              <a:lnSpc>
                <a:spcPct val="120000"/>
              </a:lnSpc>
            </a:pPr>
            <a:r>
              <a:rPr kumimoji="1" lang="zh-CN" altLang="en-US" smtClean="0"/>
              <a:t>组建项目组</a:t>
            </a:r>
          </a:p>
          <a:p>
            <a:pPr lvl="1" eaLnBrk="1" hangingPunct="1">
              <a:lnSpc>
                <a:spcPct val="120000"/>
              </a:lnSpc>
            </a:pPr>
            <a:r>
              <a:rPr kumimoji="1" lang="zh-CN" altLang="en-US" smtClean="0"/>
              <a:t>制订项目计划</a:t>
            </a:r>
          </a:p>
          <a:p>
            <a:pPr lvl="1" eaLnBrk="1" hangingPunct="1">
              <a:lnSpc>
                <a:spcPct val="120000"/>
              </a:lnSpc>
            </a:pPr>
            <a:r>
              <a:rPr kumimoji="1" lang="zh-CN" altLang="en-US" smtClean="0"/>
              <a:t>处理范围变化</a:t>
            </a:r>
          </a:p>
          <a:p>
            <a:pPr lvl="1" eaLnBrk="1" hangingPunct="1">
              <a:lnSpc>
                <a:spcPct val="120000"/>
              </a:lnSpc>
            </a:pPr>
            <a:r>
              <a:rPr kumimoji="1" lang="zh-CN" altLang="en-US" smtClean="0"/>
              <a:t>控制实际进展</a:t>
            </a:r>
          </a:p>
          <a:p>
            <a:pPr lvl="1" eaLnBrk="1" hangingPunct="1">
              <a:lnSpc>
                <a:spcPct val="120000"/>
              </a:lnSpc>
            </a:pPr>
            <a:r>
              <a:rPr kumimoji="1" lang="zh-CN" altLang="en-US" smtClean="0"/>
              <a:t>整理、完善技术档案</a:t>
            </a:r>
          </a:p>
          <a:p>
            <a:pPr lvl="1" eaLnBrk="1" hangingPunct="1">
              <a:lnSpc>
                <a:spcPct val="120000"/>
              </a:lnSpc>
            </a:pPr>
            <a:r>
              <a:rPr kumimoji="1" lang="zh-CN" altLang="en-US" smtClean="0"/>
              <a:t>形成知识网络</a:t>
            </a:r>
          </a:p>
          <a:p>
            <a:pPr eaLnBrk="1" hangingPunct="1"/>
            <a:endParaRPr kumimoji="1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88609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软件项目生命期与管理过程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189" y="1916114"/>
            <a:ext cx="8353425" cy="49418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kumimoji="1" lang="zh-CN" altLang="en-US" sz="2400">
                <a:solidFill>
                  <a:schemeClr val="accent2"/>
                </a:solidFill>
                <a:ea typeface="黑体" panose="02010609060101010101" pitchFamily="49" charset="-122"/>
              </a:rPr>
              <a:t>影响项目成功的因素</a:t>
            </a:r>
          </a:p>
          <a:p>
            <a:pPr lvl="1" eaLnBrk="1" hangingPunct="1">
              <a:lnSpc>
                <a:spcPct val="120000"/>
              </a:lnSpc>
            </a:pPr>
            <a:r>
              <a:rPr kumimoji="1" lang="zh-CN" altLang="en-US" smtClean="0"/>
              <a:t>项目的目标、范围是否明确</a:t>
            </a:r>
          </a:p>
          <a:p>
            <a:pPr lvl="1" eaLnBrk="1" hangingPunct="1">
              <a:lnSpc>
                <a:spcPct val="120000"/>
              </a:lnSpc>
            </a:pPr>
            <a:r>
              <a:rPr kumimoji="1" lang="zh-CN" altLang="en-US" smtClean="0"/>
              <a:t>是否获得领导的积极支持</a:t>
            </a:r>
          </a:p>
          <a:p>
            <a:pPr lvl="1" eaLnBrk="1" hangingPunct="1">
              <a:lnSpc>
                <a:spcPct val="120000"/>
              </a:lnSpc>
            </a:pPr>
            <a:r>
              <a:rPr kumimoji="1" lang="zh-CN" altLang="en-US" smtClean="0"/>
              <a:t>项目的组织是否健全、稳定</a:t>
            </a:r>
          </a:p>
          <a:p>
            <a:pPr lvl="1" eaLnBrk="1" hangingPunct="1">
              <a:lnSpc>
                <a:spcPct val="120000"/>
              </a:lnSpc>
            </a:pPr>
            <a:r>
              <a:rPr kumimoji="1" lang="zh-CN" altLang="en-US" smtClean="0"/>
              <a:t>是否建立了有序的、有效的、良好的沟通渠道</a:t>
            </a:r>
          </a:p>
          <a:p>
            <a:pPr lvl="1" eaLnBrk="1" hangingPunct="1">
              <a:lnSpc>
                <a:spcPct val="120000"/>
              </a:lnSpc>
            </a:pPr>
            <a:r>
              <a:rPr kumimoji="1" lang="zh-CN" altLang="en-US" smtClean="0"/>
              <a:t>是否具有有效、全面的项目管理，严格的变更控制</a:t>
            </a:r>
          </a:p>
          <a:p>
            <a:pPr lvl="1" eaLnBrk="1" hangingPunct="1">
              <a:lnSpc>
                <a:spcPct val="120000"/>
              </a:lnSpc>
            </a:pPr>
            <a:r>
              <a:rPr kumimoji="1" lang="zh-CN" altLang="en-US" smtClean="0"/>
              <a:t>是否建立了良好的、积极的、团队合作的工作氛围</a:t>
            </a:r>
          </a:p>
          <a:p>
            <a:pPr lvl="1" eaLnBrk="1" hangingPunct="1">
              <a:lnSpc>
                <a:spcPct val="120000"/>
              </a:lnSpc>
            </a:pPr>
            <a:r>
              <a:rPr kumimoji="1" lang="zh-CN" altLang="en-US" smtClean="0"/>
              <a:t>项目经理</a:t>
            </a:r>
            <a:r>
              <a:rPr kumimoji="1" lang="en-US" altLang="zh-CN" smtClean="0"/>
              <a:t>PM</a:t>
            </a:r>
            <a:r>
              <a:rPr kumimoji="1" lang="zh-CN" altLang="en-US" smtClean="0"/>
              <a:t>的经验</a:t>
            </a:r>
          </a:p>
        </p:txBody>
      </p:sp>
    </p:spTree>
    <p:extLst>
      <p:ext uri="{BB962C8B-B14F-4D97-AF65-F5344CB8AC3E}">
        <p14:creationId xmlns:p14="http://schemas.microsoft.com/office/powerpoint/2010/main" val="165747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1_默认设计模板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80808"/>
      </a:hlink>
      <a:folHlink>
        <a:srgbClr val="0000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80808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1019</Words>
  <Application>Microsoft Office PowerPoint</Application>
  <PresentationFormat>宽屏</PresentationFormat>
  <Paragraphs>136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黑体</vt:lpstr>
      <vt:lpstr>宋体</vt:lpstr>
      <vt:lpstr>Arial</vt:lpstr>
      <vt:lpstr>Arial Narrow</vt:lpstr>
      <vt:lpstr>Comic Sans MS</vt:lpstr>
      <vt:lpstr>Times New Roman</vt:lpstr>
      <vt:lpstr>Wingdings</vt:lpstr>
      <vt:lpstr>Wingdings 2</vt:lpstr>
      <vt:lpstr>1_默认设计模板</vt:lpstr>
      <vt:lpstr>本章内容提要</vt:lpstr>
      <vt:lpstr>1.3  软件项目生命期与管理过程 </vt:lpstr>
      <vt:lpstr>软件项目生命期与管理过程</vt:lpstr>
      <vt:lpstr>软件项目生命期与管理过程</vt:lpstr>
      <vt:lpstr>软件项目生命期与管理过程</vt:lpstr>
      <vt:lpstr>软件项目生命期与管理过程</vt:lpstr>
      <vt:lpstr>软件项目生命期与管理过程</vt:lpstr>
      <vt:lpstr>软件项目生命期与管理过程</vt:lpstr>
      <vt:lpstr>软件项目生命期与管理过程</vt:lpstr>
      <vt:lpstr>软件项目生命期与管理过程</vt:lpstr>
      <vt:lpstr>本章内容提要</vt:lpstr>
      <vt:lpstr>1.4  本书内容的组织 </vt:lpstr>
      <vt:lpstr>本章内容提要</vt:lpstr>
      <vt:lpstr>1.5  本章小结</vt:lpstr>
      <vt:lpstr>本章内容提要</vt:lpstr>
      <vt:lpstr>作业2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TB-YK</dc:creator>
  <cp:lastModifiedBy>TB-YK</cp:lastModifiedBy>
  <cp:revision>4</cp:revision>
  <dcterms:created xsi:type="dcterms:W3CDTF">2020-02-12T08:55:30Z</dcterms:created>
  <dcterms:modified xsi:type="dcterms:W3CDTF">2020-02-12T09:03:00Z</dcterms:modified>
</cp:coreProperties>
</file>