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3"/>
    <p:sldId id="260" r:id="rId4"/>
    <p:sldId id="298" r:id="rId5"/>
    <p:sldId id="282" r:id="rId6"/>
    <p:sldId id="299" r:id="rId7"/>
    <p:sldId id="303" r:id="rId8"/>
    <p:sldId id="300" r:id="rId9"/>
    <p:sldId id="304" r:id="rId10"/>
    <p:sldId id="281" r:id="rId11"/>
    <p:sldId id="309" r:id="rId12"/>
    <p:sldId id="319" r:id="rId13"/>
    <p:sldId id="305" r:id="rId14"/>
    <p:sldId id="284" r:id="rId15"/>
    <p:sldId id="285" r:id="rId16"/>
    <p:sldId id="318" r:id="rId17"/>
    <p:sldId id="286" r:id="rId18"/>
    <p:sldId id="312" r:id="rId19"/>
    <p:sldId id="288" r:id="rId20"/>
    <p:sldId id="287" r:id="rId21"/>
    <p:sldId id="311" r:id="rId22"/>
    <p:sldId id="320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00"/>
    <a:srgbClr val="3366CC"/>
    <a:srgbClr val="0000FF"/>
    <a:srgbClr val="CC3300"/>
    <a:srgbClr val="FFCC99"/>
    <a:srgbClr val="FFFFCC"/>
    <a:srgbClr val="FF9966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660" autoAdjust="0"/>
  </p:normalViewPr>
  <p:slideViewPr>
    <p:cSldViewPr>
      <p:cViewPr varScale="1">
        <p:scale>
          <a:sx n="69" d="100"/>
          <a:sy n="69" d="100"/>
        </p:scale>
        <p:origin x="120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4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  <a:endParaRPr lang="en-US" altLang="zh-CN" noProof="0" smtClean="0"/>
          </a:p>
          <a:p>
            <a:pPr lvl="1"/>
            <a:r>
              <a:rPr lang="en-US" altLang="zh-CN" noProof="0" smtClean="0"/>
              <a:t>Second level</a:t>
            </a:r>
            <a:endParaRPr lang="en-US" altLang="zh-CN" noProof="0" smtClean="0"/>
          </a:p>
          <a:p>
            <a:pPr lvl="2"/>
            <a:r>
              <a:rPr lang="en-US" altLang="zh-CN" noProof="0" smtClean="0"/>
              <a:t>Third level</a:t>
            </a:r>
            <a:endParaRPr lang="en-US" altLang="zh-CN" noProof="0" smtClean="0"/>
          </a:p>
          <a:p>
            <a:pPr lvl="3"/>
            <a:r>
              <a:rPr lang="en-US" altLang="zh-CN" noProof="0" smtClean="0"/>
              <a:t>Fourth level</a:t>
            </a:r>
            <a:endParaRPr lang="en-US" altLang="zh-CN" noProof="0" smtClean="0"/>
          </a:p>
          <a:p>
            <a:pPr lvl="4"/>
            <a:r>
              <a:rPr lang="en-US" altLang="zh-CN" noProof="0" smtClean="0"/>
              <a:t>Fifth level</a:t>
            </a:r>
            <a:endParaRPr lang="en-US" altLang="zh-CN" noProof="0" smtClean="0"/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0A359FB9-B1FC-4B84-8F0A-C80A1393EBF6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364163" y="201613"/>
            <a:ext cx="37036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 sz="2000" b="1" smtClean="0">
                <a:solidFill>
                  <a:srgbClr val="63B4D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华中科技大学软件学院 </a:t>
            </a:r>
            <a:endParaRPr lang="zh-CN" altLang="en-US" sz="2000" b="1" smtClean="0">
              <a:solidFill>
                <a:srgbClr val="63B4D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Picture 6" descr="软件学院徽标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0350"/>
            <a:ext cx="1727200" cy="169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979613" y="711200"/>
            <a:ext cx="40513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b="1" smtClean="0">
                <a:solidFill>
                  <a:srgbClr val="63B4D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THE SCHOOL OF SOFTWARE ENGINEERING OF HUST</a:t>
            </a:r>
            <a:endParaRPr lang="en-US" altLang="zh-CN" sz="2000" b="1" smtClean="0">
              <a:solidFill>
                <a:srgbClr val="63B4D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09600" y="2420938"/>
            <a:ext cx="8283575" cy="18002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 algn="r">
              <a:defRPr sz="3600">
                <a:solidFill>
                  <a:srgbClr val="FFFF00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23850" y="4292600"/>
            <a:ext cx="8569325" cy="2160588"/>
          </a:xfrm>
        </p:spPr>
        <p:txBody>
          <a:bodyPr anchor="ctr"/>
          <a:lstStyle>
            <a:lvl1pPr marL="0" indent="0" algn="r">
              <a:buFont typeface="Wingdings 2" panose="05020102010507070707" pitchFamily="18" charset="2"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9100" y="1052513"/>
            <a:ext cx="2195513" cy="58054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1052513"/>
            <a:ext cx="6437312" cy="58054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 showMasterSp="0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88" y="1052513"/>
            <a:ext cx="8785225" cy="720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79388" y="1773238"/>
            <a:ext cx="8785225" cy="5084762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1773238"/>
            <a:ext cx="4316412" cy="50847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4316413" cy="50847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3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448800" cy="708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8412163" y="6624638"/>
            <a:ext cx="5000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C659E734-AB4E-4870-92EE-7F3635F0F4B7}" type="slidenum">
              <a:rPr kumimoji="0" lang="en-US" altLang="zh-CN" sz="1200" b="1">
                <a:solidFill>
                  <a:schemeClr val="tx2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</a:fld>
            <a:endParaRPr kumimoji="0" lang="en-US" altLang="zh-CN" sz="1200" b="1">
              <a:solidFill>
                <a:schemeClr val="tx2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052513"/>
            <a:ext cx="8785225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33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773238"/>
            <a:ext cx="8785225" cy="5084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152400" y="1700213"/>
            <a:ext cx="5638800" cy="76200"/>
          </a:xfrm>
          <a:prstGeom prst="rect">
            <a:avLst/>
          </a:prstGeom>
          <a:gradFill rotWithShape="0">
            <a:gsLst>
              <a:gs pos="0">
                <a:srgbClr val="6666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3563938" y="111125"/>
            <a:ext cx="56880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1600" b="1" smtClean="0">
                <a:solidFill>
                  <a:schemeClr val="bg1"/>
                </a:solidFill>
                <a:latin typeface="Arial" panose="020B0604020202020204" pitchFamily="34" charset="0"/>
              </a:rPr>
              <a:t>THE SCHOOL OF SOFTWARE ENGINEERING OF HUST</a:t>
            </a:r>
            <a:endParaRPr lang="en-US" altLang="zh-CN" sz="1600" b="1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8" grpId="0" animBg="1"/>
    </p:bldLst>
  </p:timing>
  <p:txStyles>
    <p:title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+mj-ea"/>
          <a:cs typeface="+mj-cs"/>
        </a:defRPr>
      </a:lvl1pPr>
      <a:lvl2pPr marL="342900" indent="-342900" algn="l" rtl="0" eaLnBrk="0" fontAlgn="base" hangingPunct="0">
        <a:spcBef>
          <a:spcPct val="20000"/>
        </a:spcBef>
        <a:spcAft>
          <a:spcPct val="0"/>
        </a:spcAft>
        <a:defRPr sz="2800" b="1">
          <a:solidFill>
            <a:schemeClr val="accent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marL="342900" indent="-342900" algn="l" rtl="0" eaLnBrk="0" fontAlgn="base" hangingPunct="0">
        <a:spcBef>
          <a:spcPct val="20000"/>
        </a:spcBef>
        <a:spcAft>
          <a:spcPct val="0"/>
        </a:spcAft>
        <a:defRPr sz="2800" b="1">
          <a:solidFill>
            <a:schemeClr val="accent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marL="342900" indent="-342900" algn="l" rtl="0" eaLnBrk="0" fontAlgn="base" hangingPunct="0">
        <a:spcBef>
          <a:spcPct val="20000"/>
        </a:spcBef>
        <a:spcAft>
          <a:spcPct val="0"/>
        </a:spcAft>
        <a:defRPr sz="2800" b="1">
          <a:solidFill>
            <a:schemeClr val="accent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marL="342900" indent="-342900" algn="l" rtl="0" eaLnBrk="0" fontAlgn="base" hangingPunct="0">
        <a:spcBef>
          <a:spcPct val="20000"/>
        </a:spcBef>
        <a:spcAft>
          <a:spcPct val="0"/>
        </a:spcAft>
        <a:defRPr sz="2800" b="1">
          <a:solidFill>
            <a:schemeClr val="accent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800100" indent="-342900" algn="l" rtl="0" fontAlgn="base">
        <a:spcBef>
          <a:spcPct val="20000"/>
        </a:spcBef>
        <a:spcAft>
          <a:spcPct val="0"/>
        </a:spcAft>
        <a:defRPr sz="2800" b="1">
          <a:solidFill>
            <a:schemeClr val="accent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1257300" indent="-342900" algn="l" rtl="0" fontAlgn="base">
        <a:spcBef>
          <a:spcPct val="20000"/>
        </a:spcBef>
        <a:spcAft>
          <a:spcPct val="0"/>
        </a:spcAft>
        <a:defRPr sz="2800" b="1">
          <a:solidFill>
            <a:schemeClr val="accent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714500" indent="-342900" algn="l" rtl="0" fontAlgn="base">
        <a:spcBef>
          <a:spcPct val="20000"/>
        </a:spcBef>
        <a:spcAft>
          <a:spcPct val="0"/>
        </a:spcAft>
        <a:defRPr sz="2800" b="1">
          <a:solidFill>
            <a:schemeClr val="accent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2171700" indent="-342900" algn="l" rtl="0" fontAlgn="base">
        <a:spcBef>
          <a:spcPct val="20000"/>
        </a:spcBef>
        <a:spcAft>
          <a:spcPct val="0"/>
        </a:spcAft>
        <a:defRPr sz="2800" b="1">
          <a:solidFill>
            <a:schemeClr val="accent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30000"/>
        </a:spcBef>
        <a:spcAft>
          <a:spcPct val="0"/>
        </a:spcAft>
        <a:buClr>
          <a:srgbClr val="0000FF"/>
        </a:buClr>
        <a:buFont typeface="Wingdings 2" panose="05020102010507070707" pitchFamily="18" charset="2"/>
        <a:buChar char="¡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098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黑体" panose="02010609060101010101" pitchFamily="49" charset="-122"/>
        <a:buChar char="–"/>
        <a:defRPr sz="2400" b="1">
          <a:solidFill>
            <a:schemeClr val="tx1"/>
          </a:solidFill>
          <a:latin typeface="+mn-lt"/>
          <a:ea typeface="+mn-ea"/>
        </a:defRPr>
      </a:lvl2pPr>
      <a:lvl3pPr marL="1151255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黑体" panose="02010609060101010101" pitchFamily="49" charset="-122"/>
        <a:buChar char="–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Relationship Id="rId3" Type="http://schemas.openxmlformats.org/officeDocument/2006/relationships/oleObject" Target="../embeddings/oleObject2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7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algn="ctr" eaLnBrk="1" hangingPunct="1"/>
            <a:r>
              <a:rPr lang="zh-CN" altLang="en-US" smtClean="0"/>
              <a:t>第 </a:t>
            </a:r>
            <a:r>
              <a:rPr lang="en-US" altLang="zh-CN" smtClean="0"/>
              <a:t>3 </a:t>
            </a:r>
            <a:r>
              <a:rPr lang="zh-CN" altLang="en-US" smtClean="0"/>
              <a:t>章   软件开发过程管理 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00" y="1054100"/>
            <a:ext cx="8788400" cy="71755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3.1.3  </a:t>
            </a:r>
            <a:r>
              <a:rPr kumimoji="1" lang="zh-CN" altLang="en-US" smtClean="0"/>
              <a:t>三者之间的比较 </a:t>
            </a:r>
            <a:endParaRPr kumimoji="1" lang="zh-CN" altLang="en-US" smtClean="0"/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793750" y="1870075"/>
            <a:ext cx="7881938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3000"/>
              </a:lnSpc>
              <a:buClr>
                <a:srgbClr val="0000FF"/>
              </a:buClr>
              <a:buSzPct val="70000"/>
              <a:buFont typeface="Wingdings" panose="05000000000000000000" pitchFamily="2" charset="2"/>
              <a:buChar char="n"/>
            </a:pPr>
            <a:r>
              <a:rPr kumimoji="0" lang="en-US" altLang="zh-CN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0" lang="zh-CN" altLang="en-US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</a:t>
            </a:r>
            <a:r>
              <a:rPr kumimoji="0" lang="en-US" altLang="zh-CN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SW-CMM</a:t>
            </a:r>
            <a:r>
              <a:rPr kumimoji="0" lang="zh-CN" altLang="en-US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还是</a:t>
            </a:r>
            <a:r>
              <a:rPr kumimoji="0" lang="en-US" altLang="zh-CN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CMMI</a:t>
            </a:r>
            <a:r>
              <a:rPr kumimoji="0" lang="zh-CN" altLang="en-US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的考虑</a:t>
            </a:r>
            <a:endParaRPr kumimoji="0" lang="zh-CN" altLang="en-US" sz="900" b="1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ts val="3000"/>
              </a:lnSpc>
              <a:buClr>
                <a:srgbClr val="0000FF"/>
              </a:buClr>
              <a:buFont typeface="Times New Roman" panose="02020603050405020304" pitchFamily="18" charset="0"/>
              <a:buChar char="─"/>
            </a:pPr>
            <a:r>
              <a:rPr kumimoji="0" lang="zh-CN" altLang="en-US" sz="2000" b="1"/>
              <a:t>实施企业的业务特点。</a:t>
            </a:r>
            <a:endParaRPr kumimoji="0" lang="zh-CN" altLang="en-US" sz="2000" b="1"/>
          </a:p>
          <a:p>
            <a:pPr lvl="1">
              <a:lnSpc>
                <a:spcPts val="3000"/>
              </a:lnSpc>
              <a:buClr>
                <a:srgbClr val="0000FF"/>
              </a:buClr>
              <a:buFont typeface="Times New Roman" panose="02020603050405020304" pitchFamily="18" charset="0"/>
              <a:buChar char="─"/>
            </a:pPr>
            <a:r>
              <a:rPr kumimoji="0" lang="zh-CN" altLang="en-US" sz="2000" b="1"/>
              <a:t>实施企业对过程改进的熟悉程度。</a:t>
            </a:r>
            <a:endParaRPr kumimoji="0" lang="zh-CN" altLang="en-US" sz="2000" b="1"/>
          </a:p>
          <a:p>
            <a:pPr lvl="1">
              <a:lnSpc>
                <a:spcPts val="3000"/>
              </a:lnSpc>
              <a:buClr>
                <a:srgbClr val="0000FF"/>
              </a:buClr>
              <a:buFont typeface="Times New Roman" panose="02020603050405020304" pitchFamily="18" charset="0"/>
              <a:buChar char="─"/>
            </a:pPr>
            <a:r>
              <a:rPr kumimoji="0" lang="zh-CN" altLang="en-US" sz="2000" b="1"/>
              <a:t>实施企业对过程改进项目的预算。</a:t>
            </a:r>
            <a:endParaRPr kumimoji="0" lang="zh-CN" altLang="en-US" sz="2000" b="1"/>
          </a:p>
          <a:p>
            <a:pPr lvl="1">
              <a:lnSpc>
                <a:spcPts val="3000"/>
              </a:lnSpc>
              <a:buClr>
                <a:srgbClr val="0000FF"/>
              </a:buClr>
              <a:buFont typeface="Times New Roman" panose="02020603050405020304" pitchFamily="18" charset="0"/>
              <a:buChar char="─"/>
            </a:pPr>
            <a:r>
              <a:rPr kumimoji="0" lang="zh-CN" altLang="en-US" sz="2000" b="1"/>
              <a:t>实施企业是否可以使用阶段式的演进路线。</a:t>
            </a:r>
            <a:endParaRPr kumimoji="0" lang="zh-CN" altLang="en-US" sz="2000" b="1"/>
          </a:p>
          <a:p>
            <a:pPr lvl="1">
              <a:lnSpc>
                <a:spcPts val="3000"/>
              </a:lnSpc>
              <a:buClr>
                <a:srgbClr val="0000FF"/>
              </a:buClr>
              <a:buFont typeface="Times New Roman" panose="02020603050405020304" pitchFamily="18" charset="0"/>
              <a:buChar char="─"/>
            </a:pPr>
            <a:r>
              <a:rPr kumimoji="0" lang="zh-CN" altLang="en-US" sz="2000" b="1"/>
              <a:t>实施</a:t>
            </a:r>
            <a:r>
              <a:rPr kumimoji="0" lang="en-US" altLang="zh-CN" sz="2000" b="1"/>
              <a:t>CMM</a:t>
            </a:r>
            <a:r>
              <a:rPr kumimoji="0" lang="zh-CN" altLang="en-US" sz="2000" b="1"/>
              <a:t>与</a:t>
            </a:r>
            <a:r>
              <a:rPr kumimoji="0" lang="en-US" altLang="zh-CN" sz="2000" b="1"/>
              <a:t>CMMI</a:t>
            </a:r>
            <a:r>
              <a:rPr kumimoji="0" lang="zh-CN" altLang="en-US" sz="2000" b="1"/>
              <a:t>可以平滑的转换。</a:t>
            </a:r>
            <a:endParaRPr kumimoji="0" lang="zh-CN" altLang="en-US" sz="2000" b="1"/>
          </a:p>
          <a:p>
            <a:pPr eaLnBrk="1" hangingPunct="1">
              <a:lnSpc>
                <a:spcPts val="3000"/>
              </a:lnSpc>
              <a:buClr>
                <a:srgbClr val="0000FF"/>
              </a:buClr>
              <a:buSzPct val="70000"/>
              <a:buFont typeface="Wingdings" panose="05000000000000000000" pitchFamily="2" charset="2"/>
              <a:buChar char="n"/>
            </a:pPr>
            <a:r>
              <a:rPr kumimoji="0" lang="zh-CN" altLang="en-US"/>
              <a:t>    </a:t>
            </a:r>
            <a:r>
              <a:rPr kumimoji="0" lang="en-US" altLang="zh-CN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ISO9001</a:t>
            </a:r>
            <a:r>
              <a:rPr kumimoji="0" lang="zh-CN" altLang="en-US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kumimoji="0" lang="en-US" altLang="zh-CN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CMM</a:t>
            </a:r>
            <a:r>
              <a:rPr kumimoji="0" lang="zh-CN" altLang="en-US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的关系</a:t>
            </a:r>
            <a:endParaRPr kumimoji="0" lang="zh-CN" altLang="en-US"/>
          </a:p>
          <a:p>
            <a:pPr lvl="1" eaLnBrk="1" hangingPunct="1">
              <a:lnSpc>
                <a:spcPts val="3000"/>
              </a:lnSpc>
              <a:buClr>
                <a:srgbClr val="0000FF"/>
              </a:buClr>
              <a:buFont typeface="Times New Roman" panose="02020603050405020304" pitchFamily="18" charset="0"/>
              <a:buChar char="─"/>
            </a:pPr>
            <a:r>
              <a:rPr kumimoji="0" lang="en-US" altLang="zh-CN" sz="2000" b="1"/>
              <a:t>ISO9001</a:t>
            </a:r>
            <a:r>
              <a:rPr kumimoji="0" lang="zh-CN" altLang="en-US" sz="2000" b="1"/>
              <a:t>和</a:t>
            </a:r>
            <a:r>
              <a:rPr kumimoji="0" lang="en-US" altLang="zh-CN" sz="2000" b="1"/>
              <a:t>CMM</a:t>
            </a:r>
            <a:r>
              <a:rPr kumimoji="0" lang="zh-CN" altLang="en-US" sz="2000" b="1"/>
              <a:t>既有区别又相互联系，两者不可简单地互相替  代。</a:t>
            </a:r>
            <a:endParaRPr kumimoji="0" lang="zh-CN" altLang="en-US" sz="2000" b="1"/>
          </a:p>
          <a:p>
            <a:pPr lvl="1" eaLnBrk="1" hangingPunct="1">
              <a:lnSpc>
                <a:spcPts val="3000"/>
              </a:lnSpc>
              <a:buClr>
                <a:srgbClr val="0000FF"/>
              </a:buClr>
              <a:buFont typeface="Times New Roman" panose="02020603050405020304" pitchFamily="18" charset="0"/>
              <a:buChar char="─"/>
            </a:pPr>
            <a:r>
              <a:rPr kumimoji="0" lang="zh-CN" altLang="en-US" sz="2000" b="1"/>
              <a:t>取得</a:t>
            </a:r>
            <a:r>
              <a:rPr kumimoji="0" lang="en-US" altLang="zh-CN" sz="2000" b="1"/>
              <a:t>ISO9001</a:t>
            </a:r>
            <a:r>
              <a:rPr kumimoji="0" lang="zh-CN" altLang="en-US" sz="2000" b="1"/>
              <a:t>认证并不意味着完全满足</a:t>
            </a:r>
            <a:r>
              <a:rPr kumimoji="0" lang="en-US" altLang="zh-CN" sz="2000" b="1"/>
              <a:t>CMM</a:t>
            </a:r>
            <a:r>
              <a:rPr kumimoji="0" lang="zh-CN" altLang="en-US" sz="2000" b="1"/>
              <a:t>某个等级的要求。</a:t>
            </a:r>
            <a:endParaRPr kumimoji="0" lang="zh-CN" altLang="en-US" sz="2000" b="1"/>
          </a:p>
          <a:p>
            <a:pPr lvl="1" eaLnBrk="1" hangingPunct="1">
              <a:lnSpc>
                <a:spcPts val="3000"/>
              </a:lnSpc>
              <a:buClr>
                <a:srgbClr val="0000FF"/>
              </a:buClr>
              <a:buFont typeface="Times New Roman" panose="02020603050405020304" pitchFamily="18" charset="0"/>
              <a:buChar char="─"/>
            </a:pPr>
            <a:r>
              <a:rPr kumimoji="0" lang="zh-CN" altLang="en-US" sz="2000" b="1"/>
              <a:t>取得</a:t>
            </a:r>
            <a:r>
              <a:rPr kumimoji="0" lang="en-US" altLang="zh-CN" sz="2000" b="1"/>
              <a:t>CMM</a:t>
            </a:r>
            <a:r>
              <a:rPr kumimoji="0" lang="zh-CN" altLang="en-US" sz="2000" b="1"/>
              <a:t>第</a:t>
            </a:r>
            <a:r>
              <a:rPr kumimoji="0" lang="en-US" altLang="zh-CN" sz="2000" b="1"/>
              <a:t>2</a:t>
            </a:r>
            <a:r>
              <a:rPr kumimoji="0" lang="zh-CN" altLang="en-US" sz="2000" b="1"/>
              <a:t>级</a:t>
            </a:r>
            <a:r>
              <a:rPr kumimoji="0" lang="en-US" altLang="zh-CN" sz="2000" b="1"/>
              <a:t>(</a:t>
            </a:r>
            <a:r>
              <a:rPr kumimoji="0" lang="zh-CN" altLang="en-US" sz="2000" b="1"/>
              <a:t>或第</a:t>
            </a:r>
            <a:r>
              <a:rPr kumimoji="0" lang="en-US" altLang="zh-CN" sz="2000" b="1"/>
              <a:t>3</a:t>
            </a:r>
            <a:r>
              <a:rPr kumimoji="0" lang="zh-CN" altLang="en-US" sz="2000" b="1"/>
              <a:t>级</a:t>
            </a:r>
            <a:r>
              <a:rPr kumimoji="0" lang="en-US" altLang="zh-CN" sz="2000" b="1"/>
              <a:t>)</a:t>
            </a:r>
            <a:r>
              <a:rPr kumimoji="0" lang="zh-CN" altLang="en-US" sz="2000" b="1"/>
              <a:t>不能笼统地认为可以满足</a:t>
            </a:r>
            <a:r>
              <a:rPr kumimoji="0" lang="en-US" altLang="zh-CN" sz="2000" b="1"/>
              <a:t>ISO9001</a:t>
            </a:r>
            <a:r>
              <a:rPr kumimoji="0" lang="zh-CN" altLang="en-US" sz="2000" b="1"/>
              <a:t>的要求。</a:t>
            </a:r>
            <a:endParaRPr kumimoji="0" lang="zh-CN" alt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本章内容提要</a:t>
            </a:r>
            <a:endParaRPr lang="zh-CN" altLang="en-US" smtClean="0"/>
          </a:p>
        </p:txBody>
      </p:sp>
      <p:sp>
        <p:nvSpPr>
          <p:cNvPr id="24579" name="AutoShape 3"/>
          <p:cNvSpPr>
            <a:spLocks noChangeArrowheads="1"/>
          </p:cNvSpPr>
          <p:nvPr/>
        </p:nvSpPr>
        <p:spPr bwMode="auto">
          <a:xfrm>
            <a:off x="736600" y="2343150"/>
            <a:ext cx="5545138" cy="488950"/>
          </a:xfrm>
          <a:prstGeom prst="homePlate">
            <a:avLst>
              <a:gd name="adj" fmla="val 32500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993775" y="2376488"/>
            <a:ext cx="491966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200" b="1">
                <a:latin typeface="黑体" panose="02010609060101010101" pitchFamily="49" charset="-122"/>
                <a:ea typeface="黑体" panose="02010609060101010101" pitchFamily="49" charset="-122"/>
              </a:rPr>
              <a:t>CMM</a:t>
            </a:r>
            <a:r>
              <a:rPr lang="zh-CN" altLang="en-US" sz="2200" b="1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200" b="1">
                <a:latin typeface="黑体" panose="02010609060101010101" pitchFamily="49" charset="-122"/>
                <a:ea typeface="黑体" panose="02010609060101010101" pitchFamily="49" charset="-122"/>
              </a:rPr>
              <a:t>ISO9000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24581" name="AutoShape 5"/>
          <p:cNvSpPr>
            <a:spLocks noChangeArrowheads="1"/>
          </p:cNvSpPr>
          <p:nvPr/>
        </p:nvSpPr>
        <p:spPr bwMode="auto">
          <a:xfrm>
            <a:off x="747713" y="2890838"/>
            <a:ext cx="5545137" cy="488950"/>
          </a:xfrm>
          <a:prstGeom prst="homePlate">
            <a:avLst>
              <a:gd name="adj" fmla="val 32500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1004888" y="2946400"/>
            <a:ext cx="4919662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200" b="1">
                <a:latin typeface="黑体" panose="02010609060101010101" pitchFamily="49" charset="-122"/>
                <a:ea typeface="黑体" panose="02010609060101010101" pitchFamily="49" charset="-122"/>
              </a:rPr>
              <a:t>传统软件开发生命周期模型 </a:t>
            </a:r>
            <a:endParaRPr lang="zh-CN" altLang="en-US" sz="22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583" name="AutoShape 7"/>
          <p:cNvSpPr>
            <a:spLocks noChangeArrowheads="1"/>
          </p:cNvSpPr>
          <p:nvPr/>
        </p:nvSpPr>
        <p:spPr bwMode="auto">
          <a:xfrm>
            <a:off x="747713" y="3440113"/>
            <a:ext cx="5545137" cy="488950"/>
          </a:xfrm>
          <a:prstGeom prst="homePlate">
            <a:avLst>
              <a:gd name="adj" fmla="val 32500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1004888" y="3511550"/>
            <a:ext cx="491966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200" b="1">
                <a:ea typeface="黑体" panose="02010609060101010101" pitchFamily="49" charset="-122"/>
              </a:rPr>
              <a:t>扩展软件开发生命周期模型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611188" y="2432050"/>
            <a:ext cx="334962" cy="2603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 b="1">
                <a:solidFill>
                  <a:schemeClr val="bg1"/>
                </a:solidFill>
                <a:latin typeface="Arial" panose="020B0604020202020204" pitchFamily="34" charset="0"/>
              </a:rPr>
              <a:t>3.1</a:t>
            </a:r>
            <a:endParaRPr lang="en-US" altLang="zh-CN" sz="18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4586" name="AutoShape 10"/>
          <p:cNvSpPr>
            <a:spLocks noChangeArrowheads="1"/>
          </p:cNvSpPr>
          <p:nvPr/>
        </p:nvSpPr>
        <p:spPr bwMode="auto">
          <a:xfrm>
            <a:off x="752475" y="3992563"/>
            <a:ext cx="5545138" cy="488950"/>
          </a:xfrm>
          <a:prstGeom prst="homePlate">
            <a:avLst>
              <a:gd name="adj" fmla="val 32500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1009650" y="4025900"/>
            <a:ext cx="491966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200" b="1">
                <a:ea typeface="黑体" panose="02010609060101010101" pitchFamily="49" charset="-122"/>
              </a:rPr>
              <a:t>质量计划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627063" y="4081463"/>
            <a:ext cx="334962" cy="2603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 b="1">
                <a:solidFill>
                  <a:schemeClr val="bg1"/>
                </a:solidFill>
                <a:latin typeface="Arial" panose="020B0604020202020204" pitchFamily="34" charset="0"/>
              </a:rPr>
              <a:t>3.4</a:t>
            </a:r>
            <a:endParaRPr lang="en-US" altLang="zh-CN" sz="18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4589" name="AutoShape 13"/>
          <p:cNvSpPr>
            <a:spLocks noChangeArrowheads="1"/>
          </p:cNvSpPr>
          <p:nvPr/>
        </p:nvSpPr>
        <p:spPr bwMode="auto">
          <a:xfrm>
            <a:off x="750888" y="4546600"/>
            <a:ext cx="5545137" cy="488950"/>
          </a:xfrm>
          <a:prstGeom prst="homePlate">
            <a:avLst>
              <a:gd name="adj" fmla="val 32500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1008063" y="4594225"/>
            <a:ext cx="4919662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200" b="1">
                <a:ea typeface="黑体" panose="02010609060101010101" pitchFamily="49" charset="-122"/>
              </a:rPr>
              <a:t>案例分析</a:t>
            </a:r>
            <a:r>
              <a:rPr lang="zh-CN" altLang="en-US" sz="2200" b="1"/>
              <a:t> </a:t>
            </a:r>
            <a:endParaRPr lang="zh-CN" altLang="en-US" sz="2200" b="1"/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625475" y="4635500"/>
            <a:ext cx="334963" cy="2603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 b="1">
                <a:solidFill>
                  <a:schemeClr val="bg1"/>
                </a:solidFill>
                <a:latin typeface="Arial" panose="020B0604020202020204" pitchFamily="34" charset="0"/>
              </a:rPr>
              <a:t>3.5</a:t>
            </a:r>
            <a:endParaRPr lang="en-US" altLang="zh-CN" sz="18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4592" name="AutoShape 16"/>
          <p:cNvSpPr>
            <a:spLocks noChangeArrowheads="1"/>
          </p:cNvSpPr>
          <p:nvPr/>
        </p:nvSpPr>
        <p:spPr bwMode="auto">
          <a:xfrm>
            <a:off x="755650" y="5106988"/>
            <a:ext cx="5545138" cy="488950"/>
          </a:xfrm>
          <a:prstGeom prst="homePlate">
            <a:avLst>
              <a:gd name="adj" fmla="val 32500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1012825" y="5140325"/>
            <a:ext cx="491966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200" b="1">
                <a:ea typeface="黑体" panose="02010609060101010101" pitchFamily="49" charset="-122"/>
              </a:rPr>
              <a:t>本章小结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24594" name="Rectangle 18"/>
          <p:cNvSpPr>
            <a:spLocks noChangeArrowheads="1"/>
          </p:cNvSpPr>
          <p:nvPr/>
        </p:nvSpPr>
        <p:spPr bwMode="auto">
          <a:xfrm>
            <a:off x="630238" y="5195888"/>
            <a:ext cx="334962" cy="2603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 b="1">
                <a:solidFill>
                  <a:schemeClr val="bg1"/>
                </a:solidFill>
                <a:latin typeface="Arial" panose="020B0604020202020204" pitchFamily="34" charset="0"/>
              </a:rPr>
              <a:t>3.6</a:t>
            </a:r>
            <a:endParaRPr lang="en-US" altLang="zh-CN" sz="18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4595" name="AutoShape 19"/>
          <p:cNvSpPr>
            <a:spLocks noChangeArrowheads="1"/>
          </p:cNvSpPr>
          <p:nvPr/>
        </p:nvSpPr>
        <p:spPr bwMode="auto">
          <a:xfrm>
            <a:off x="755650" y="5651500"/>
            <a:ext cx="5545138" cy="488950"/>
          </a:xfrm>
          <a:prstGeom prst="homePlate">
            <a:avLst>
              <a:gd name="adj" fmla="val 32500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96" name="Text Box 20"/>
          <p:cNvSpPr txBox="1">
            <a:spLocks noChangeArrowheads="1"/>
          </p:cNvSpPr>
          <p:nvPr/>
        </p:nvSpPr>
        <p:spPr bwMode="auto">
          <a:xfrm>
            <a:off x="1012825" y="5684838"/>
            <a:ext cx="491966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200" b="1">
                <a:ea typeface="黑体" panose="02010609060101010101" pitchFamily="49" charset="-122"/>
              </a:rPr>
              <a:t>复习思考题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24597" name="Rectangle 21"/>
          <p:cNvSpPr>
            <a:spLocks noChangeArrowheads="1"/>
          </p:cNvSpPr>
          <p:nvPr/>
        </p:nvSpPr>
        <p:spPr bwMode="auto">
          <a:xfrm>
            <a:off x="630238" y="5740400"/>
            <a:ext cx="334962" cy="2603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 b="1">
                <a:solidFill>
                  <a:schemeClr val="bg1"/>
                </a:solidFill>
                <a:latin typeface="Arial" panose="020B0604020202020204" pitchFamily="34" charset="0"/>
              </a:rPr>
              <a:t>3.7</a:t>
            </a:r>
            <a:endParaRPr lang="en-US" altLang="zh-CN" sz="18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4598" name="Rectangle 22"/>
          <p:cNvSpPr>
            <a:spLocks noChangeArrowheads="1"/>
          </p:cNvSpPr>
          <p:nvPr/>
        </p:nvSpPr>
        <p:spPr bwMode="auto">
          <a:xfrm>
            <a:off x="604838" y="2992438"/>
            <a:ext cx="334962" cy="26035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 b="1">
                <a:solidFill>
                  <a:schemeClr val="bg1"/>
                </a:solidFill>
                <a:latin typeface="Arial" panose="020B0604020202020204" pitchFamily="34" charset="0"/>
              </a:rPr>
              <a:t>3.2</a:t>
            </a:r>
            <a:endParaRPr lang="en-US" altLang="zh-CN" sz="12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604838" y="3536950"/>
            <a:ext cx="334962" cy="2603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 b="1">
                <a:solidFill>
                  <a:schemeClr val="bg1"/>
                </a:solidFill>
                <a:latin typeface="Arial" panose="020B0604020202020204" pitchFamily="34" charset="0"/>
              </a:rPr>
              <a:t>3.3</a:t>
            </a:r>
            <a:endParaRPr lang="en-US" altLang="zh-CN" sz="18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3"/>
          <p:cNvSpPr txBox="1">
            <a:spLocks noChangeArrowheads="1"/>
          </p:cNvSpPr>
          <p:nvPr/>
        </p:nvSpPr>
        <p:spPr bwMode="auto">
          <a:xfrm>
            <a:off x="738188" y="1962150"/>
            <a:ext cx="8137525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800"/>
              </a:lnSpc>
              <a:buClr>
                <a:srgbClr val="0000FF"/>
              </a:buClr>
              <a:buSzPct val="70000"/>
              <a:buFont typeface="Wingdings" panose="05000000000000000000" pitchFamily="2" charset="2"/>
              <a:buChar char="n"/>
            </a:pPr>
            <a:r>
              <a:rPr kumimoji="0" lang="zh-CN" altLang="en-US" b="1"/>
              <a:t>　</a:t>
            </a:r>
            <a:r>
              <a:rPr kumimoji="0" lang="zh-CN" altLang="en-US" b="1">
                <a:solidFill>
                  <a:schemeClr val="accent2"/>
                </a:solidFill>
                <a:ea typeface="黑体" panose="02010609060101010101" pitchFamily="49" charset="-122"/>
              </a:rPr>
              <a:t>软件生命周期</a:t>
            </a:r>
            <a:endParaRPr kumimoji="0" lang="zh-CN" altLang="en-US" b="1">
              <a:solidFill>
                <a:schemeClr val="accent2"/>
              </a:solidFill>
              <a:ea typeface="黑体" panose="02010609060101010101" pitchFamily="49" charset="-122"/>
            </a:endParaRPr>
          </a:p>
          <a:p>
            <a:pPr>
              <a:lnSpc>
                <a:spcPts val="2800"/>
              </a:lnSpc>
              <a:buClr>
                <a:srgbClr val="0000FF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2000" b="1"/>
              <a:t>　　软件从需求确定、设计、开发、测试直至投入使用，并在使用中不断地修改、增补和完善，直至被新的系统所替代而停止该软件的使用的全过程。</a:t>
            </a:r>
            <a:endParaRPr kumimoji="0" lang="zh-CN" altLang="en-US" sz="2000" b="1"/>
          </a:p>
          <a:p>
            <a:pPr>
              <a:lnSpc>
                <a:spcPts val="2800"/>
              </a:lnSpc>
              <a:buClr>
                <a:srgbClr val="0000FF"/>
              </a:buClr>
              <a:buSzPct val="70000"/>
              <a:buFont typeface="Wingdings" panose="05000000000000000000" pitchFamily="2" charset="2"/>
              <a:buChar char="n"/>
            </a:pPr>
            <a:r>
              <a:rPr kumimoji="0" lang="zh-CN" altLang="en-US"/>
              <a:t>　</a:t>
            </a:r>
            <a:r>
              <a:rPr kumimoji="0" lang="zh-CN" altLang="en-US" b="1">
                <a:solidFill>
                  <a:schemeClr val="accent2"/>
                </a:solidFill>
                <a:ea typeface="黑体" panose="02010609060101010101" pitchFamily="49" charset="-122"/>
              </a:rPr>
              <a:t>可划分为以下子阶段</a:t>
            </a:r>
            <a:r>
              <a:rPr kumimoji="0" lang="zh-CN" altLang="en-US"/>
              <a:t> </a:t>
            </a:r>
            <a:endParaRPr kumimoji="0" lang="zh-CN" altLang="en-US"/>
          </a:p>
          <a:p>
            <a:pPr>
              <a:lnSpc>
                <a:spcPts val="2800"/>
              </a:lnSpc>
              <a:buClr>
                <a:srgbClr val="0000FF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/>
              <a:t>       </a:t>
            </a:r>
            <a:r>
              <a:rPr kumimoji="0" lang="en-US" altLang="zh-CN" sz="2000" b="1"/>
              <a:t>1.</a:t>
            </a:r>
            <a:r>
              <a:rPr kumimoji="0" lang="zh-CN" altLang="en-US" sz="2000" b="1"/>
              <a:t>可行性研究</a:t>
            </a:r>
            <a:endParaRPr kumimoji="0" lang="zh-CN" altLang="en-US" sz="2000" b="1"/>
          </a:p>
          <a:p>
            <a:pPr>
              <a:lnSpc>
                <a:spcPts val="2800"/>
              </a:lnSpc>
            </a:pPr>
            <a:r>
              <a:rPr kumimoji="0" lang="zh-CN" altLang="en-US" sz="2000" b="1"/>
              <a:t>　　</a:t>
            </a:r>
            <a:r>
              <a:rPr kumimoji="0" lang="en-US" altLang="zh-CN" sz="2000" b="1"/>
              <a:t>2.</a:t>
            </a:r>
            <a:r>
              <a:rPr kumimoji="0" lang="zh-CN" altLang="en-US" sz="2000" b="1"/>
              <a:t>需求分析和定义</a:t>
            </a:r>
            <a:endParaRPr kumimoji="0" lang="zh-CN" altLang="en-US" sz="2000" b="1"/>
          </a:p>
          <a:p>
            <a:pPr>
              <a:lnSpc>
                <a:spcPts val="2800"/>
              </a:lnSpc>
            </a:pPr>
            <a:r>
              <a:rPr kumimoji="0" lang="zh-CN" altLang="en-US" sz="2000" b="1"/>
              <a:t>　　</a:t>
            </a:r>
            <a:r>
              <a:rPr kumimoji="0" lang="en-US" altLang="zh-CN" sz="2000" b="1"/>
              <a:t>3.</a:t>
            </a:r>
            <a:r>
              <a:rPr kumimoji="0" lang="zh-CN" altLang="en-US" sz="2000" b="1"/>
              <a:t>总体设计</a:t>
            </a:r>
            <a:endParaRPr kumimoji="0" lang="zh-CN" altLang="en-US" sz="2000" b="1"/>
          </a:p>
          <a:p>
            <a:pPr>
              <a:lnSpc>
                <a:spcPts val="2800"/>
              </a:lnSpc>
            </a:pPr>
            <a:r>
              <a:rPr kumimoji="0" lang="zh-CN" altLang="en-US" sz="2000" b="1"/>
              <a:t>　　</a:t>
            </a:r>
            <a:r>
              <a:rPr kumimoji="0" lang="en-US" altLang="zh-CN" sz="2000" b="1"/>
              <a:t>4.</a:t>
            </a:r>
            <a:r>
              <a:rPr kumimoji="0" lang="zh-CN" altLang="en-US" sz="2000" b="1"/>
              <a:t>详细设计</a:t>
            </a:r>
            <a:endParaRPr kumimoji="0" lang="zh-CN" altLang="en-US" sz="2000" b="1"/>
          </a:p>
          <a:p>
            <a:pPr>
              <a:lnSpc>
                <a:spcPts val="2800"/>
              </a:lnSpc>
            </a:pPr>
            <a:r>
              <a:rPr kumimoji="0" lang="zh-CN" altLang="en-US" sz="2000" b="1"/>
              <a:t>　　</a:t>
            </a:r>
            <a:r>
              <a:rPr kumimoji="0" lang="en-US" altLang="zh-CN" sz="2000" b="1"/>
              <a:t>5.</a:t>
            </a:r>
            <a:r>
              <a:rPr kumimoji="0" lang="zh-CN" altLang="en-US" sz="2000" b="1"/>
              <a:t>编码（实现）</a:t>
            </a:r>
            <a:endParaRPr kumimoji="0" lang="zh-CN" altLang="en-US" sz="2000" b="1"/>
          </a:p>
          <a:p>
            <a:pPr>
              <a:lnSpc>
                <a:spcPts val="2800"/>
              </a:lnSpc>
            </a:pPr>
            <a:r>
              <a:rPr kumimoji="0" lang="zh-CN" altLang="en-US" sz="2000" b="1"/>
              <a:t>　　</a:t>
            </a:r>
            <a:r>
              <a:rPr kumimoji="0" lang="en-US" altLang="zh-CN" sz="2000" b="1"/>
              <a:t>6.</a:t>
            </a:r>
            <a:r>
              <a:rPr kumimoji="0" lang="zh-CN" altLang="en-US" sz="2000" b="1"/>
              <a:t>软件测试、运行</a:t>
            </a:r>
            <a:r>
              <a:rPr kumimoji="0" lang="en-US" altLang="zh-CN" sz="2000" b="1"/>
              <a:t>/</a:t>
            </a:r>
            <a:r>
              <a:rPr kumimoji="0" lang="zh-CN" altLang="en-US" sz="2000" b="1"/>
              <a:t>维护</a:t>
            </a:r>
            <a:endParaRPr kumimoji="0" lang="zh-CN" altLang="en-US" sz="2000" b="1"/>
          </a:p>
          <a:p>
            <a:pPr>
              <a:lnSpc>
                <a:spcPts val="2800"/>
              </a:lnSpc>
            </a:pPr>
            <a:r>
              <a:rPr kumimoji="0" lang="zh-CN" altLang="en-US" sz="2000" b="1"/>
              <a:t>　　据此相继产生了瀑布模型、螺旋模型、进化模型、原型模型、增量模型等。本节分别对这几种传统的软件开发生命周期模型予以介绍。</a:t>
            </a:r>
            <a:r>
              <a:rPr kumimoji="0" lang="zh-CN" altLang="en-US"/>
              <a:t> </a:t>
            </a:r>
            <a:endParaRPr kumimoji="0" lang="zh-CN" altLang="en-US"/>
          </a:p>
        </p:txBody>
      </p:sp>
      <p:sp>
        <p:nvSpPr>
          <p:cNvPr id="25603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3.2  </a:t>
            </a:r>
            <a:r>
              <a:rPr lang="zh-CN" altLang="en-US" smtClean="0"/>
              <a:t>传统软件开发生命周期模型  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00" y="1054100"/>
            <a:ext cx="8788400" cy="71755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3.2.1  </a:t>
            </a:r>
            <a:r>
              <a:rPr lang="zh-CN" altLang="en-US" smtClean="0"/>
              <a:t>瀑布模型</a:t>
            </a:r>
            <a:endParaRPr lang="zh-CN" altLang="en-US" smtClean="0"/>
          </a:p>
        </p:txBody>
      </p:sp>
      <p:grpSp>
        <p:nvGrpSpPr>
          <p:cNvPr id="101408" name="Group 32"/>
          <p:cNvGrpSpPr/>
          <p:nvPr/>
        </p:nvGrpSpPr>
        <p:grpSpPr bwMode="auto">
          <a:xfrm>
            <a:off x="895350" y="2247900"/>
            <a:ext cx="1363663" cy="400050"/>
            <a:chOff x="4020" y="8595"/>
            <a:chExt cx="825" cy="300"/>
          </a:xfrm>
        </p:grpSpPr>
        <p:sp>
          <p:nvSpPr>
            <p:cNvPr id="26659" name="Text Box 33"/>
            <p:cNvSpPr txBox="1">
              <a:spLocks noChangeArrowheads="1"/>
            </p:cNvSpPr>
            <p:nvPr/>
          </p:nvSpPr>
          <p:spPr bwMode="auto">
            <a:xfrm>
              <a:off x="4020" y="8595"/>
              <a:ext cx="825" cy="3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folHlink"/>
              </a:solidFill>
              <a:miter lim="800000"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1800" b="1">
                <a:solidFill>
                  <a:schemeClr val="accent2"/>
                </a:solidFill>
              </a:endParaRPr>
            </a:p>
          </p:txBody>
        </p:sp>
        <p:sp>
          <p:nvSpPr>
            <p:cNvPr id="26660" name="Text Box 34"/>
            <p:cNvSpPr txBox="1">
              <a:spLocks noChangeArrowheads="1"/>
            </p:cNvSpPr>
            <p:nvPr/>
          </p:nvSpPr>
          <p:spPr bwMode="auto">
            <a:xfrm>
              <a:off x="4113" y="8640"/>
              <a:ext cx="66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8000"/>
                </a:lnSpc>
              </a:pPr>
              <a:r>
                <a:rPr kumimoji="0" lang="zh-CN" altLang="en-US" sz="1800" b="1">
                  <a:solidFill>
                    <a:schemeClr val="accent2"/>
                  </a:solidFill>
                </a:rPr>
                <a:t>系统需求</a:t>
              </a:r>
              <a:endParaRPr kumimoji="0" lang="zh-CN" altLang="en-US" sz="1800" b="1">
                <a:solidFill>
                  <a:schemeClr val="accent2"/>
                </a:solidFill>
              </a:endParaRPr>
            </a:p>
          </p:txBody>
        </p:sp>
      </p:grpSp>
      <p:grpSp>
        <p:nvGrpSpPr>
          <p:cNvPr id="101411" name="Group 35"/>
          <p:cNvGrpSpPr/>
          <p:nvPr/>
        </p:nvGrpSpPr>
        <p:grpSpPr bwMode="auto">
          <a:xfrm>
            <a:off x="1516063" y="2828925"/>
            <a:ext cx="1363662" cy="401638"/>
            <a:chOff x="4020" y="8595"/>
            <a:chExt cx="825" cy="300"/>
          </a:xfrm>
        </p:grpSpPr>
        <p:sp>
          <p:nvSpPr>
            <p:cNvPr id="26657" name="Text Box 36"/>
            <p:cNvSpPr txBox="1">
              <a:spLocks noChangeArrowheads="1"/>
            </p:cNvSpPr>
            <p:nvPr/>
          </p:nvSpPr>
          <p:spPr bwMode="auto">
            <a:xfrm>
              <a:off x="4020" y="8595"/>
              <a:ext cx="825" cy="3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folHlink"/>
              </a:solidFill>
              <a:miter lim="800000"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1800" b="1">
                <a:solidFill>
                  <a:schemeClr val="accent2"/>
                </a:solidFill>
              </a:endParaRPr>
            </a:p>
          </p:txBody>
        </p:sp>
        <p:sp>
          <p:nvSpPr>
            <p:cNvPr id="26658" name="Text Box 37"/>
            <p:cNvSpPr txBox="1">
              <a:spLocks noChangeArrowheads="1"/>
            </p:cNvSpPr>
            <p:nvPr/>
          </p:nvSpPr>
          <p:spPr bwMode="auto">
            <a:xfrm>
              <a:off x="4113" y="8640"/>
              <a:ext cx="66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8000"/>
                </a:lnSpc>
              </a:pPr>
              <a:r>
                <a:rPr kumimoji="0" lang="zh-CN" altLang="en-US" sz="1800" b="1">
                  <a:solidFill>
                    <a:schemeClr val="accent2"/>
                  </a:solidFill>
                </a:rPr>
                <a:t>软件需求</a:t>
              </a:r>
              <a:endParaRPr kumimoji="0" lang="zh-CN" altLang="en-US" sz="1800" b="1">
                <a:solidFill>
                  <a:schemeClr val="accent2"/>
                </a:solidFill>
              </a:endParaRPr>
            </a:p>
          </p:txBody>
        </p:sp>
      </p:grpSp>
      <p:grpSp>
        <p:nvGrpSpPr>
          <p:cNvPr id="101414" name="Group 38"/>
          <p:cNvGrpSpPr/>
          <p:nvPr/>
        </p:nvGrpSpPr>
        <p:grpSpPr bwMode="auto">
          <a:xfrm>
            <a:off x="2160588" y="3409950"/>
            <a:ext cx="1363662" cy="400050"/>
            <a:chOff x="4020" y="8595"/>
            <a:chExt cx="825" cy="300"/>
          </a:xfrm>
        </p:grpSpPr>
        <p:sp>
          <p:nvSpPr>
            <p:cNvPr id="26655" name="Text Box 39"/>
            <p:cNvSpPr txBox="1">
              <a:spLocks noChangeArrowheads="1"/>
            </p:cNvSpPr>
            <p:nvPr/>
          </p:nvSpPr>
          <p:spPr bwMode="auto">
            <a:xfrm>
              <a:off x="4020" y="8595"/>
              <a:ext cx="825" cy="3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folHlink"/>
              </a:solidFill>
              <a:miter lim="800000"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1800" b="1">
                <a:solidFill>
                  <a:schemeClr val="accent2"/>
                </a:solidFill>
              </a:endParaRPr>
            </a:p>
          </p:txBody>
        </p:sp>
        <p:sp>
          <p:nvSpPr>
            <p:cNvPr id="26656" name="Text Box 40"/>
            <p:cNvSpPr txBox="1">
              <a:spLocks noChangeArrowheads="1"/>
            </p:cNvSpPr>
            <p:nvPr/>
          </p:nvSpPr>
          <p:spPr bwMode="auto">
            <a:xfrm>
              <a:off x="4113" y="8640"/>
              <a:ext cx="66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8000"/>
                </a:lnSpc>
              </a:pPr>
              <a:r>
                <a:rPr kumimoji="0" lang="zh-CN" altLang="en-US" sz="1800" b="1">
                  <a:solidFill>
                    <a:schemeClr val="accent2"/>
                  </a:solidFill>
                </a:rPr>
                <a:t>分析</a:t>
              </a:r>
              <a:endParaRPr kumimoji="0" lang="zh-CN" altLang="en-US" sz="1800" b="1">
                <a:solidFill>
                  <a:schemeClr val="accent2"/>
                </a:solidFill>
              </a:endParaRPr>
            </a:p>
          </p:txBody>
        </p:sp>
      </p:grpSp>
      <p:sp>
        <p:nvSpPr>
          <p:cNvPr id="101417" name="Arc 41"/>
          <p:cNvSpPr/>
          <p:nvPr/>
        </p:nvSpPr>
        <p:spPr bwMode="auto">
          <a:xfrm flipH="1" flipV="1">
            <a:off x="1044575" y="2630488"/>
            <a:ext cx="474663" cy="498475"/>
          </a:xfrm>
          <a:custGeom>
            <a:avLst/>
            <a:gdLst>
              <a:gd name="T0" fmla="*/ 0 w 21600"/>
              <a:gd name="T1" fmla="*/ 0 h 26934"/>
              <a:gd name="T2" fmla="*/ 10107729 w 21600"/>
              <a:gd name="T3" fmla="*/ 9225415 h 26934"/>
              <a:gd name="T4" fmla="*/ 0 w 21600"/>
              <a:gd name="T5" fmla="*/ 7398414 h 2693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6934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3398"/>
                  <a:pt x="21375" y="25190"/>
                  <a:pt x="20931" y="26934"/>
                </a:cubicBezTo>
              </a:path>
              <a:path w="21600" h="26934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3398"/>
                  <a:pt x="21375" y="25190"/>
                  <a:pt x="20931" y="26934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folHlink"/>
            </a:solidFill>
            <a:prstDash val="dash"/>
            <a:rou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418" name="Arc 42"/>
          <p:cNvSpPr/>
          <p:nvPr/>
        </p:nvSpPr>
        <p:spPr bwMode="auto">
          <a:xfrm>
            <a:off x="2254250" y="2351088"/>
            <a:ext cx="474663" cy="498475"/>
          </a:xfrm>
          <a:custGeom>
            <a:avLst/>
            <a:gdLst>
              <a:gd name="T0" fmla="*/ 0 w 21600"/>
              <a:gd name="T1" fmla="*/ 0 h 26934"/>
              <a:gd name="T2" fmla="*/ 10107729 w 21600"/>
              <a:gd name="T3" fmla="*/ 9225415 h 26934"/>
              <a:gd name="T4" fmla="*/ 0 w 21600"/>
              <a:gd name="T5" fmla="*/ 7398414 h 2693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6934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3398"/>
                  <a:pt x="21375" y="25190"/>
                  <a:pt x="20931" y="26934"/>
                </a:cubicBezTo>
              </a:path>
              <a:path w="21600" h="26934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3398"/>
                  <a:pt x="21375" y="25190"/>
                  <a:pt x="20931" y="26934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folHlink"/>
            </a:solidFill>
            <a:rou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419" name="Arc 43"/>
          <p:cNvSpPr/>
          <p:nvPr/>
        </p:nvSpPr>
        <p:spPr bwMode="auto">
          <a:xfrm>
            <a:off x="2903538" y="2932113"/>
            <a:ext cx="474662" cy="500062"/>
          </a:xfrm>
          <a:custGeom>
            <a:avLst/>
            <a:gdLst>
              <a:gd name="T0" fmla="*/ 0 w 21600"/>
              <a:gd name="T1" fmla="*/ 0 h 26934"/>
              <a:gd name="T2" fmla="*/ 10107686 w 21600"/>
              <a:gd name="T3" fmla="*/ 9284251 h 26934"/>
              <a:gd name="T4" fmla="*/ 0 w 21600"/>
              <a:gd name="T5" fmla="*/ 7445603 h 2693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6934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3398"/>
                  <a:pt x="21375" y="25190"/>
                  <a:pt x="20931" y="26934"/>
                </a:cubicBezTo>
              </a:path>
              <a:path w="21600" h="26934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3398"/>
                  <a:pt x="21375" y="25190"/>
                  <a:pt x="20931" y="26934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folHlink"/>
            </a:solidFill>
            <a:rou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420" name="Arc 44"/>
          <p:cNvSpPr/>
          <p:nvPr/>
        </p:nvSpPr>
        <p:spPr bwMode="auto">
          <a:xfrm flipH="1" flipV="1">
            <a:off x="1689100" y="3213100"/>
            <a:ext cx="474663" cy="498475"/>
          </a:xfrm>
          <a:custGeom>
            <a:avLst/>
            <a:gdLst>
              <a:gd name="T0" fmla="*/ 0 w 21600"/>
              <a:gd name="T1" fmla="*/ 0 h 26934"/>
              <a:gd name="T2" fmla="*/ 10107729 w 21600"/>
              <a:gd name="T3" fmla="*/ 9225415 h 26934"/>
              <a:gd name="T4" fmla="*/ 0 w 21600"/>
              <a:gd name="T5" fmla="*/ 7398414 h 2693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6934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3398"/>
                  <a:pt x="21375" y="25190"/>
                  <a:pt x="20931" y="26934"/>
                </a:cubicBezTo>
              </a:path>
              <a:path w="21600" h="26934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3398"/>
                  <a:pt x="21375" y="25190"/>
                  <a:pt x="20931" y="26934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folHlink"/>
            </a:solidFill>
            <a:prstDash val="dash"/>
            <a:rou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421" name="Arc 45"/>
          <p:cNvSpPr/>
          <p:nvPr/>
        </p:nvSpPr>
        <p:spPr bwMode="auto">
          <a:xfrm>
            <a:off x="3524250" y="3494088"/>
            <a:ext cx="474663" cy="500062"/>
          </a:xfrm>
          <a:custGeom>
            <a:avLst/>
            <a:gdLst>
              <a:gd name="T0" fmla="*/ 0 w 21600"/>
              <a:gd name="T1" fmla="*/ 0 h 26934"/>
              <a:gd name="T2" fmla="*/ 10107729 w 21600"/>
              <a:gd name="T3" fmla="*/ 9284251 h 26934"/>
              <a:gd name="T4" fmla="*/ 0 w 21600"/>
              <a:gd name="T5" fmla="*/ 7445603 h 2693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6934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3398"/>
                  <a:pt x="21375" y="25190"/>
                  <a:pt x="20931" y="26934"/>
                </a:cubicBezTo>
              </a:path>
              <a:path w="21600" h="26934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3398"/>
                  <a:pt x="21375" y="25190"/>
                  <a:pt x="20931" y="26934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folHlink"/>
            </a:solidFill>
            <a:rou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422" name="Arc 46"/>
          <p:cNvSpPr/>
          <p:nvPr/>
        </p:nvSpPr>
        <p:spPr bwMode="auto">
          <a:xfrm flipH="1" flipV="1">
            <a:off x="2359025" y="3792538"/>
            <a:ext cx="474663" cy="500062"/>
          </a:xfrm>
          <a:custGeom>
            <a:avLst/>
            <a:gdLst>
              <a:gd name="T0" fmla="*/ 0 w 21600"/>
              <a:gd name="T1" fmla="*/ 0 h 26934"/>
              <a:gd name="T2" fmla="*/ 10107729 w 21600"/>
              <a:gd name="T3" fmla="*/ 9284251 h 26934"/>
              <a:gd name="T4" fmla="*/ 0 w 21600"/>
              <a:gd name="T5" fmla="*/ 7445603 h 2693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6934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3398"/>
                  <a:pt x="21375" y="25190"/>
                  <a:pt x="20931" y="26934"/>
                </a:cubicBezTo>
              </a:path>
              <a:path w="21600" h="26934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3398"/>
                  <a:pt x="21375" y="25190"/>
                  <a:pt x="20931" y="26934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folHlink"/>
            </a:solidFill>
            <a:prstDash val="dash"/>
            <a:rou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1423" name="Group 47"/>
          <p:cNvGrpSpPr/>
          <p:nvPr/>
        </p:nvGrpSpPr>
        <p:grpSpPr bwMode="auto">
          <a:xfrm>
            <a:off x="2830513" y="3990975"/>
            <a:ext cx="1363662" cy="400050"/>
            <a:chOff x="4020" y="8595"/>
            <a:chExt cx="825" cy="300"/>
          </a:xfrm>
        </p:grpSpPr>
        <p:sp>
          <p:nvSpPr>
            <p:cNvPr id="26653" name="Text Box 48"/>
            <p:cNvSpPr txBox="1">
              <a:spLocks noChangeArrowheads="1"/>
            </p:cNvSpPr>
            <p:nvPr/>
          </p:nvSpPr>
          <p:spPr bwMode="auto">
            <a:xfrm>
              <a:off x="4020" y="8595"/>
              <a:ext cx="825" cy="3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folHlink"/>
              </a:solidFill>
              <a:miter lim="800000"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1800" b="1">
                <a:solidFill>
                  <a:schemeClr val="accent2"/>
                </a:solidFill>
              </a:endParaRPr>
            </a:p>
          </p:txBody>
        </p:sp>
        <p:sp>
          <p:nvSpPr>
            <p:cNvPr id="26654" name="Text Box 49"/>
            <p:cNvSpPr txBox="1">
              <a:spLocks noChangeArrowheads="1"/>
            </p:cNvSpPr>
            <p:nvPr/>
          </p:nvSpPr>
          <p:spPr bwMode="auto">
            <a:xfrm>
              <a:off x="4113" y="8640"/>
              <a:ext cx="66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8000"/>
                </a:lnSpc>
              </a:pPr>
              <a:r>
                <a:rPr kumimoji="0" lang="zh-CN" altLang="en-US" sz="1800" b="1">
                  <a:solidFill>
                    <a:schemeClr val="accent2"/>
                  </a:solidFill>
                </a:rPr>
                <a:t>设计</a:t>
              </a:r>
              <a:endParaRPr kumimoji="0" lang="zh-CN" altLang="en-US" sz="1800" b="1">
                <a:solidFill>
                  <a:schemeClr val="accent2"/>
                </a:solidFill>
              </a:endParaRPr>
            </a:p>
          </p:txBody>
        </p:sp>
      </p:grpSp>
      <p:grpSp>
        <p:nvGrpSpPr>
          <p:cNvPr id="101426" name="Group 50"/>
          <p:cNvGrpSpPr/>
          <p:nvPr/>
        </p:nvGrpSpPr>
        <p:grpSpPr bwMode="auto">
          <a:xfrm>
            <a:off x="3500438" y="4608513"/>
            <a:ext cx="1363662" cy="401637"/>
            <a:chOff x="4020" y="8595"/>
            <a:chExt cx="825" cy="300"/>
          </a:xfrm>
        </p:grpSpPr>
        <p:sp>
          <p:nvSpPr>
            <p:cNvPr id="26651" name="Text Box 51"/>
            <p:cNvSpPr txBox="1">
              <a:spLocks noChangeArrowheads="1"/>
            </p:cNvSpPr>
            <p:nvPr/>
          </p:nvSpPr>
          <p:spPr bwMode="auto">
            <a:xfrm>
              <a:off x="4020" y="8595"/>
              <a:ext cx="825" cy="3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folHlink"/>
              </a:solidFill>
              <a:miter lim="800000"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1800" b="1">
                <a:solidFill>
                  <a:schemeClr val="accent2"/>
                </a:solidFill>
              </a:endParaRPr>
            </a:p>
          </p:txBody>
        </p:sp>
        <p:sp>
          <p:nvSpPr>
            <p:cNvPr id="26652" name="Text Box 52"/>
            <p:cNvSpPr txBox="1">
              <a:spLocks noChangeArrowheads="1"/>
            </p:cNvSpPr>
            <p:nvPr/>
          </p:nvSpPr>
          <p:spPr bwMode="auto">
            <a:xfrm>
              <a:off x="4113" y="8640"/>
              <a:ext cx="66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8000"/>
                </a:lnSpc>
              </a:pPr>
              <a:r>
                <a:rPr kumimoji="0" lang="zh-CN" altLang="en-US" sz="1800" b="1">
                  <a:solidFill>
                    <a:schemeClr val="accent2"/>
                  </a:solidFill>
                </a:rPr>
                <a:t>编码</a:t>
              </a:r>
              <a:endParaRPr kumimoji="0" lang="zh-CN" altLang="en-US" sz="1800" b="1">
                <a:solidFill>
                  <a:schemeClr val="accent2"/>
                </a:solidFill>
              </a:endParaRPr>
            </a:p>
          </p:txBody>
        </p:sp>
      </p:grpSp>
      <p:grpSp>
        <p:nvGrpSpPr>
          <p:cNvPr id="101429" name="Group 53"/>
          <p:cNvGrpSpPr/>
          <p:nvPr/>
        </p:nvGrpSpPr>
        <p:grpSpPr bwMode="auto">
          <a:xfrm>
            <a:off x="4168775" y="5192713"/>
            <a:ext cx="1365250" cy="400050"/>
            <a:chOff x="4020" y="8595"/>
            <a:chExt cx="825" cy="300"/>
          </a:xfrm>
        </p:grpSpPr>
        <p:sp>
          <p:nvSpPr>
            <p:cNvPr id="26649" name="Text Box 54"/>
            <p:cNvSpPr txBox="1">
              <a:spLocks noChangeArrowheads="1"/>
            </p:cNvSpPr>
            <p:nvPr/>
          </p:nvSpPr>
          <p:spPr bwMode="auto">
            <a:xfrm>
              <a:off x="4020" y="8595"/>
              <a:ext cx="825" cy="3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folHlink"/>
              </a:solidFill>
              <a:miter lim="800000"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1800" b="1">
                <a:solidFill>
                  <a:schemeClr val="accent2"/>
                </a:solidFill>
              </a:endParaRPr>
            </a:p>
          </p:txBody>
        </p:sp>
        <p:sp>
          <p:nvSpPr>
            <p:cNvPr id="26650" name="Text Box 55"/>
            <p:cNvSpPr txBox="1">
              <a:spLocks noChangeArrowheads="1"/>
            </p:cNvSpPr>
            <p:nvPr/>
          </p:nvSpPr>
          <p:spPr bwMode="auto">
            <a:xfrm>
              <a:off x="4113" y="8640"/>
              <a:ext cx="66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8000"/>
                </a:lnSpc>
              </a:pPr>
              <a:r>
                <a:rPr kumimoji="0" lang="zh-CN" altLang="en-US" sz="1800" b="1">
                  <a:solidFill>
                    <a:schemeClr val="accent2"/>
                  </a:solidFill>
                </a:rPr>
                <a:t>测试</a:t>
              </a:r>
              <a:endParaRPr kumimoji="0" lang="zh-CN" altLang="en-US" sz="1800" b="1">
                <a:solidFill>
                  <a:schemeClr val="accent2"/>
                </a:solidFill>
              </a:endParaRPr>
            </a:p>
          </p:txBody>
        </p:sp>
      </p:grpSp>
      <p:grpSp>
        <p:nvGrpSpPr>
          <p:cNvPr id="101432" name="Group 56"/>
          <p:cNvGrpSpPr/>
          <p:nvPr/>
        </p:nvGrpSpPr>
        <p:grpSpPr bwMode="auto">
          <a:xfrm>
            <a:off x="4789488" y="5773738"/>
            <a:ext cx="1363662" cy="400050"/>
            <a:chOff x="4020" y="8595"/>
            <a:chExt cx="825" cy="300"/>
          </a:xfrm>
        </p:grpSpPr>
        <p:sp>
          <p:nvSpPr>
            <p:cNvPr id="26647" name="Text Box 57"/>
            <p:cNvSpPr txBox="1">
              <a:spLocks noChangeArrowheads="1"/>
            </p:cNvSpPr>
            <p:nvPr/>
          </p:nvSpPr>
          <p:spPr bwMode="auto">
            <a:xfrm>
              <a:off x="4020" y="8595"/>
              <a:ext cx="825" cy="3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folHlink"/>
              </a:solidFill>
              <a:miter lim="800000"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endParaRPr kumimoji="0" lang="zh-CN" altLang="zh-CN" sz="1800" b="1">
                <a:solidFill>
                  <a:schemeClr val="accent2"/>
                </a:solidFill>
              </a:endParaRPr>
            </a:p>
          </p:txBody>
        </p:sp>
        <p:sp>
          <p:nvSpPr>
            <p:cNvPr id="26648" name="Text Box 58"/>
            <p:cNvSpPr txBox="1">
              <a:spLocks noChangeArrowheads="1"/>
            </p:cNvSpPr>
            <p:nvPr/>
          </p:nvSpPr>
          <p:spPr bwMode="auto">
            <a:xfrm>
              <a:off x="4113" y="8640"/>
              <a:ext cx="66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8000"/>
                </a:lnSpc>
              </a:pPr>
              <a:r>
                <a:rPr kumimoji="0" lang="zh-CN" altLang="en-US" sz="1800" b="1">
                  <a:solidFill>
                    <a:schemeClr val="accent2"/>
                  </a:solidFill>
                </a:rPr>
                <a:t>运行</a:t>
              </a:r>
              <a:endParaRPr kumimoji="0" lang="zh-CN" altLang="en-US" sz="1800" b="1">
                <a:solidFill>
                  <a:schemeClr val="accent2"/>
                </a:solidFill>
              </a:endParaRPr>
            </a:p>
          </p:txBody>
        </p:sp>
      </p:grpSp>
      <p:sp>
        <p:nvSpPr>
          <p:cNvPr id="101435" name="Arc 59"/>
          <p:cNvSpPr/>
          <p:nvPr/>
        </p:nvSpPr>
        <p:spPr bwMode="auto">
          <a:xfrm>
            <a:off x="4214813" y="4132263"/>
            <a:ext cx="473075" cy="498475"/>
          </a:xfrm>
          <a:custGeom>
            <a:avLst/>
            <a:gdLst>
              <a:gd name="T0" fmla="*/ 0 w 21600"/>
              <a:gd name="T1" fmla="*/ 0 h 26934"/>
              <a:gd name="T2" fmla="*/ 10040207 w 21600"/>
              <a:gd name="T3" fmla="*/ 9225415 h 26934"/>
              <a:gd name="T4" fmla="*/ 0 w 21600"/>
              <a:gd name="T5" fmla="*/ 7398414 h 2693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6934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3398"/>
                  <a:pt x="21375" y="25190"/>
                  <a:pt x="20931" y="26934"/>
                </a:cubicBezTo>
              </a:path>
              <a:path w="21600" h="26934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3398"/>
                  <a:pt x="21375" y="25190"/>
                  <a:pt x="20931" y="26934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folHlink"/>
            </a:solidFill>
            <a:rou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436" name="Arc 60"/>
          <p:cNvSpPr/>
          <p:nvPr/>
        </p:nvSpPr>
        <p:spPr bwMode="auto">
          <a:xfrm flipH="1" flipV="1">
            <a:off x="3024188" y="4375150"/>
            <a:ext cx="474662" cy="498475"/>
          </a:xfrm>
          <a:custGeom>
            <a:avLst/>
            <a:gdLst>
              <a:gd name="T0" fmla="*/ 0 w 21600"/>
              <a:gd name="T1" fmla="*/ 0 h 26934"/>
              <a:gd name="T2" fmla="*/ 10107686 w 21600"/>
              <a:gd name="T3" fmla="*/ 9225415 h 26934"/>
              <a:gd name="T4" fmla="*/ 0 w 21600"/>
              <a:gd name="T5" fmla="*/ 7398414 h 2693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6934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3398"/>
                  <a:pt x="21375" y="25190"/>
                  <a:pt x="20931" y="26934"/>
                </a:cubicBezTo>
              </a:path>
              <a:path w="21600" h="26934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3398"/>
                  <a:pt x="21375" y="25190"/>
                  <a:pt x="20931" y="26934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folHlink"/>
            </a:solidFill>
            <a:prstDash val="dash"/>
            <a:rou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437" name="Arc 61"/>
          <p:cNvSpPr/>
          <p:nvPr/>
        </p:nvSpPr>
        <p:spPr bwMode="auto">
          <a:xfrm>
            <a:off x="4887913" y="4733925"/>
            <a:ext cx="474662" cy="476250"/>
          </a:xfrm>
          <a:custGeom>
            <a:avLst/>
            <a:gdLst>
              <a:gd name="T0" fmla="*/ 0 w 21600"/>
              <a:gd name="T1" fmla="*/ 0 h 26934"/>
              <a:gd name="T2" fmla="*/ 10107686 w 21600"/>
              <a:gd name="T3" fmla="*/ 8421106 h 26934"/>
              <a:gd name="T4" fmla="*/ 0 w 21600"/>
              <a:gd name="T5" fmla="*/ 6753400 h 2693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6934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3398"/>
                  <a:pt x="21375" y="25190"/>
                  <a:pt x="20931" y="26934"/>
                </a:cubicBezTo>
              </a:path>
              <a:path w="21600" h="26934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3398"/>
                  <a:pt x="21375" y="25190"/>
                  <a:pt x="20931" y="26934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folHlink"/>
            </a:solidFill>
            <a:rou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438" name="Arc 62"/>
          <p:cNvSpPr/>
          <p:nvPr/>
        </p:nvSpPr>
        <p:spPr bwMode="auto">
          <a:xfrm flipH="1" flipV="1">
            <a:off x="3698875" y="5008563"/>
            <a:ext cx="474663" cy="498475"/>
          </a:xfrm>
          <a:custGeom>
            <a:avLst/>
            <a:gdLst>
              <a:gd name="T0" fmla="*/ 0 w 21600"/>
              <a:gd name="T1" fmla="*/ 0 h 26934"/>
              <a:gd name="T2" fmla="*/ 10107729 w 21600"/>
              <a:gd name="T3" fmla="*/ 9225415 h 26934"/>
              <a:gd name="T4" fmla="*/ 0 w 21600"/>
              <a:gd name="T5" fmla="*/ 7398414 h 2693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6934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3398"/>
                  <a:pt x="21375" y="25190"/>
                  <a:pt x="20931" y="26934"/>
                </a:cubicBezTo>
              </a:path>
              <a:path w="21600" h="26934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3398"/>
                  <a:pt x="21375" y="25190"/>
                  <a:pt x="20931" y="26934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folHlink"/>
            </a:solidFill>
            <a:prstDash val="dash"/>
            <a:rou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439" name="Arc 63"/>
          <p:cNvSpPr/>
          <p:nvPr/>
        </p:nvSpPr>
        <p:spPr bwMode="auto">
          <a:xfrm>
            <a:off x="5557838" y="5299075"/>
            <a:ext cx="474662" cy="500063"/>
          </a:xfrm>
          <a:custGeom>
            <a:avLst/>
            <a:gdLst>
              <a:gd name="T0" fmla="*/ 0 w 21600"/>
              <a:gd name="T1" fmla="*/ 0 h 26934"/>
              <a:gd name="T2" fmla="*/ 10107686 w 21600"/>
              <a:gd name="T3" fmla="*/ 9284288 h 26934"/>
              <a:gd name="T4" fmla="*/ 0 w 21600"/>
              <a:gd name="T5" fmla="*/ 7445636 h 2693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6934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3398"/>
                  <a:pt x="21375" y="25190"/>
                  <a:pt x="20931" y="26934"/>
                </a:cubicBezTo>
              </a:path>
              <a:path w="21600" h="26934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3398"/>
                  <a:pt x="21375" y="25190"/>
                  <a:pt x="20931" y="26934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folHlink"/>
            </a:solidFill>
            <a:rou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440" name="Arc 64"/>
          <p:cNvSpPr/>
          <p:nvPr/>
        </p:nvSpPr>
        <p:spPr bwMode="auto">
          <a:xfrm flipH="1" flipV="1">
            <a:off x="4318000" y="5580063"/>
            <a:ext cx="474663" cy="498475"/>
          </a:xfrm>
          <a:custGeom>
            <a:avLst/>
            <a:gdLst>
              <a:gd name="T0" fmla="*/ 0 w 21600"/>
              <a:gd name="T1" fmla="*/ 0 h 26934"/>
              <a:gd name="T2" fmla="*/ 10107729 w 21600"/>
              <a:gd name="T3" fmla="*/ 9225415 h 26934"/>
              <a:gd name="T4" fmla="*/ 0 w 21600"/>
              <a:gd name="T5" fmla="*/ 7398414 h 2693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6934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3398"/>
                  <a:pt x="21375" y="25190"/>
                  <a:pt x="20931" y="26934"/>
                </a:cubicBezTo>
              </a:path>
              <a:path w="21600" h="26934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3398"/>
                  <a:pt x="21375" y="25190"/>
                  <a:pt x="20931" y="26934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folHlink"/>
            </a:solidFill>
            <a:prstDash val="dash"/>
            <a:rou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441" name="Text Box 65"/>
          <p:cNvSpPr txBox="1">
            <a:spLocks noChangeArrowheads="1"/>
          </p:cNvSpPr>
          <p:nvPr/>
        </p:nvSpPr>
        <p:spPr bwMode="auto">
          <a:xfrm>
            <a:off x="4605338" y="2108200"/>
            <a:ext cx="3673475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Pct val="70000"/>
              <a:buFont typeface="Wingdings" panose="05000000000000000000" pitchFamily="2" charset="2"/>
              <a:buChar char="n"/>
            </a:pPr>
            <a:r>
              <a:rPr lang="zh-CN" altLang="en-US" b="1">
                <a:solidFill>
                  <a:schemeClr val="accent2"/>
                </a:solidFill>
                <a:ea typeface="黑体" panose="02010609060101010101" pitchFamily="49" charset="-122"/>
              </a:rPr>
              <a:t>瀑布模型总结</a:t>
            </a:r>
            <a:endParaRPr lang="zh-CN" altLang="en-US">
              <a:solidFill>
                <a:schemeClr val="accent2"/>
              </a:solidFill>
              <a:ea typeface="黑体" panose="02010609060101010101" pitchFamily="49" charset="-122"/>
            </a:endParaRPr>
          </a:p>
          <a:p>
            <a:pPr lvl="1" eaLnBrk="1" hangingPunct="1">
              <a:spcBef>
                <a:spcPct val="50000"/>
              </a:spcBef>
              <a:buClr>
                <a:srgbClr val="0000FF"/>
              </a:buClr>
              <a:buSzPct val="70000"/>
              <a:buFont typeface="Wingdings" panose="05000000000000000000" pitchFamily="2" charset="2"/>
              <a:buChar char="n"/>
            </a:pPr>
            <a:r>
              <a:rPr kumimoji="0" lang="zh-CN" altLang="en-US" sz="2000" b="1">
                <a:latin typeface="宋体" panose="02010600030101010101" pitchFamily="2" charset="-122"/>
              </a:rPr>
              <a:t>文档驱动的模型</a:t>
            </a:r>
            <a:endParaRPr kumimoji="0" lang="zh-CN" altLang="en-US" sz="2000" b="1">
              <a:latin typeface="宋体" panose="02010600030101010101" pitchFamily="2" charset="-122"/>
            </a:endParaRPr>
          </a:p>
          <a:p>
            <a:pPr lvl="1" eaLnBrk="1" hangingPunct="1">
              <a:spcBef>
                <a:spcPct val="50000"/>
              </a:spcBef>
              <a:buClr>
                <a:srgbClr val="0000FF"/>
              </a:buClr>
              <a:buSzPct val="70000"/>
              <a:buFont typeface="Wingdings" panose="05000000000000000000" pitchFamily="2" charset="2"/>
              <a:buChar char="n"/>
            </a:pPr>
            <a:r>
              <a:rPr kumimoji="0" lang="zh-CN" altLang="en-US" sz="2000" b="1">
                <a:latin typeface="宋体" panose="02010600030101010101" pitchFamily="2" charset="-122"/>
              </a:rPr>
              <a:t>阶段间具有顺序性和依赖性</a:t>
            </a:r>
            <a:endParaRPr kumimoji="0" lang="zh-CN" altLang="en-US" sz="2000" b="1">
              <a:latin typeface="宋体" panose="02010600030101010101" pitchFamily="2" charset="-122"/>
            </a:endParaRPr>
          </a:p>
          <a:p>
            <a:pPr lvl="1" eaLnBrk="1" hangingPunct="1">
              <a:spcBef>
                <a:spcPct val="50000"/>
              </a:spcBef>
              <a:buClr>
                <a:srgbClr val="0000FF"/>
              </a:buClr>
              <a:buSzPct val="70000"/>
              <a:buFont typeface="Wingdings" panose="05000000000000000000" pitchFamily="2" charset="2"/>
              <a:buChar char="n"/>
            </a:pPr>
            <a:r>
              <a:rPr kumimoji="0" lang="zh-CN" altLang="en-US" sz="2000" b="1">
                <a:latin typeface="宋体" panose="02010600030101010101" pitchFamily="2" charset="-122"/>
              </a:rPr>
              <a:t>项目开发周期较长</a:t>
            </a:r>
            <a:endParaRPr kumimoji="0" lang="zh-CN" altLang="en-US" sz="2000" b="1">
              <a:latin typeface="宋体" panose="02010600030101010101" pitchFamily="2" charset="-122"/>
            </a:endParaRPr>
          </a:p>
          <a:p>
            <a:pPr lvl="1" eaLnBrk="1" hangingPunct="1">
              <a:spcBef>
                <a:spcPct val="50000"/>
              </a:spcBef>
              <a:buClr>
                <a:srgbClr val="0000FF"/>
              </a:buClr>
              <a:buSzPct val="70000"/>
              <a:buFont typeface="Wingdings" panose="05000000000000000000" pitchFamily="2" charset="2"/>
              <a:buChar char="n"/>
            </a:pPr>
            <a:r>
              <a:rPr kumimoji="0" lang="zh-CN" altLang="en-US" sz="2000" b="1">
                <a:latin typeface="宋体" panose="02010600030101010101" pitchFamily="2" charset="-122"/>
              </a:rPr>
              <a:t>实际项目很少按照该模型给出的顺序进行</a:t>
            </a:r>
            <a:endParaRPr kumimoji="0" lang="zh-CN" altLang="en-US" sz="2000" b="1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1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1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1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1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1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1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1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1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1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1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1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1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1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1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1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1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1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1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1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1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1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1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1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1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1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1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1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1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1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1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1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01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1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1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1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1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1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4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00" y="1054100"/>
            <a:ext cx="8788400" cy="71755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3.2.2  </a:t>
            </a:r>
            <a:r>
              <a:rPr lang="zh-CN" altLang="en-US" smtClean="0"/>
              <a:t>原型模型 </a:t>
            </a:r>
            <a:endParaRPr lang="zh-CN" altLang="en-US" smtClean="0"/>
          </a:p>
        </p:txBody>
      </p:sp>
      <p:sp>
        <p:nvSpPr>
          <p:cNvPr id="27651" name="Rectangle 6"/>
          <p:cNvSpPr>
            <a:spLocks noChangeArrowheads="1"/>
          </p:cNvSpPr>
          <p:nvPr/>
        </p:nvSpPr>
        <p:spPr bwMode="auto">
          <a:xfrm>
            <a:off x="0" y="876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02407" name="Picture 7" descr="prototyp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1771650"/>
            <a:ext cx="7019925" cy="489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00" y="1054100"/>
            <a:ext cx="8788400" cy="71755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3.2.2  </a:t>
            </a:r>
            <a:r>
              <a:rPr lang="zh-CN" altLang="en-US" smtClean="0"/>
              <a:t>原型模型 </a:t>
            </a:r>
            <a:endParaRPr lang="zh-CN" altLang="en-US" smtClean="0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876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76" name="Text Box 5"/>
          <p:cNvSpPr txBox="1">
            <a:spLocks noChangeArrowheads="1"/>
          </p:cNvSpPr>
          <p:nvPr/>
        </p:nvSpPr>
        <p:spPr bwMode="auto">
          <a:xfrm>
            <a:off x="755650" y="2492375"/>
            <a:ext cx="7704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28677" name="Text Box 6"/>
          <p:cNvSpPr txBox="1">
            <a:spLocks noChangeArrowheads="1"/>
          </p:cNvSpPr>
          <p:nvPr/>
        </p:nvSpPr>
        <p:spPr bwMode="auto">
          <a:xfrm>
            <a:off x="1106488" y="2249488"/>
            <a:ext cx="7058025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Pct val="70000"/>
              <a:buFont typeface="Wingdings" panose="05000000000000000000" pitchFamily="2" charset="2"/>
              <a:buChar char="n"/>
            </a:pPr>
            <a:r>
              <a:rPr lang="en-US" altLang="zh-CN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Prototyping model</a:t>
            </a:r>
            <a:r>
              <a:rPr lang="zh-CN" altLang="en-US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特点</a:t>
            </a:r>
            <a:endParaRPr lang="zh-CN" altLang="en-US" b="1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spcBef>
                <a:spcPct val="50000"/>
              </a:spcBef>
              <a:buClr>
                <a:srgbClr val="0000FF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000" b="1"/>
              <a:t>在需求定义之前，需要快速构建一个系统</a:t>
            </a:r>
            <a:endParaRPr lang="zh-CN" altLang="en-US" sz="2000" b="1"/>
          </a:p>
          <a:p>
            <a:pPr lvl="1" eaLnBrk="1" hangingPunct="1">
              <a:spcBef>
                <a:spcPct val="50000"/>
              </a:spcBef>
              <a:buClr>
                <a:srgbClr val="0000FF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000" b="1"/>
              <a:t>根据构建系统的优缺点，用户给开发人员提出反馈意见</a:t>
            </a:r>
            <a:endParaRPr lang="zh-CN" altLang="en-US" sz="2000" b="1"/>
          </a:p>
          <a:p>
            <a:pPr lvl="1" eaLnBrk="1" hangingPunct="1">
              <a:spcBef>
                <a:spcPct val="50000"/>
              </a:spcBef>
              <a:buClr>
                <a:srgbClr val="0000FF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000" b="1"/>
              <a:t>根据反馈意见修改软件需求规格，以便系统可以更正确地反映用户的需求</a:t>
            </a:r>
            <a:endParaRPr lang="zh-CN" altLang="en-US" sz="2000" b="1"/>
          </a:p>
          <a:p>
            <a:pPr lvl="1" eaLnBrk="1" hangingPunct="1">
              <a:spcBef>
                <a:spcPct val="50000"/>
              </a:spcBef>
              <a:buClr>
                <a:srgbClr val="0000FF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000" b="1"/>
              <a:t>减少各种假设以及风险</a:t>
            </a:r>
            <a:endParaRPr lang="zh-CN" alt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00" y="1054100"/>
            <a:ext cx="8788400" cy="71755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3.2.3  </a:t>
            </a:r>
            <a:r>
              <a:rPr kumimoji="1" lang="zh-CN" altLang="en-US" smtClean="0"/>
              <a:t>增量模型 </a:t>
            </a:r>
            <a:endParaRPr kumimoji="1" lang="zh-CN" altLang="en-US" smtClean="0"/>
          </a:p>
        </p:txBody>
      </p:sp>
      <p:grpSp>
        <p:nvGrpSpPr>
          <p:cNvPr id="103429" name="Group 5"/>
          <p:cNvGrpSpPr/>
          <p:nvPr/>
        </p:nvGrpSpPr>
        <p:grpSpPr bwMode="auto">
          <a:xfrm>
            <a:off x="309563" y="1979613"/>
            <a:ext cx="8896350" cy="4784725"/>
            <a:chOff x="5" y="1104"/>
            <a:chExt cx="5846" cy="3062"/>
          </a:xfrm>
        </p:grpSpPr>
        <p:graphicFrame>
          <p:nvGraphicFramePr>
            <p:cNvPr id="29700" name="Object 6"/>
            <p:cNvGraphicFramePr>
              <a:graphicFrameLocks noChangeAspect="1"/>
            </p:cNvGraphicFramePr>
            <p:nvPr/>
          </p:nvGraphicFramePr>
          <p:xfrm>
            <a:off x="528" y="1104"/>
            <a:ext cx="2112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54" name="Drawing" r:id="rId1" imgW="310515" imgH="1828800" progId="FLW3Drawing">
                    <p:embed/>
                  </p:oleObj>
                </mc:Choice>
                <mc:Fallback>
                  <p:oleObj name="Drawing" r:id="rId1" imgW="310515" imgH="1828800" progId="FLW3Drawing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104"/>
                          <a:ext cx="2112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1" name="Object 7"/>
            <p:cNvGraphicFramePr>
              <a:graphicFrameLocks noChangeAspect="1"/>
            </p:cNvGraphicFramePr>
            <p:nvPr/>
          </p:nvGraphicFramePr>
          <p:xfrm>
            <a:off x="1200" y="1744"/>
            <a:ext cx="2112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55" name="Drawing" r:id="rId3" imgW="310515" imgH="1828800" progId="FLW3Drawing">
                    <p:embed/>
                  </p:oleObj>
                </mc:Choice>
                <mc:Fallback>
                  <p:oleObj name="Drawing" r:id="rId3" imgW="310515" imgH="1828800" progId="FLW3Drawing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1744"/>
                          <a:ext cx="2112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2" name="Object 8"/>
            <p:cNvGraphicFramePr>
              <a:graphicFrameLocks noChangeAspect="1"/>
            </p:cNvGraphicFramePr>
            <p:nvPr/>
          </p:nvGraphicFramePr>
          <p:xfrm>
            <a:off x="1824" y="2384"/>
            <a:ext cx="2112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56" name="Drawing" r:id="rId4" imgW="310515" imgH="1828800" progId="FLW3Drawing">
                    <p:embed/>
                  </p:oleObj>
                </mc:Choice>
                <mc:Fallback>
                  <p:oleObj name="Drawing" r:id="rId4" imgW="310515" imgH="1828800" progId="FLW3Drawing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384"/>
                          <a:ext cx="2112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3" name="Object 9"/>
            <p:cNvGraphicFramePr>
              <a:graphicFrameLocks noChangeAspect="1"/>
            </p:cNvGraphicFramePr>
            <p:nvPr/>
          </p:nvGraphicFramePr>
          <p:xfrm>
            <a:off x="2544" y="3024"/>
            <a:ext cx="2112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57" name="Drawing" r:id="rId5" imgW="310515" imgH="1828800" progId="FLW3Drawing">
                    <p:embed/>
                  </p:oleObj>
                </mc:Choice>
                <mc:Fallback>
                  <p:oleObj name="Drawing" r:id="rId5" imgW="310515" imgH="1828800" progId="FLW3Drawing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3024"/>
                          <a:ext cx="2112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04" name="Text Box 10"/>
            <p:cNvSpPr txBox="1">
              <a:spLocks noChangeArrowheads="1"/>
            </p:cNvSpPr>
            <p:nvPr/>
          </p:nvSpPr>
          <p:spPr bwMode="auto">
            <a:xfrm>
              <a:off x="5" y="1141"/>
              <a:ext cx="605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4182" tIns="57092" rIns="114182" bIns="57092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zh-CN" altLang="en-US" sz="2000" b="1">
                  <a:latin typeface="Verdana" panose="020B0604030504040204" pitchFamily="34" charset="0"/>
                </a:rPr>
                <a:t>增量</a:t>
              </a:r>
              <a:r>
                <a:rPr kumimoji="0" lang="en-US" altLang="zh-CN" sz="2000" b="1">
                  <a:latin typeface="Verdana" panose="020B0604030504040204" pitchFamily="34" charset="0"/>
                </a:rPr>
                <a:t>1</a:t>
              </a:r>
              <a:endParaRPr kumimoji="0" lang="en-US" altLang="zh-CN" sz="2000" b="1">
                <a:latin typeface="Verdana" panose="020B0604030504040204" pitchFamily="34" charset="0"/>
              </a:endParaRPr>
            </a:p>
          </p:txBody>
        </p:sp>
        <p:sp>
          <p:nvSpPr>
            <p:cNvPr id="29705" name="Text Box 11"/>
            <p:cNvSpPr txBox="1">
              <a:spLocks noChangeArrowheads="1"/>
            </p:cNvSpPr>
            <p:nvPr/>
          </p:nvSpPr>
          <p:spPr bwMode="auto">
            <a:xfrm>
              <a:off x="389" y="1765"/>
              <a:ext cx="60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4182" tIns="57092" rIns="114182" bIns="57092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zh-CN" altLang="en-US" sz="2000" b="1">
                  <a:latin typeface="Verdana" panose="020B0604030504040204" pitchFamily="34" charset="0"/>
                </a:rPr>
                <a:t>增量</a:t>
              </a:r>
              <a:r>
                <a:rPr kumimoji="0" lang="en-US" altLang="zh-CN" sz="2000" b="1">
                  <a:latin typeface="Verdana" panose="020B0604030504040204" pitchFamily="34" charset="0"/>
                </a:rPr>
                <a:t>2</a:t>
              </a:r>
              <a:endParaRPr kumimoji="0" lang="en-US" altLang="zh-CN" sz="2000" b="1">
                <a:latin typeface="Verdana" panose="020B0604030504040204" pitchFamily="34" charset="0"/>
              </a:endParaRPr>
            </a:p>
          </p:txBody>
        </p:sp>
        <p:sp>
          <p:nvSpPr>
            <p:cNvPr id="29706" name="Text Box 12"/>
            <p:cNvSpPr txBox="1">
              <a:spLocks noChangeArrowheads="1"/>
            </p:cNvSpPr>
            <p:nvPr/>
          </p:nvSpPr>
          <p:spPr bwMode="auto">
            <a:xfrm>
              <a:off x="878" y="2437"/>
              <a:ext cx="605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4182" tIns="57092" rIns="114182" bIns="57092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zh-CN" altLang="en-US" sz="2000" b="1">
                  <a:latin typeface="Verdana" panose="020B0604030504040204" pitchFamily="34" charset="0"/>
                </a:rPr>
                <a:t>增量</a:t>
              </a:r>
              <a:r>
                <a:rPr kumimoji="0" lang="en-US" altLang="zh-CN" sz="2000" b="1">
                  <a:latin typeface="Verdana" panose="020B0604030504040204" pitchFamily="34" charset="0"/>
                </a:rPr>
                <a:t>3</a:t>
              </a:r>
              <a:endParaRPr kumimoji="0" lang="en-US" altLang="zh-CN" sz="2000" b="1">
                <a:latin typeface="Verdana" panose="020B0604030504040204" pitchFamily="34" charset="0"/>
              </a:endParaRPr>
            </a:p>
          </p:txBody>
        </p:sp>
        <p:sp>
          <p:nvSpPr>
            <p:cNvPr id="29707" name="Text Box 13"/>
            <p:cNvSpPr txBox="1">
              <a:spLocks noChangeArrowheads="1"/>
            </p:cNvSpPr>
            <p:nvPr/>
          </p:nvSpPr>
          <p:spPr bwMode="auto">
            <a:xfrm>
              <a:off x="1453" y="3109"/>
              <a:ext cx="60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4182" tIns="57092" rIns="114182" bIns="57092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zh-CN" altLang="en-US" sz="2000" b="1">
                  <a:latin typeface="Verdana" panose="020B0604030504040204" pitchFamily="34" charset="0"/>
                </a:rPr>
                <a:t>增量</a:t>
              </a:r>
              <a:r>
                <a:rPr kumimoji="0" lang="en-US" altLang="zh-CN" sz="2000" b="1">
                  <a:latin typeface="Verdana" panose="020B0604030504040204" pitchFamily="34" charset="0"/>
                </a:rPr>
                <a:t>4</a:t>
              </a:r>
              <a:endParaRPr kumimoji="0" lang="en-US" altLang="zh-CN" sz="2000" b="1">
                <a:latin typeface="Verdana" panose="020B0604030504040204" pitchFamily="34" charset="0"/>
              </a:endParaRPr>
            </a:p>
          </p:txBody>
        </p:sp>
        <p:sp>
          <p:nvSpPr>
            <p:cNvPr id="29708" name="Text Box 14"/>
            <p:cNvSpPr txBox="1">
              <a:spLocks noChangeArrowheads="1"/>
            </p:cNvSpPr>
            <p:nvPr/>
          </p:nvSpPr>
          <p:spPr bwMode="auto">
            <a:xfrm>
              <a:off x="3133" y="1141"/>
              <a:ext cx="1325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4182" tIns="57092" rIns="114182" bIns="57092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zh-CN" altLang="en-US" sz="2000" b="1">
                  <a:latin typeface="Verdana" panose="020B0604030504040204" pitchFamily="34" charset="0"/>
                </a:rPr>
                <a:t>第一个增量发布</a:t>
              </a:r>
              <a:endParaRPr kumimoji="0" lang="zh-CN" altLang="en-US" sz="2000" b="1">
                <a:latin typeface="Verdana" panose="020B0604030504040204" pitchFamily="34" charset="0"/>
              </a:endParaRPr>
            </a:p>
          </p:txBody>
        </p:sp>
        <p:sp>
          <p:nvSpPr>
            <p:cNvPr id="29709" name="Text Box 15"/>
            <p:cNvSpPr txBox="1">
              <a:spLocks noChangeArrowheads="1"/>
            </p:cNvSpPr>
            <p:nvPr/>
          </p:nvSpPr>
          <p:spPr bwMode="auto">
            <a:xfrm>
              <a:off x="3517" y="1808"/>
              <a:ext cx="1325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4182" tIns="57092" rIns="114182" bIns="57092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zh-CN" altLang="en-US" sz="2000" b="1">
                  <a:latin typeface="Verdana" panose="020B0604030504040204" pitchFamily="34" charset="0"/>
                </a:rPr>
                <a:t>第二个增量发布</a:t>
              </a:r>
              <a:endParaRPr kumimoji="0" lang="zh-CN" altLang="en-US" sz="2000" b="1">
                <a:latin typeface="Verdana" panose="020B0604030504040204" pitchFamily="34" charset="0"/>
              </a:endParaRPr>
            </a:p>
          </p:txBody>
        </p:sp>
        <p:sp>
          <p:nvSpPr>
            <p:cNvPr id="29710" name="Text Box 16"/>
            <p:cNvSpPr txBox="1">
              <a:spLocks noChangeArrowheads="1"/>
            </p:cNvSpPr>
            <p:nvPr/>
          </p:nvSpPr>
          <p:spPr bwMode="auto">
            <a:xfrm>
              <a:off x="4092" y="2437"/>
              <a:ext cx="1326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4182" tIns="57092" rIns="114182" bIns="57092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zh-CN" altLang="en-US" sz="2000" b="1">
                  <a:latin typeface="Verdana" panose="020B0604030504040204" pitchFamily="34" charset="0"/>
                </a:rPr>
                <a:t>第三个增量发布</a:t>
              </a:r>
              <a:endParaRPr kumimoji="0" lang="zh-CN" altLang="en-US" sz="2000" b="1">
                <a:latin typeface="Verdana" panose="020B0604030504040204" pitchFamily="34" charset="0"/>
              </a:endParaRPr>
            </a:p>
          </p:txBody>
        </p:sp>
        <p:sp>
          <p:nvSpPr>
            <p:cNvPr id="29711" name="Text Box 17"/>
            <p:cNvSpPr txBox="1">
              <a:spLocks noChangeArrowheads="1"/>
            </p:cNvSpPr>
            <p:nvPr/>
          </p:nvSpPr>
          <p:spPr bwMode="auto">
            <a:xfrm>
              <a:off x="4525" y="3056"/>
              <a:ext cx="1326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4182" tIns="57092" rIns="114182" bIns="57092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zh-CN" altLang="en-US" sz="2000" b="1">
                  <a:latin typeface="Verdana" panose="020B0604030504040204" pitchFamily="34" charset="0"/>
                </a:rPr>
                <a:t>第四个增量发布</a:t>
              </a:r>
              <a:endParaRPr kumimoji="0" lang="zh-CN" altLang="en-US" sz="2000" b="1">
                <a:latin typeface="Verdana" panose="020B0604030504040204" pitchFamily="34" charset="0"/>
              </a:endParaRPr>
            </a:p>
          </p:txBody>
        </p:sp>
        <p:sp>
          <p:nvSpPr>
            <p:cNvPr id="29712" name="Line 18"/>
            <p:cNvSpPr>
              <a:spLocks noChangeShapeType="1"/>
            </p:cNvSpPr>
            <p:nvPr/>
          </p:nvSpPr>
          <p:spPr bwMode="auto">
            <a:xfrm>
              <a:off x="528" y="3792"/>
              <a:ext cx="427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4182" tIns="57092" rIns="114182" bIns="57092" anchor="ctr"/>
            <a:lstStyle/>
            <a:p>
              <a:endParaRPr lang="zh-CN" altLang="en-US"/>
            </a:p>
          </p:txBody>
        </p:sp>
        <p:sp>
          <p:nvSpPr>
            <p:cNvPr id="29713" name="Text Box 19"/>
            <p:cNvSpPr txBox="1">
              <a:spLocks noChangeArrowheads="1"/>
            </p:cNvSpPr>
            <p:nvPr/>
          </p:nvSpPr>
          <p:spPr bwMode="auto">
            <a:xfrm>
              <a:off x="2084" y="3898"/>
              <a:ext cx="822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4182" tIns="57092" rIns="114182" bIns="57092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zh-CN" altLang="en-US" sz="2000" b="1">
                  <a:latin typeface="Verdana" panose="020B0604030504040204" pitchFamily="34" charset="0"/>
                </a:rPr>
                <a:t>开发进度</a:t>
              </a:r>
              <a:endParaRPr kumimoji="0" lang="zh-CN" altLang="en-US" sz="2000" b="1">
                <a:latin typeface="Verdana" panose="020B060403050404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00" y="1054100"/>
            <a:ext cx="8788400" cy="71755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3.2.3  </a:t>
            </a:r>
            <a:r>
              <a:rPr lang="zh-CN" altLang="en-US" smtClean="0"/>
              <a:t>增量模型 </a:t>
            </a:r>
            <a:endParaRPr lang="zh-CN" altLang="en-US" smtClean="0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876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2580" name="Text Box 4"/>
          <p:cNvSpPr txBox="1">
            <a:spLocks noChangeArrowheads="1"/>
          </p:cNvSpPr>
          <p:nvPr/>
        </p:nvSpPr>
        <p:spPr bwMode="auto">
          <a:xfrm>
            <a:off x="1136650" y="2544763"/>
            <a:ext cx="6345238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0000FF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　</a:t>
            </a:r>
            <a:r>
              <a:rPr kumimoji="0" lang="zh-CN" altLang="en-US" b="1">
                <a:solidFill>
                  <a:schemeClr val="accent2"/>
                </a:solidFill>
                <a:ea typeface="黑体" panose="02010609060101010101" pitchFamily="49" charset="-122"/>
              </a:rPr>
              <a:t>增量模型总结</a:t>
            </a:r>
            <a:endParaRPr kumimoji="0" lang="zh-CN" altLang="en-US" b="1">
              <a:solidFill>
                <a:schemeClr val="accent2"/>
              </a:solidFill>
              <a:ea typeface="黑体" panose="02010609060101010101" pitchFamily="49" charset="-122"/>
            </a:endParaRPr>
          </a:p>
          <a:p>
            <a:pPr>
              <a:buClr>
                <a:srgbClr val="0000FF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900" b="1">
              <a:solidFill>
                <a:schemeClr val="accent2"/>
              </a:solidFill>
              <a:ea typeface="黑体" panose="02010609060101010101" pitchFamily="49" charset="-122"/>
            </a:endParaRPr>
          </a:p>
          <a:p>
            <a:pPr lvl="1">
              <a:buClr>
                <a:srgbClr val="0000FF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1">
                <a:latin typeface="宋体" panose="02010600030101010101" pitchFamily="2" charset="-122"/>
              </a:rPr>
              <a:t>　融合了瀑布模型和原型的迭代特征。</a:t>
            </a:r>
            <a:endParaRPr kumimoji="0" lang="zh-CN" altLang="en-US" sz="2000" b="1">
              <a:latin typeface="宋体" panose="02010600030101010101" pitchFamily="2" charset="-122"/>
            </a:endParaRPr>
          </a:p>
          <a:p>
            <a:pPr lvl="1">
              <a:buClr>
                <a:srgbClr val="0000FF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900" b="1">
              <a:latin typeface="宋体" panose="02010600030101010101" pitchFamily="2" charset="-122"/>
            </a:endParaRPr>
          </a:p>
          <a:p>
            <a:pPr lvl="1">
              <a:buClr>
                <a:srgbClr val="0000FF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1">
                <a:latin typeface="宋体" panose="02010600030101010101" pitchFamily="2" charset="-122"/>
              </a:rPr>
              <a:t>　每一个增量均发布一个可操作产品。</a:t>
            </a:r>
            <a:endParaRPr kumimoji="0" lang="zh-CN" altLang="en-US" sz="2000" b="1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00" y="1054100"/>
            <a:ext cx="8788400" cy="71755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3.2.4  </a:t>
            </a:r>
            <a:r>
              <a:rPr kumimoji="1" lang="zh-CN" altLang="en-US" smtClean="0"/>
              <a:t>进化模型 </a:t>
            </a:r>
            <a:endParaRPr kumimoji="1" lang="zh-CN" altLang="en-US" smtClean="0"/>
          </a:p>
        </p:txBody>
      </p:sp>
      <p:grpSp>
        <p:nvGrpSpPr>
          <p:cNvPr id="105477" name="Group 5"/>
          <p:cNvGrpSpPr/>
          <p:nvPr/>
        </p:nvGrpSpPr>
        <p:grpSpPr bwMode="auto">
          <a:xfrm>
            <a:off x="1169988" y="1685925"/>
            <a:ext cx="5100637" cy="4475163"/>
            <a:chOff x="1200" y="1152"/>
            <a:chExt cx="3213" cy="2819"/>
          </a:xfrm>
        </p:grpSpPr>
        <p:graphicFrame>
          <p:nvGraphicFramePr>
            <p:cNvPr id="31749" name="Object 6"/>
            <p:cNvGraphicFramePr>
              <a:graphicFrameLocks noChangeAspect="1"/>
            </p:cNvGraphicFramePr>
            <p:nvPr/>
          </p:nvGraphicFramePr>
          <p:xfrm>
            <a:off x="1200" y="1152"/>
            <a:ext cx="3120" cy="28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63" name="Drawing" r:id="rId1" imgW="241935" imgH="2169795" progId="FLW3Drawing">
                    <p:embed/>
                  </p:oleObj>
                </mc:Choice>
                <mc:Fallback>
                  <p:oleObj name="Drawing" r:id="rId1" imgW="241935" imgH="2169795" progId="FLW3Drawing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1152"/>
                          <a:ext cx="3120" cy="28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50" name="Text Box 7"/>
            <p:cNvSpPr txBox="1">
              <a:spLocks noChangeArrowheads="1"/>
            </p:cNvSpPr>
            <p:nvPr/>
          </p:nvSpPr>
          <p:spPr bwMode="auto">
            <a:xfrm>
              <a:off x="3616" y="2429"/>
              <a:ext cx="797" cy="4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4182" tIns="57092" rIns="114182" bIns="57092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kumimoji="0" lang="zh-CN" altLang="en-US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建造</a:t>
              </a:r>
              <a:r>
                <a:rPr kumimoji="0" lang="en-US" altLang="zh-CN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/</a:t>
              </a:r>
              <a:r>
                <a:rPr kumimoji="0" lang="zh-CN" altLang="en-US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修改</a:t>
              </a:r>
              <a:endParaRPr kumimoji="0" lang="zh-CN" altLang="en-US" sz="18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>
                <a:spcBef>
                  <a:spcPct val="20000"/>
                </a:spcBef>
              </a:pPr>
              <a:r>
                <a:rPr kumimoji="0" lang="zh-CN" altLang="en-US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原型</a:t>
              </a:r>
              <a:endParaRPr kumimoji="0" lang="zh-CN" altLang="en-US" sz="18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1751" name="Text Box 8"/>
            <p:cNvSpPr txBox="1">
              <a:spLocks noChangeArrowheads="1"/>
            </p:cNvSpPr>
            <p:nvPr/>
          </p:nvSpPr>
          <p:spPr bwMode="auto">
            <a:xfrm>
              <a:off x="2256" y="1370"/>
              <a:ext cx="1056" cy="4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4182" tIns="57092" rIns="114182" bIns="57092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kumimoji="0" lang="zh-CN" altLang="en-US" sz="1800" b="1">
                  <a:latin typeface="Verdana" panose="020B0604030504040204" pitchFamily="34" charset="0"/>
                  <a:ea typeface="黑体" panose="02010609060101010101" pitchFamily="49" charset="-122"/>
                </a:rPr>
                <a:t>听取用户</a:t>
              </a:r>
              <a:endParaRPr kumimoji="0" lang="zh-CN" altLang="en-US" sz="1800" b="1">
                <a:latin typeface="Verdana" panose="020B0604030504040204" pitchFamily="34" charset="0"/>
                <a:ea typeface="黑体" panose="02010609060101010101" pitchFamily="49" charset="-122"/>
              </a:endParaRPr>
            </a:p>
            <a:p>
              <a:pPr algn="ctr">
                <a:spcBef>
                  <a:spcPct val="20000"/>
                </a:spcBef>
              </a:pPr>
              <a:r>
                <a:rPr kumimoji="0" lang="zh-CN" altLang="en-US" sz="1800" b="1">
                  <a:latin typeface="Verdana" panose="020B0604030504040204" pitchFamily="34" charset="0"/>
                  <a:ea typeface="黑体" panose="02010609060101010101" pitchFamily="49" charset="-122"/>
                </a:rPr>
                <a:t>意见</a:t>
              </a:r>
              <a:endParaRPr kumimoji="0" lang="zh-CN" altLang="en-US" sz="1800" b="1">
                <a:latin typeface="Verdan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1752" name="Text Box 9"/>
            <p:cNvSpPr txBox="1">
              <a:spLocks noChangeArrowheads="1"/>
            </p:cNvSpPr>
            <p:nvPr/>
          </p:nvSpPr>
          <p:spPr bwMode="auto">
            <a:xfrm>
              <a:off x="1680" y="3290"/>
              <a:ext cx="724" cy="4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4182" tIns="57092" rIns="114182" bIns="57092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kumimoji="0" lang="zh-CN" altLang="en-US" sz="1800" b="1">
                  <a:latin typeface="Verdana" panose="020B0604030504040204" pitchFamily="34" charset="0"/>
                </a:rPr>
                <a:t>用户测试</a:t>
              </a:r>
              <a:endParaRPr kumimoji="0" lang="zh-CN" altLang="en-US" sz="1800" b="1">
                <a:latin typeface="Verdana" panose="020B0604030504040204" pitchFamily="34" charset="0"/>
              </a:endParaRPr>
            </a:p>
            <a:p>
              <a:pPr algn="ctr">
                <a:spcBef>
                  <a:spcPct val="20000"/>
                </a:spcBef>
              </a:pPr>
              <a:r>
                <a:rPr kumimoji="0" lang="zh-CN" altLang="en-US" sz="1800" b="1">
                  <a:latin typeface="Verdana" panose="020B0604030504040204" pitchFamily="34" charset="0"/>
                </a:rPr>
                <a:t>运行原型</a:t>
              </a:r>
              <a:endParaRPr kumimoji="0" lang="zh-CN" altLang="en-US" sz="1800" b="1">
                <a:latin typeface="Verdana" panose="020B0604030504040204" pitchFamily="34" charset="0"/>
              </a:endParaRPr>
            </a:p>
          </p:txBody>
        </p:sp>
      </p:grpSp>
      <p:sp>
        <p:nvSpPr>
          <p:cNvPr id="105482" name="Text Box 10"/>
          <p:cNvSpPr txBox="1">
            <a:spLocks noChangeArrowheads="1"/>
          </p:cNvSpPr>
          <p:nvPr/>
        </p:nvSpPr>
        <p:spPr bwMode="auto">
          <a:xfrm>
            <a:off x="6615113" y="3089275"/>
            <a:ext cx="203517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　　</a:t>
            </a:r>
            <a:r>
              <a:rPr lang="zh-CN" altLang="en-US" sz="2000" b="1">
                <a:latin typeface="宋体" panose="02010600030101010101" pitchFamily="2" charset="-122"/>
              </a:rPr>
              <a:t>这个模型可看作是重复执行的多个瀑布模型。 </a:t>
            </a:r>
            <a:endParaRPr lang="zh-CN" altLang="en-US" sz="2000" b="1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8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00" y="1054100"/>
            <a:ext cx="8788400" cy="71755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3.2.5  </a:t>
            </a:r>
            <a:r>
              <a:rPr lang="zh-CN" altLang="en-US" smtClean="0"/>
              <a:t>螺旋模型</a:t>
            </a:r>
            <a:endParaRPr lang="zh-CN" altLang="en-US" smtClean="0"/>
          </a:p>
        </p:txBody>
      </p:sp>
      <p:sp>
        <p:nvSpPr>
          <p:cNvPr id="104453" name="AutoShape 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 flipV="1">
            <a:off x="3162300" y="4114800"/>
            <a:ext cx="304800" cy="304800"/>
          </a:xfrm>
          <a:prstGeom prst="actionButtonBlank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4182" tIns="57092" rIns="114182" bIns="57092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454" name="Line 6"/>
          <p:cNvSpPr>
            <a:spLocks noChangeShapeType="1"/>
          </p:cNvSpPr>
          <p:nvPr/>
        </p:nvSpPr>
        <p:spPr bwMode="auto">
          <a:xfrm>
            <a:off x="1206500" y="4254500"/>
            <a:ext cx="6867525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55" name="Line 7"/>
          <p:cNvSpPr>
            <a:spLocks noChangeShapeType="1"/>
          </p:cNvSpPr>
          <p:nvPr/>
        </p:nvSpPr>
        <p:spPr bwMode="auto">
          <a:xfrm>
            <a:off x="4149725" y="1828800"/>
            <a:ext cx="0" cy="4784725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4456" name="Group 8"/>
          <p:cNvGrpSpPr/>
          <p:nvPr/>
        </p:nvGrpSpPr>
        <p:grpSpPr bwMode="auto">
          <a:xfrm>
            <a:off x="1835150" y="2636838"/>
            <a:ext cx="6291263" cy="3638550"/>
            <a:chOff x="6550" y="9965"/>
            <a:chExt cx="3714" cy="3520"/>
          </a:xfrm>
        </p:grpSpPr>
        <p:grpSp>
          <p:nvGrpSpPr>
            <p:cNvPr id="32926" name="Group 9"/>
            <p:cNvGrpSpPr/>
            <p:nvPr/>
          </p:nvGrpSpPr>
          <p:grpSpPr bwMode="auto">
            <a:xfrm>
              <a:off x="7371" y="11046"/>
              <a:ext cx="1118" cy="485"/>
              <a:chOff x="5070" y="2805"/>
              <a:chExt cx="1050" cy="540"/>
            </a:xfrm>
          </p:grpSpPr>
          <p:sp>
            <p:nvSpPr>
              <p:cNvPr id="32940" name="Arc 10"/>
              <p:cNvSpPr/>
              <p:nvPr/>
            </p:nvSpPr>
            <p:spPr bwMode="auto">
              <a:xfrm>
                <a:off x="5610" y="2805"/>
                <a:ext cx="510" cy="540"/>
              </a:xfrm>
              <a:custGeom>
                <a:avLst/>
                <a:gdLst>
                  <a:gd name="T0" fmla="*/ 0 w 21600"/>
                  <a:gd name="T1" fmla="*/ 0 h 21600"/>
                  <a:gd name="T2" fmla="*/ 12 w 21600"/>
                  <a:gd name="T3" fmla="*/ 14 h 21600"/>
                  <a:gd name="T4" fmla="*/ 0 w 21600"/>
                  <a:gd name="T5" fmla="*/ 14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941" name="Arc 11"/>
              <p:cNvSpPr/>
              <p:nvPr/>
            </p:nvSpPr>
            <p:spPr bwMode="auto">
              <a:xfrm flipH="1">
                <a:off x="5070" y="2805"/>
                <a:ext cx="510" cy="540"/>
              </a:xfrm>
              <a:custGeom>
                <a:avLst/>
                <a:gdLst>
                  <a:gd name="T0" fmla="*/ 0 w 21600"/>
                  <a:gd name="T1" fmla="*/ 0 h 21600"/>
                  <a:gd name="T2" fmla="*/ 12 w 21600"/>
                  <a:gd name="T3" fmla="*/ 14 h 21600"/>
                  <a:gd name="T4" fmla="*/ 0 w 21600"/>
                  <a:gd name="T5" fmla="*/ 14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2927" name="Group 12"/>
            <p:cNvGrpSpPr/>
            <p:nvPr/>
          </p:nvGrpSpPr>
          <p:grpSpPr bwMode="auto">
            <a:xfrm>
              <a:off x="7164" y="11529"/>
              <a:ext cx="1330" cy="567"/>
              <a:chOff x="7164" y="11529"/>
              <a:chExt cx="1330" cy="537"/>
            </a:xfrm>
          </p:grpSpPr>
          <p:sp>
            <p:nvSpPr>
              <p:cNvPr id="32938" name="Arc 13"/>
              <p:cNvSpPr/>
              <p:nvPr/>
            </p:nvSpPr>
            <p:spPr bwMode="auto">
              <a:xfrm flipV="1">
                <a:off x="7848" y="11529"/>
                <a:ext cx="646" cy="537"/>
              </a:xfrm>
              <a:custGeom>
                <a:avLst/>
                <a:gdLst>
                  <a:gd name="T0" fmla="*/ 0 w 21600"/>
                  <a:gd name="T1" fmla="*/ 0 h 21600"/>
                  <a:gd name="T2" fmla="*/ 19 w 21600"/>
                  <a:gd name="T3" fmla="*/ 13 h 21600"/>
                  <a:gd name="T4" fmla="*/ 0 w 21600"/>
                  <a:gd name="T5" fmla="*/ 13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939" name="Arc 14"/>
              <p:cNvSpPr/>
              <p:nvPr/>
            </p:nvSpPr>
            <p:spPr bwMode="auto">
              <a:xfrm flipH="1" flipV="1">
                <a:off x="7164" y="11529"/>
                <a:ext cx="676" cy="537"/>
              </a:xfrm>
              <a:custGeom>
                <a:avLst/>
                <a:gdLst>
                  <a:gd name="T0" fmla="*/ 0 w 22601"/>
                  <a:gd name="T1" fmla="*/ 0 h 21600"/>
                  <a:gd name="T2" fmla="*/ 20 w 22601"/>
                  <a:gd name="T3" fmla="*/ 13 h 21600"/>
                  <a:gd name="T4" fmla="*/ 1 w 22601"/>
                  <a:gd name="T5" fmla="*/ 13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601" h="21600" fill="none" extrusionOk="0">
                    <a:moveTo>
                      <a:pt x="0" y="23"/>
                    </a:moveTo>
                    <a:cubicBezTo>
                      <a:pt x="333" y="7"/>
                      <a:pt x="667" y="-1"/>
                      <a:pt x="1001" y="0"/>
                    </a:cubicBezTo>
                    <a:cubicBezTo>
                      <a:pt x="12930" y="0"/>
                      <a:pt x="22601" y="9670"/>
                      <a:pt x="22601" y="21600"/>
                    </a:cubicBezTo>
                  </a:path>
                  <a:path w="22601" h="21600" stroke="0" extrusionOk="0">
                    <a:moveTo>
                      <a:pt x="0" y="23"/>
                    </a:moveTo>
                    <a:cubicBezTo>
                      <a:pt x="333" y="7"/>
                      <a:pt x="667" y="-1"/>
                      <a:pt x="1001" y="0"/>
                    </a:cubicBezTo>
                    <a:cubicBezTo>
                      <a:pt x="12930" y="0"/>
                      <a:pt x="22601" y="9670"/>
                      <a:pt x="22601" y="21600"/>
                    </a:cubicBezTo>
                    <a:lnTo>
                      <a:pt x="1001" y="21600"/>
                    </a:lnTo>
                    <a:lnTo>
                      <a:pt x="0" y="23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2928" name="Arc 15"/>
            <p:cNvSpPr/>
            <p:nvPr/>
          </p:nvSpPr>
          <p:spPr bwMode="auto">
            <a:xfrm rot="315311" flipH="1" flipV="1">
              <a:off x="6914" y="11279"/>
              <a:ext cx="1186" cy="1111"/>
            </a:xfrm>
            <a:custGeom>
              <a:avLst/>
              <a:gdLst>
                <a:gd name="T0" fmla="*/ 8 w 20761"/>
                <a:gd name="T1" fmla="*/ 0 h 21474"/>
                <a:gd name="T2" fmla="*/ 68 w 20761"/>
                <a:gd name="T3" fmla="*/ 41 h 21474"/>
                <a:gd name="T4" fmla="*/ 0 w 20761"/>
                <a:gd name="T5" fmla="*/ 57 h 214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761" h="21474" fill="none" extrusionOk="0">
                  <a:moveTo>
                    <a:pt x="2327" y="-1"/>
                  </a:moveTo>
                  <a:cubicBezTo>
                    <a:pt x="11052" y="945"/>
                    <a:pt x="18337" y="7075"/>
                    <a:pt x="20760" y="15511"/>
                  </a:cubicBezTo>
                </a:path>
                <a:path w="20761" h="21474" stroke="0" extrusionOk="0">
                  <a:moveTo>
                    <a:pt x="2327" y="-1"/>
                  </a:moveTo>
                  <a:cubicBezTo>
                    <a:pt x="11052" y="945"/>
                    <a:pt x="18337" y="7075"/>
                    <a:pt x="20760" y="15511"/>
                  </a:cubicBezTo>
                  <a:lnTo>
                    <a:pt x="0" y="21474"/>
                  </a:lnTo>
                  <a:lnTo>
                    <a:pt x="2327" y="-1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29" name="Arc 16"/>
            <p:cNvSpPr/>
            <p:nvPr/>
          </p:nvSpPr>
          <p:spPr bwMode="auto">
            <a:xfrm flipH="1">
              <a:off x="7165" y="10626"/>
              <a:ext cx="1767" cy="1805"/>
            </a:xfrm>
            <a:custGeom>
              <a:avLst/>
              <a:gdLst>
                <a:gd name="T0" fmla="*/ 43 w 43200"/>
                <a:gd name="T1" fmla="*/ 75 h 43200"/>
                <a:gd name="T2" fmla="*/ 72 w 43200"/>
                <a:gd name="T3" fmla="*/ 39 h 43200"/>
                <a:gd name="T4" fmla="*/ 36 w 43200"/>
                <a:gd name="T5" fmla="*/ 38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5537" y="42838"/>
                  </a:moveTo>
                  <a:cubicBezTo>
                    <a:pt x="24238" y="43078"/>
                    <a:pt x="22920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1831"/>
                    <a:pt x="43196" y="22063"/>
                    <a:pt x="43188" y="22294"/>
                  </a:cubicBezTo>
                </a:path>
                <a:path w="43200" h="43200" stroke="0" extrusionOk="0">
                  <a:moveTo>
                    <a:pt x="25537" y="42838"/>
                  </a:moveTo>
                  <a:cubicBezTo>
                    <a:pt x="24238" y="43078"/>
                    <a:pt x="22920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1831"/>
                    <a:pt x="43196" y="22063"/>
                    <a:pt x="43188" y="22294"/>
                  </a:cubicBezTo>
                  <a:lnTo>
                    <a:pt x="21600" y="21600"/>
                  </a:lnTo>
                  <a:lnTo>
                    <a:pt x="25537" y="42838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30" name="Arc 17"/>
            <p:cNvSpPr/>
            <p:nvPr/>
          </p:nvSpPr>
          <p:spPr bwMode="auto">
            <a:xfrm rot="5395327" flipH="1" flipV="1">
              <a:off x="7559" y="9676"/>
              <a:ext cx="1300" cy="2540"/>
            </a:xfrm>
            <a:custGeom>
              <a:avLst/>
              <a:gdLst>
                <a:gd name="T0" fmla="*/ 3 w 24255"/>
                <a:gd name="T1" fmla="*/ 0 h 43200"/>
                <a:gd name="T2" fmla="*/ 0 w 24255"/>
                <a:gd name="T3" fmla="*/ 149 h 43200"/>
                <a:gd name="T4" fmla="*/ 8 w 24255"/>
                <a:gd name="T5" fmla="*/ 75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255" h="43200" fill="none" extrusionOk="0">
                  <a:moveTo>
                    <a:pt x="1123" y="54"/>
                  </a:moveTo>
                  <a:cubicBezTo>
                    <a:pt x="1632" y="18"/>
                    <a:pt x="2143" y="-1"/>
                    <a:pt x="2655" y="0"/>
                  </a:cubicBezTo>
                  <a:cubicBezTo>
                    <a:pt x="14584" y="0"/>
                    <a:pt x="24255" y="9670"/>
                    <a:pt x="24255" y="21600"/>
                  </a:cubicBezTo>
                  <a:cubicBezTo>
                    <a:pt x="24255" y="33529"/>
                    <a:pt x="14584" y="43200"/>
                    <a:pt x="2655" y="43200"/>
                  </a:cubicBezTo>
                  <a:cubicBezTo>
                    <a:pt x="1767" y="43200"/>
                    <a:pt x="880" y="43145"/>
                    <a:pt x="-1" y="43036"/>
                  </a:cubicBezTo>
                </a:path>
                <a:path w="24255" h="43200" stroke="0" extrusionOk="0">
                  <a:moveTo>
                    <a:pt x="1123" y="54"/>
                  </a:moveTo>
                  <a:cubicBezTo>
                    <a:pt x="1632" y="18"/>
                    <a:pt x="2143" y="-1"/>
                    <a:pt x="2655" y="0"/>
                  </a:cubicBezTo>
                  <a:cubicBezTo>
                    <a:pt x="14584" y="0"/>
                    <a:pt x="24255" y="9670"/>
                    <a:pt x="24255" y="21600"/>
                  </a:cubicBezTo>
                  <a:cubicBezTo>
                    <a:pt x="24255" y="33529"/>
                    <a:pt x="14584" y="43200"/>
                    <a:pt x="2655" y="43200"/>
                  </a:cubicBezTo>
                  <a:cubicBezTo>
                    <a:pt x="1767" y="43200"/>
                    <a:pt x="880" y="43145"/>
                    <a:pt x="-1" y="43036"/>
                  </a:cubicBezTo>
                  <a:lnTo>
                    <a:pt x="2655" y="21600"/>
                  </a:lnTo>
                  <a:lnTo>
                    <a:pt x="1123" y="54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31" name="Arc 18"/>
            <p:cNvSpPr/>
            <p:nvPr/>
          </p:nvSpPr>
          <p:spPr bwMode="auto">
            <a:xfrm rot="315311" flipH="1" flipV="1">
              <a:off x="6729" y="11024"/>
              <a:ext cx="1384" cy="1733"/>
            </a:xfrm>
            <a:custGeom>
              <a:avLst/>
              <a:gdLst>
                <a:gd name="T0" fmla="*/ 7 w 20313"/>
                <a:gd name="T1" fmla="*/ 0 h 21553"/>
                <a:gd name="T2" fmla="*/ 94 w 20313"/>
                <a:gd name="T3" fmla="*/ 92 h 21553"/>
                <a:gd name="T4" fmla="*/ 0 w 20313"/>
                <a:gd name="T5" fmla="*/ 139 h 2155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313" h="21553" fill="none" extrusionOk="0">
                  <a:moveTo>
                    <a:pt x="1430" y="0"/>
                  </a:moveTo>
                  <a:cubicBezTo>
                    <a:pt x="9987" y="568"/>
                    <a:pt x="17396" y="6144"/>
                    <a:pt x="20312" y="14208"/>
                  </a:cubicBezTo>
                </a:path>
                <a:path w="20313" h="21553" stroke="0" extrusionOk="0">
                  <a:moveTo>
                    <a:pt x="1430" y="0"/>
                  </a:moveTo>
                  <a:cubicBezTo>
                    <a:pt x="9987" y="568"/>
                    <a:pt x="17396" y="6144"/>
                    <a:pt x="20312" y="14208"/>
                  </a:cubicBezTo>
                  <a:lnTo>
                    <a:pt x="0" y="21553"/>
                  </a:lnTo>
                  <a:lnTo>
                    <a:pt x="1430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32" name="Arc 19"/>
            <p:cNvSpPr/>
            <p:nvPr/>
          </p:nvSpPr>
          <p:spPr bwMode="auto">
            <a:xfrm rot="5704856" flipH="1" flipV="1">
              <a:off x="7562" y="9212"/>
              <a:ext cx="1881" cy="3387"/>
            </a:xfrm>
            <a:custGeom>
              <a:avLst/>
              <a:gdLst>
                <a:gd name="T0" fmla="*/ 0 w 26886"/>
                <a:gd name="T1" fmla="*/ 4 h 43200"/>
                <a:gd name="T2" fmla="*/ 23 w 26886"/>
                <a:gd name="T3" fmla="*/ 265 h 43200"/>
                <a:gd name="T4" fmla="*/ 26 w 26886"/>
                <a:gd name="T5" fmla="*/ 133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6886" h="43200" fill="none" extrusionOk="0">
                  <a:moveTo>
                    <a:pt x="-1" y="656"/>
                  </a:moveTo>
                  <a:cubicBezTo>
                    <a:pt x="1728" y="220"/>
                    <a:pt x="3503" y="-1"/>
                    <a:pt x="5286" y="0"/>
                  </a:cubicBezTo>
                  <a:cubicBezTo>
                    <a:pt x="17215" y="0"/>
                    <a:pt x="26886" y="9670"/>
                    <a:pt x="26886" y="21600"/>
                  </a:cubicBezTo>
                  <a:cubicBezTo>
                    <a:pt x="26886" y="33529"/>
                    <a:pt x="17215" y="43200"/>
                    <a:pt x="5286" y="43200"/>
                  </a:cubicBezTo>
                  <a:cubicBezTo>
                    <a:pt x="5109" y="43200"/>
                    <a:pt x="4932" y="43197"/>
                    <a:pt x="4755" y="43193"/>
                  </a:cubicBezTo>
                </a:path>
                <a:path w="26886" h="43200" stroke="0" extrusionOk="0">
                  <a:moveTo>
                    <a:pt x="-1" y="656"/>
                  </a:moveTo>
                  <a:cubicBezTo>
                    <a:pt x="1728" y="220"/>
                    <a:pt x="3503" y="-1"/>
                    <a:pt x="5286" y="0"/>
                  </a:cubicBezTo>
                  <a:cubicBezTo>
                    <a:pt x="17215" y="0"/>
                    <a:pt x="26886" y="9670"/>
                    <a:pt x="26886" y="21600"/>
                  </a:cubicBezTo>
                  <a:cubicBezTo>
                    <a:pt x="26886" y="33529"/>
                    <a:pt x="17215" y="43200"/>
                    <a:pt x="5286" y="43200"/>
                  </a:cubicBezTo>
                  <a:cubicBezTo>
                    <a:pt x="5109" y="43200"/>
                    <a:pt x="4932" y="43197"/>
                    <a:pt x="4755" y="43193"/>
                  </a:cubicBezTo>
                  <a:lnTo>
                    <a:pt x="5286" y="21600"/>
                  </a:lnTo>
                  <a:lnTo>
                    <a:pt x="-1" y="656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33" name="Arc 20"/>
            <p:cNvSpPr/>
            <p:nvPr/>
          </p:nvSpPr>
          <p:spPr bwMode="auto">
            <a:xfrm rot="-5934402" flipH="1" flipV="1">
              <a:off x="8026" y="11240"/>
              <a:ext cx="1301" cy="1747"/>
            </a:xfrm>
            <a:custGeom>
              <a:avLst/>
              <a:gdLst>
                <a:gd name="T0" fmla="*/ 14 w 21600"/>
                <a:gd name="T1" fmla="*/ 0 h 29812"/>
                <a:gd name="T2" fmla="*/ 72 w 21600"/>
                <a:gd name="T3" fmla="*/ 102 h 29812"/>
                <a:gd name="T4" fmla="*/ 0 w 21600"/>
                <a:gd name="T5" fmla="*/ 73 h 298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9812" fill="none" extrusionOk="0">
                  <a:moveTo>
                    <a:pt x="3798" y="-1"/>
                  </a:moveTo>
                  <a:cubicBezTo>
                    <a:pt x="14099" y="1839"/>
                    <a:pt x="21600" y="10798"/>
                    <a:pt x="21600" y="21263"/>
                  </a:cubicBezTo>
                  <a:cubicBezTo>
                    <a:pt x="21600" y="24203"/>
                    <a:pt x="20999" y="27112"/>
                    <a:pt x="19836" y="29812"/>
                  </a:cubicBezTo>
                </a:path>
                <a:path w="21600" h="29812" stroke="0" extrusionOk="0">
                  <a:moveTo>
                    <a:pt x="3798" y="-1"/>
                  </a:moveTo>
                  <a:cubicBezTo>
                    <a:pt x="14099" y="1839"/>
                    <a:pt x="21600" y="10798"/>
                    <a:pt x="21600" y="21263"/>
                  </a:cubicBezTo>
                  <a:cubicBezTo>
                    <a:pt x="21600" y="24203"/>
                    <a:pt x="20999" y="27112"/>
                    <a:pt x="19836" y="29812"/>
                  </a:cubicBezTo>
                  <a:lnTo>
                    <a:pt x="0" y="21263"/>
                  </a:lnTo>
                  <a:lnTo>
                    <a:pt x="3798" y="-1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34" name="Arc 21"/>
            <p:cNvSpPr/>
            <p:nvPr/>
          </p:nvSpPr>
          <p:spPr bwMode="auto">
            <a:xfrm rot="-5934402" flipH="1" flipV="1">
              <a:off x="7947" y="11169"/>
              <a:ext cx="2099" cy="2534"/>
            </a:xfrm>
            <a:custGeom>
              <a:avLst/>
              <a:gdLst>
                <a:gd name="T0" fmla="*/ 33 w 21600"/>
                <a:gd name="T1" fmla="*/ 0 h 24356"/>
                <a:gd name="T2" fmla="*/ 202 w 21600"/>
                <a:gd name="T3" fmla="*/ 264 h 24356"/>
                <a:gd name="T4" fmla="*/ 0 w 21600"/>
                <a:gd name="T5" fmla="*/ 231 h 243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4356" fill="none" extrusionOk="0">
                  <a:moveTo>
                    <a:pt x="3471" y="-1"/>
                  </a:moveTo>
                  <a:cubicBezTo>
                    <a:pt x="13923" y="1701"/>
                    <a:pt x="21600" y="10729"/>
                    <a:pt x="21600" y="21319"/>
                  </a:cubicBezTo>
                  <a:cubicBezTo>
                    <a:pt x="21600" y="22335"/>
                    <a:pt x="21528" y="23350"/>
                    <a:pt x="21385" y="24356"/>
                  </a:cubicBezTo>
                </a:path>
                <a:path w="21600" h="24356" stroke="0" extrusionOk="0">
                  <a:moveTo>
                    <a:pt x="3471" y="-1"/>
                  </a:moveTo>
                  <a:cubicBezTo>
                    <a:pt x="13923" y="1701"/>
                    <a:pt x="21600" y="10729"/>
                    <a:pt x="21600" y="21319"/>
                  </a:cubicBezTo>
                  <a:cubicBezTo>
                    <a:pt x="21600" y="22335"/>
                    <a:pt x="21528" y="23350"/>
                    <a:pt x="21385" y="24356"/>
                  </a:cubicBezTo>
                  <a:lnTo>
                    <a:pt x="0" y="21319"/>
                  </a:lnTo>
                  <a:lnTo>
                    <a:pt x="3471" y="-1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35" name="Line 22"/>
            <p:cNvSpPr>
              <a:spLocks noChangeShapeType="1"/>
            </p:cNvSpPr>
            <p:nvPr/>
          </p:nvSpPr>
          <p:spPr bwMode="auto">
            <a:xfrm flipV="1">
              <a:off x="8415" y="10800"/>
              <a:ext cx="1550" cy="55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36" name="Line 23"/>
            <p:cNvSpPr>
              <a:spLocks noChangeShapeType="1"/>
            </p:cNvSpPr>
            <p:nvPr/>
          </p:nvSpPr>
          <p:spPr bwMode="auto">
            <a:xfrm>
              <a:off x="8490" y="11590"/>
              <a:ext cx="1615" cy="1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lg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37" name="Line 24"/>
            <p:cNvSpPr>
              <a:spLocks noChangeShapeType="1"/>
            </p:cNvSpPr>
            <p:nvPr/>
          </p:nvSpPr>
          <p:spPr bwMode="auto">
            <a:xfrm rot="19748686" flipH="1">
              <a:off x="6550" y="12334"/>
              <a:ext cx="1314" cy="6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4473" name="Line 25"/>
          <p:cNvSpPr>
            <a:spLocks noChangeShapeType="1"/>
          </p:cNvSpPr>
          <p:nvPr/>
        </p:nvSpPr>
        <p:spPr bwMode="auto">
          <a:xfrm rot="44984" flipH="1">
            <a:off x="1114425" y="4521200"/>
            <a:ext cx="2211388" cy="441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4474" name="Group 26"/>
          <p:cNvGrpSpPr/>
          <p:nvPr/>
        </p:nvGrpSpPr>
        <p:grpSpPr bwMode="auto">
          <a:xfrm>
            <a:off x="2663825" y="2705100"/>
            <a:ext cx="5257800" cy="3690938"/>
            <a:chOff x="7045" y="10042"/>
            <a:chExt cx="3105" cy="3570"/>
          </a:xfrm>
        </p:grpSpPr>
        <p:grpSp>
          <p:nvGrpSpPr>
            <p:cNvPr id="32807" name="Group 27"/>
            <p:cNvGrpSpPr/>
            <p:nvPr/>
          </p:nvGrpSpPr>
          <p:grpSpPr bwMode="auto">
            <a:xfrm>
              <a:off x="7920" y="11290"/>
              <a:ext cx="510" cy="225"/>
              <a:chOff x="8685" y="2745"/>
              <a:chExt cx="510" cy="225"/>
            </a:xfrm>
          </p:grpSpPr>
          <p:sp>
            <p:nvSpPr>
              <p:cNvPr id="32924" name="Rectangle 28"/>
              <p:cNvSpPr>
                <a:spLocks noChangeArrowheads="1"/>
              </p:cNvSpPr>
              <p:nvPr/>
            </p:nvSpPr>
            <p:spPr bwMode="auto">
              <a:xfrm>
                <a:off x="8685" y="2745"/>
                <a:ext cx="510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2925" name="Text Box 29"/>
              <p:cNvSpPr txBox="1">
                <a:spLocks noChangeArrowheads="1"/>
              </p:cNvSpPr>
              <p:nvPr/>
            </p:nvSpPr>
            <p:spPr bwMode="auto">
              <a:xfrm>
                <a:off x="8738" y="2772"/>
                <a:ext cx="405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64000"/>
                  </a:lnSpc>
                </a:pPr>
                <a:r>
                  <a:rPr kumimoji="0" lang="zh-CN" altLang="en-US" sz="1400" b="1">
                    <a:solidFill>
                      <a:schemeClr val="folHlink"/>
                    </a:solidFill>
                  </a:rPr>
                  <a:t>原型</a:t>
                </a:r>
                <a:r>
                  <a:rPr kumimoji="0" lang="en-US" altLang="zh-CN" sz="1400" b="1">
                    <a:solidFill>
                      <a:schemeClr val="folHlink"/>
                    </a:solidFill>
                  </a:rPr>
                  <a:t>1</a:t>
                </a:r>
                <a:endParaRPr kumimoji="0" lang="en-US" altLang="zh-CN" sz="1400" b="1">
                  <a:solidFill>
                    <a:schemeClr val="folHlink"/>
                  </a:solidFill>
                </a:endParaRPr>
              </a:p>
            </p:txBody>
          </p:sp>
        </p:grpSp>
        <p:grpSp>
          <p:nvGrpSpPr>
            <p:cNvPr id="32808" name="Group 30"/>
            <p:cNvGrpSpPr/>
            <p:nvPr/>
          </p:nvGrpSpPr>
          <p:grpSpPr bwMode="auto">
            <a:xfrm>
              <a:off x="8440" y="11320"/>
              <a:ext cx="510" cy="225"/>
              <a:chOff x="8685" y="2745"/>
              <a:chExt cx="510" cy="225"/>
            </a:xfrm>
          </p:grpSpPr>
          <p:sp>
            <p:nvSpPr>
              <p:cNvPr id="32922" name="Rectangle 31"/>
              <p:cNvSpPr>
                <a:spLocks noChangeArrowheads="1"/>
              </p:cNvSpPr>
              <p:nvPr/>
            </p:nvSpPr>
            <p:spPr bwMode="auto">
              <a:xfrm>
                <a:off x="8685" y="2745"/>
                <a:ext cx="510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2923" name="Text Box 32"/>
              <p:cNvSpPr txBox="1">
                <a:spLocks noChangeArrowheads="1"/>
              </p:cNvSpPr>
              <p:nvPr/>
            </p:nvSpPr>
            <p:spPr bwMode="auto">
              <a:xfrm>
                <a:off x="8738" y="2772"/>
                <a:ext cx="405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64000"/>
                  </a:lnSpc>
                </a:pPr>
                <a:r>
                  <a:rPr kumimoji="0" lang="zh-CN" altLang="en-US" sz="1400" b="1">
                    <a:solidFill>
                      <a:schemeClr val="folHlink"/>
                    </a:solidFill>
                  </a:rPr>
                  <a:t>原型</a:t>
                </a:r>
                <a:r>
                  <a:rPr kumimoji="0" lang="en-US" altLang="zh-CN" sz="1400" b="1">
                    <a:solidFill>
                      <a:schemeClr val="folHlink"/>
                    </a:solidFill>
                  </a:rPr>
                  <a:t>2</a:t>
                </a:r>
                <a:endParaRPr kumimoji="0" lang="en-US" altLang="zh-CN" sz="1400" b="1">
                  <a:solidFill>
                    <a:schemeClr val="folHlink"/>
                  </a:solidFill>
                </a:endParaRPr>
              </a:p>
            </p:txBody>
          </p:sp>
        </p:grpSp>
        <p:grpSp>
          <p:nvGrpSpPr>
            <p:cNvPr id="32809" name="Group 33"/>
            <p:cNvGrpSpPr/>
            <p:nvPr/>
          </p:nvGrpSpPr>
          <p:grpSpPr bwMode="auto">
            <a:xfrm>
              <a:off x="8925" y="11245"/>
              <a:ext cx="510" cy="225"/>
              <a:chOff x="8685" y="2745"/>
              <a:chExt cx="510" cy="225"/>
            </a:xfrm>
          </p:grpSpPr>
          <p:sp>
            <p:nvSpPr>
              <p:cNvPr id="32920" name="Rectangle 34"/>
              <p:cNvSpPr>
                <a:spLocks noChangeArrowheads="1"/>
              </p:cNvSpPr>
              <p:nvPr/>
            </p:nvSpPr>
            <p:spPr bwMode="auto">
              <a:xfrm>
                <a:off x="8685" y="2745"/>
                <a:ext cx="510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2921" name="Text Box 35"/>
              <p:cNvSpPr txBox="1">
                <a:spLocks noChangeArrowheads="1"/>
              </p:cNvSpPr>
              <p:nvPr/>
            </p:nvSpPr>
            <p:spPr bwMode="auto">
              <a:xfrm>
                <a:off x="8738" y="2772"/>
                <a:ext cx="405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64000"/>
                  </a:lnSpc>
                </a:pPr>
                <a:r>
                  <a:rPr kumimoji="0" lang="zh-CN" altLang="en-US" sz="1400" b="1">
                    <a:solidFill>
                      <a:schemeClr val="folHlink"/>
                    </a:solidFill>
                  </a:rPr>
                  <a:t>原型</a:t>
                </a:r>
                <a:r>
                  <a:rPr kumimoji="0" lang="en-US" altLang="zh-CN" sz="1400" b="1">
                    <a:solidFill>
                      <a:schemeClr val="folHlink"/>
                    </a:solidFill>
                  </a:rPr>
                  <a:t>3</a:t>
                </a:r>
                <a:endParaRPr kumimoji="0" lang="en-US" altLang="zh-CN" sz="1400" b="1">
                  <a:solidFill>
                    <a:schemeClr val="folHlink"/>
                  </a:solidFill>
                </a:endParaRPr>
              </a:p>
            </p:txBody>
          </p:sp>
        </p:grpSp>
        <p:grpSp>
          <p:nvGrpSpPr>
            <p:cNvPr id="32810" name="Group 36"/>
            <p:cNvGrpSpPr/>
            <p:nvPr/>
          </p:nvGrpSpPr>
          <p:grpSpPr bwMode="auto">
            <a:xfrm>
              <a:off x="9465" y="11056"/>
              <a:ext cx="555" cy="364"/>
              <a:chOff x="7260" y="2696"/>
              <a:chExt cx="555" cy="364"/>
            </a:xfrm>
          </p:grpSpPr>
          <p:sp>
            <p:nvSpPr>
              <p:cNvPr id="32918" name="Rectangle 37"/>
              <p:cNvSpPr>
                <a:spLocks noChangeArrowheads="1"/>
              </p:cNvSpPr>
              <p:nvPr/>
            </p:nvSpPr>
            <p:spPr bwMode="auto">
              <a:xfrm>
                <a:off x="7260" y="2715"/>
                <a:ext cx="555" cy="3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2919" name="Text Box 38"/>
              <p:cNvSpPr txBox="1">
                <a:spLocks noChangeArrowheads="1"/>
              </p:cNvSpPr>
              <p:nvPr/>
            </p:nvSpPr>
            <p:spPr bwMode="auto">
              <a:xfrm>
                <a:off x="7288" y="2696"/>
                <a:ext cx="485" cy="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72000"/>
                  </a:lnSpc>
                </a:pPr>
                <a:r>
                  <a:rPr kumimoji="0" lang="zh-CN" altLang="en-US" sz="1400" b="1">
                    <a:solidFill>
                      <a:schemeClr val="folHlink"/>
                    </a:solidFill>
                  </a:rPr>
                  <a:t>可运行</a:t>
                </a:r>
                <a:endParaRPr kumimoji="0" lang="zh-CN" altLang="en-US" sz="1400" b="1">
                  <a:solidFill>
                    <a:schemeClr val="folHlink"/>
                  </a:solidFill>
                </a:endParaRPr>
              </a:p>
              <a:p>
                <a:pPr algn="ctr">
                  <a:lnSpc>
                    <a:spcPct val="72000"/>
                  </a:lnSpc>
                </a:pPr>
                <a:r>
                  <a:rPr kumimoji="0" lang="zh-CN" altLang="en-US" sz="1400" b="1">
                    <a:solidFill>
                      <a:schemeClr val="folHlink"/>
                    </a:solidFill>
                  </a:rPr>
                  <a:t>原型</a:t>
                </a:r>
                <a:endParaRPr kumimoji="0" lang="zh-CN" altLang="en-US" sz="1400" b="1">
                  <a:solidFill>
                    <a:schemeClr val="folHlink"/>
                  </a:solidFill>
                </a:endParaRPr>
              </a:p>
            </p:txBody>
          </p:sp>
        </p:grpSp>
        <p:sp>
          <p:nvSpPr>
            <p:cNvPr id="32811" name="Text Box 39"/>
            <p:cNvSpPr txBox="1">
              <a:spLocks noChangeArrowheads="1"/>
            </p:cNvSpPr>
            <p:nvPr/>
          </p:nvSpPr>
          <p:spPr bwMode="auto">
            <a:xfrm>
              <a:off x="7305" y="11560"/>
              <a:ext cx="645" cy="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64000"/>
                </a:lnSpc>
              </a:pPr>
              <a:r>
                <a:rPr kumimoji="0" lang="zh-CN" altLang="en-US" sz="1400" b="1">
                  <a:solidFill>
                    <a:schemeClr val="folHlink"/>
                  </a:solidFill>
                </a:rPr>
                <a:t>需求计划</a:t>
              </a:r>
              <a:endParaRPr kumimoji="0" lang="zh-CN" altLang="en-US" sz="1400" b="1">
                <a:solidFill>
                  <a:schemeClr val="folHlink"/>
                </a:solidFill>
              </a:endParaRPr>
            </a:p>
            <a:p>
              <a:pPr algn="just">
                <a:lnSpc>
                  <a:spcPct val="64000"/>
                </a:lnSpc>
              </a:pPr>
              <a:r>
                <a:rPr kumimoji="0" lang="zh-CN" altLang="en-US" sz="1400" b="1">
                  <a:solidFill>
                    <a:schemeClr val="folHlink"/>
                  </a:solidFill>
                </a:rPr>
                <a:t>  生存期</a:t>
              </a:r>
              <a:endParaRPr kumimoji="0" lang="zh-CN" altLang="en-US" sz="1400" b="1">
                <a:solidFill>
                  <a:schemeClr val="folHlink"/>
                </a:solidFill>
              </a:endParaRPr>
            </a:p>
            <a:p>
              <a:pPr algn="just">
                <a:lnSpc>
                  <a:spcPct val="64000"/>
                </a:lnSpc>
              </a:pPr>
              <a:r>
                <a:rPr kumimoji="0" lang="zh-CN" altLang="en-US" sz="1400" b="1">
                  <a:solidFill>
                    <a:schemeClr val="folHlink"/>
                  </a:solidFill>
                </a:rPr>
                <a:t>    计划</a:t>
              </a:r>
              <a:endParaRPr kumimoji="0" lang="zh-CN" altLang="en-US" sz="1400" b="1">
                <a:solidFill>
                  <a:schemeClr val="folHlink"/>
                </a:solidFill>
              </a:endParaRPr>
            </a:p>
          </p:txBody>
        </p:sp>
        <p:grpSp>
          <p:nvGrpSpPr>
            <p:cNvPr id="32812" name="Group 40"/>
            <p:cNvGrpSpPr/>
            <p:nvPr/>
          </p:nvGrpSpPr>
          <p:grpSpPr bwMode="auto">
            <a:xfrm>
              <a:off x="7245" y="11917"/>
              <a:ext cx="660" cy="438"/>
              <a:chOff x="4830" y="3462"/>
              <a:chExt cx="660" cy="438"/>
            </a:xfrm>
          </p:grpSpPr>
          <p:grpSp>
            <p:nvGrpSpPr>
              <p:cNvPr id="32905" name="Group 41"/>
              <p:cNvGrpSpPr/>
              <p:nvPr/>
            </p:nvGrpSpPr>
            <p:grpSpPr bwMode="auto">
              <a:xfrm>
                <a:off x="4830" y="3462"/>
                <a:ext cx="300" cy="303"/>
                <a:chOff x="4830" y="3462"/>
                <a:chExt cx="300" cy="303"/>
              </a:xfrm>
            </p:grpSpPr>
            <p:grpSp>
              <p:nvGrpSpPr>
                <p:cNvPr id="32912" name="Group 42"/>
                <p:cNvGrpSpPr/>
                <p:nvPr/>
              </p:nvGrpSpPr>
              <p:grpSpPr bwMode="auto">
                <a:xfrm>
                  <a:off x="4830" y="3462"/>
                  <a:ext cx="165" cy="198"/>
                  <a:chOff x="8970" y="3927"/>
                  <a:chExt cx="210" cy="228"/>
                </a:xfrm>
              </p:grpSpPr>
              <p:sp>
                <p:nvSpPr>
                  <p:cNvPr id="32916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8970" y="3930"/>
                    <a:ext cx="210" cy="2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2917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977" y="3927"/>
                    <a:ext cx="195" cy="2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lnSpc>
                        <a:spcPct val="72000"/>
                      </a:lnSpc>
                    </a:pPr>
                    <a:r>
                      <a:rPr kumimoji="0" lang="zh-CN" altLang="en-US" sz="1400" b="1">
                        <a:solidFill>
                          <a:schemeClr val="folHlink"/>
                        </a:solidFill>
                      </a:rPr>
                      <a:t>开</a:t>
                    </a:r>
                    <a:endParaRPr kumimoji="0" lang="zh-CN" altLang="en-US" sz="1400" b="1">
                      <a:solidFill>
                        <a:schemeClr val="folHlink"/>
                      </a:solidFill>
                    </a:endParaRPr>
                  </a:p>
                </p:txBody>
              </p:sp>
            </p:grpSp>
            <p:grpSp>
              <p:nvGrpSpPr>
                <p:cNvPr id="32913" name="Group 45"/>
                <p:cNvGrpSpPr/>
                <p:nvPr/>
              </p:nvGrpSpPr>
              <p:grpSpPr bwMode="auto">
                <a:xfrm>
                  <a:off x="4965" y="3567"/>
                  <a:ext cx="165" cy="198"/>
                  <a:chOff x="8970" y="3927"/>
                  <a:chExt cx="210" cy="228"/>
                </a:xfrm>
              </p:grpSpPr>
              <p:sp>
                <p:nvSpPr>
                  <p:cNvPr id="32914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8970" y="3930"/>
                    <a:ext cx="210" cy="2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2915" name="Text Box 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977" y="3927"/>
                    <a:ext cx="195" cy="2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lnSpc>
                        <a:spcPct val="72000"/>
                      </a:lnSpc>
                    </a:pPr>
                    <a:r>
                      <a:rPr kumimoji="0" lang="zh-CN" altLang="en-US" sz="1400" b="1">
                        <a:solidFill>
                          <a:schemeClr val="folHlink"/>
                        </a:solidFill>
                      </a:rPr>
                      <a:t>发</a:t>
                    </a:r>
                    <a:endParaRPr kumimoji="0" lang="zh-CN" altLang="en-US" sz="1400" b="1">
                      <a:solidFill>
                        <a:schemeClr val="folHlink"/>
                      </a:solidFill>
                    </a:endParaRPr>
                  </a:p>
                </p:txBody>
              </p:sp>
            </p:grpSp>
          </p:grpSp>
          <p:grpSp>
            <p:nvGrpSpPr>
              <p:cNvPr id="32906" name="Group 48"/>
              <p:cNvGrpSpPr/>
              <p:nvPr/>
            </p:nvGrpSpPr>
            <p:grpSpPr bwMode="auto">
              <a:xfrm>
                <a:off x="5160" y="3672"/>
                <a:ext cx="165" cy="198"/>
                <a:chOff x="8970" y="3927"/>
                <a:chExt cx="210" cy="228"/>
              </a:xfrm>
            </p:grpSpPr>
            <p:sp>
              <p:nvSpPr>
                <p:cNvPr id="32910" name="Rectangle 49"/>
                <p:cNvSpPr>
                  <a:spLocks noChangeArrowheads="1"/>
                </p:cNvSpPr>
                <p:nvPr/>
              </p:nvSpPr>
              <p:spPr bwMode="auto">
                <a:xfrm>
                  <a:off x="8970" y="3930"/>
                  <a:ext cx="210" cy="2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2911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8977" y="3927"/>
                  <a:ext cx="195" cy="2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72000"/>
                    </a:lnSpc>
                  </a:pPr>
                  <a:r>
                    <a:rPr kumimoji="0" lang="zh-CN" altLang="en-US" sz="1400" b="1">
                      <a:solidFill>
                        <a:schemeClr val="folHlink"/>
                      </a:solidFill>
                    </a:rPr>
                    <a:t>计</a:t>
                  </a:r>
                  <a:endParaRPr kumimoji="0" lang="zh-CN" altLang="en-US" sz="1400" b="1">
                    <a:solidFill>
                      <a:schemeClr val="folHlink"/>
                    </a:solidFill>
                  </a:endParaRPr>
                </a:p>
              </p:txBody>
            </p:sp>
          </p:grpSp>
          <p:grpSp>
            <p:nvGrpSpPr>
              <p:cNvPr id="32907" name="Group 51"/>
              <p:cNvGrpSpPr/>
              <p:nvPr/>
            </p:nvGrpSpPr>
            <p:grpSpPr bwMode="auto">
              <a:xfrm>
                <a:off x="5325" y="3702"/>
                <a:ext cx="165" cy="198"/>
                <a:chOff x="8970" y="3927"/>
                <a:chExt cx="210" cy="228"/>
              </a:xfrm>
            </p:grpSpPr>
            <p:sp>
              <p:nvSpPr>
                <p:cNvPr id="32908" name="Rectangle 52"/>
                <p:cNvSpPr>
                  <a:spLocks noChangeArrowheads="1"/>
                </p:cNvSpPr>
                <p:nvPr/>
              </p:nvSpPr>
              <p:spPr bwMode="auto">
                <a:xfrm>
                  <a:off x="8970" y="3930"/>
                  <a:ext cx="210" cy="2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2909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8977" y="3927"/>
                  <a:ext cx="195" cy="2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72000"/>
                    </a:lnSpc>
                  </a:pPr>
                  <a:r>
                    <a:rPr kumimoji="0" lang="zh-CN" altLang="en-US" sz="1400" b="1">
                      <a:solidFill>
                        <a:schemeClr val="folHlink"/>
                      </a:solidFill>
                    </a:rPr>
                    <a:t>划</a:t>
                  </a:r>
                  <a:endParaRPr kumimoji="0" lang="zh-CN" altLang="en-US" sz="1400" b="1">
                    <a:solidFill>
                      <a:schemeClr val="folHlink"/>
                    </a:solidFill>
                  </a:endParaRPr>
                </a:p>
              </p:txBody>
            </p:sp>
          </p:grpSp>
        </p:grpSp>
        <p:grpSp>
          <p:nvGrpSpPr>
            <p:cNvPr id="32813" name="Group 54"/>
            <p:cNvGrpSpPr/>
            <p:nvPr/>
          </p:nvGrpSpPr>
          <p:grpSpPr bwMode="auto">
            <a:xfrm>
              <a:off x="7045" y="12057"/>
              <a:ext cx="885" cy="678"/>
              <a:chOff x="4630" y="3617"/>
              <a:chExt cx="885" cy="678"/>
            </a:xfrm>
          </p:grpSpPr>
          <p:grpSp>
            <p:nvGrpSpPr>
              <p:cNvPr id="32888" name="Group 55"/>
              <p:cNvGrpSpPr/>
              <p:nvPr/>
            </p:nvGrpSpPr>
            <p:grpSpPr bwMode="auto">
              <a:xfrm>
                <a:off x="4630" y="3617"/>
                <a:ext cx="315" cy="333"/>
                <a:chOff x="4630" y="3617"/>
                <a:chExt cx="315" cy="333"/>
              </a:xfrm>
            </p:grpSpPr>
            <p:grpSp>
              <p:nvGrpSpPr>
                <p:cNvPr id="32899" name="Group 56"/>
                <p:cNvGrpSpPr/>
                <p:nvPr/>
              </p:nvGrpSpPr>
              <p:grpSpPr bwMode="auto">
                <a:xfrm>
                  <a:off x="4630" y="3617"/>
                  <a:ext cx="165" cy="198"/>
                  <a:chOff x="8970" y="3927"/>
                  <a:chExt cx="210" cy="228"/>
                </a:xfrm>
              </p:grpSpPr>
              <p:sp>
                <p:nvSpPr>
                  <p:cNvPr id="32903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8970" y="3930"/>
                    <a:ext cx="210" cy="2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2904" name="Text Box 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977" y="3927"/>
                    <a:ext cx="195" cy="2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lnSpc>
                        <a:spcPct val="72000"/>
                      </a:lnSpc>
                    </a:pPr>
                    <a:r>
                      <a:rPr kumimoji="0" lang="zh-CN" altLang="en-US" sz="1400" b="1">
                        <a:solidFill>
                          <a:schemeClr val="folHlink"/>
                        </a:solidFill>
                      </a:rPr>
                      <a:t>集</a:t>
                    </a:r>
                    <a:endParaRPr kumimoji="0" lang="zh-CN" altLang="en-US" sz="1400" b="1">
                      <a:solidFill>
                        <a:schemeClr val="folHlink"/>
                      </a:solidFill>
                    </a:endParaRPr>
                  </a:p>
                </p:txBody>
              </p:sp>
            </p:grpSp>
            <p:grpSp>
              <p:nvGrpSpPr>
                <p:cNvPr id="32900" name="Group 59"/>
                <p:cNvGrpSpPr/>
                <p:nvPr/>
              </p:nvGrpSpPr>
              <p:grpSpPr bwMode="auto">
                <a:xfrm>
                  <a:off x="4780" y="3752"/>
                  <a:ext cx="165" cy="198"/>
                  <a:chOff x="8970" y="3927"/>
                  <a:chExt cx="210" cy="228"/>
                </a:xfrm>
              </p:grpSpPr>
              <p:sp>
                <p:nvSpPr>
                  <p:cNvPr id="32901" name="Rectangle 60"/>
                  <p:cNvSpPr>
                    <a:spLocks noChangeArrowheads="1"/>
                  </p:cNvSpPr>
                  <p:nvPr/>
                </p:nvSpPr>
                <p:spPr bwMode="auto">
                  <a:xfrm>
                    <a:off x="8970" y="3930"/>
                    <a:ext cx="210" cy="2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2902" name="Text Box 6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977" y="3927"/>
                    <a:ext cx="195" cy="2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lnSpc>
                        <a:spcPct val="72000"/>
                      </a:lnSpc>
                    </a:pPr>
                    <a:r>
                      <a:rPr kumimoji="0" lang="zh-CN" altLang="en-US" sz="1400" b="1">
                        <a:solidFill>
                          <a:schemeClr val="folHlink"/>
                        </a:solidFill>
                      </a:rPr>
                      <a:t>成</a:t>
                    </a:r>
                    <a:endParaRPr kumimoji="0" lang="zh-CN" altLang="en-US" sz="1400" b="1">
                      <a:solidFill>
                        <a:schemeClr val="folHlink"/>
                      </a:solidFill>
                    </a:endParaRPr>
                  </a:p>
                </p:txBody>
              </p:sp>
            </p:grpSp>
          </p:grpSp>
          <p:grpSp>
            <p:nvGrpSpPr>
              <p:cNvPr id="32889" name="Group 62"/>
              <p:cNvGrpSpPr/>
              <p:nvPr/>
            </p:nvGrpSpPr>
            <p:grpSpPr bwMode="auto">
              <a:xfrm>
                <a:off x="4975" y="3927"/>
                <a:ext cx="540" cy="368"/>
                <a:chOff x="4975" y="3927"/>
                <a:chExt cx="540" cy="368"/>
              </a:xfrm>
            </p:grpSpPr>
            <p:grpSp>
              <p:nvGrpSpPr>
                <p:cNvPr id="32890" name="Group 63"/>
                <p:cNvGrpSpPr/>
                <p:nvPr/>
              </p:nvGrpSpPr>
              <p:grpSpPr bwMode="auto">
                <a:xfrm>
                  <a:off x="4975" y="3927"/>
                  <a:ext cx="165" cy="198"/>
                  <a:chOff x="8970" y="3927"/>
                  <a:chExt cx="210" cy="228"/>
                </a:xfrm>
              </p:grpSpPr>
              <p:sp>
                <p:nvSpPr>
                  <p:cNvPr id="32897" name="Rectangle 64"/>
                  <p:cNvSpPr>
                    <a:spLocks noChangeArrowheads="1"/>
                  </p:cNvSpPr>
                  <p:nvPr/>
                </p:nvSpPr>
                <p:spPr bwMode="auto">
                  <a:xfrm>
                    <a:off x="8970" y="3930"/>
                    <a:ext cx="210" cy="2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2898" name="Text Box 6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977" y="3927"/>
                    <a:ext cx="195" cy="2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lnSpc>
                        <a:spcPct val="72000"/>
                      </a:lnSpc>
                    </a:pPr>
                    <a:r>
                      <a:rPr kumimoji="0" lang="zh-CN" altLang="en-US" sz="1400" b="1">
                        <a:solidFill>
                          <a:schemeClr val="folHlink"/>
                        </a:solidFill>
                      </a:rPr>
                      <a:t>与</a:t>
                    </a:r>
                    <a:endParaRPr kumimoji="0" lang="zh-CN" altLang="en-US" sz="1400" b="1">
                      <a:solidFill>
                        <a:schemeClr val="folHlink"/>
                      </a:solidFill>
                    </a:endParaRPr>
                  </a:p>
                </p:txBody>
              </p:sp>
            </p:grpSp>
            <p:grpSp>
              <p:nvGrpSpPr>
                <p:cNvPr id="32891" name="Group 66"/>
                <p:cNvGrpSpPr/>
                <p:nvPr/>
              </p:nvGrpSpPr>
              <p:grpSpPr bwMode="auto">
                <a:xfrm>
                  <a:off x="5140" y="4017"/>
                  <a:ext cx="165" cy="198"/>
                  <a:chOff x="8970" y="3927"/>
                  <a:chExt cx="210" cy="228"/>
                </a:xfrm>
              </p:grpSpPr>
              <p:sp>
                <p:nvSpPr>
                  <p:cNvPr id="32895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8970" y="3930"/>
                    <a:ext cx="210" cy="2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2896" name="Text 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977" y="3927"/>
                    <a:ext cx="195" cy="2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lnSpc>
                        <a:spcPct val="72000"/>
                      </a:lnSpc>
                    </a:pPr>
                    <a:r>
                      <a:rPr kumimoji="0" lang="zh-CN" altLang="en-US" sz="1400" b="1">
                        <a:solidFill>
                          <a:schemeClr val="folHlink"/>
                        </a:solidFill>
                      </a:rPr>
                      <a:t>测</a:t>
                    </a:r>
                    <a:endParaRPr kumimoji="0" lang="zh-CN" altLang="en-US" sz="1400" b="1">
                      <a:solidFill>
                        <a:schemeClr val="folHlink"/>
                      </a:solidFill>
                    </a:endParaRPr>
                  </a:p>
                </p:txBody>
              </p:sp>
            </p:grpSp>
            <p:grpSp>
              <p:nvGrpSpPr>
                <p:cNvPr id="32892" name="Group 69"/>
                <p:cNvGrpSpPr/>
                <p:nvPr/>
              </p:nvGrpSpPr>
              <p:grpSpPr bwMode="auto">
                <a:xfrm>
                  <a:off x="5350" y="4097"/>
                  <a:ext cx="165" cy="198"/>
                  <a:chOff x="8970" y="3927"/>
                  <a:chExt cx="210" cy="228"/>
                </a:xfrm>
              </p:grpSpPr>
              <p:sp>
                <p:nvSpPr>
                  <p:cNvPr id="32893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8970" y="3930"/>
                    <a:ext cx="210" cy="2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2894" name="Text Box 7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977" y="3927"/>
                    <a:ext cx="195" cy="2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>
                      <a:lnSpc>
                        <a:spcPct val="72000"/>
                      </a:lnSpc>
                    </a:pPr>
                    <a:r>
                      <a:rPr kumimoji="0" lang="zh-CN" altLang="en-US" sz="1400" b="1">
                        <a:solidFill>
                          <a:schemeClr val="folHlink"/>
                        </a:solidFill>
                      </a:rPr>
                      <a:t>试</a:t>
                    </a:r>
                    <a:endParaRPr kumimoji="0" lang="zh-CN" altLang="en-US" sz="1400" b="1">
                      <a:solidFill>
                        <a:schemeClr val="folHlink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32814" name="Group 72"/>
            <p:cNvGrpSpPr/>
            <p:nvPr/>
          </p:nvGrpSpPr>
          <p:grpSpPr bwMode="auto">
            <a:xfrm>
              <a:off x="8430" y="11686"/>
              <a:ext cx="425" cy="354"/>
              <a:chOff x="7260" y="2696"/>
              <a:chExt cx="555" cy="364"/>
            </a:xfrm>
          </p:grpSpPr>
          <p:sp>
            <p:nvSpPr>
              <p:cNvPr id="32886" name="Rectangle 73"/>
              <p:cNvSpPr>
                <a:spLocks noChangeArrowheads="1"/>
              </p:cNvSpPr>
              <p:nvPr/>
            </p:nvSpPr>
            <p:spPr bwMode="auto">
              <a:xfrm>
                <a:off x="7260" y="2715"/>
                <a:ext cx="555" cy="3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2887" name="Text Box 74"/>
              <p:cNvSpPr txBox="1">
                <a:spLocks noChangeArrowheads="1"/>
              </p:cNvSpPr>
              <p:nvPr/>
            </p:nvSpPr>
            <p:spPr bwMode="auto">
              <a:xfrm>
                <a:off x="7288" y="2696"/>
                <a:ext cx="485" cy="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64000"/>
                  </a:lnSpc>
                </a:pPr>
                <a:r>
                  <a:rPr kumimoji="0" lang="zh-CN" altLang="en-US" sz="1400" b="1">
                    <a:solidFill>
                      <a:schemeClr val="folHlink"/>
                    </a:solidFill>
                  </a:rPr>
                  <a:t>软件</a:t>
                </a:r>
                <a:endParaRPr kumimoji="0" lang="zh-CN" altLang="en-US" sz="1400" b="1">
                  <a:solidFill>
                    <a:schemeClr val="folHlink"/>
                  </a:solidFill>
                </a:endParaRPr>
              </a:p>
              <a:p>
                <a:pPr algn="ctr">
                  <a:lnSpc>
                    <a:spcPct val="64000"/>
                  </a:lnSpc>
                </a:pPr>
                <a:r>
                  <a:rPr kumimoji="0" lang="zh-CN" altLang="en-US" sz="1400" b="1">
                    <a:solidFill>
                      <a:schemeClr val="folHlink"/>
                    </a:solidFill>
                  </a:rPr>
                  <a:t>需求</a:t>
                </a:r>
                <a:endParaRPr kumimoji="0" lang="zh-CN" altLang="en-US" sz="1400" b="1">
                  <a:solidFill>
                    <a:schemeClr val="folHlink"/>
                  </a:solidFill>
                </a:endParaRPr>
              </a:p>
            </p:txBody>
          </p:sp>
        </p:grpSp>
        <p:grpSp>
          <p:nvGrpSpPr>
            <p:cNvPr id="32815" name="Group 75"/>
            <p:cNvGrpSpPr/>
            <p:nvPr/>
          </p:nvGrpSpPr>
          <p:grpSpPr bwMode="auto">
            <a:xfrm>
              <a:off x="7910" y="12086"/>
              <a:ext cx="480" cy="359"/>
              <a:chOff x="7260" y="2696"/>
              <a:chExt cx="555" cy="364"/>
            </a:xfrm>
          </p:grpSpPr>
          <p:sp>
            <p:nvSpPr>
              <p:cNvPr id="32884" name="Rectangle 76"/>
              <p:cNvSpPr>
                <a:spLocks noChangeArrowheads="1"/>
              </p:cNvSpPr>
              <p:nvPr/>
            </p:nvSpPr>
            <p:spPr bwMode="auto">
              <a:xfrm>
                <a:off x="7260" y="2715"/>
                <a:ext cx="555" cy="3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2885" name="Text Box 77"/>
              <p:cNvSpPr txBox="1">
                <a:spLocks noChangeArrowheads="1"/>
              </p:cNvSpPr>
              <p:nvPr/>
            </p:nvSpPr>
            <p:spPr bwMode="auto">
              <a:xfrm>
                <a:off x="7288" y="2696"/>
                <a:ext cx="485" cy="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64000"/>
                  </a:lnSpc>
                </a:pPr>
                <a:r>
                  <a:rPr kumimoji="0" lang="zh-CN" altLang="en-US" sz="1400" b="1">
                    <a:solidFill>
                      <a:schemeClr val="folHlink"/>
                    </a:solidFill>
                  </a:rPr>
                  <a:t>需求</a:t>
                </a:r>
                <a:endParaRPr kumimoji="0" lang="zh-CN" altLang="en-US" sz="1400" b="1">
                  <a:solidFill>
                    <a:schemeClr val="folHlink"/>
                  </a:solidFill>
                </a:endParaRPr>
              </a:p>
              <a:p>
                <a:pPr algn="ctr">
                  <a:lnSpc>
                    <a:spcPct val="64000"/>
                  </a:lnSpc>
                </a:pPr>
                <a:r>
                  <a:rPr kumimoji="0" lang="zh-CN" altLang="en-US" sz="1400" b="1">
                    <a:solidFill>
                      <a:schemeClr val="folHlink"/>
                    </a:solidFill>
                  </a:rPr>
                  <a:t>确认</a:t>
                </a:r>
                <a:endParaRPr kumimoji="0" lang="zh-CN" altLang="en-US" sz="1400" b="1">
                  <a:solidFill>
                    <a:schemeClr val="folHlink"/>
                  </a:solidFill>
                </a:endParaRPr>
              </a:p>
            </p:txBody>
          </p:sp>
        </p:grpSp>
        <p:grpSp>
          <p:nvGrpSpPr>
            <p:cNvPr id="32816" name="Group 78"/>
            <p:cNvGrpSpPr/>
            <p:nvPr/>
          </p:nvGrpSpPr>
          <p:grpSpPr bwMode="auto">
            <a:xfrm>
              <a:off x="7945" y="12461"/>
              <a:ext cx="685" cy="364"/>
              <a:chOff x="7260" y="2696"/>
              <a:chExt cx="555" cy="364"/>
            </a:xfrm>
          </p:grpSpPr>
          <p:sp>
            <p:nvSpPr>
              <p:cNvPr id="32882" name="Rectangle 79"/>
              <p:cNvSpPr>
                <a:spLocks noChangeArrowheads="1"/>
              </p:cNvSpPr>
              <p:nvPr/>
            </p:nvSpPr>
            <p:spPr bwMode="auto">
              <a:xfrm>
                <a:off x="7260" y="2715"/>
                <a:ext cx="555" cy="3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2883" name="Text Box 80"/>
              <p:cNvSpPr txBox="1">
                <a:spLocks noChangeArrowheads="1"/>
              </p:cNvSpPr>
              <p:nvPr/>
            </p:nvSpPr>
            <p:spPr bwMode="auto">
              <a:xfrm>
                <a:off x="7288" y="2696"/>
                <a:ext cx="485" cy="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64000"/>
                  </a:lnSpc>
                </a:pPr>
                <a:r>
                  <a:rPr kumimoji="0" lang="zh-CN" altLang="en-US" sz="1400" b="1">
                    <a:solidFill>
                      <a:schemeClr val="folHlink"/>
                    </a:solidFill>
                  </a:rPr>
                  <a:t>设计确认</a:t>
                </a:r>
                <a:endParaRPr kumimoji="0" lang="zh-CN" altLang="en-US" sz="1400" b="1">
                  <a:solidFill>
                    <a:schemeClr val="folHlink"/>
                  </a:solidFill>
                </a:endParaRPr>
              </a:p>
              <a:p>
                <a:pPr algn="ctr">
                  <a:lnSpc>
                    <a:spcPct val="64000"/>
                  </a:lnSpc>
                </a:pPr>
                <a:r>
                  <a:rPr kumimoji="0" lang="zh-CN" altLang="en-US" sz="1400" b="1">
                    <a:solidFill>
                      <a:schemeClr val="folHlink"/>
                    </a:solidFill>
                  </a:rPr>
                  <a:t>与验证</a:t>
                </a:r>
                <a:endParaRPr kumimoji="0" lang="zh-CN" altLang="en-US" sz="1400" b="1">
                  <a:solidFill>
                    <a:schemeClr val="folHlink"/>
                  </a:solidFill>
                </a:endParaRPr>
              </a:p>
            </p:txBody>
          </p:sp>
        </p:grpSp>
        <p:grpSp>
          <p:nvGrpSpPr>
            <p:cNvPr id="32817" name="Group 81"/>
            <p:cNvGrpSpPr/>
            <p:nvPr/>
          </p:nvGrpSpPr>
          <p:grpSpPr bwMode="auto">
            <a:xfrm>
              <a:off x="8750" y="11861"/>
              <a:ext cx="515" cy="514"/>
              <a:chOff x="7260" y="2696"/>
              <a:chExt cx="555" cy="364"/>
            </a:xfrm>
          </p:grpSpPr>
          <p:sp>
            <p:nvSpPr>
              <p:cNvPr id="32880" name="Rectangle 82"/>
              <p:cNvSpPr>
                <a:spLocks noChangeArrowheads="1"/>
              </p:cNvSpPr>
              <p:nvPr/>
            </p:nvSpPr>
            <p:spPr bwMode="auto">
              <a:xfrm>
                <a:off x="7260" y="2715"/>
                <a:ext cx="555" cy="3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2881" name="Text Box 83"/>
              <p:cNvSpPr txBox="1">
                <a:spLocks noChangeArrowheads="1"/>
              </p:cNvSpPr>
              <p:nvPr/>
            </p:nvSpPr>
            <p:spPr bwMode="auto">
              <a:xfrm>
                <a:off x="7288" y="2696"/>
                <a:ext cx="485" cy="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64000"/>
                  </a:lnSpc>
                </a:pPr>
                <a:r>
                  <a:rPr kumimoji="0" lang="en-US" altLang="zh-CN" sz="1400" b="1">
                    <a:solidFill>
                      <a:schemeClr val="folHlink"/>
                    </a:solidFill>
                  </a:rPr>
                  <a:t>  </a:t>
                </a:r>
                <a:r>
                  <a:rPr kumimoji="0" lang="zh-CN" altLang="en-US" sz="1400" b="1">
                    <a:solidFill>
                      <a:schemeClr val="folHlink"/>
                    </a:solidFill>
                  </a:rPr>
                  <a:t>软件</a:t>
                </a:r>
                <a:endParaRPr kumimoji="0" lang="zh-CN" altLang="en-US" sz="1400" b="1">
                  <a:solidFill>
                    <a:schemeClr val="folHlink"/>
                  </a:solidFill>
                </a:endParaRPr>
              </a:p>
              <a:p>
                <a:pPr algn="ctr">
                  <a:lnSpc>
                    <a:spcPct val="64000"/>
                  </a:lnSpc>
                </a:pPr>
                <a:r>
                  <a:rPr kumimoji="0" lang="zh-CN" altLang="en-US" sz="1400" b="1">
                    <a:solidFill>
                      <a:schemeClr val="folHlink"/>
                    </a:solidFill>
                  </a:rPr>
                  <a:t> 产品</a:t>
                </a:r>
                <a:endParaRPr kumimoji="0" lang="zh-CN" altLang="en-US" sz="1400" b="1">
                  <a:solidFill>
                    <a:schemeClr val="folHlink"/>
                  </a:solidFill>
                </a:endParaRPr>
              </a:p>
              <a:p>
                <a:pPr algn="ctr">
                  <a:lnSpc>
                    <a:spcPct val="64000"/>
                  </a:lnSpc>
                </a:pPr>
                <a:r>
                  <a:rPr kumimoji="0" lang="zh-CN" altLang="en-US" sz="1400" b="1">
                    <a:solidFill>
                      <a:schemeClr val="folHlink"/>
                    </a:solidFill>
                  </a:rPr>
                  <a:t>设计</a:t>
                </a:r>
                <a:endParaRPr kumimoji="0" lang="zh-CN" altLang="en-US" sz="1400" b="1">
                  <a:solidFill>
                    <a:schemeClr val="folHlink"/>
                  </a:solidFill>
                </a:endParaRPr>
              </a:p>
            </p:txBody>
          </p:sp>
        </p:grpSp>
        <p:grpSp>
          <p:nvGrpSpPr>
            <p:cNvPr id="32818" name="Group 84"/>
            <p:cNvGrpSpPr/>
            <p:nvPr/>
          </p:nvGrpSpPr>
          <p:grpSpPr bwMode="auto">
            <a:xfrm>
              <a:off x="9435" y="11836"/>
              <a:ext cx="715" cy="174"/>
              <a:chOff x="7260" y="2696"/>
              <a:chExt cx="555" cy="364"/>
            </a:xfrm>
          </p:grpSpPr>
          <p:sp>
            <p:nvSpPr>
              <p:cNvPr id="32878" name="Rectangle 85"/>
              <p:cNvSpPr>
                <a:spLocks noChangeArrowheads="1"/>
              </p:cNvSpPr>
              <p:nvPr/>
            </p:nvSpPr>
            <p:spPr bwMode="auto">
              <a:xfrm>
                <a:off x="7260" y="2715"/>
                <a:ext cx="555" cy="3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2879" name="Text Box 86"/>
              <p:cNvSpPr txBox="1">
                <a:spLocks noChangeArrowheads="1"/>
              </p:cNvSpPr>
              <p:nvPr/>
            </p:nvSpPr>
            <p:spPr bwMode="auto">
              <a:xfrm>
                <a:off x="7288" y="2696"/>
                <a:ext cx="485" cy="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64000"/>
                  </a:lnSpc>
                </a:pPr>
                <a:r>
                  <a:rPr kumimoji="0" lang="zh-CN" altLang="en-US" sz="1400" b="1">
                    <a:solidFill>
                      <a:schemeClr val="folHlink"/>
                    </a:solidFill>
                  </a:rPr>
                  <a:t>详细设计</a:t>
                </a:r>
                <a:endParaRPr kumimoji="0" lang="zh-CN" altLang="en-US" sz="1400" b="1">
                  <a:solidFill>
                    <a:schemeClr val="folHlink"/>
                  </a:solidFill>
                </a:endParaRPr>
              </a:p>
            </p:txBody>
          </p:sp>
        </p:grpSp>
        <p:grpSp>
          <p:nvGrpSpPr>
            <p:cNvPr id="32819" name="Group 87"/>
            <p:cNvGrpSpPr/>
            <p:nvPr/>
          </p:nvGrpSpPr>
          <p:grpSpPr bwMode="auto">
            <a:xfrm>
              <a:off x="7985" y="10767"/>
              <a:ext cx="700" cy="478"/>
              <a:chOff x="8335" y="2427"/>
              <a:chExt cx="700" cy="478"/>
            </a:xfrm>
          </p:grpSpPr>
          <p:grpSp>
            <p:nvGrpSpPr>
              <p:cNvPr id="32866" name="Group 88"/>
              <p:cNvGrpSpPr/>
              <p:nvPr/>
            </p:nvGrpSpPr>
            <p:grpSpPr bwMode="auto">
              <a:xfrm>
                <a:off x="8335" y="2427"/>
                <a:ext cx="165" cy="198"/>
                <a:chOff x="8970" y="3927"/>
                <a:chExt cx="210" cy="228"/>
              </a:xfrm>
            </p:grpSpPr>
            <p:sp>
              <p:nvSpPr>
                <p:cNvPr id="32876" name="Rectangle 89"/>
                <p:cNvSpPr>
                  <a:spLocks noChangeArrowheads="1"/>
                </p:cNvSpPr>
                <p:nvPr/>
              </p:nvSpPr>
              <p:spPr bwMode="auto">
                <a:xfrm>
                  <a:off x="8970" y="3930"/>
                  <a:ext cx="210" cy="2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2877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8977" y="3927"/>
                  <a:ext cx="195" cy="2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72000"/>
                    </a:lnSpc>
                  </a:pPr>
                  <a:r>
                    <a:rPr kumimoji="0" lang="zh-CN" altLang="en-US" sz="1400" b="1">
                      <a:solidFill>
                        <a:schemeClr val="folHlink"/>
                      </a:solidFill>
                    </a:rPr>
                    <a:t>风</a:t>
                  </a:r>
                  <a:endParaRPr kumimoji="0" lang="zh-CN" altLang="en-US" sz="1400" b="1">
                    <a:solidFill>
                      <a:schemeClr val="folHlink"/>
                    </a:solidFill>
                  </a:endParaRPr>
                </a:p>
              </p:txBody>
            </p:sp>
          </p:grpSp>
          <p:grpSp>
            <p:nvGrpSpPr>
              <p:cNvPr id="32867" name="Group 91"/>
              <p:cNvGrpSpPr/>
              <p:nvPr/>
            </p:nvGrpSpPr>
            <p:grpSpPr bwMode="auto">
              <a:xfrm>
                <a:off x="8510" y="2502"/>
                <a:ext cx="165" cy="198"/>
                <a:chOff x="8970" y="3927"/>
                <a:chExt cx="210" cy="228"/>
              </a:xfrm>
            </p:grpSpPr>
            <p:sp>
              <p:nvSpPr>
                <p:cNvPr id="32874" name="Rectangle 92"/>
                <p:cNvSpPr>
                  <a:spLocks noChangeArrowheads="1"/>
                </p:cNvSpPr>
                <p:nvPr/>
              </p:nvSpPr>
              <p:spPr bwMode="auto">
                <a:xfrm>
                  <a:off x="8970" y="3930"/>
                  <a:ext cx="210" cy="2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2875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8977" y="3927"/>
                  <a:ext cx="195" cy="2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72000"/>
                    </a:lnSpc>
                  </a:pPr>
                  <a:r>
                    <a:rPr kumimoji="0" lang="zh-CN" altLang="en-US" sz="1400" b="1">
                      <a:solidFill>
                        <a:schemeClr val="folHlink"/>
                      </a:solidFill>
                    </a:rPr>
                    <a:t>险</a:t>
                  </a:r>
                  <a:endParaRPr kumimoji="0" lang="zh-CN" altLang="en-US" sz="1400" b="1">
                    <a:solidFill>
                      <a:schemeClr val="folHlink"/>
                    </a:solidFill>
                  </a:endParaRPr>
                </a:p>
              </p:txBody>
            </p:sp>
          </p:grpSp>
          <p:grpSp>
            <p:nvGrpSpPr>
              <p:cNvPr id="32868" name="Group 94"/>
              <p:cNvGrpSpPr/>
              <p:nvPr/>
            </p:nvGrpSpPr>
            <p:grpSpPr bwMode="auto">
              <a:xfrm>
                <a:off x="8705" y="2607"/>
                <a:ext cx="165" cy="198"/>
                <a:chOff x="8970" y="3927"/>
                <a:chExt cx="210" cy="228"/>
              </a:xfrm>
            </p:grpSpPr>
            <p:sp>
              <p:nvSpPr>
                <p:cNvPr id="32872" name="Rectangle 95"/>
                <p:cNvSpPr>
                  <a:spLocks noChangeArrowheads="1"/>
                </p:cNvSpPr>
                <p:nvPr/>
              </p:nvSpPr>
              <p:spPr bwMode="auto">
                <a:xfrm>
                  <a:off x="8970" y="3930"/>
                  <a:ext cx="210" cy="2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2873" name="Text Box 96"/>
                <p:cNvSpPr txBox="1">
                  <a:spLocks noChangeArrowheads="1"/>
                </p:cNvSpPr>
                <p:nvPr/>
              </p:nvSpPr>
              <p:spPr bwMode="auto">
                <a:xfrm>
                  <a:off x="8977" y="3927"/>
                  <a:ext cx="195" cy="2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72000"/>
                    </a:lnSpc>
                  </a:pPr>
                  <a:r>
                    <a:rPr kumimoji="0" lang="zh-CN" altLang="en-US" sz="1400" b="1">
                      <a:solidFill>
                        <a:schemeClr val="folHlink"/>
                      </a:solidFill>
                    </a:rPr>
                    <a:t>分</a:t>
                  </a:r>
                  <a:endParaRPr kumimoji="0" lang="zh-CN" altLang="en-US" sz="1400" b="1">
                    <a:solidFill>
                      <a:schemeClr val="folHlink"/>
                    </a:solidFill>
                  </a:endParaRPr>
                </a:p>
              </p:txBody>
            </p:sp>
          </p:grpSp>
          <p:grpSp>
            <p:nvGrpSpPr>
              <p:cNvPr id="32869" name="Group 97"/>
              <p:cNvGrpSpPr/>
              <p:nvPr/>
            </p:nvGrpSpPr>
            <p:grpSpPr bwMode="auto">
              <a:xfrm>
                <a:off x="8870" y="2707"/>
                <a:ext cx="165" cy="198"/>
                <a:chOff x="8970" y="3927"/>
                <a:chExt cx="210" cy="228"/>
              </a:xfrm>
            </p:grpSpPr>
            <p:sp>
              <p:nvSpPr>
                <p:cNvPr id="32870" name="Rectangle 98"/>
                <p:cNvSpPr>
                  <a:spLocks noChangeArrowheads="1"/>
                </p:cNvSpPr>
                <p:nvPr/>
              </p:nvSpPr>
              <p:spPr bwMode="auto">
                <a:xfrm>
                  <a:off x="8970" y="3930"/>
                  <a:ext cx="210" cy="2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2871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8977" y="3927"/>
                  <a:ext cx="195" cy="2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72000"/>
                    </a:lnSpc>
                  </a:pPr>
                  <a:r>
                    <a:rPr kumimoji="0" lang="zh-CN" altLang="en-US" sz="1400" b="1">
                      <a:solidFill>
                        <a:schemeClr val="folHlink"/>
                      </a:solidFill>
                    </a:rPr>
                    <a:t>析</a:t>
                  </a:r>
                  <a:endParaRPr kumimoji="0" lang="zh-CN" altLang="en-US" sz="1400" b="1">
                    <a:solidFill>
                      <a:schemeClr val="folHlink"/>
                    </a:solidFill>
                  </a:endParaRPr>
                </a:p>
              </p:txBody>
            </p:sp>
          </p:grpSp>
        </p:grpSp>
        <p:grpSp>
          <p:nvGrpSpPr>
            <p:cNvPr id="32820" name="Group 100"/>
            <p:cNvGrpSpPr/>
            <p:nvPr/>
          </p:nvGrpSpPr>
          <p:grpSpPr bwMode="auto">
            <a:xfrm>
              <a:off x="8315" y="10417"/>
              <a:ext cx="740" cy="518"/>
              <a:chOff x="2585" y="2007"/>
              <a:chExt cx="740" cy="518"/>
            </a:xfrm>
          </p:grpSpPr>
          <p:grpSp>
            <p:nvGrpSpPr>
              <p:cNvPr id="32854" name="Group 101"/>
              <p:cNvGrpSpPr/>
              <p:nvPr/>
            </p:nvGrpSpPr>
            <p:grpSpPr bwMode="auto">
              <a:xfrm>
                <a:off x="2585" y="2007"/>
                <a:ext cx="165" cy="198"/>
                <a:chOff x="8970" y="3927"/>
                <a:chExt cx="210" cy="228"/>
              </a:xfrm>
            </p:grpSpPr>
            <p:sp>
              <p:nvSpPr>
                <p:cNvPr id="32864" name="Rectangle 102"/>
                <p:cNvSpPr>
                  <a:spLocks noChangeArrowheads="1"/>
                </p:cNvSpPr>
                <p:nvPr/>
              </p:nvSpPr>
              <p:spPr bwMode="auto">
                <a:xfrm>
                  <a:off x="8970" y="3930"/>
                  <a:ext cx="210" cy="2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2865" name="Text Box 103"/>
                <p:cNvSpPr txBox="1">
                  <a:spLocks noChangeArrowheads="1"/>
                </p:cNvSpPr>
                <p:nvPr/>
              </p:nvSpPr>
              <p:spPr bwMode="auto">
                <a:xfrm>
                  <a:off x="8977" y="3927"/>
                  <a:ext cx="195" cy="2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72000"/>
                    </a:lnSpc>
                  </a:pPr>
                  <a:r>
                    <a:rPr kumimoji="0" lang="zh-CN" altLang="en-US" sz="1400" b="1">
                      <a:solidFill>
                        <a:schemeClr val="folHlink"/>
                      </a:solidFill>
                    </a:rPr>
                    <a:t>风</a:t>
                  </a:r>
                  <a:endParaRPr kumimoji="0" lang="zh-CN" altLang="en-US" sz="1400" b="1">
                    <a:solidFill>
                      <a:schemeClr val="folHlink"/>
                    </a:solidFill>
                  </a:endParaRPr>
                </a:p>
              </p:txBody>
            </p:sp>
          </p:grpSp>
          <p:grpSp>
            <p:nvGrpSpPr>
              <p:cNvPr id="32855" name="Group 104"/>
              <p:cNvGrpSpPr/>
              <p:nvPr/>
            </p:nvGrpSpPr>
            <p:grpSpPr bwMode="auto">
              <a:xfrm>
                <a:off x="2780" y="2082"/>
                <a:ext cx="165" cy="198"/>
                <a:chOff x="8970" y="3927"/>
                <a:chExt cx="210" cy="228"/>
              </a:xfrm>
            </p:grpSpPr>
            <p:sp>
              <p:nvSpPr>
                <p:cNvPr id="32862" name="Rectangle 105"/>
                <p:cNvSpPr>
                  <a:spLocks noChangeArrowheads="1"/>
                </p:cNvSpPr>
                <p:nvPr/>
              </p:nvSpPr>
              <p:spPr bwMode="auto">
                <a:xfrm>
                  <a:off x="8970" y="3930"/>
                  <a:ext cx="210" cy="2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2863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8977" y="3927"/>
                  <a:ext cx="195" cy="2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72000"/>
                    </a:lnSpc>
                  </a:pPr>
                  <a:r>
                    <a:rPr kumimoji="0" lang="zh-CN" altLang="en-US" sz="1400" b="1">
                      <a:solidFill>
                        <a:schemeClr val="folHlink"/>
                      </a:solidFill>
                    </a:rPr>
                    <a:t>险</a:t>
                  </a:r>
                  <a:endParaRPr kumimoji="0" lang="zh-CN" altLang="en-US" sz="1400" b="1">
                    <a:solidFill>
                      <a:schemeClr val="folHlink"/>
                    </a:solidFill>
                  </a:endParaRPr>
                </a:p>
              </p:txBody>
            </p:sp>
          </p:grpSp>
          <p:grpSp>
            <p:nvGrpSpPr>
              <p:cNvPr id="32856" name="Group 107"/>
              <p:cNvGrpSpPr/>
              <p:nvPr/>
            </p:nvGrpSpPr>
            <p:grpSpPr bwMode="auto">
              <a:xfrm>
                <a:off x="2995" y="2207"/>
                <a:ext cx="165" cy="198"/>
                <a:chOff x="8970" y="3927"/>
                <a:chExt cx="210" cy="228"/>
              </a:xfrm>
            </p:grpSpPr>
            <p:sp>
              <p:nvSpPr>
                <p:cNvPr id="32860" name="Rectangle 108"/>
                <p:cNvSpPr>
                  <a:spLocks noChangeArrowheads="1"/>
                </p:cNvSpPr>
                <p:nvPr/>
              </p:nvSpPr>
              <p:spPr bwMode="auto">
                <a:xfrm>
                  <a:off x="8970" y="3930"/>
                  <a:ext cx="210" cy="2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2861" name="Text Box 109"/>
                <p:cNvSpPr txBox="1">
                  <a:spLocks noChangeArrowheads="1"/>
                </p:cNvSpPr>
                <p:nvPr/>
              </p:nvSpPr>
              <p:spPr bwMode="auto">
                <a:xfrm>
                  <a:off x="8977" y="3927"/>
                  <a:ext cx="195" cy="2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72000"/>
                    </a:lnSpc>
                  </a:pPr>
                  <a:r>
                    <a:rPr kumimoji="0" lang="zh-CN" altLang="en-US" sz="1400" b="1">
                      <a:solidFill>
                        <a:schemeClr val="folHlink"/>
                      </a:solidFill>
                    </a:rPr>
                    <a:t>分</a:t>
                  </a:r>
                  <a:endParaRPr kumimoji="0" lang="zh-CN" altLang="en-US" sz="1400" b="1">
                    <a:solidFill>
                      <a:schemeClr val="folHlink"/>
                    </a:solidFill>
                  </a:endParaRPr>
                </a:p>
              </p:txBody>
            </p:sp>
          </p:grpSp>
          <p:grpSp>
            <p:nvGrpSpPr>
              <p:cNvPr id="32857" name="Group 110"/>
              <p:cNvGrpSpPr/>
              <p:nvPr/>
            </p:nvGrpSpPr>
            <p:grpSpPr bwMode="auto">
              <a:xfrm>
                <a:off x="3160" y="2327"/>
                <a:ext cx="165" cy="198"/>
                <a:chOff x="8970" y="3927"/>
                <a:chExt cx="210" cy="228"/>
              </a:xfrm>
            </p:grpSpPr>
            <p:sp>
              <p:nvSpPr>
                <p:cNvPr id="32858" name="Rectangle 111"/>
                <p:cNvSpPr>
                  <a:spLocks noChangeArrowheads="1"/>
                </p:cNvSpPr>
                <p:nvPr/>
              </p:nvSpPr>
              <p:spPr bwMode="auto">
                <a:xfrm>
                  <a:off x="8970" y="3930"/>
                  <a:ext cx="210" cy="2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2859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8977" y="3927"/>
                  <a:ext cx="195" cy="2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72000"/>
                    </a:lnSpc>
                  </a:pPr>
                  <a:r>
                    <a:rPr kumimoji="0" lang="zh-CN" altLang="en-US" sz="1400" b="1">
                      <a:solidFill>
                        <a:schemeClr val="folHlink"/>
                      </a:solidFill>
                    </a:rPr>
                    <a:t>析</a:t>
                  </a:r>
                  <a:endParaRPr kumimoji="0" lang="zh-CN" altLang="en-US" sz="1400" b="1">
                    <a:solidFill>
                      <a:schemeClr val="folHlink"/>
                    </a:solidFill>
                  </a:endParaRPr>
                </a:p>
              </p:txBody>
            </p:sp>
          </p:grpSp>
        </p:grpSp>
        <p:grpSp>
          <p:nvGrpSpPr>
            <p:cNvPr id="32821" name="Group 113"/>
            <p:cNvGrpSpPr/>
            <p:nvPr/>
          </p:nvGrpSpPr>
          <p:grpSpPr bwMode="auto">
            <a:xfrm>
              <a:off x="8490" y="10042"/>
              <a:ext cx="940" cy="658"/>
              <a:chOff x="6255" y="1587"/>
              <a:chExt cx="940" cy="658"/>
            </a:xfrm>
          </p:grpSpPr>
          <p:grpSp>
            <p:nvGrpSpPr>
              <p:cNvPr id="32843" name="Group 114"/>
              <p:cNvGrpSpPr/>
              <p:nvPr/>
            </p:nvGrpSpPr>
            <p:grpSpPr bwMode="auto">
              <a:xfrm>
                <a:off x="6255" y="1587"/>
                <a:ext cx="165" cy="198"/>
                <a:chOff x="8970" y="3927"/>
                <a:chExt cx="210" cy="228"/>
              </a:xfrm>
            </p:grpSpPr>
            <p:sp>
              <p:nvSpPr>
                <p:cNvPr id="32852" name="Rectangle 115"/>
                <p:cNvSpPr>
                  <a:spLocks noChangeArrowheads="1"/>
                </p:cNvSpPr>
                <p:nvPr/>
              </p:nvSpPr>
              <p:spPr bwMode="auto">
                <a:xfrm>
                  <a:off x="8970" y="3930"/>
                  <a:ext cx="210" cy="2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2853" name="Text Box 116"/>
                <p:cNvSpPr txBox="1">
                  <a:spLocks noChangeArrowheads="1"/>
                </p:cNvSpPr>
                <p:nvPr/>
              </p:nvSpPr>
              <p:spPr bwMode="auto">
                <a:xfrm>
                  <a:off x="8977" y="3927"/>
                  <a:ext cx="195" cy="2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72000"/>
                    </a:lnSpc>
                  </a:pPr>
                  <a:r>
                    <a:rPr kumimoji="0" lang="zh-CN" altLang="en-US" sz="1400" b="1">
                      <a:solidFill>
                        <a:schemeClr val="folHlink"/>
                      </a:solidFill>
                    </a:rPr>
                    <a:t>风</a:t>
                  </a:r>
                  <a:endParaRPr kumimoji="0" lang="zh-CN" altLang="en-US" sz="1400" b="1">
                    <a:solidFill>
                      <a:schemeClr val="folHlink"/>
                    </a:solidFill>
                  </a:endParaRPr>
                </a:p>
              </p:txBody>
            </p:sp>
          </p:grpSp>
          <p:grpSp>
            <p:nvGrpSpPr>
              <p:cNvPr id="32844" name="Group 117"/>
              <p:cNvGrpSpPr/>
              <p:nvPr/>
            </p:nvGrpSpPr>
            <p:grpSpPr bwMode="auto">
              <a:xfrm>
                <a:off x="6570" y="1692"/>
                <a:ext cx="165" cy="198"/>
                <a:chOff x="8970" y="3927"/>
                <a:chExt cx="210" cy="228"/>
              </a:xfrm>
            </p:grpSpPr>
            <p:sp>
              <p:nvSpPr>
                <p:cNvPr id="32850" name="Rectangle 118"/>
                <p:cNvSpPr>
                  <a:spLocks noChangeArrowheads="1"/>
                </p:cNvSpPr>
                <p:nvPr/>
              </p:nvSpPr>
              <p:spPr bwMode="auto">
                <a:xfrm>
                  <a:off x="8970" y="3930"/>
                  <a:ext cx="210" cy="2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2851" name="Text Box 119"/>
                <p:cNvSpPr txBox="1">
                  <a:spLocks noChangeArrowheads="1"/>
                </p:cNvSpPr>
                <p:nvPr/>
              </p:nvSpPr>
              <p:spPr bwMode="auto">
                <a:xfrm>
                  <a:off x="8977" y="3927"/>
                  <a:ext cx="195" cy="2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72000"/>
                    </a:lnSpc>
                  </a:pPr>
                  <a:r>
                    <a:rPr kumimoji="0" lang="zh-CN" altLang="en-US" sz="1400" b="1">
                      <a:solidFill>
                        <a:schemeClr val="folHlink"/>
                      </a:solidFill>
                    </a:rPr>
                    <a:t>险</a:t>
                  </a:r>
                  <a:endParaRPr kumimoji="0" lang="zh-CN" altLang="en-US" sz="1400" b="1">
                    <a:solidFill>
                      <a:schemeClr val="folHlink"/>
                    </a:solidFill>
                  </a:endParaRPr>
                </a:p>
              </p:txBody>
            </p:sp>
          </p:grpSp>
          <p:sp>
            <p:nvSpPr>
              <p:cNvPr id="32845" name="Rectangle 120"/>
              <p:cNvSpPr>
                <a:spLocks noChangeArrowheads="1"/>
              </p:cNvSpPr>
              <p:nvPr/>
            </p:nvSpPr>
            <p:spPr bwMode="auto">
              <a:xfrm>
                <a:off x="6835" y="1850"/>
                <a:ext cx="165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2846" name="Text Box 121"/>
              <p:cNvSpPr txBox="1">
                <a:spLocks noChangeArrowheads="1"/>
              </p:cNvSpPr>
              <p:nvPr/>
            </p:nvSpPr>
            <p:spPr bwMode="auto">
              <a:xfrm>
                <a:off x="6841" y="1847"/>
                <a:ext cx="153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72000"/>
                  </a:lnSpc>
                </a:pPr>
                <a:r>
                  <a:rPr kumimoji="0" lang="zh-CN" altLang="en-US" sz="1400" b="1">
                    <a:solidFill>
                      <a:schemeClr val="folHlink"/>
                    </a:solidFill>
                  </a:rPr>
                  <a:t>分</a:t>
                </a:r>
                <a:endParaRPr kumimoji="0" lang="zh-CN" altLang="en-US" sz="1400" b="1">
                  <a:solidFill>
                    <a:schemeClr val="folHlink"/>
                  </a:solidFill>
                </a:endParaRPr>
              </a:p>
            </p:txBody>
          </p:sp>
          <p:grpSp>
            <p:nvGrpSpPr>
              <p:cNvPr id="32847" name="Group 122"/>
              <p:cNvGrpSpPr/>
              <p:nvPr/>
            </p:nvGrpSpPr>
            <p:grpSpPr bwMode="auto">
              <a:xfrm>
                <a:off x="7030" y="2047"/>
                <a:ext cx="165" cy="198"/>
                <a:chOff x="8970" y="3927"/>
                <a:chExt cx="210" cy="228"/>
              </a:xfrm>
            </p:grpSpPr>
            <p:sp>
              <p:nvSpPr>
                <p:cNvPr id="32848" name="Rectangle 123"/>
                <p:cNvSpPr>
                  <a:spLocks noChangeArrowheads="1"/>
                </p:cNvSpPr>
                <p:nvPr/>
              </p:nvSpPr>
              <p:spPr bwMode="auto">
                <a:xfrm>
                  <a:off x="8970" y="3930"/>
                  <a:ext cx="210" cy="2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2849" name="Text Box 124"/>
                <p:cNvSpPr txBox="1">
                  <a:spLocks noChangeArrowheads="1"/>
                </p:cNvSpPr>
                <p:nvPr/>
              </p:nvSpPr>
              <p:spPr bwMode="auto">
                <a:xfrm>
                  <a:off x="8977" y="3927"/>
                  <a:ext cx="195" cy="2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72000"/>
                    </a:lnSpc>
                  </a:pPr>
                  <a:r>
                    <a:rPr kumimoji="0" lang="zh-CN" altLang="en-US" sz="1400" b="1">
                      <a:solidFill>
                        <a:schemeClr val="folHlink"/>
                      </a:solidFill>
                    </a:rPr>
                    <a:t>析</a:t>
                  </a:r>
                  <a:endParaRPr kumimoji="0" lang="zh-CN" altLang="en-US" sz="1400" b="1">
                    <a:solidFill>
                      <a:schemeClr val="folHlink"/>
                    </a:solidFill>
                  </a:endParaRPr>
                </a:p>
              </p:txBody>
            </p:sp>
          </p:grpSp>
        </p:grpSp>
        <p:grpSp>
          <p:nvGrpSpPr>
            <p:cNvPr id="32822" name="Group 125"/>
            <p:cNvGrpSpPr/>
            <p:nvPr/>
          </p:nvGrpSpPr>
          <p:grpSpPr bwMode="auto">
            <a:xfrm>
              <a:off x="7885" y="12505"/>
              <a:ext cx="1990" cy="1107"/>
              <a:chOff x="7885" y="12505"/>
              <a:chExt cx="1990" cy="1107"/>
            </a:xfrm>
          </p:grpSpPr>
          <p:sp>
            <p:nvSpPr>
              <p:cNvPr id="32823" name="Line 126"/>
              <p:cNvSpPr>
                <a:spLocks noChangeShapeType="1"/>
              </p:cNvSpPr>
              <p:nvPr/>
            </p:nvSpPr>
            <p:spPr bwMode="auto">
              <a:xfrm>
                <a:off x="8285" y="12830"/>
                <a:ext cx="0" cy="78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24" name="Line 127"/>
              <p:cNvSpPr>
                <a:spLocks noChangeShapeType="1"/>
              </p:cNvSpPr>
              <p:nvPr/>
            </p:nvSpPr>
            <p:spPr bwMode="auto">
              <a:xfrm>
                <a:off x="8675" y="12740"/>
                <a:ext cx="0" cy="76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25" name="Line 128"/>
              <p:cNvSpPr>
                <a:spLocks noChangeShapeType="1"/>
              </p:cNvSpPr>
              <p:nvPr/>
            </p:nvSpPr>
            <p:spPr bwMode="auto">
              <a:xfrm flipH="1">
                <a:off x="9047" y="12510"/>
                <a:ext cx="0" cy="8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26" name="Line 129"/>
              <p:cNvSpPr>
                <a:spLocks noChangeShapeType="1"/>
              </p:cNvSpPr>
              <p:nvPr/>
            </p:nvSpPr>
            <p:spPr bwMode="auto">
              <a:xfrm>
                <a:off x="9047" y="12517"/>
                <a:ext cx="82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27" name="Line 130"/>
              <p:cNvSpPr>
                <a:spLocks noChangeShapeType="1"/>
              </p:cNvSpPr>
              <p:nvPr/>
            </p:nvSpPr>
            <p:spPr bwMode="auto">
              <a:xfrm flipH="1">
                <a:off x="9425" y="12515"/>
                <a:ext cx="0" cy="5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2828" name="Group 131"/>
              <p:cNvGrpSpPr/>
              <p:nvPr/>
            </p:nvGrpSpPr>
            <p:grpSpPr bwMode="auto">
              <a:xfrm>
                <a:off x="8250" y="12921"/>
                <a:ext cx="465" cy="574"/>
                <a:chOff x="7260" y="2696"/>
                <a:chExt cx="555" cy="364"/>
              </a:xfrm>
            </p:grpSpPr>
            <p:sp>
              <p:nvSpPr>
                <p:cNvPr id="32841" name="Rectangle 132"/>
                <p:cNvSpPr>
                  <a:spLocks noChangeArrowheads="1"/>
                </p:cNvSpPr>
                <p:nvPr/>
              </p:nvSpPr>
              <p:spPr bwMode="auto">
                <a:xfrm>
                  <a:off x="7260" y="2715"/>
                  <a:ext cx="555" cy="3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lgDash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2842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7288" y="2696"/>
                  <a:ext cx="485" cy="3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lgDash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64000"/>
                    </a:lnSpc>
                  </a:pPr>
                  <a:r>
                    <a:rPr kumimoji="0" lang="zh-CN" altLang="en-US" sz="1400" b="1">
                      <a:solidFill>
                        <a:schemeClr val="folHlink"/>
                      </a:solidFill>
                    </a:rPr>
                    <a:t>验收</a:t>
                  </a:r>
                  <a:endParaRPr kumimoji="0" lang="zh-CN" altLang="en-US" sz="1400" b="1">
                    <a:solidFill>
                      <a:schemeClr val="folHlink"/>
                    </a:solidFill>
                  </a:endParaRPr>
                </a:p>
                <a:p>
                  <a:pPr algn="ctr">
                    <a:lnSpc>
                      <a:spcPct val="64000"/>
                    </a:lnSpc>
                  </a:pPr>
                  <a:endParaRPr kumimoji="0" lang="zh-CN" altLang="en-US" sz="1400" b="1">
                    <a:solidFill>
                      <a:schemeClr val="folHlink"/>
                    </a:solidFill>
                  </a:endParaRPr>
                </a:p>
                <a:p>
                  <a:pPr algn="ctr">
                    <a:lnSpc>
                      <a:spcPct val="64000"/>
                    </a:lnSpc>
                  </a:pPr>
                  <a:r>
                    <a:rPr kumimoji="0" lang="zh-CN" altLang="en-US" sz="1400" b="1">
                      <a:solidFill>
                        <a:schemeClr val="folHlink"/>
                      </a:solidFill>
                    </a:rPr>
                    <a:t>测试</a:t>
                  </a:r>
                  <a:endParaRPr kumimoji="0" lang="zh-CN" altLang="en-US" sz="1400" b="1">
                    <a:solidFill>
                      <a:schemeClr val="folHlink"/>
                    </a:solidFill>
                  </a:endParaRPr>
                </a:p>
              </p:txBody>
            </p:sp>
          </p:grpSp>
          <p:grpSp>
            <p:nvGrpSpPr>
              <p:cNvPr id="32829" name="Group 134"/>
              <p:cNvGrpSpPr/>
              <p:nvPr/>
            </p:nvGrpSpPr>
            <p:grpSpPr bwMode="auto">
              <a:xfrm>
                <a:off x="7885" y="13125"/>
                <a:ext cx="430" cy="235"/>
                <a:chOff x="8685" y="2745"/>
                <a:chExt cx="510" cy="225"/>
              </a:xfrm>
            </p:grpSpPr>
            <p:sp>
              <p:nvSpPr>
                <p:cNvPr id="32839" name="Rectangle 135"/>
                <p:cNvSpPr>
                  <a:spLocks noChangeArrowheads="1"/>
                </p:cNvSpPr>
                <p:nvPr/>
              </p:nvSpPr>
              <p:spPr bwMode="auto">
                <a:xfrm>
                  <a:off x="8685" y="2745"/>
                  <a:ext cx="510" cy="2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lgDash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2840" name="Text Box 136"/>
                <p:cNvSpPr txBox="1">
                  <a:spLocks noChangeArrowheads="1"/>
                </p:cNvSpPr>
                <p:nvPr/>
              </p:nvSpPr>
              <p:spPr bwMode="auto">
                <a:xfrm>
                  <a:off x="8738" y="2772"/>
                  <a:ext cx="405" cy="1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lgDash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64000"/>
                    </a:lnSpc>
                  </a:pPr>
                  <a:r>
                    <a:rPr kumimoji="0" lang="zh-CN" altLang="en-US" sz="1400" b="1">
                      <a:solidFill>
                        <a:schemeClr val="folHlink"/>
                      </a:solidFill>
                    </a:rPr>
                    <a:t>实现</a:t>
                  </a:r>
                  <a:endParaRPr kumimoji="0" lang="zh-CN" altLang="en-US" sz="1400" b="1">
                    <a:solidFill>
                      <a:schemeClr val="folHlink"/>
                    </a:solidFill>
                  </a:endParaRPr>
                </a:p>
              </p:txBody>
            </p:sp>
          </p:grpSp>
          <p:grpSp>
            <p:nvGrpSpPr>
              <p:cNvPr id="32830" name="Group 137"/>
              <p:cNvGrpSpPr/>
              <p:nvPr/>
            </p:nvGrpSpPr>
            <p:grpSpPr bwMode="auto">
              <a:xfrm>
                <a:off x="8645" y="12771"/>
                <a:ext cx="465" cy="574"/>
                <a:chOff x="7260" y="2696"/>
                <a:chExt cx="555" cy="364"/>
              </a:xfrm>
            </p:grpSpPr>
            <p:sp>
              <p:nvSpPr>
                <p:cNvPr id="32837" name="Rectangle 138"/>
                <p:cNvSpPr>
                  <a:spLocks noChangeArrowheads="1"/>
                </p:cNvSpPr>
                <p:nvPr/>
              </p:nvSpPr>
              <p:spPr bwMode="auto">
                <a:xfrm>
                  <a:off x="7260" y="2715"/>
                  <a:ext cx="555" cy="3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lgDash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2838" name="Text Box 139"/>
                <p:cNvSpPr txBox="1">
                  <a:spLocks noChangeArrowheads="1"/>
                </p:cNvSpPr>
                <p:nvPr/>
              </p:nvSpPr>
              <p:spPr bwMode="auto">
                <a:xfrm>
                  <a:off x="7288" y="2696"/>
                  <a:ext cx="485" cy="3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lgDash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64000"/>
                    </a:lnSpc>
                  </a:pPr>
                  <a:r>
                    <a:rPr kumimoji="0" lang="zh-CN" altLang="en-US" sz="1400" b="1">
                      <a:solidFill>
                        <a:schemeClr val="folHlink"/>
                      </a:solidFill>
                    </a:rPr>
                    <a:t>集成</a:t>
                  </a:r>
                  <a:endParaRPr kumimoji="0" lang="zh-CN" altLang="en-US" sz="1400" b="1">
                    <a:solidFill>
                      <a:schemeClr val="folHlink"/>
                    </a:solidFill>
                  </a:endParaRPr>
                </a:p>
                <a:p>
                  <a:pPr algn="ctr">
                    <a:lnSpc>
                      <a:spcPct val="64000"/>
                    </a:lnSpc>
                  </a:pPr>
                  <a:r>
                    <a:rPr kumimoji="0" lang="zh-CN" altLang="en-US" sz="1400" b="1">
                      <a:solidFill>
                        <a:schemeClr val="folHlink"/>
                      </a:solidFill>
                    </a:rPr>
                    <a:t>与</a:t>
                  </a:r>
                  <a:endParaRPr kumimoji="0" lang="zh-CN" altLang="en-US" sz="1400" b="1">
                    <a:solidFill>
                      <a:schemeClr val="folHlink"/>
                    </a:solidFill>
                  </a:endParaRPr>
                </a:p>
                <a:p>
                  <a:pPr algn="ctr">
                    <a:lnSpc>
                      <a:spcPct val="64000"/>
                    </a:lnSpc>
                  </a:pPr>
                  <a:r>
                    <a:rPr kumimoji="0" lang="zh-CN" altLang="en-US" sz="1400" b="1">
                      <a:solidFill>
                        <a:schemeClr val="folHlink"/>
                      </a:solidFill>
                    </a:rPr>
                    <a:t>测试</a:t>
                  </a:r>
                  <a:endParaRPr kumimoji="0" lang="zh-CN" altLang="en-US" sz="1400" b="1">
                    <a:solidFill>
                      <a:schemeClr val="folHlink"/>
                    </a:solidFill>
                  </a:endParaRPr>
                </a:p>
              </p:txBody>
            </p:sp>
          </p:grpSp>
          <p:grpSp>
            <p:nvGrpSpPr>
              <p:cNvPr id="32831" name="Group 140"/>
              <p:cNvGrpSpPr/>
              <p:nvPr/>
            </p:nvGrpSpPr>
            <p:grpSpPr bwMode="auto">
              <a:xfrm>
                <a:off x="9020" y="12536"/>
                <a:ext cx="465" cy="557"/>
                <a:chOff x="10935" y="12741"/>
                <a:chExt cx="465" cy="557"/>
              </a:xfrm>
            </p:grpSpPr>
            <p:sp>
              <p:nvSpPr>
                <p:cNvPr id="32835" name="Rectangle 141"/>
                <p:cNvSpPr>
                  <a:spLocks noChangeArrowheads="1"/>
                </p:cNvSpPr>
                <p:nvPr/>
              </p:nvSpPr>
              <p:spPr bwMode="auto">
                <a:xfrm>
                  <a:off x="10935" y="12741"/>
                  <a:ext cx="465" cy="5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lgDash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2836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0958" y="12756"/>
                  <a:ext cx="407" cy="5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lgDash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64000"/>
                    </a:lnSpc>
                  </a:pPr>
                  <a:r>
                    <a:rPr kumimoji="0" lang="zh-CN" altLang="en-US" sz="1400" b="1">
                      <a:solidFill>
                        <a:schemeClr val="folHlink"/>
                      </a:solidFill>
                    </a:rPr>
                    <a:t>单元</a:t>
                  </a:r>
                  <a:endParaRPr kumimoji="0" lang="zh-CN" altLang="en-US" sz="1400" b="1">
                    <a:solidFill>
                      <a:schemeClr val="folHlink"/>
                    </a:solidFill>
                  </a:endParaRPr>
                </a:p>
                <a:p>
                  <a:pPr algn="ctr">
                    <a:lnSpc>
                      <a:spcPct val="64000"/>
                    </a:lnSpc>
                  </a:pPr>
                  <a:endParaRPr kumimoji="0" lang="zh-CN" altLang="en-US" sz="1400" b="1">
                    <a:solidFill>
                      <a:schemeClr val="folHlink"/>
                    </a:solidFill>
                  </a:endParaRPr>
                </a:p>
                <a:p>
                  <a:pPr algn="ctr">
                    <a:lnSpc>
                      <a:spcPct val="64000"/>
                    </a:lnSpc>
                  </a:pPr>
                  <a:r>
                    <a:rPr kumimoji="0" lang="zh-CN" altLang="en-US" sz="1400" b="1">
                      <a:solidFill>
                        <a:schemeClr val="folHlink"/>
                      </a:solidFill>
                    </a:rPr>
                    <a:t>测试</a:t>
                  </a:r>
                  <a:endParaRPr kumimoji="0" lang="zh-CN" altLang="en-US" sz="1400" b="1">
                    <a:solidFill>
                      <a:schemeClr val="folHlink"/>
                    </a:solidFill>
                  </a:endParaRPr>
                </a:p>
              </p:txBody>
            </p:sp>
          </p:grpSp>
          <p:grpSp>
            <p:nvGrpSpPr>
              <p:cNvPr id="32832" name="Group 143"/>
              <p:cNvGrpSpPr/>
              <p:nvPr/>
            </p:nvGrpSpPr>
            <p:grpSpPr bwMode="auto">
              <a:xfrm>
                <a:off x="9390" y="12505"/>
                <a:ext cx="430" cy="235"/>
                <a:chOff x="10245" y="12490"/>
                <a:chExt cx="430" cy="235"/>
              </a:xfrm>
            </p:grpSpPr>
            <p:sp>
              <p:nvSpPr>
                <p:cNvPr id="32833" name="Rectangle 144"/>
                <p:cNvSpPr>
                  <a:spLocks noChangeArrowheads="1"/>
                </p:cNvSpPr>
                <p:nvPr/>
              </p:nvSpPr>
              <p:spPr bwMode="auto">
                <a:xfrm>
                  <a:off x="10245" y="12490"/>
                  <a:ext cx="430" cy="2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lgDash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2834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10290" y="12518"/>
                  <a:ext cx="341" cy="2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lgDash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64000"/>
                    </a:lnSpc>
                  </a:pPr>
                  <a:r>
                    <a:rPr kumimoji="0" lang="zh-CN" altLang="en-US" sz="1400" b="1">
                      <a:solidFill>
                        <a:schemeClr val="folHlink"/>
                      </a:solidFill>
                    </a:rPr>
                    <a:t>编码</a:t>
                  </a:r>
                  <a:endParaRPr kumimoji="0" lang="zh-CN" altLang="en-US" sz="1400" b="1">
                    <a:solidFill>
                      <a:schemeClr val="folHlink"/>
                    </a:solidFill>
                  </a:endParaRPr>
                </a:p>
              </p:txBody>
            </p:sp>
          </p:grpSp>
        </p:grpSp>
      </p:grpSp>
      <p:grpSp>
        <p:nvGrpSpPr>
          <p:cNvPr id="104594" name="Group 146"/>
          <p:cNvGrpSpPr/>
          <p:nvPr/>
        </p:nvGrpSpPr>
        <p:grpSpPr bwMode="auto">
          <a:xfrm>
            <a:off x="6430963" y="5986463"/>
            <a:ext cx="1601787" cy="671512"/>
            <a:chOff x="9270" y="13216"/>
            <a:chExt cx="945" cy="649"/>
          </a:xfrm>
        </p:grpSpPr>
        <p:grpSp>
          <p:nvGrpSpPr>
            <p:cNvPr id="32803" name="Group 147"/>
            <p:cNvGrpSpPr/>
            <p:nvPr/>
          </p:nvGrpSpPr>
          <p:grpSpPr bwMode="auto">
            <a:xfrm>
              <a:off x="9270" y="13216"/>
              <a:ext cx="945" cy="649"/>
              <a:chOff x="7260" y="2696"/>
              <a:chExt cx="555" cy="364"/>
            </a:xfrm>
          </p:grpSpPr>
          <p:sp>
            <p:nvSpPr>
              <p:cNvPr id="32805" name="Rectangle 148"/>
              <p:cNvSpPr>
                <a:spLocks noChangeArrowheads="1"/>
              </p:cNvSpPr>
              <p:nvPr/>
            </p:nvSpPr>
            <p:spPr bwMode="auto">
              <a:xfrm>
                <a:off x="7260" y="2715"/>
                <a:ext cx="555" cy="3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2806" name="Text Box 149"/>
              <p:cNvSpPr txBox="1">
                <a:spLocks noChangeArrowheads="1"/>
              </p:cNvSpPr>
              <p:nvPr/>
            </p:nvSpPr>
            <p:spPr bwMode="auto">
              <a:xfrm>
                <a:off x="7288" y="2696"/>
                <a:ext cx="485" cy="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</a:pPr>
                <a:r>
                  <a:rPr kumimoji="0" lang="zh-CN" altLang="en-US" sz="1400" b="1">
                    <a:solidFill>
                      <a:schemeClr val="folHlink"/>
                    </a:solidFill>
                  </a:rPr>
                  <a:t>开发、验证</a:t>
                </a:r>
                <a:endParaRPr kumimoji="0" lang="zh-CN" altLang="en-US" sz="1400" b="1">
                  <a:solidFill>
                    <a:schemeClr val="folHlink"/>
                  </a:solidFill>
                </a:endParaRPr>
              </a:p>
              <a:p>
                <a:pPr algn="ctr">
                  <a:lnSpc>
                    <a:spcPct val="80000"/>
                  </a:lnSpc>
                </a:pPr>
                <a:r>
                  <a:rPr kumimoji="0" lang="zh-CN" altLang="en-US" sz="1400" b="1">
                    <a:solidFill>
                      <a:schemeClr val="folHlink"/>
                    </a:solidFill>
                  </a:rPr>
                  <a:t>下一产品</a:t>
                </a:r>
                <a:endParaRPr kumimoji="0" lang="zh-CN" altLang="en-US" sz="1400" b="1">
                  <a:solidFill>
                    <a:schemeClr val="folHlink"/>
                  </a:solidFill>
                </a:endParaRPr>
              </a:p>
              <a:p>
                <a:pPr algn="ctr">
                  <a:lnSpc>
                    <a:spcPct val="80000"/>
                  </a:lnSpc>
                </a:pPr>
                <a:r>
                  <a:rPr kumimoji="0" lang="zh-CN" altLang="en-US" sz="1400" b="1" u="sng"/>
                  <a:t>实施工程</a:t>
                </a:r>
                <a:endParaRPr kumimoji="0" lang="zh-CN" altLang="en-US" sz="1400" b="1"/>
              </a:p>
            </p:txBody>
          </p:sp>
        </p:grpSp>
        <p:sp>
          <p:nvSpPr>
            <p:cNvPr id="32804" name="Line 150"/>
            <p:cNvSpPr>
              <a:spLocks noChangeShapeType="1"/>
            </p:cNvSpPr>
            <p:nvPr/>
          </p:nvSpPr>
          <p:spPr bwMode="auto">
            <a:xfrm>
              <a:off x="9440" y="13826"/>
              <a:ext cx="590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4599" name="Group 151"/>
          <p:cNvGrpSpPr/>
          <p:nvPr/>
        </p:nvGrpSpPr>
        <p:grpSpPr bwMode="auto">
          <a:xfrm>
            <a:off x="1062038" y="4032250"/>
            <a:ext cx="990600" cy="454025"/>
            <a:chOff x="7260" y="2696"/>
            <a:chExt cx="555" cy="364"/>
          </a:xfrm>
        </p:grpSpPr>
        <p:sp>
          <p:nvSpPr>
            <p:cNvPr id="32801" name="Rectangle 152"/>
            <p:cNvSpPr>
              <a:spLocks noChangeArrowheads="1"/>
            </p:cNvSpPr>
            <p:nvPr/>
          </p:nvSpPr>
          <p:spPr bwMode="auto">
            <a:xfrm>
              <a:off x="7260" y="2715"/>
              <a:ext cx="555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02" name="Text Box 153"/>
            <p:cNvSpPr txBox="1">
              <a:spLocks noChangeArrowheads="1"/>
            </p:cNvSpPr>
            <p:nvPr/>
          </p:nvSpPr>
          <p:spPr bwMode="auto">
            <a:xfrm>
              <a:off x="7288" y="2696"/>
              <a:ext cx="485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kumimoji="0" lang="zh-CN" altLang="en-US" sz="1400" b="1">
                  <a:solidFill>
                    <a:schemeClr val="folHlink"/>
                  </a:solidFill>
                </a:rPr>
                <a:t>提交线</a:t>
              </a:r>
              <a:endParaRPr kumimoji="0" lang="zh-CN" altLang="en-US" sz="1400" b="1">
                <a:solidFill>
                  <a:schemeClr val="folHlink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kumimoji="0" lang="zh-CN" altLang="en-US" sz="1400" b="1">
                  <a:solidFill>
                    <a:schemeClr val="folHlink"/>
                  </a:solidFill>
                </a:rPr>
                <a:t>评审</a:t>
              </a:r>
              <a:endParaRPr kumimoji="0" lang="zh-CN" altLang="en-US" sz="1400" b="1">
                <a:solidFill>
                  <a:schemeClr val="folHlink"/>
                </a:solidFill>
              </a:endParaRPr>
            </a:p>
          </p:txBody>
        </p:sp>
      </p:grpSp>
      <p:grpSp>
        <p:nvGrpSpPr>
          <p:cNvPr id="104602" name="Group 154"/>
          <p:cNvGrpSpPr/>
          <p:nvPr/>
        </p:nvGrpSpPr>
        <p:grpSpPr bwMode="auto">
          <a:xfrm>
            <a:off x="1028700" y="1860550"/>
            <a:ext cx="7004050" cy="827088"/>
            <a:chOff x="6080" y="9226"/>
            <a:chExt cx="4135" cy="799"/>
          </a:xfrm>
        </p:grpSpPr>
        <p:grpSp>
          <p:nvGrpSpPr>
            <p:cNvPr id="32788" name="Group 155"/>
            <p:cNvGrpSpPr/>
            <p:nvPr/>
          </p:nvGrpSpPr>
          <p:grpSpPr bwMode="auto">
            <a:xfrm>
              <a:off x="7890" y="9226"/>
              <a:ext cx="585" cy="439"/>
              <a:chOff x="7260" y="2696"/>
              <a:chExt cx="555" cy="364"/>
            </a:xfrm>
          </p:grpSpPr>
          <p:sp>
            <p:nvSpPr>
              <p:cNvPr id="32799" name="Rectangle 156"/>
              <p:cNvSpPr>
                <a:spLocks noChangeArrowheads="1"/>
              </p:cNvSpPr>
              <p:nvPr/>
            </p:nvSpPr>
            <p:spPr bwMode="auto">
              <a:xfrm>
                <a:off x="7260" y="2715"/>
                <a:ext cx="555" cy="3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2800" name="Text Box 157"/>
              <p:cNvSpPr txBox="1">
                <a:spLocks noChangeArrowheads="1"/>
              </p:cNvSpPr>
              <p:nvPr/>
            </p:nvSpPr>
            <p:spPr bwMode="auto">
              <a:xfrm>
                <a:off x="7288" y="2696"/>
                <a:ext cx="485" cy="3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</a:pPr>
                <a:r>
                  <a:rPr kumimoji="0" lang="zh-CN" altLang="en-US" sz="1400" b="1">
                    <a:solidFill>
                      <a:schemeClr val="folHlink"/>
                    </a:solidFill>
                  </a:rPr>
                  <a:t>累计</a:t>
                </a:r>
                <a:endParaRPr kumimoji="0" lang="zh-CN" altLang="en-US" sz="1400" b="1">
                  <a:solidFill>
                    <a:schemeClr val="folHlink"/>
                  </a:solidFill>
                </a:endParaRPr>
              </a:p>
              <a:p>
                <a:pPr algn="ctr">
                  <a:lnSpc>
                    <a:spcPct val="80000"/>
                  </a:lnSpc>
                </a:pPr>
                <a:r>
                  <a:rPr kumimoji="0" lang="zh-CN" altLang="en-US" sz="1400" b="1">
                    <a:solidFill>
                      <a:schemeClr val="folHlink"/>
                    </a:solidFill>
                  </a:rPr>
                  <a:t>成本</a:t>
                </a:r>
                <a:endParaRPr kumimoji="0" lang="zh-CN" altLang="en-US" sz="1400" b="1">
                  <a:solidFill>
                    <a:schemeClr val="folHlink"/>
                  </a:solidFill>
                </a:endParaRPr>
              </a:p>
            </p:txBody>
          </p:sp>
        </p:grpSp>
        <p:grpSp>
          <p:nvGrpSpPr>
            <p:cNvPr id="32789" name="Group 158"/>
            <p:cNvGrpSpPr/>
            <p:nvPr/>
          </p:nvGrpSpPr>
          <p:grpSpPr bwMode="auto">
            <a:xfrm>
              <a:off x="8970" y="9226"/>
              <a:ext cx="1245" cy="799"/>
              <a:chOff x="8970" y="9226"/>
              <a:chExt cx="1245" cy="799"/>
            </a:xfrm>
          </p:grpSpPr>
          <p:grpSp>
            <p:nvGrpSpPr>
              <p:cNvPr id="32795" name="Group 159"/>
              <p:cNvGrpSpPr/>
              <p:nvPr/>
            </p:nvGrpSpPr>
            <p:grpSpPr bwMode="auto">
              <a:xfrm>
                <a:off x="8970" y="9226"/>
                <a:ext cx="1245" cy="799"/>
                <a:chOff x="7260" y="2696"/>
                <a:chExt cx="555" cy="364"/>
              </a:xfrm>
            </p:grpSpPr>
            <p:sp>
              <p:nvSpPr>
                <p:cNvPr id="32797" name="Rectangle 160"/>
                <p:cNvSpPr>
                  <a:spLocks noChangeArrowheads="1"/>
                </p:cNvSpPr>
                <p:nvPr/>
              </p:nvSpPr>
              <p:spPr bwMode="auto">
                <a:xfrm>
                  <a:off x="7260" y="2715"/>
                  <a:ext cx="555" cy="3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2798" name="Text Box 161"/>
                <p:cNvSpPr txBox="1">
                  <a:spLocks noChangeArrowheads="1"/>
                </p:cNvSpPr>
                <p:nvPr/>
              </p:nvSpPr>
              <p:spPr bwMode="auto">
                <a:xfrm>
                  <a:off x="7288" y="2696"/>
                  <a:ext cx="485" cy="3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80000"/>
                    </a:lnSpc>
                  </a:pPr>
                  <a:r>
                    <a:rPr kumimoji="0" lang="zh-CN" altLang="en-US" sz="1400" b="1" u="sng"/>
                    <a:t>风险分析</a:t>
                  </a:r>
                  <a:endParaRPr kumimoji="0" lang="zh-CN" altLang="en-US" sz="1400" b="1" u="sng"/>
                </a:p>
                <a:p>
                  <a:pPr algn="ctr">
                    <a:lnSpc>
                      <a:spcPct val="80000"/>
                    </a:lnSpc>
                  </a:pPr>
                  <a:endParaRPr kumimoji="0" lang="zh-CN" altLang="en-US" sz="1400" b="1" u="sng"/>
                </a:p>
                <a:p>
                  <a:pPr algn="ctr">
                    <a:lnSpc>
                      <a:spcPct val="80000"/>
                    </a:lnSpc>
                  </a:pPr>
                  <a:r>
                    <a:rPr kumimoji="0" lang="zh-CN" altLang="en-US" sz="1400" b="1">
                      <a:solidFill>
                        <a:schemeClr val="folHlink"/>
                      </a:solidFill>
                    </a:rPr>
                    <a:t>评价方案，识别</a:t>
                  </a:r>
                  <a:endParaRPr kumimoji="0" lang="zh-CN" altLang="en-US" sz="1400" b="1">
                    <a:solidFill>
                      <a:schemeClr val="folHlink"/>
                    </a:solidFill>
                  </a:endParaRPr>
                </a:p>
                <a:p>
                  <a:pPr algn="ctr">
                    <a:lnSpc>
                      <a:spcPct val="80000"/>
                    </a:lnSpc>
                  </a:pPr>
                  <a:r>
                    <a:rPr kumimoji="0" lang="zh-CN" altLang="en-US" sz="1400" b="1">
                      <a:solidFill>
                        <a:schemeClr val="folHlink"/>
                      </a:solidFill>
                    </a:rPr>
                    <a:t>风险、消除风险</a:t>
                  </a:r>
                  <a:endParaRPr kumimoji="0" lang="zh-CN" altLang="en-US" sz="1400" b="1">
                    <a:solidFill>
                      <a:schemeClr val="folHlink"/>
                    </a:solidFill>
                  </a:endParaRPr>
                </a:p>
              </p:txBody>
            </p:sp>
          </p:grpSp>
          <p:sp>
            <p:nvSpPr>
              <p:cNvPr id="32796" name="Line 162"/>
              <p:cNvSpPr>
                <a:spLocks noChangeShapeType="1"/>
              </p:cNvSpPr>
              <p:nvPr/>
            </p:nvSpPr>
            <p:spPr bwMode="auto">
              <a:xfrm>
                <a:off x="9286" y="9431"/>
                <a:ext cx="590" cy="0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2790" name="Group 163"/>
            <p:cNvGrpSpPr/>
            <p:nvPr/>
          </p:nvGrpSpPr>
          <p:grpSpPr bwMode="auto">
            <a:xfrm>
              <a:off x="6080" y="9226"/>
              <a:ext cx="975" cy="769"/>
              <a:chOff x="6080" y="9226"/>
              <a:chExt cx="975" cy="769"/>
            </a:xfrm>
          </p:grpSpPr>
          <p:grpSp>
            <p:nvGrpSpPr>
              <p:cNvPr id="32791" name="Group 164"/>
              <p:cNvGrpSpPr/>
              <p:nvPr/>
            </p:nvGrpSpPr>
            <p:grpSpPr bwMode="auto">
              <a:xfrm>
                <a:off x="6080" y="9226"/>
                <a:ext cx="975" cy="769"/>
                <a:chOff x="7260" y="2696"/>
                <a:chExt cx="555" cy="364"/>
              </a:xfrm>
            </p:grpSpPr>
            <p:sp>
              <p:nvSpPr>
                <p:cNvPr id="32793" name="Rectangle 165"/>
                <p:cNvSpPr>
                  <a:spLocks noChangeArrowheads="1"/>
                </p:cNvSpPr>
                <p:nvPr/>
              </p:nvSpPr>
              <p:spPr bwMode="auto">
                <a:xfrm>
                  <a:off x="7260" y="2715"/>
                  <a:ext cx="555" cy="3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2794" name="Text Box 166"/>
                <p:cNvSpPr txBox="1">
                  <a:spLocks noChangeArrowheads="1"/>
                </p:cNvSpPr>
                <p:nvPr/>
              </p:nvSpPr>
              <p:spPr bwMode="auto">
                <a:xfrm>
                  <a:off x="7288" y="2696"/>
                  <a:ext cx="485" cy="3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lnSpc>
                      <a:spcPct val="80000"/>
                    </a:lnSpc>
                  </a:pPr>
                  <a:r>
                    <a:rPr kumimoji="0" lang="zh-CN" altLang="en-US" sz="1400" b="1" u="sng"/>
                    <a:t>制订计划</a:t>
                  </a:r>
                  <a:endParaRPr kumimoji="0" lang="zh-CN" altLang="en-US" sz="1400" b="1" u="sng"/>
                </a:p>
                <a:p>
                  <a:pPr algn="ctr">
                    <a:lnSpc>
                      <a:spcPct val="80000"/>
                    </a:lnSpc>
                  </a:pPr>
                  <a:endParaRPr kumimoji="0" lang="zh-CN" altLang="en-US" sz="1400" b="1" u="sng"/>
                </a:p>
                <a:p>
                  <a:pPr algn="ctr">
                    <a:lnSpc>
                      <a:spcPct val="80000"/>
                    </a:lnSpc>
                  </a:pPr>
                  <a:r>
                    <a:rPr kumimoji="0" lang="zh-CN" altLang="en-US" sz="1400" b="1">
                      <a:solidFill>
                        <a:schemeClr val="folHlink"/>
                      </a:solidFill>
                    </a:rPr>
                    <a:t>决定目标</a:t>
                  </a:r>
                  <a:endParaRPr kumimoji="0" lang="zh-CN" altLang="en-US" sz="1400" b="1">
                    <a:solidFill>
                      <a:schemeClr val="folHlink"/>
                    </a:solidFill>
                  </a:endParaRPr>
                </a:p>
                <a:p>
                  <a:pPr algn="ctr">
                    <a:lnSpc>
                      <a:spcPct val="80000"/>
                    </a:lnSpc>
                  </a:pPr>
                  <a:r>
                    <a:rPr kumimoji="0" lang="zh-CN" altLang="en-US" sz="1400" b="1">
                      <a:solidFill>
                        <a:schemeClr val="folHlink"/>
                      </a:solidFill>
                    </a:rPr>
                    <a:t>方案和限制</a:t>
                  </a:r>
                  <a:endParaRPr kumimoji="0" lang="zh-CN" altLang="en-US" sz="1400" b="1">
                    <a:solidFill>
                      <a:schemeClr val="folHlink"/>
                    </a:solidFill>
                  </a:endParaRPr>
                </a:p>
              </p:txBody>
            </p:sp>
          </p:grpSp>
          <p:sp>
            <p:nvSpPr>
              <p:cNvPr id="32792" name="Line 167"/>
              <p:cNvSpPr>
                <a:spLocks noChangeShapeType="1"/>
              </p:cNvSpPr>
              <p:nvPr/>
            </p:nvSpPr>
            <p:spPr bwMode="auto">
              <a:xfrm>
                <a:off x="6250" y="9436"/>
                <a:ext cx="590" cy="0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04616" name="Group 168"/>
          <p:cNvGrpSpPr/>
          <p:nvPr/>
        </p:nvGrpSpPr>
        <p:grpSpPr bwMode="auto">
          <a:xfrm>
            <a:off x="1062038" y="6403975"/>
            <a:ext cx="1389062" cy="268288"/>
            <a:chOff x="6100" y="13620"/>
            <a:chExt cx="820" cy="260"/>
          </a:xfrm>
        </p:grpSpPr>
        <p:grpSp>
          <p:nvGrpSpPr>
            <p:cNvPr id="32784" name="Group 169"/>
            <p:cNvGrpSpPr/>
            <p:nvPr/>
          </p:nvGrpSpPr>
          <p:grpSpPr bwMode="auto">
            <a:xfrm>
              <a:off x="6100" y="13620"/>
              <a:ext cx="820" cy="260"/>
              <a:chOff x="8685" y="2745"/>
              <a:chExt cx="510" cy="225"/>
            </a:xfrm>
          </p:grpSpPr>
          <p:sp>
            <p:nvSpPr>
              <p:cNvPr id="32786" name="Rectangle 170"/>
              <p:cNvSpPr>
                <a:spLocks noChangeArrowheads="1"/>
              </p:cNvSpPr>
              <p:nvPr/>
            </p:nvSpPr>
            <p:spPr bwMode="auto">
              <a:xfrm>
                <a:off x="8685" y="2745"/>
                <a:ext cx="510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2787" name="Text Box 171"/>
              <p:cNvSpPr txBox="1">
                <a:spLocks noChangeArrowheads="1"/>
              </p:cNvSpPr>
              <p:nvPr/>
            </p:nvSpPr>
            <p:spPr bwMode="auto">
              <a:xfrm>
                <a:off x="8738" y="2772"/>
                <a:ext cx="405" cy="1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64000"/>
                  </a:lnSpc>
                </a:pPr>
                <a:r>
                  <a:rPr kumimoji="0" lang="zh-CN" altLang="en-US" sz="1400" b="1" u="sng"/>
                  <a:t>客户评估</a:t>
                </a:r>
                <a:endParaRPr kumimoji="0" lang="zh-CN" altLang="en-US" sz="1400" b="1" u="sng"/>
              </a:p>
            </p:txBody>
          </p:sp>
        </p:grpSp>
        <p:sp>
          <p:nvSpPr>
            <p:cNvPr id="32785" name="Line 172"/>
            <p:cNvSpPr>
              <a:spLocks noChangeShapeType="1"/>
            </p:cNvSpPr>
            <p:nvPr/>
          </p:nvSpPr>
          <p:spPr bwMode="auto">
            <a:xfrm>
              <a:off x="6213" y="13836"/>
              <a:ext cx="590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4621" name="AutoShape 17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 flipV="1">
            <a:off x="2095500" y="4114800"/>
            <a:ext cx="304800" cy="304800"/>
          </a:xfrm>
          <a:prstGeom prst="actionButtonBlank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4182" tIns="57092" rIns="114182" bIns="57092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622" name="AutoShape 17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 flipV="1">
            <a:off x="2476500" y="4114800"/>
            <a:ext cx="304800" cy="304800"/>
          </a:xfrm>
          <a:prstGeom prst="actionButtonBlank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4182" tIns="57092" rIns="114182" bIns="57092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4623" name="AutoShape 17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 flipV="1">
            <a:off x="2781300" y="4114800"/>
            <a:ext cx="304800" cy="304800"/>
          </a:xfrm>
          <a:prstGeom prst="actionButtonBlank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4182" tIns="57092" rIns="114182" bIns="57092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4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4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4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4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4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4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4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4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4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4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4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4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4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4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4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4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4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3" grpId="0" animBg="1"/>
      <p:bldP spid="104621" grpId="0" animBg="1"/>
      <p:bldP spid="104622" grpId="0" animBg="1"/>
      <p:bldP spid="1046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本章内容提要</a:t>
            </a:r>
            <a:endParaRPr lang="zh-CN" altLang="en-US" smtClean="0"/>
          </a:p>
        </p:txBody>
      </p:sp>
      <p:sp>
        <p:nvSpPr>
          <p:cNvPr id="15363" name="AutoShape 4"/>
          <p:cNvSpPr>
            <a:spLocks noChangeArrowheads="1"/>
          </p:cNvSpPr>
          <p:nvPr/>
        </p:nvSpPr>
        <p:spPr bwMode="auto">
          <a:xfrm>
            <a:off x="736600" y="2343150"/>
            <a:ext cx="5545138" cy="488950"/>
          </a:xfrm>
          <a:prstGeom prst="homePlate">
            <a:avLst>
              <a:gd name="adj" fmla="val 32500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993775" y="2390775"/>
            <a:ext cx="4919663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200" b="1">
                <a:latin typeface="黑体" panose="02010609060101010101" pitchFamily="49" charset="-122"/>
                <a:ea typeface="黑体" panose="02010609060101010101" pitchFamily="49" charset="-122"/>
              </a:rPr>
              <a:t>CMM</a:t>
            </a:r>
            <a:r>
              <a:rPr lang="zh-CN" altLang="en-US" sz="2200" b="1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200" b="1">
                <a:latin typeface="黑体" panose="02010609060101010101" pitchFamily="49" charset="-122"/>
                <a:ea typeface="黑体" panose="02010609060101010101" pitchFamily="49" charset="-122"/>
              </a:rPr>
              <a:t>ISO9000</a:t>
            </a:r>
            <a:r>
              <a:rPr lang="en-US" altLang="zh-CN" sz="2200" b="1">
                <a:ea typeface="黑体" panose="02010609060101010101" pitchFamily="49" charset="-122"/>
              </a:rPr>
              <a:t> </a:t>
            </a:r>
            <a:endParaRPr lang="en-US" altLang="zh-CN" sz="2200" b="1">
              <a:ea typeface="黑体" panose="02010609060101010101" pitchFamily="49" charset="-122"/>
            </a:endParaRPr>
          </a:p>
        </p:txBody>
      </p:sp>
      <p:sp>
        <p:nvSpPr>
          <p:cNvPr id="15365" name="AutoShape 6"/>
          <p:cNvSpPr>
            <a:spLocks noChangeArrowheads="1"/>
          </p:cNvSpPr>
          <p:nvPr/>
        </p:nvSpPr>
        <p:spPr bwMode="auto">
          <a:xfrm>
            <a:off x="747713" y="2890838"/>
            <a:ext cx="5545137" cy="488950"/>
          </a:xfrm>
          <a:prstGeom prst="homePlate">
            <a:avLst>
              <a:gd name="adj" fmla="val 32500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66" name="Text Box 7"/>
          <p:cNvSpPr txBox="1">
            <a:spLocks noChangeArrowheads="1"/>
          </p:cNvSpPr>
          <p:nvPr/>
        </p:nvSpPr>
        <p:spPr bwMode="auto">
          <a:xfrm>
            <a:off x="1004888" y="2932113"/>
            <a:ext cx="491966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200" b="1">
                <a:ea typeface="黑体" panose="02010609060101010101" pitchFamily="49" charset="-122"/>
              </a:rPr>
              <a:t>传统软件开发生命周期模型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15367" name="AutoShape 8"/>
          <p:cNvSpPr>
            <a:spLocks noChangeArrowheads="1"/>
          </p:cNvSpPr>
          <p:nvPr/>
        </p:nvSpPr>
        <p:spPr bwMode="auto">
          <a:xfrm>
            <a:off x="747713" y="3440113"/>
            <a:ext cx="5545137" cy="488950"/>
          </a:xfrm>
          <a:prstGeom prst="homePlate">
            <a:avLst>
              <a:gd name="adj" fmla="val 32500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68" name="Text Box 9"/>
          <p:cNvSpPr txBox="1">
            <a:spLocks noChangeArrowheads="1"/>
          </p:cNvSpPr>
          <p:nvPr/>
        </p:nvSpPr>
        <p:spPr bwMode="auto">
          <a:xfrm>
            <a:off x="1004888" y="3511550"/>
            <a:ext cx="491966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200" b="1">
                <a:ea typeface="黑体" panose="02010609060101010101" pitchFamily="49" charset="-122"/>
              </a:rPr>
              <a:t>扩展软件开发生命周期模型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15369" name="Rectangle 10"/>
          <p:cNvSpPr>
            <a:spLocks noChangeArrowheads="1"/>
          </p:cNvSpPr>
          <p:nvPr/>
        </p:nvSpPr>
        <p:spPr bwMode="auto">
          <a:xfrm>
            <a:off x="611188" y="2432050"/>
            <a:ext cx="334962" cy="26035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 b="1">
                <a:solidFill>
                  <a:schemeClr val="bg1"/>
                </a:solidFill>
                <a:latin typeface="Arial" panose="020B0604020202020204" pitchFamily="34" charset="0"/>
              </a:rPr>
              <a:t>3.1</a:t>
            </a:r>
            <a:endParaRPr lang="en-US" altLang="zh-CN" sz="18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370" name="AutoShape 13"/>
          <p:cNvSpPr>
            <a:spLocks noChangeArrowheads="1"/>
          </p:cNvSpPr>
          <p:nvPr/>
        </p:nvSpPr>
        <p:spPr bwMode="auto">
          <a:xfrm>
            <a:off x="752475" y="3992563"/>
            <a:ext cx="5545138" cy="488950"/>
          </a:xfrm>
          <a:prstGeom prst="homePlate">
            <a:avLst>
              <a:gd name="adj" fmla="val 32500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71" name="Text Box 14"/>
          <p:cNvSpPr txBox="1">
            <a:spLocks noChangeArrowheads="1"/>
          </p:cNvSpPr>
          <p:nvPr/>
        </p:nvSpPr>
        <p:spPr bwMode="auto">
          <a:xfrm>
            <a:off x="1009650" y="4025900"/>
            <a:ext cx="491966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200" b="1">
                <a:ea typeface="黑体" panose="02010609060101010101" pitchFamily="49" charset="-122"/>
              </a:rPr>
              <a:t>质量计划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15372" name="Rectangle 15"/>
          <p:cNvSpPr>
            <a:spLocks noChangeArrowheads="1"/>
          </p:cNvSpPr>
          <p:nvPr/>
        </p:nvSpPr>
        <p:spPr bwMode="auto">
          <a:xfrm>
            <a:off x="627063" y="4081463"/>
            <a:ext cx="334962" cy="2603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 b="1">
                <a:solidFill>
                  <a:schemeClr val="bg1"/>
                </a:solidFill>
                <a:latin typeface="Arial" panose="020B0604020202020204" pitchFamily="34" charset="0"/>
              </a:rPr>
              <a:t>3.4</a:t>
            </a:r>
            <a:endParaRPr lang="en-US" altLang="zh-CN" sz="18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373" name="AutoShape 22"/>
          <p:cNvSpPr>
            <a:spLocks noChangeArrowheads="1"/>
          </p:cNvSpPr>
          <p:nvPr/>
        </p:nvSpPr>
        <p:spPr bwMode="auto">
          <a:xfrm>
            <a:off x="750888" y="4546600"/>
            <a:ext cx="5545137" cy="488950"/>
          </a:xfrm>
          <a:prstGeom prst="homePlate">
            <a:avLst>
              <a:gd name="adj" fmla="val 32500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74" name="Text Box 23"/>
          <p:cNvSpPr txBox="1">
            <a:spLocks noChangeArrowheads="1"/>
          </p:cNvSpPr>
          <p:nvPr/>
        </p:nvSpPr>
        <p:spPr bwMode="auto">
          <a:xfrm>
            <a:off x="1008063" y="4594225"/>
            <a:ext cx="4919662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200" b="1">
                <a:ea typeface="黑体" panose="02010609060101010101" pitchFamily="49" charset="-122"/>
              </a:rPr>
              <a:t>案例分析</a:t>
            </a:r>
            <a:r>
              <a:rPr lang="zh-CN" altLang="en-US" sz="2200" b="1"/>
              <a:t> </a:t>
            </a:r>
            <a:endParaRPr lang="zh-CN" altLang="en-US" sz="2200" b="1"/>
          </a:p>
        </p:txBody>
      </p:sp>
      <p:sp>
        <p:nvSpPr>
          <p:cNvPr id="15375" name="Rectangle 24"/>
          <p:cNvSpPr>
            <a:spLocks noChangeArrowheads="1"/>
          </p:cNvSpPr>
          <p:nvPr/>
        </p:nvSpPr>
        <p:spPr bwMode="auto">
          <a:xfrm>
            <a:off x="625475" y="4635500"/>
            <a:ext cx="334963" cy="2603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 b="1">
                <a:solidFill>
                  <a:schemeClr val="bg1"/>
                </a:solidFill>
                <a:latin typeface="Arial" panose="020B0604020202020204" pitchFamily="34" charset="0"/>
              </a:rPr>
              <a:t>3.5</a:t>
            </a:r>
            <a:endParaRPr lang="en-US" altLang="zh-CN" sz="18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376" name="AutoShape 25"/>
          <p:cNvSpPr>
            <a:spLocks noChangeArrowheads="1"/>
          </p:cNvSpPr>
          <p:nvPr/>
        </p:nvSpPr>
        <p:spPr bwMode="auto">
          <a:xfrm>
            <a:off x="755650" y="5106988"/>
            <a:ext cx="5545138" cy="488950"/>
          </a:xfrm>
          <a:prstGeom prst="homePlate">
            <a:avLst>
              <a:gd name="adj" fmla="val 32500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77" name="Text Box 26"/>
          <p:cNvSpPr txBox="1">
            <a:spLocks noChangeArrowheads="1"/>
          </p:cNvSpPr>
          <p:nvPr/>
        </p:nvSpPr>
        <p:spPr bwMode="auto">
          <a:xfrm>
            <a:off x="1012825" y="5140325"/>
            <a:ext cx="491966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200" b="1">
                <a:ea typeface="黑体" panose="02010609060101010101" pitchFamily="49" charset="-122"/>
              </a:rPr>
              <a:t>本章小结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15378" name="Rectangle 27"/>
          <p:cNvSpPr>
            <a:spLocks noChangeArrowheads="1"/>
          </p:cNvSpPr>
          <p:nvPr/>
        </p:nvSpPr>
        <p:spPr bwMode="auto">
          <a:xfrm>
            <a:off x="630238" y="5195888"/>
            <a:ext cx="334962" cy="2603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 b="1">
                <a:solidFill>
                  <a:schemeClr val="bg1"/>
                </a:solidFill>
                <a:latin typeface="Arial" panose="020B0604020202020204" pitchFamily="34" charset="0"/>
              </a:rPr>
              <a:t>3.6</a:t>
            </a:r>
            <a:endParaRPr lang="en-US" altLang="zh-CN" sz="18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379" name="AutoShape 28"/>
          <p:cNvSpPr>
            <a:spLocks noChangeArrowheads="1"/>
          </p:cNvSpPr>
          <p:nvPr/>
        </p:nvSpPr>
        <p:spPr bwMode="auto">
          <a:xfrm>
            <a:off x="755650" y="5651500"/>
            <a:ext cx="5545138" cy="488950"/>
          </a:xfrm>
          <a:prstGeom prst="homePlate">
            <a:avLst>
              <a:gd name="adj" fmla="val 32500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 tIns="0" rIns="0" bIns="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80" name="Text Box 29"/>
          <p:cNvSpPr txBox="1">
            <a:spLocks noChangeArrowheads="1"/>
          </p:cNvSpPr>
          <p:nvPr/>
        </p:nvSpPr>
        <p:spPr bwMode="auto">
          <a:xfrm>
            <a:off x="1012825" y="5684838"/>
            <a:ext cx="491966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200" b="1">
                <a:ea typeface="黑体" panose="02010609060101010101" pitchFamily="49" charset="-122"/>
              </a:rPr>
              <a:t>复习思考题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15381" name="Rectangle 30"/>
          <p:cNvSpPr>
            <a:spLocks noChangeArrowheads="1"/>
          </p:cNvSpPr>
          <p:nvPr/>
        </p:nvSpPr>
        <p:spPr bwMode="auto">
          <a:xfrm>
            <a:off x="630238" y="5740400"/>
            <a:ext cx="334962" cy="2603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 b="1">
                <a:solidFill>
                  <a:schemeClr val="bg1"/>
                </a:solidFill>
                <a:latin typeface="Arial" panose="020B0604020202020204" pitchFamily="34" charset="0"/>
              </a:rPr>
              <a:t>3.7</a:t>
            </a:r>
            <a:endParaRPr lang="en-US" altLang="zh-CN" sz="18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382" name="Rectangle 31"/>
          <p:cNvSpPr>
            <a:spLocks noChangeArrowheads="1"/>
          </p:cNvSpPr>
          <p:nvPr/>
        </p:nvSpPr>
        <p:spPr bwMode="auto">
          <a:xfrm>
            <a:off x="604838" y="2992438"/>
            <a:ext cx="334962" cy="2603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 b="1">
                <a:solidFill>
                  <a:schemeClr val="bg1"/>
                </a:solidFill>
                <a:latin typeface="Arial" panose="020B0604020202020204" pitchFamily="34" charset="0"/>
              </a:rPr>
              <a:t>3.2</a:t>
            </a:r>
            <a:endParaRPr lang="en-US" altLang="zh-CN" sz="12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383" name="Rectangle 32"/>
          <p:cNvSpPr>
            <a:spLocks noChangeArrowheads="1"/>
          </p:cNvSpPr>
          <p:nvPr/>
        </p:nvSpPr>
        <p:spPr bwMode="auto">
          <a:xfrm>
            <a:off x="604838" y="3536950"/>
            <a:ext cx="334962" cy="2603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 b="1">
                <a:solidFill>
                  <a:schemeClr val="bg1"/>
                </a:solidFill>
                <a:latin typeface="Arial" panose="020B0604020202020204" pitchFamily="34" charset="0"/>
              </a:rPr>
              <a:t>3.3</a:t>
            </a:r>
            <a:endParaRPr lang="en-US" altLang="zh-CN" sz="18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00" y="1054100"/>
            <a:ext cx="8788400" cy="71755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3.2.5  </a:t>
            </a:r>
            <a:r>
              <a:rPr lang="zh-CN" altLang="en-US" smtClean="0"/>
              <a:t>螺旋模型 </a:t>
            </a:r>
            <a:endParaRPr lang="zh-CN" altLang="en-US" smtClean="0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0" y="876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984250" y="2466975"/>
            <a:ext cx="7058025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400"/>
              </a:lnSpc>
              <a:buClr>
                <a:srgbClr val="0000FF"/>
              </a:buClr>
              <a:buSzPct val="70000"/>
              <a:buFont typeface="Wingdings" panose="05000000000000000000" pitchFamily="2" charset="2"/>
              <a:buChar char="n"/>
            </a:pPr>
            <a:r>
              <a:rPr kumimoji="0" lang="zh-CN" altLang="en-US"/>
              <a:t>　</a:t>
            </a:r>
            <a:r>
              <a:rPr kumimoji="0" lang="zh-CN" altLang="en-US" b="1">
                <a:solidFill>
                  <a:schemeClr val="accent2"/>
                </a:solidFill>
                <a:ea typeface="黑体" panose="02010609060101010101" pitchFamily="49" charset="-122"/>
              </a:rPr>
              <a:t>螺旋模型总结</a:t>
            </a:r>
            <a:endParaRPr kumimoji="0" lang="zh-CN" altLang="en-US" sz="900"/>
          </a:p>
          <a:p>
            <a:pPr lvl="1" eaLnBrk="1" hangingPunct="1">
              <a:lnSpc>
                <a:spcPts val="3400"/>
              </a:lnSpc>
              <a:buClr>
                <a:srgbClr val="0000FF"/>
              </a:buClr>
              <a:buSzPct val="60000"/>
              <a:buFont typeface="Wingdings" panose="05000000000000000000" pitchFamily="2" charset="2"/>
              <a:buChar char="n"/>
            </a:pPr>
            <a:r>
              <a:rPr kumimoji="0" lang="zh-CN" altLang="en-US"/>
              <a:t>　</a:t>
            </a:r>
            <a:r>
              <a:rPr kumimoji="0" lang="zh-CN" altLang="en-US" sz="2000" b="1">
                <a:latin typeface="宋体" panose="02010600030101010101" pitchFamily="2" charset="-122"/>
              </a:rPr>
              <a:t>基于风险驱动的开发模型</a:t>
            </a:r>
            <a:r>
              <a:rPr kumimoji="0" lang="en-US" altLang="zh-CN" sz="2000" b="1">
                <a:latin typeface="宋体" panose="02010600030101010101" pitchFamily="2" charset="-122"/>
              </a:rPr>
              <a:t>, </a:t>
            </a:r>
            <a:r>
              <a:rPr kumimoji="0" lang="zh-CN" altLang="en-US" sz="2000" b="1">
                <a:latin typeface="宋体" panose="02010600030101010101" pitchFamily="2" charset="-122"/>
              </a:rPr>
              <a:t>使用原型法或其它方法来尽量降低风险。</a:t>
            </a:r>
            <a:endParaRPr kumimoji="0" lang="zh-CN" altLang="en-US" sz="900" b="1">
              <a:latin typeface="宋体" panose="02010600030101010101" pitchFamily="2" charset="-122"/>
            </a:endParaRPr>
          </a:p>
          <a:p>
            <a:pPr lvl="1" eaLnBrk="1" hangingPunct="1">
              <a:lnSpc>
                <a:spcPts val="3400"/>
              </a:lnSpc>
              <a:buClr>
                <a:srgbClr val="0000FF"/>
              </a:buClr>
              <a:buSzPct val="60000"/>
              <a:buFont typeface="Wingdings" panose="05000000000000000000" pitchFamily="2" charset="2"/>
              <a:buChar char="n"/>
            </a:pPr>
            <a:r>
              <a:rPr kumimoji="0" lang="zh-CN" altLang="en-US" sz="2000" b="1">
                <a:latin typeface="宋体" panose="02010600030101010101" pitchFamily="2" charset="-122"/>
              </a:rPr>
              <a:t>　适用于需求不明确的大规模软件项目</a:t>
            </a:r>
            <a:endParaRPr kumimoji="0" lang="zh-CN" altLang="en-US" sz="2000" b="1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简述</a:t>
            </a:r>
            <a:r>
              <a:rPr lang="en-US" altLang="zh-CN" sz="2400" dirty="0" smtClean="0"/>
              <a:t>CMM/CMMI</a:t>
            </a:r>
            <a:r>
              <a:rPr lang="zh-CN" altLang="zh-CN" sz="2400" dirty="0"/>
              <a:t>提供的</a:t>
            </a:r>
            <a:r>
              <a:rPr lang="en-US" altLang="zh-CN" sz="2400" dirty="0"/>
              <a:t>5</a:t>
            </a:r>
            <a:r>
              <a:rPr lang="zh-CN" altLang="zh-CN" sz="2400" dirty="0"/>
              <a:t>个成熟度等级</a:t>
            </a:r>
            <a:r>
              <a:rPr lang="zh-CN" altLang="zh-CN" sz="2400" dirty="0" smtClean="0"/>
              <a:t>及其特征</a:t>
            </a:r>
            <a:r>
              <a:rPr lang="zh-CN" altLang="zh-CN" sz="2400" dirty="0"/>
              <a:t>分别是什么？ </a:t>
            </a:r>
            <a:endParaRPr lang="en-US" altLang="zh-CN" sz="2400" dirty="0" smtClean="0"/>
          </a:p>
          <a:p>
            <a:r>
              <a:rPr lang="zh-CN" altLang="zh-CN" sz="2400" dirty="0"/>
              <a:t>某公司承接了一</a:t>
            </a:r>
            <a:r>
              <a:rPr lang="zh-CN" altLang="zh-CN" sz="2400" dirty="0" smtClean="0"/>
              <a:t>个</a:t>
            </a:r>
            <a:r>
              <a:rPr lang="zh-CN" altLang="en-US" sz="2400" dirty="0" smtClean="0"/>
              <a:t>商务数据平台</a:t>
            </a:r>
            <a:r>
              <a:rPr lang="zh-CN" altLang="zh-CN" sz="2400" dirty="0" smtClean="0"/>
              <a:t>的项目。</a:t>
            </a:r>
            <a:r>
              <a:rPr lang="zh-CN" altLang="zh-CN" sz="2400" dirty="0"/>
              <a:t>甲方很</a:t>
            </a:r>
            <a:r>
              <a:rPr lang="zh-CN" altLang="zh-CN" sz="2400" dirty="0" smtClean="0"/>
              <a:t>配合</a:t>
            </a:r>
            <a:r>
              <a:rPr lang="zh-CN" altLang="en-US" sz="2400" dirty="0" smtClean="0"/>
              <a:t>，对各项需求的描述比较清楚</a:t>
            </a:r>
            <a:r>
              <a:rPr lang="zh-CN" altLang="zh-CN" sz="2400" dirty="0" smtClean="0"/>
              <a:t>。</a:t>
            </a:r>
            <a:r>
              <a:rPr lang="zh-CN" altLang="zh-CN" sz="2400" dirty="0"/>
              <a:t>沟通拟定的开发周期也相对宽松</a:t>
            </a:r>
            <a:r>
              <a:rPr lang="zh-CN" altLang="zh-CN" sz="2400" dirty="0" smtClean="0"/>
              <a:t>。</a:t>
            </a:r>
            <a:r>
              <a:rPr lang="zh-CN" altLang="en-US" sz="2400" dirty="0" smtClean="0"/>
              <a:t>公司</a:t>
            </a:r>
            <a:r>
              <a:rPr lang="zh-CN" altLang="zh-CN" sz="2400" dirty="0" smtClean="0"/>
              <a:t>在项目团队中派了长驻</a:t>
            </a:r>
            <a:r>
              <a:rPr lang="en-US" altLang="zh-CN" sz="2400" dirty="0" smtClean="0"/>
              <a:t>QA</a:t>
            </a:r>
            <a:r>
              <a:rPr lang="zh-CN" altLang="zh-CN" sz="2400" dirty="0" smtClean="0"/>
              <a:t>小组，协助</a:t>
            </a:r>
            <a:r>
              <a:rPr lang="zh-CN" altLang="zh-CN" sz="2400" dirty="0"/>
              <a:t>项目管理</a:t>
            </a:r>
            <a:r>
              <a:rPr lang="zh-CN" altLang="zh-CN" sz="2400" dirty="0" smtClean="0"/>
              <a:t>。但是</a:t>
            </a:r>
            <a:r>
              <a:rPr lang="zh-CN" altLang="zh-CN" sz="2400" dirty="0"/>
              <a:t>，电子政务并不是公司的主营业务，整个</a:t>
            </a:r>
            <a:r>
              <a:rPr lang="zh-CN" altLang="zh-CN" sz="2400" dirty="0" smtClean="0"/>
              <a:t>研发</a:t>
            </a:r>
            <a:r>
              <a:rPr lang="zh-CN" altLang="en-US" sz="2400" dirty="0" smtClean="0"/>
              <a:t>团</a:t>
            </a:r>
            <a:r>
              <a:rPr lang="zh-CN" altLang="zh-CN" sz="2400" dirty="0" smtClean="0"/>
              <a:t>队</a:t>
            </a:r>
            <a:r>
              <a:rPr lang="zh-CN" altLang="zh-CN" sz="2400" dirty="0"/>
              <a:t>是公司临时招聘组建，约六人左右，大多是应届毕业，除了项目经理之外，最有经验的也不过两三年开发经历</a:t>
            </a:r>
            <a:r>
              <a:rPr lang="zh-CN" altLang="zh-CN" sz="2400" dirty="0" smtClean="0"/>
              <a:t>。针对</a:t>
            </a:r>
            <a:r>
              <a:rPr lang="zh-CN" altLang="zh-CN" sz="2400" dirty="0"/>
              <a:t>这种情况，作为项目经理，应该采用哪种开发模式比较合理？ 说明原因。</a:t>
            </a:r>
            <a:endParaRPr lang="zh-CN" altLang="zh-CN" sz="24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6"/>
          <p:cNvSpPr txBox="1">
            <a:spLocks noChangeArrowheads="1"/>
          </p:cNvSpPr>
          <p:nvPr/>
        </p:nvSpPr>
        <p:spPr bwMode="auto">
          <a:xfrm>
            <a:off x="971550" y="1778000"/>
            <a:ext cx="7632700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Pct val="70000"/>
              <a:buFont typeface="Wingdings" panose="05000000000000000000" pitchFamily="2" charset="2"/>
              <a:buChar char="n"/>
            </a:pPr>
            <a:r>
              <a:rPr lang="en-US" altLang="zh-CN" b="1">
                <a:solidFill>
                  <a:schemeClr val="accent2"/>
                </a:solidFill>
                <a:ea typeface="黑体" panose="02010609060101010101" pitchFamily="49" charset="-122"/>
              </a:rPr>
              <a:t>  </a:t>
            </a:r>
            <a:r>
              <a:rPr lang="zh-CN" altLang="en-US" b="1">
                <a:solidFill>
                  <a:schemeClr val="accent2"/>
                </a:solidFill>
                <a:ea typeface="黑体" panose="02010609060101010101" pitchFamily="49" charset="-122"/>
              </a:rPr>
              <a:t>软件过程</a:t>
            </a:r>
            <a:endParaRPr lang="zh-CN" altLang="en-US" b="1">
              <a:solidFill>
                <a:schemeClr val="accent2"/>
              </a:solidFill>
            </a:endParaRPr>
          </a:p>
          <a:p>
            <a:pPr eaLnBrk="1" hangingPunct="1">
              <a:spcBef>
                <a:spcPct val="50000"/>
              </a:spcBef>
              <a:buSzPct val="50000"/>
              <a:buFont typeface="Wingdings" panose="05000000000000000000" pitchFamily="2" charset="2"/>
              <a:buNone/>
            </a:pPr>
            <a:r>
              <a:rPr lang="zh-CN" altLang="en-US" sz="2000" b="1"/>
              <a:t>　　是指人们用于开发和维护软件及其相关产品的一系列活动、方法、实践和革新。</a:t>
            </a:r>
            <a:endParaRPr lang="zh-CN" altLang="en-US" sz="2000" b="1"/>
          </a:p>
          <a:p>
            <a:pPr eaLnBrk="1" hangingPunct="1">
              <a:spcBef>
                <a:spcPct val="50000"/>
              </a:spcBef>
              <a:buSzPct val="70000"/>
              <a:buFont typeface="Wingdings" panose="05000000000000000000" pitchFamily="2" charset="2"/>
              <a:buChar char="n"/>
            </a:pPr>
            <a:r>
              <a:rPr lang="zh-CN" altLang="en-US" b="1">
                <a:solidFill>
                  <a:schemeClr val="accent2"/>
                </a:solidFill>
                <a:ea typeface="黑体" panose="02010609060101010101" pitchFamily="49" charset="-122"/>
              </a:rPr>
              <a:t>  软件开发过程管理</a:t>
            </a:r>
            <a:endParaRPr lang="zh-CN" altLang="en-US" b="1">
              <a:solidFill>
                <a:schemeClr val="accent2"/>
              </a:solidFill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000" b="1"/>
              <a:t>　　是指在软件开发过程中，除了先进技术和开发方法外，还有一整套的管理技术。</a:t>
            </a:r>
            <a:endParaRPr lang="zh-CN" altLang="en-US" sz="2000" b="1"/>
          </a:p>
          <a:p>
            <a:pPr eaLnBrk="1" hangingPunct="1">
              <a:spcBef>
                <a:spcPct val="50000"/>
              </a:spcBef>
              <a:buSzPct val="70000"/>
              <a:buFont typeface="Wingdings" panose="05000000000000000000" pitchFamily="2" charset="2"/>
              <a:buChar char="n"/>
            </a:pPr>
            <a:r>
              <a:rPr lang="zh-CN" altLang="en-US" b="1">
                <a:solidFill>
                  <a:schemeClr val="accent2"/>
                </a:solidFill>
                <a:ea typeface="黑体" panose="02010609060101010101" pitchFamily="49" charset="-122"/>
              </a:rPr>
              <a:t>  软件过程改进</a:t>
            </a:r>
            <a:endParaRPr lang="zh-CN" altLang="en-US" b="1">
              <a:solidFill>
                <a:schemeClr val="accent2"/>
              </a:solidFill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000" b="1"/>
              <a:t>　　是针对软件生产过程中会对产品质量产生影响的问题而进行的，它的直接结果是软件过程能力的提高。</a:t>
            </a:r>
            <a:endParaRPr lang="zh-CN" altLang="en-US" sz="2000" b="1"/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000" b="1"/>
              <a:t>　　现在常见的软件过程改进方法：</a:t>
            </a:r>
            <a:r>
              <a:rPr lang="en-US" altLang="zh-CN" sz="2000" b="1"/>
              <a:t>ISO 9000</a:t>
            </a:r>
            <a:r>
              <a:rPr lang="zh-CN" altLang="en-US" sz="2000" b="1"/>
              <a:t>，</a:t>
            </a:r>
            <a:r>
              <a:rPr lang="en-US" altLang="zh-CN" sz="2000" b="1"/>
              <a:t>SW-CMM</a:t>
            </a:r>
            <a:r>
              <a:rPr lang="zh-CN" altLang="en-US" sz="2000" b="1"/>
              <a:t>和由多种能力模型演变而来的</a:t>
            </a:r>
            <a:r>
              <a:rPr lang="en-US" altLang="zh-CN" sz="2000" b="1"/>
              <a:t>CMMI</a:t>
            </a:r>
            <a:r>
              <a:rPr lang="zh-CN" altLang="en-US" sz="2000" b="1"/>
              <a:t>。</a:t>
            </a:r>
            <a:endParaRPr lang="zh-CN" altLang="en-US" sz="2000" b="1"/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title"/>
          </p:nvPr>
        </p:nvSpPr>
        <p:spPr>
          <a:xfrm>
            <a:off x="177800" y="1054100"/>
            <a:ext cx="8788400" cy="71755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3.1  </a:t>
            </a:r>
            <a:r>
              <a:rPr kumimoji="1" lang="en-US" altLang="zh-CN" smtClean="0"/>
              <a:t>CMM</a:t>
            </a:r>
            <a:r>
              <a:rPr kumimoji="1" lang="zh-CN" altLang="en-US" smtClean="0"/>
              <a:t>和</a:t>
            </a:r>
            <a:r>
              <a:rPr kumimoji="1" lang="en-US" altLang="zh-CN" smtClean="0"/>
              <a:t>ISO9000 </a:t>
            </a:r>
            <a:endParaRPr kumimoji="1"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00" y="1054100"/>
            <a:ext cx="8788400" cy="71755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3.1.1  SW-CMM</a:t>
            </a:r>
            <a:r>
              <a:rPr lang="zh-CN" altLang="en-US" smtClean="0"/>
              <a:t>和</a:t>
            </a:r>
            <a:r>
              <a:rPr lang="en-US" altLang="zh-CN" smtClean="0"/>
              <a:t>CMMI </a:t>
            </a:r>
            <a:endParaRPr lang="en-US" altLang="zh-CN" smtClean="0"/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004888" y="2289175"/>
            <a:ext cx="7410450" cy="275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3000"/>
              </a:lnSpc>
              <a:buClr>
                <a:srgbClr val="0000FF"/>
              </a:buClr>
              <a:buSzPct val="70000"/>
              <a:buFont typeface="Wingdings" panose="05000000000000000000" pitchFamily="2" charset="2"/>
              <a:buChar char="n"/>
            </a:pPr>
            <a:r>
              <a:rPr kumimoji="0" lang="zh-CN" altLang="en-US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</a:t>
            </a:r>
            <a:r>
              <a:rPr kumimoji="0" lang="en-US" altLang="zh-CN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SW-CMM</a:t>
            </a:r>
            <a:r>
              <a:rPr kumimoji="0" lang="zh-CN" altLang="en-US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简介</a:t>
            </a:r>
            <a:endParaRPr kumimoji="0" lang="zh-CN" altLang="en-US" sz="2000" b="1">
              <a:latin typeface="宋体" panose="02010600030101010101" pitchFamily="2" charset="-122"/>
            </a:endParaRPr>
          </a:p>
          <a:p>
            <a:pPr>
              <a:lnSpc>
                <a:spcPts val="3000"/>
              </a:lnSpc>
              <a:buClr>
                <a:srgbClr val="0000FF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2000" b="1">
                <a:latin typeface="宋体" panose="02010600030101010101" pitchFamily="2" charset="-122"/>
              </a:rPr>
              <a:t>    为了保证软件产品的质量，</a:t>
            </a:r>
            <a:r>
              <a:rPr kumimoji="0" lang="en-US" altLang="zh-CN" sz="2000" b="1">
                <a:latin typeface="宋体" panose="02010600030101010101" pitchFamily="2" charset="-122"/>
              </a:rPr>
              <a:t>1991</a:t>
            </a:r>
            <a:r>
              <a:rPr kumimoji="0" lang="zh-CN" altLang="en-US" sz="2000" b="1">
                <a:latin typeface="宋体" panose="02010600030101010101" pitchFamily="2" charset="-122"/>
              </a:rPr>
              <a:t>年美国卡内基</a:t>
            </a:r>
            <a:r>
              <a:rPr kumimoji="0" lang="en-US" altLang="zh-CN" sz="2000" b="1">
                <a:latin typeface="宋体" panose="02010600030101010101" pitchFamily="2" charset="-122"/>
              </a:rPr>
              <a:t>·</a:t>
            </a:r>
            <a:r>
              <a:rPr kumimoji="0" lang="zh-CN" altLang="en-US" sz="2000" b="1">
                <a:latin typeface="宋体" panose="02010600030101010101" pitchFamily="2" charset="-122"/>
              </a:rPr>
              <a:t>梅隆大学软件工程研究所（</a:t>
            </a:r>
            <a:r>
              <a:rPr kumimoji="0" lang="en-US" altLang="zh-CN" sz="2000" b="1">
                <a:latin typeface="宋体" panose="02010600030101010101" pitchFamily="2" charset="-122"/>
              </a:rPr>
              <a:t>CMU/SEI</a:t>
            </a:r>
            <a:r>
              <a:rPr kumimoji="0" lang="zh-CN" altLang="en-US" sz="2000" b="1">
                <a:latin typeface="宋体" panose="02010600030101010101" pitchFamily="2" charset="-122"/>
              </a:rPr>
              <a:t>）将软件过程成熟度框架进化为软件能力成熟度模型（</a:t>
            </a:r>
            <a:r>
              <a:rPr kumimoji="0" lang="en-US" altLang="zh-CN" sz="2000" b="1">
                <a:latin typeface="宋体" panose="02010600030101010101" pitchFamily="2" charset="-122"/>
              </a:rPr>
              <a:t>Capability Maturity Model For Software</a:t>
            </a:r>
            <a:r>
              <a:rPr kumimoji="0" lang="zh-CN" altLang="en-US" sz="2000" b="1">
                <a:latin typeface="宋体" panose="02010600030101010101" pitchFamily="2" charset="-122"/>
              </a:rPr>
              <a:t>，简称</a:t>
            </a:r>
            <a:r>
              <a:rPr kumimoji="0" lang="en-US" altLang="zh-CN" sz="2000" b="1">
                <a:latin typeface="宋体" panose="02010600030101010101" pitchFamily="2" charset="-122"/>
              </a:rPr>
              <a:t>SW-CMM</a:t>
            </a:r>
            <a:r>
              <a:rPr kumimoji="0" lang="zh-CN" altLang="en-US" sz="2000" b="1">
                <a:latin typeface="宋体" panose="02010600030101010101" pitchFamily="2" charset="-122"/>
              </a:rPr>
              <a:t>），并发布了最早的</a:t>
            </a:r>
            <a:r>
              <a:rPr kumimoji="0" lang="en-US" altLang="zh-CN" sz="2000" b="1">
                <a:latin typeface="宋体" panose="02010600030101010101" pitchFamily="2" charset="-122"/>
              </a:rPr>
              <a:t>SW-CMM 1.0</a:t>
            </a:r>
            <a:r>
              <a:rPr kumimoji="0" lang="zh-CN" altLang="en-US" sz="2000" b="1">
                <a:latin typeface="宋体" panose="02010600030101010101" pitchFamily="2" charset="-122"/>
              </a:rPr>
              <a:t>版。</a:t>
            </a:r>
            <a:endParaRPr kumimoji="0" lang="zh-CN" altLang="en-US" sz="2000" b="1">
              <a:latin typeface="宋体" panose="02010600030101010101" pitchFamily="2" charset="-122"/>
            </a:endParaRPr>
          </a:p>
          <a:p>
            <a:pPr>
              <a:lnSpc>
                <a:spcPts val="3000"/>
              </a:lnSpc>
            </a:pPr>
            <a:r>
              <a:rPr kumimoji="0" lang="zh-CN" altLang="en-US" sz="2000" b="1">
                <a:latin typeface="宋体" panose="02010600030101010101" pitchFamily="2" charset="-122"/>
              </a:rPr>
              <a:t>　　</a:t>
            </a:r>
            <a:r>
              <a:rPr kumimoji="0" lang="en-US" altLang="zh-CN" sz="2000" b="1">
                <a:latin typeface="宋体" panose="02010600030101010101" pitchFamily="2" charset="-122"/>
              </a:rPr>
              <a:t>SW-CMM</a:t>
            </a:r>
            <a:r>
              <a:rPr kumimoji="0" lang="zh-CN" altLang="en-US" sz="2000" b="1">
                <a:latin typeface="宋体" panose="02010600030101010101" pitchFamily="2" charset="-122"/>
              </a:rPr>
              <a:t>为软件企业的过程能力提供了一个阶梯式的进化框架，阶梯共有五级。</a:t>
            </a:r>
            <a:endParaRPr kumimoji="0" lang="zh-CN" altLang="en-US" b="1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52"/>
          <p:cNvSpPr>
            <a:spLocks noGrp="1" noChangeArrowheads="1"/>
          </p:cNvSpPr>
          <p:nvPr>
            <p:ph type="title"/>
          </p:nvPr>
        </p:nvSpPr>
        <p:spPr>
          <a:xfrm>
            <a:off x="177800" y="1054100"/>
            <a:ext cx="8788400" cy="71755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3.1.1  SW-CMM</a:t>
            </a:r>
            <a:r>
              <a:rPr lang="zh-CN" altLang="en-US" smtClean="0"/>
              <a:t>和</a:t>
            </a:r>
            <a:r>
              <a:rPr lang="en-US" altLang="zh-CN" smtClean="0"/>
              <a:t>CMMI </a:t>
            </a:r>
            <a:endParaRPr lang="en-US" altLang="zh-CN" smtClean="0"/>
          </a:p>
        </p:txBody>
      </p:sp>
      <p:sp>
        <p:nvSpPr>
          <p:cNvPr id="116889" name="AutoShape 153"/>
          <p:cNvSpPr>
            <a:spLocks noChangeArrowheads="1"/>
          </p:cNvSpPr>
          <p:nvPr/>
        </p:nvSpPr>
        <p:spPr bwMode="auto">
          <a:xfrm>
            <a:off x="2000250" y="2170113"/>
            <a:ext cx="1447800" cy="838200"/>
          </a:xfrm>
          <a:prstGeom prst="cube">
            <a:avLst>
              <a:gd name="adj" fmla="val 2500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en-US" altLang="zh-CN" sz="1800">
                <a:latin typeface="Arial" panose="020B0604020202020204" pitchFamily="34" charset="0"/>
              </a:rPr>
              <a:t>1 </a:t>
            </a:r>
            <a:r>
              <a:rPr kumimoji="0" lang="zh-CN" altLang="en-US" sz="1800">
                <a:latin typeface="Arial" panose="020B0604020202020204" pitchFamily="34" charset="0"/>
              </a:rPr>
              <a:t>初始级</a:t>
            </a:r>
            <a:endParaRPr kumimoji="0" lang="zh-CN" altLang="en-US" sz="1800">
              <a:latin typeface="Arial" panose="020B0604020202020204" pitchFamily="34" charset="0"/>
            </a:endParaRPr>
          </a:p>
        </p:txBody>
      </p:sp>
      <p:sp>
        <p:nvSpPr>
          <p:cNvPr id="116890" name="AutoShape 154"/>
          <p:cNvSpPr>
            <a:spLocks noChangeArrowheads="1"/>
          </p:cNvSpPr>
          <p:nvPr/>
        </p:nvSpPr>
        <p:spPr bwMode="auto">
          <a:xfrm>
            <a:off x="5657850" y="2170113"/>
            <a:ext cx="1447800" cy="838200"/>
          </a:xfrm>
          <a:prstGeom prst="cube">
            <a:avLst>
              <a:gd name="adj" fmla="val 25000"/>
            </a:avLst>
          </a:prstGeom>
          <a:solidFill>
            <a:srgbClr val="FAA0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en-US" altLang="zh-CN" sz="1800">
                <a:latin typeface="Arial" panose="020B0604020202020204" pitchFamily="34" charset="0"/>
              </a:rPr>
              <a:t>2 </a:t>
            </a:r>
            <a:r>
              <a:rPr kumimoji="0" lang="zh-CN" altLang="en-US" sz="1800">
                <a:latin typeface="Arial" panose="020B0604020202020204" pitchFamily="34" charset="0"/>
              </a:rPr>
              <a:t>可重复级</a:t>
            </a:r>
            <a:endParaRPr kumimoji="0" lang="zh-CN" altLang="en-US" sz="1800">
              <a:latin typeface="Arial" panose="020B0604020202020204" pitchFamily="34" charset="0"/>
            </a:endParaRPr>
          </a:p>
        </p:txBody>
      </p:sp>
      <p:sp>
        <p:nvSpPr>
          <p:cNvPr id="116891" name="AutoShape 155"/>
          <p:cNvSpPr>
            <a:spLocks noChangeArrowheads="1"/>
          </p:cNvSpPr>
          <p:nvPr/>
        </p:nvSpPr>
        <p:spPr bwMode="auto">
          <a:xfrm>
            <a:off x="5657850" y="3635375"/>
            <a:ext cx="1447800" cy="838200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en-US" altLang="zh-CN" sz="1800">
                <a:latin typeface="Arial" panose="020B0604020202020204" pitchFamily="34" charset="0"/>
              </a:rPr>
              <a:t>3 </a:t>
            </a:r>
            <a:r>
              <a:rPr kumimoji="0" lang="zh-CN" altLang="en-US" sz="1800">
                <a:latin typeface="Arial" panose="020B0604020202020204" pitchFamily="34" charset="0"/>
              </a:rPr>
              <a:t>已定义级</a:t>
            </a:r>
            <a:endParaRPr kumimoji="0" lang="zh-CN" altLang="en-US" sz="1800">
              <a:latin typeface="Arial" panose="020B0604020202020204" pitchFamily="34" charset="0"/>
            </a:endParaRPr>
          </a:p>
        </p:txBody>
      </p:sp>
      <p:sp>
        <p:nvSpPr>
          <p:cNvPr id="116892" name="AutoShape 156"/>
          <p:cNvSpPr>
            <a:spLocks noChangeArrowheads="1"/>
          </p:cNvSpPr>
          <p:nvPr/>
        </p:nvSpPr>
        <p:spPr bwMode="auto">
          <a:xfrm>
            <a:off x="5734050" y="5148263"/>
            <a:ext cx="1447800" cy="838200"/>
          </a:xfrm>
          <a:prstGeom prst="cube">
            <a:avLst>
              <a:gd name="adj" fmla="val 25000"/>
            </a:avLst>
          </a:prstGeom>
          <a:solidFill>
            <a:srgbClr val="32FF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en-US" altLang="zh-CN" sz="1800">
                <a:latin typeface="Arial" panose="020B0604020202020204" pitchFamily="34" charset="0"/>
              </a:rPr>
              <a:t>4 </a:t>
            </a:r>
            <a:r>
              <a:rPr kumimoji="0" lang="zh-CN" altLang="en-US" sz="1800">
                <a:latin typeface="Arial" panose="020B0604020202020204" pitchFamily="34" charset="0"/>
              </a:rPr>
              <a:t>已管理级</a:t>
            </a:r>
            <a:endParaRPr kumimoji="0" lang="zh-CN" altLang="en-US" sz="1800">
              <a:latin typeface="Arial" panose="020B0604020202020204" pitchFamily="34" charset="0"/>
            </a:endParaRPr>
          </a:p>
        </p:txBody>
      </p:sp>
      <p:sp>
        <p:nvSpPr>
          <p:cNvPr id="116893" name="AutoShape 157"/>
          <p:cNvSpPr>
            <a:spLocks noChangeArrowheads="1"/>
          </p:cNvSpPr>
          <p:nvPr/>
        </p:nvSpPr>
        <p:spPr bwMode="auto">
          <a:xfrm>
            <a:off x="2000250" y="5148263"/>
            <a:ext cx="1447800" cy="838200"/>
          </a:xfrm>
          <a:prstGeom prst="cube">
            <a:avLst>
              <a:gd name="adj" fmla="val 25000"/>
            </a:avLst>
          </a:prstGeom>
          <a:solidFill>
            <a:srgbClr val="32FFD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en-US" altLang="zh-CN" sz="1800">
                <a:latin typeface="Arial" panose="020B0604020202020204" pitchFamily="34" charset="0"/>
              </a:rPr>
              <a:t>5 </a:t>
            </a:r>
            <a:r>
              <a:rPr kumimoji="0" lang="zh-CN" altLang="en-US" sz="1800">
                <a:latin typeface="Arial" panose="020B0604020202020204" pitchFamily="34" charset="0"/>
              </a:rPr>
              <a:t>优化级</a:t>
            </a:r>
            <a:endParaRPr kumimoji="0" lang="zh-CN" altLang="en-US" sz="1800">
              <a:latin typeface="Arial" panose="020B0604020202020204" pitchFamily="34" charset="0"/>
            </a:endParaRPr>
          </a:p>
        </p:txBody>
      </p:sp>
      <p:sp>
        <p:nvSpPr>
          <p:cNvPr id="116894" name="AutoShape 158"/>
          <p:cNvSpPr>
            <a:spLocks noChangeArrowheads="1"/>
          </p:cNvSpPr>
          <p:nvPr/>
        </p:nvSpPr>
        <p:spPr bwMode="auto">
          <a:xfrm>
            <a:off x="3813175" y="2322513"/>
            <a:ext cx="1539875" cy="457200"/>
          </a:xfrm>
          <a:prstGeom prst="rightArrow">
            <a:avLst>
              <a:gd name="adj1" fmla="val 50000"/>
              <a:gd name="adj2" fmla="val 84201"/>
            </a:avLst>
          </a:prstGeom>
          <a:solidFill>
            <a:srgbClr val="00BC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6895" name="AutoShape 159"/>
          <p:cNvSpPr>
            <a:spLocks noChangeArrowheads="1"/>
          </p:cNvSpPr>
          <p:nvPr/>
        </p:nvSpPr>
        <p:spPr bwMode="auto">
          <a:xfrm>
            <a:off x="3813175" y="5364163"/>
            <a:ext cx="1539875" cy="457200"/>
          </a:xfrm>
          <a:prstGeom prst="leftArrow">
            <a:avLst>
              <a:gd name="adj1" fmla="val 50000"/>
              <a:gd name="adj2" fmla="val 84201"/>
            </a:avLst>
          </a:prstGeom>
          <a:solidFill>
            <a:srgbClr val="00BC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6896" name="AutoShape 160"/>
          <p:cNvSpPr>
            <a:spLocks noChangeArrowheads="1"/>
          </p:cNvSpPr>
          <p:nvPr/>
        </p:nvSpPr>
        <p:spPr bwMode="auto">
          <a:xfrm>
            <a:off x="6115050" y="3025775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00BC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6897" name="AutoShape 161"/>
          <p:cNvSpPr>
            <a:spLocks noChangeArrowheads="1"/>
          </p:cNvSpPr>
          <p:nvPr/>
        </p:nvSpPr>
        <p:spPr bwMode="auto">
          <a:xfrm>
            <a:off x="6115050" y="4500563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00BC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6898" name="AutoShape 162"/>
          <p:cNvSpPr>
            <a:spLocks noChangeArrowheads="1"/>
          </p:cNvSpPr>
          <p:nvPr/>
        </p:nvSpPr>
        <p:spPr bwMode="auto">
          <a:xfrm>
            <a:off x="2838450" y="3465513"/>
            <a:ext cx="1752600" cy="1143000"/>
          </a:xfrm>
          <a:prstGeom prst="wedgeRectCallout">
            <a:avLst>
              <a:gd name="adj1" fmla="val -64856"/>
              <a:gd name="adj2" fmla="val -9041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1800">
                <a:latin typeface="Arial" panose="020B0604020202020204" pitchFamily="34" charset="0"/>
              </a:rPr>
              <a:t>无序、混乱的软件过程。依赖个别人的努力和机遇。</a:t>
            </a:r>
            <a:endParaRPr kumimoji="0" lang="zh-CN" altLang="en-US" sz="1800">
              <a:latin typeface="Arial" panose="020B0604020202020204" pitchFamily="34" charset="0"/>
            </a:endParaRPr>
          </a:p>
        </p:txBody>
      </p:sp>
      <p:sp>
        <p:nvSpPr>
          <p:cNvPr id="116899" name="AutoShape 163"/>
          <p:cNvSpPr>
            <a:spLocks noChangeArrowheads="1"/>
          </p:cNvSpPr>
          <p:nvPr/>
        </p:nvSpPr>
        <p:spPr bwMode="auto">
          <a:xfrm>
            <a:off x="3752850" y="3236913"/>
            <a:ext cx="1600200" cy="1143000"/>
          </a:xfrm>
          <a:prstGeom prst="wedgeRectCallout">
            <a:avLst>
              <a:gd name="adj1" fmla="val 90875"/>
              <a:gd name="adj2" fmla="val -715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1800">
                <a:latin typeface="Arial" panose="020B0604020202020204" pitchFamily="34" charset="0"/>
              </a:rPr>
              <a:t>建立基本的项目管理过程。相似项目，重复以往成果。</a:t>
            </a:r>
            <a:endParaRPr kumimoji="0" lang="zh-CN" altLang="en-US" sz="1800">
              <a:latin typeface="Arial" panose="020B0604020202020204" pitchFamily="34" charset="0"/>
            </a:endParaRPr>
          </a:p>
        </p:txBody>
      </p:sp>
      <p:sp>
        <p:nvSpPr>
          <p:cNvPr id="116900" name="AutoShape 164"/>
          <p:cNvSpPr>
            <a:spLocks noChangeArrowheads="1"/>
          </p:cNvSpPr>
          <p:nvPr/>
        </p:nvSpPr>
        <p:spPr bwMode="auto">
          <a:xfrm>
            <a:off x="2990850" y="3779838"/>
            <a:ext cx="1752600" cy="914400"/>
          </a:xfrm>
          <a:prstGeom prst="wedgeRectCallout">
            <a:avLst>
              <a:gd name="adj1" fmla="val 101810"/>
              <a:gd name="adj2" fmla="val -1579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1800">
                <a:latin typeface="Arial" panose="020B0604020202020204" pitchFamily="34" charset="0"/>
              </a:rPr>
              <a:t>文档化、标准化和标准的软件软件过程。</a:t>
            </a:r>
            <a:endParaRPr kumimoji="0" lang="zh-CN" altLang="en-US" sz="1800">
              <a:latin typeface="Arial" panose="020B0604020202020204" pitchFamily="34" charset="0"/>
            </a:endParaRPr>
          </a:p>
        </p:txBody>
      </p:sp>
      <p:sp>
        <p:nvSpPr>
          <p:cNvPr id="116901" name="AutoShape 165"/>
          <p:cNvSpPr>
            <a:spLocks noChangeArrowheads="1"/>
          </p:cNvSpPr>
          <p:nvPr/>
        </p:nvSpPr>
        <p:spPr bwMode="auto">
          <a:xfrm>
            <a:off x="3600450" y="4140200"/>
            <a:ext cx="1752600" cy="914400"/>
          </a:xfrm>
          <a:prstGeom prst="wedgeRectCallout">
            <a:avLst>
              <a:gd name="adj1" fmla="val 74366"/>
              <a:gd name="adj2" fmla="val 85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1800">
                <a:latin typeface="Arial" panose="020B0604020202020204" pitchFamily="34" charset="0"/>
              </a:rPr>
              <a:t>软件过程和产品质量有详细的度量标准。</a:t>
            </a:r>
            <a:endParaRPr kumimoji="0" lang="zh-CN" altLang="en-US" sz="1800">
              <a:latin typeface="Arial" panose="020B0604020202020204" pitchFamily="34" charset="0"/>
            </a:endParaRPr>
          </a:p>
        </p:txBody>
      </p:sp>
      <p:sp>
        <p:nvSpPr>
          <p:cNvPr id="116902" name="AutoShape 166"/>
          <p:cNvSpPr>
            <a:spLocks noChangeArrowheads="1"/>
          </p:cNvSpPr>
          <p:nvPr/>
        </p:nvSpPr>
        <p:spPr bwMode="auto">
          <a:xfrm>
            <a:off x="2838450" y="3852863"/>
            <a:ext cx="1752600" cy="685800"/>
          </a:xfrm>
          <a:prstGeom prst="wedgeRectCallout">
            <a:avLst>
              <a:gd name="adj1" fmla="val -59782"/>
              <a:gd name="adj2" fmla="val 14004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1800">
                <a:latin typeface="Arial" panose="020B0604020202020204" pitchFamily="34" charset="0"/>
              </a:rPr>
              <a:t>持续的对过程进行改进。</a:t>
            </a:r>
            <a:endParaRPr kumimoji="0" lang="zh-CN" altLang="en-US" sz="1800">
              <a:latin typeface="Arial" panose="020B0604020202020204" pitchFamily="34" charset="0"/>
            </a:endParaRPr>
          </a:p>
        </p:txBody>
      </p:sp>
      <p:sp>
        <p:nvSpPr>
          <p:cNvPr id="116903" name="Text Box 167"/>
          <p:cNvSpPr txBox="1">
            <a:spLocks noChangeArrowheads="1"/>
          </p:cNvSpPr>
          <p:nvPr/>
        </p:nvSpPr>
        <p:spPr bwMode="auto">
          <a:xfrm>
            <a:off x="3460750" y="6180138"/>
            <a:ext cx="22637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1800">
                <a:latin typeface="Arial" panose="020B0604020202020204" pitchFamily="34" charset="0"/>
              </a:rPr>
              <a:t>图   </a:t>
            </a:r>
            <a:r>
              <a:rPr kumimoji="0" lang="en-US" altLang="zh-CN" sz="1800">
                <a:latin typeface="Arial" panose="020B0604020202020204" pitchFamily="34" charset="0"/>
              </a:rPr>
              <a:t>CMM</a:t>
            </a:r>
            <a:r>
              <a:rPr kumimoji="0" lang="zh-CN" altLang="en-US" sz="1800">
                <a:latin typeface="Arial" panose="020B0604020202020204" pitchFamily="34" charset="0"/>
              </a:rPr>
              <a:t>分级标准</a:t>
            </a:r>
            <a:endParaRPr kumimoji="0"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68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6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6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68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6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6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69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16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16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169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16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16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169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6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6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889" grpId="0" animBg="1"/>
      <p:bldP spid="116890" grpId="0" animBg="1"/>
      <p:bldP spid="116891" grpId="0" animBg="1"/>
      <p:bldP spid="116892" grpId="0" animBg="1"/>
      <p:bldP spid="116893" grpId="0" animBg="1"/>
      <p:bldP spid="116894" grpId="0" animBg="1"/>
      <p:bldP spid="116895" grpId="0" animBg="1"/>
      <p:bldP spid="116896" grpId="0" animBg="1"/>
      <p:bldP spid="116897" grpId="0" animBg="1"/>
      <p:bldP spid="116898" grpId="0" animBg="1" autoUpdateAnimBg="0"/>
      <p:bldP spid="116899" grpId="0" animBg="1" autoUpdateAnimBg="0"/>
      <p:bldP spid="116900" grpId="0" animBg="1" autoUpdateAnimBg="0"/>
      <p:bldP spid="116901" grpId="0" animBg="1" autoUpdateAnimBg="0"/>
      <p:bldP spid="116902" grpId="0" animBg="1" autoUpdateAnimBg="0"/>
      <p:bldP spid="11690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00" y="1054100"/>
            <a:ext cx="8788400" cy="71755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3.1.1  SW-CMM</a:t>
            </a:r>
            <a:r>
              <a:rPr lang="zh-CN" altLang="en-US" smtClean="0"/>
              <a:t>和</a:t>
            </a:r>
            <a:r>
              <a:rPr lang="en-US" altLang="zh-CN" smtClean="0"/>
              <a:t>CMMI </a:t>
            </a:r>
            <a:endParaRPr lang="en-US" altLang="zh-CN" smtClean="0"/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938213" y="1922463"/>
            <a:ext cx="7632700" cy="478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FF"/>
              </a:buClr>
              <a:buSzPct val="70000"/>
              <a:buFont typeface="Wingdings" panose="05000000000000000000" pitchFamily="2" charset="2"/>
              <a:buChar char="n"/>
            </a:pPr>
            <a:r>
              <a:rPr kumimoji="0" lang="en-US" altLang="zh-CN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KPA</a:t>
            </a:r>
            <a:r>
              <a:rPr kumimoji="0" lang="zh-CN" altLang="en-US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及</a:t>
            </a:r>
            <a:r>
              <a:rPr kumimoji="0" lang="en-US" altLang="zh-CN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KP</a:t>
            </a:r>
            <a:endParaRPr kumimoji="0" lang="en-US" altLang="zh-CN" b="1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Clr>
                <a:srgbClr val="0000FF"/>
              </a:buClr>
              <a:buSzPct val="70000"/>
              <a:buFont typeface="Wingdings" panose="05000000000000000000" pitchFamily="2" charset="2"/>
              <a:buNone/>
            </a:pPr>
            <a:endParaRPr kumimoji="0" lang="en-US" altLang="zh-CN" sz="900" b="1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ts val="3000"/>
              </a:lnSpc>
            </a:pPr>
            <a:r>
              <a:rPr kumimoji="0" lang="zh-CN" altLang="en-US" sz="2000" b="1"/>
              <a:t>　　除第一级外，</a:t>
            </a:r>
            <a:r>
              <a:rPr kumimoji="0" lang="en-US" altLang="zh-CN" sz="2000" b="1"/>
              <a:t>SW-CMM</a:t>
            </a:r>
            <a:r>
              <a:rPr kumimoji="0" lang="zh-CN" altLang="en-US" sz="2000" b="1"/>
              <a:t>的每一级都是按完全相同的结构组成的。每一级包含了实现这一级目标的若干关键过程域（</a:t>
            </a:r>
            <a:r>
              <a:rPr kumimoji="0" lang="en-US" altLang="zh-CN" sz="2000" b="1"/>
              <a:t>KPA</a:t>
            </a:r>
            <a:r>
              <a:rPr kumimoji="0" lang="zh-CN" altLang="en-US" sz="2000" b="1"/>
              <a:t>），每个</a:t>
            </a:r>
            <a:r>
              <a:rPr kumimoji="0" lang="en-US" altLang="zh-CN" sz="2000" b="1"/>
              <a:t>KPA</a:t>
            </a:r>
            <a:r>
              <a:rPr kumimoji="0" lang="zh-CN" altLang="en-US" sz="2000" b="1"/>
              <a:t>进一步包含若干关键实施活动（</a:t>
            </a:r>
            <a:r>
              <a:rPr kumimoji="0" lang="en-US" altLang="zh-CN" sz="2000" b="1"/>
              <a:t>KP</a:t>
            </a:r>
            <a:r>
              <a:rPr kumimoji="0" lang="zh-CN" altLang="en-US" sz="2000" b="1"/>
              <a:t>），无论哪个</a:t>
            </a:r>
            <a:r>
              <a:rPr kumimoji="0" lang="en-US" altLang="zh-CN" sz="2000" b="1"/>
              <a:t>KPA</a:t>
            </a:r>
            <a:r>
              <a:rPr kumimoji="0" lang="zh-CN" altLang="en-US" sz="2000" b="1"/>
              <a:t>，它们的实施活动都统一按六个公共属性进行组织，即每一个</a:t>
            </a:r>
            <a:r>
              <a:rPr kumimoji="0" lang="en-US" altLang="zh-CN" sz="2000" b="1"/>
              <a:t>KPA</a:t>
            </a:r>
            <a:r>
              <a:rPr kumimoji="0" lang="zh-CN" altLang="en-US" sz="2000" b="1"/>
              <a:t>都包含六类</a:t>
            </a:r>
            <a:r>
              <a:rPr kumimoji="0" lang="en-US" altLang="zh-CN" sz="2000" b="1"/>
              <a:t>KP</a:t>
            </a:r>
            <a:r>
              <a:rPr kumimoji="0" lang="zh-CN" altLang="en-US" sz="2000" b="1"/>
              <a:t>：</a:t>
            </a:r>
            <a:endParaRPr kumimoji="0" lang="zh-CN" altLang="en-US" sz="2000" b="1"/>
          </a:p>
          <a:p>
            <a:pPr eaLnBrk="1" hangingPunct="1">
              <a:lnSpc>
                <a:spcPts val="3000"/>
              </a:lnSpc>
            </a:pPr>
            <a:r>
              <a:rPr kumimoji="0" lang="zh-CN" altLang="en-US" sz="2000" b="1"/>
              <a:t>　　</a:t>
            </a:r>
            <a:r>
              <a:rPr kumimoji="0" lang="en-US" altLang="zh-CN" sz="2000" b="1"/>
              <a:t>1. </a:t>
            </a:r>
            <a:r>
              <a:rPr kumimoji="0" lang="zh-CN" altLang="en-US" sz="2000" b="1"/>
              <a:t>目标</a:t>
            </a:r>
            <a:endParaRPr kumimoji="0" lang="zh-CN" altLang="en-US" sz="2000" b="1"/>
          </a:p>
          <a:p>
            <a:pPr eaLnBrk="1" hangingPunct="1">
              <a:lnSpc>
                <a:spcPts val="3000"/>
              </a:lnSpc>
            </a:pPr>
            <a:r>
              <a:rPr kumimoji="0" lang="zh-CN" altLang="en-US" sz="2000" b="1"/>
              <a:t>　　</a:t>
            </a:r>
            <a:r>
              <a:rPr kumimoji="0" lang="en-US" altLang="zh-CN" sz="2000" b="1"/>
              <a:t>2. </a:t>
            </a:r>
            <a:r>
              <a:rPr kumimoji="0" lang="zh-CN" altLang="en-US" sz="2000" b="1"/>
              <a:t>实施保证</a:t>
            </a:r>
            <a:endParaRPr kumimoji="0" lang="zh-CN" altLang="en-US" sz="2000" b="1"/>
          </a:p>
          <a:p>
            <a:pPr eaLnBrk="1" hangingPunct="1">
              <a:lnSpc>
                <a:spcPts val="3000"/>
              </a:lnSpc>
            </a:pPr>
            <a:r>
              <a:rPr kumimoji="0" lang="zh-CN" altLang="en-US" sz="2000" b="1"/>
              <a:t>　　</a:t>
            </a:r>
            <a:r>
              <a:rPr kumimoji="0" lang="en-US" altLang="zh-CN" sz="2000" b="1"/>
              <a:t>3. </a:t>
            </a:r>
            <a:r>
              <a:rPr kumimoji="0" lang="zh-CN" altLang="en-US" sz="2000" b="1"/>
              <a:t>实施能力  </a:t>
            </a:r>
            <a:endParaRPr kumimoji="0" lang="zh-CN" altLang="en-US" sz="2000" b="1"/>
          </a:p>
          <a:p>
            <a:pPr eaLnBrk="1" hangingPunct="1">
              <a:lnSpc>
                <a:spcPts val="3000"/>
              </a:lnSpc>
            </a:pPr>
            <a:r>
              <a:rPr kumimoji="0" lang="zh-CN" altLang="en-US" sz="2000" b="1"/>
              <a:t>　　</a:t>
            </a:r>
            <a:r>
              <a:rPr kumimoji="0" lang="en-US" altLang="zh-CN" sz="2000" b="1"/>
              <a:t>4. </a:t>
            </a:r>
            <a:r>
              <a:rPr kumimoji="0" lang="zh-CN" altLang="en-US" sz="2000" b="1"/>
              <a:t>执行活动  </a:t>
            </a:r>
            <a:endParaRPr kumimoji="0" lang="zh-CN" altLang="en-US" sz="2000" b="1"/>
          </a:p>
          <a:p>
            <a:pPr eaLnBrk="1" hangingPunct="1">
              <a:lnSpc>
                <a:spcPts val="3000"/>
              </a:lnSpc>
            </a:pPr>
            <a:r>
              <a:rPr kumimoji="0" lang="zh-CN" altLang="en-US" sz="2000" b="1"/>
              <a:t>　　</a:t>
            </a:r>
            <a:r>
              <a:rPr kumimoji="0" lang="en-US" altLang="zh-CN" sz="2000" b="1"/>
              <a:t>5. </a:t>
            </a:r>
            <a:r>
              <a:rPr kumimoji="0" lang="zh-CN" altLang="en-US" sz="2000" b="1"/>
              <a:t>度量分析</a:t>
            </a:r>
            <a:endParaRPr kumimoji="0" lang="zh-CN" altLang="en-US" sz="2000" b="1"/>
          </a:p>
          <a:p>
            <a:pPr eaLnBrk="1" hangingPunct="1">
              <a:lnSpc>
                <a:spcPts val="3000"/>
              </a:lnSpc>
            </a:pPr>
            <a:r>
              <a:rPr kumimoji="0" lang="zh-CN" altLang="en-US" sz="2000" b="1"/>
              <a:t>　　</a:t>
            </a:r>
            <a:r>
              <a:rPr kumimoji="0" lang="en-US" altLang="zh-CN" sz="2000" b="1"/>
              <a:t>6. </a:t>
            </a:r>
            <a:r>
              <a:rPr kumimoji="0" lang="zh-CN" altLang="en-US" sz="2000" b="1"/>
              <a:t>实施验证</a:t>
            </a:r>
            <a:endParaRPr kumimoji="0" lang="zh-CN" alt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00" y="1054100"/>
            <a:ext cx="8788400" cy="71755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3.1.1  SW-CMM</a:t>
            </a:r>
            <a:r>
              <a:rPr lang="zh-CN" altLang="en-US" smtClean="0"/>
              <a:t>和</a:t>
            </a:r>
            <a:r>
              <a:rPr lang="en-US" altLang="zh-CN" smtClean="0"/>
              <a:t>CMMI </a:t>
            </a:r>
            <a:endParaRPr lang="en-US" altLang="zh-CN" smtClean="0"/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049338" y="2501900"/>
            <a:ext cx="7410450" cy="287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SzPct val="70000"/>
              <a:buFont typeface="Wingdings" panose="05000000000000000000" pitchFamily="2" charset="2"/>
              <a:buChar char="n"/>
            </a:pPr>
            <a:r>
              <a:rPr kumimoji="0" lang="en-US" altLang="zh-CN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CMMI</a:t>
            </a:r>
            <a:r>
              <a:rPr kumimoji="0" lang="zh-CN" altLang="en-US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简介</a:t>
            </a:r>
            <a:endParaRPr kumimoji="0" lang="zh-CN" altLang="en-US" b="1"/>
          </a:p>
          <a:p>
            <a:pPr>
              <a:buClr>
                <a:srgbClr val="0000FF"/>
              </a:buClr>
              <a:buSzPct val="70000"/>
              <a:buFont typeface="Wingdings" panose="05000000000000000000" pitchFamily="2" charset="2"/>
              <a:buNone/>
            </a:pPr>
            <a:endParaRPr kumimoji="0" lang="zh-CN" altLang="en-US" sz="900" b="1"/>
          </a:p>
          <a:p>
            <a:pPr>
              <a:lnSpc>
                <a:spcPts val="3000"/>
              </a:lnSpc>
              <a:buClr>
                <a:srgbClr val="0000FF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2000" b="1"/>
              <a:t>　　由于不同领域能力成熟度模型存在不同的过程改进，重复的培训、评估和改进活动以及活动不协调等一些问题。于是由美国国防部出面，美国卡内基</a:t>
            </a:r>
            <a:r>
              <a:rPr kumimoji="0" lang="en-US" altLang="zh-CN" sz="2000" b="1"/>
              <a:t>·</a:t>
            </a:r>
            <a:r>
              <a:rPr kumimoji="0" lang="zh-CN" altLang="en-US" sz="2000" b="1"/>
              <a:t>梅隆大学软件工程研究所（</a:t>
            </a:r>
            <a:r>
              <a:rPr kumimoji="0" lang="en-US" altLang="zh-CN" sz="2000" b="1"/>
              <a:t>CMU/SEI</a:t>
            </a:r>
            <a:r>
              <a:rPr kumimoji="0" lang="zh-CN" altLang="en-US" sz="2000" b="1"/>
              <a:t>）于</a:t>
            </a:r>
            <a:r>
              <a:rPr kumimoji="0" lang="en-US" altLang="zh-CN" sz="2000" b="1"/>
              <a:t>2001</a:t>
            </a:r>
            <a:r>
              <a:rPr kumimoji="0" lang="zh-CN" altLang="en-US" sz="2000" b="1"/>
              <a:t>年</a:t>
            </a:r>
            <a:r>
              <a:rPr kumimoji="0" lang="en-US" altLang="zh-CN" sz="2000" b="1"/>
              <a:t>12</a:t>
            </a:r>
            <a:r>
              <a:rPr kumimoji="0" lang="zh-CN" altLang="en-US" sz="2000" b="1"/>
              <a:t>月发布的</a:t>
            </a:r>
            <a:r>
              <a:rPr kumimoji="0" lang="en-US" altLang="zh-CN" sz="2000" b="1"/>
              <a:t>CMMI 1.1</a:t>
            </a:r>
            <a:r>
              <a:rPr kumimoji="0" lang="zh-CN" altLang="en-US" sz="2000" b="1"/>
              <a:t>版本包括四个领域：软件工程（</a:t>
            </a:r>
            <a:r>
              <a:rPr kumimoji="0" lang="en-US" altLang="zh-CN" sz="2000" b="1"/>
              <a:t>SW</a:t>
            </a:r>
            <a:r>
              <a:rPr kumimoji="0" lang="zh-CN" altLang="en-US" sz="2000" b="1"/>
              <a:t>）、系统工程（</a:t>
            </a:r>
            <a:r>
              <a:rPr kumimoji="0" lang="en-US" altLang="zh-CN" sz="2000" b="1"/>
              <a:t>SE</a:t>
            </a:r>
            <a:r>
              <a:rPr kumimoji="0" lang="zh-CN" altLang="en-US" sz="2000" b="1"/>
              <a:t>）、集成的产品和过程开发（</a:t>
            </a:r>
            <a:r>
              <a:rPr kumimoji="0" lang="en-US" altLang="zh-CN" sz="2000" b="1"/>
              <a:t>IPPD</a:t>
            </a:r>
            <a:r>
              <a:rPr kumimoji="0" lang="zh-CN" altLang="en-US" sz="2000" b="1"/>
              <a:t>）、采购（</a:t>
            </a:r>
            <a:r>
              <a:rPr kumimoji="0" lang="en-US" altLang="zh-CN" sz="2000" b="1"/>
              <a:t>SS</a:t>
            </a:r>
            <a:r>
              <a:rPr kumimoji="0" lang="zh-CN" altLang="en-US" sz="2000" b="1"/>
              <a:t>）。</a:t>
            </a:r>
            <a:endParaRPr kumimoji="0" lang="zh-CN" alt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00" y="1054100"/>
            <a:ext cx="8788400" cy="71755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3.1.1  SW-CMM</a:t>
            </a:r>
            <a:r>
              <a:rPr lang="zh-CN" altLang="en-US" smtClean="0"/>
              <a:t>和</a:t>
            </a:r>
            <a:r>
              <a:rPr lang="en-US" altLang="zh-CN" smtClean="0"/>
              <a:t>CMMI </a:t>
            </a:r>
            <a:endParaRPr lang="en-US" altLang="zh-CN" smtClean="0"/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004888" y="2179638"/>
            <a:ext cx="7410450" cy="428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8" tIns="45714" rIns="91428" bIns="45714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3000"/>
              </a:lnSpc>
              <a:buClr>
                <a:srgbClr val="0000FF"/>
              </a:buClr>
              <a:buSzPct val="70000"/>
              <a:buFont typeface="Wingdings" panose="05000000000000000000" pitchFamily="2" charset="2"/>
              <a:buChar char="n"/>
            </a:pPr>
            <a:r>
              <a:rPr kumimoji="0" lang="en-US" altLang="zh-CN"/>
              <a:t>    </a:t>
            </a:r>
            <a:r>
              <a:rPr kumimoji="0" lang="en-US" altLang="zh-CN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CMMI</a:t>
            </a:r>
            <a:r>
              <a:rPr kumimoji="0" lang="zh-CN" altLang="en-US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有两种不同的实施方法</a:t>
            </a:r>
            <a:endParaRPr kumimoji="0" lang="zh-CN" altLang="en-US" b="1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ts val="3000"/>
              </a:lnSpc>
              <a:buClr>
                <a:srgbClr val="0000FF"/>
              </a:buClr>
              <a:buSzPct val="70000"/>
              <a:buFont typeface="Wingdings" panose="05000000000000000000" pitchFamily="2" charset="2"/>
              <a:buChar char="n"/>
            </a:pPr>
            <a:r>
              <a:rPr kumimoji="0" lang="zh-CN" altLang="en-US" sz="2000" b="1"/>
              <a:t>连续式－－主要是衡量一个企业的项目能力</a:t>
            </a:r>
            <a:endParaRPr kumimoji="0" lang="zh-CN" altLang="en-US" sz="2000" b="1"/>
          </a:p>
          <a:p>
            <a:pPr lvl="1">
              <a:lnSpc>
                <a:spcPts val="3000"/>
              </a:lnSpc>
              <a:buClr>
                <a:srgbClr val="0000FF"/>
              </a:buClr>
              <a:buSzPct val="70000"/>
              <a:buFont typeface="Wingdings" panose="05000000000000000000" pitchFamily="2" charset="2"/>
              <a:buChar char="n"/>
            </a:pPr>
            <a:r>
              <a:rPr kumimoji="0" lang="zh-CN" altLang="en-US" sz="2000" b="1"/>
              <a:t>阶段式－－主要是衡量一个企业的成熟度</a:t>
            </a:r>
            <a:endParaRPr kumimoji="0" lang="zh-CN" altLang="en-US" sz="2000" b="1"/>
          </a:p>
          <a:p>
            <a:pPr>
              <a:lnSpc>
                <a:spcPts val="3000"/>
              </a:lnSpc>
              <a:buClr>
                <a:srgbClr val="0000FF"/>
              </a:buClr>
              <a:buSzPct val="70000"/>
              <a:buFont typeface="Wingdings" panose="05000000000000000000" pitchFamily="2" charset="2"/>
              <a:buChar char="n"/>
            </a:pPr>
            <a:r>
              <a:rPr kumimoji="0" lang="zh-CN" altLang="en-US"/>
              <a:t>    </a:t>
            </a:r>
            <a:r>
              <a:rPr kumimoji="0" lang="en-US" altLang="zh-CN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CMMI</a:t>
            </a:r>
            <a:r>
              <a:rPr kumimoji="0" lang="zh-CN" altLang="en-US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的五个台阶</a:t>
            </a:r>
            <a:endParaRPr kumimoji="0" lang="zh-CN" altLang="en-US" b="1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ts val="3000"/>
              </a:lnSpc>
              <a:buClr>
                <a:srgbClr val="0000FF"/>
              </a:buClr>
              <a:buSzPct val="70000"/>
              <a:buFont typeface="Wingdings" panose="05000000000000000000" pitchFamily="2" charset="2"/>
              <a:buChar char="n"/>
            </a:pPr>
            <a:r>
              <a:rPr kumimoji="0" lang="zh-CN" altLang="en-US" sz="2000" b="1">
                <a:latin typeface="宋体" panose="02010600030101010101" pitchFamily="2" charset="-122"/>
              </a:rPr>
              <a:t> 完成级</a:t>
            </a:r>
            <a:endParaRPr kumimoji="0" lang="zh-CN" altLang="en-US" sz="2000" b="1">
              <a:latin typeface="宋体" panose="02010600030101010101" pitchFamily="2" charset="-122"/>
            </a:endParaRPr>
          </a:p>
          <a:p>
            <a:pPr lvl="1">
              <a:lnSpc>
                <a:spcPts val="3000"/>
              </a:lnSpc>
              <a:buClr>
                <a:srgbClr val="0000FF"/>
              </a:buClr>
              <a:buSzPct val="70000"/>
              <a:buFont typeface="Wingdings" panose="05000000000000000000" pitchFamily="2" charset="2"/>
              <a:buChar char="n"/>
            </a:pPr>
            <a:r>
              <a:rPr kumimoji="0" lang="zh-CN" altLang="en-US" sz="2000" b="1">
                <a:latin typeface="宋体" panose="02010600030101010101" pitchFamily="2" charset="-122"/>
              </a:rPr>
              <a:t> 管理级 </a:t>
            </a:r>
            <a:endParaRPr kumimoji="0" lang="zh-CN" altLang="en-US" sz="2000" b="1">
              <a:latin typeface="宋体" panose="02010600030101010101" pitchFamily="2" charset="-122"/>
            </a:endParaRPr>
          </a:p>
          <a:p>
            <a:pPr lvl="1">
              <a:lnSpc>
                <a:spcPts val="3000"/>
              </a:lnSpc>
              <a:buClr>
                <a:srgbClr val="0000FF"/>
              </a:buClr>
              <a:buSzPct val="70000"/>
              <a:buFont typeface="Wingdings" panose="05000000000000000000" pitchFamily="2" charset="2"/>
              <a:buChar char="n"/>
            </a:pPr>
            <a:r>
              <a:rPr kumimoji="0" lang="zh-CN" altLang="en-US" sz="2000" b="1">
                <a:latin typeface="宋体" panose="02010600030101010101" pitchFamily="2" charset="-122"/>
              </a:rPr>
              <a:t> 定义级 </a:t>
            </a:r>
            <a:endParaRPr kumimoji="0" lang="zh-CN" altLang="en-US" sz="2000" b="1">
              <a:latin typeface="宋体" panose="02010600030101010101" pitchFamily="2" charset="-122"/>
            </a:endParaRPr>
          </a:p>
          <a:p>
            <a:pPr lvl="1">
              <a:lnSpc>
                <a:spcPts val="3000"/>
              </a:lnSpc>
              <a:buClr>
                <a:srgbClr val="0000FF"/>
              </a:buClr>
              <a:buSzPct val="70000"/>
              <a:buFont typeface="Wingdings" panose="05000000000000000000" pitchFamily="2" charset="2"/>
              <a:buChar char="n"/>
            </a:pPr>
            <a:r>
              <a:rPr kumimoji="0" lang="zh-CN" altLang="en-US" sz="2000" b="1">
                <a:latin typeface="宋体" panose="02010600030101010101" pitchFamily="2" charset="-122"/>
              </a:rPr>
              <a:t> 量化管理级 </a:t>
            </a:r>
            <a:endParaRPr kumimoji="0" lang="zh-CN" altLang="en-US" sz="2000" b="1">
              <a:latin typeface="宋体" panose="02010600030101010101" pitchFamily="2" charset="-122"/>
            </a:endParaRPr>
          </a:p>
          <a:p>
            <a:pPr lvl="1">
              <a:lnSpc>
                <a:spcPts val="3000"/>
              </a:lnSpc>
              <a:buClr>
                <a:srgbClr val="0000FF"/>
              </a:buClr>
              <a:buSzPct val="70000"/>
              <a:buFont typeface="Wingdings" panose="05000000000000000000" pitchFamily="2" charset="2"/>
              <a:buChar char="n"/>
            </a:pPr>
            <a:r>
              <a:rPr kumimoji="0" lang="zh-CN" altLang="en-US" sz="2000" b="1">
                <a:latin typeface="宋体" panose="02010600030101010101" pitchFamily="2" charset="-122"/>
              </a:rPr>
              <a:t> 优化级</a:t>
            </a:r>
            <a:r>
              <a:rPr kumimoji="0" lang="zh-CN" altLang="en-US" sz="2000"/>
              <a:t> </a:t>
            </a:r>
            <a:endParaRPr kumimoji="0" lang="zh-CN" altLang="en-US" sz="2000"/>
          </a:p>
          <a:p>
            <a:pPr>
              <a:lnSpc>
                <a:spcPts val="3000"/>
              </a:lnSpc>
              <a:buClr>
                <a:srgbClr val="0000FF"/>
              </a:buClr>
              <a:buSzPct val="70000"/>
              <a:buFont typeface="Wingdings" panose="05000000000000000000" pitchFamily="2" charset="2"/>
              <a:buChar char="n"/>
            </a:pPr>
            <a:r>
              <a:rPr kumimoji="0" lang="zh-CN" altLang="en-US"/>
              <a:t>    </a:t>
            </a:r>
            <a:r>
              <a:rPr kumimoji="0" lang="zh-CN" altLang="en-US" b="1">
                <a:solidFill>
                  <a:schemeClr val="accent2"/>
                </a:solidFill>
                <a:ea typeface="黑体" panose="02010609060101010101" pitchFamily="49" charset="-122"/>
              </a:rPr>
              <a:t>每一个台阶都是上面一阶台阶的基石。要上高层台阶必须首先踏上较低一层台阶</a:t>
            </a:r>
            <a:r>
              <a:rPr kumimoji="0" lang="zh-CN" altLang="en-US" b="1">
                <a:solidFill>
                  <a:schemeClr val="accent2"/>
                </a:solidFill>
              </a:rPr>
              <a:t>。</a:t>
            </a:r>
            <a:r>
              <a:rPr kumimoji="0" lang="zh-CN" altLang="en-US"/>
              <a:t> </a:t>
            </a:r>
            <a:endParaRPr kumimoji="0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00" y="1054100"/>
            <a:ext cx="8788400" cy="71755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3.1.2  </a:t>
            </a:r>
            <a:r>
              <a:rPr kumimoji="1" lang="en-US" altLang="zh-CN" smtClean="0"/>
              <a:t>ISO9000</a:t>
            </a:r>
            <a:r>
              <a:rPr kumimoji="1" lang="zh-CN" altLang="en-US" smtClean="0"/>
              <a:t>质量标准 </a:t>
            </a:r>
            <a:endParaRPr kumimoji="1" lang="zh-CN" altLang="en-US" smtClean="0"/>
          </a:p>
        </p:txBody>
      </p:sp>
      <p:sp>
        <p:nvSpPr>
          <p:cNvPr id="22531" name="Text Box 50"/>
          <p:cNvSpPr txBox="1">
            <a:spLocks noChangeArrowheads="1"/>
          </p:cNvSpPr>
          <p:nvPr/>
        </p:nvSpPr>
        <p:spPr bwMode="auto">
          <a:xfrm>
            <a:off x="954088" y="2033588"/>
            <a:ext cx="7921625" cy="127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FF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ISO9000</a:t>
            </a:r>
            <a:endParaRPr lang="en-US" altLang="zh-CN" b="1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0000FF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000" b="1"/>
              <a:t>所谓“</a:t>
            </a:r>
            <a:r>
              <a:rPr lang="en-US" altLang="zh-CN" sz="2000" b="1"/>
              <a:t>ISO9000”</a:t>
            </a:r>
            <a:r>
              <a:rPr lang="zh-CN" altLang="en-US" sz="2000" b="1"/>
              <a:t>不是指一般意义上的一个质量保证标准，而是一族系列标准的统称。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532" name="Text Box 51"/>
          <p:cNvSpPr txBox="1">
            <a:spLocks noChangeArrowheads="1"/>
          </p:cNvSpPr>
          <p:nvPr/>
        </p:nvSpPr>
        <p:spPr bwMode="auto">
          <a:xfrm>
            <a:off x="979488" y="3402013"/>
            <a:ext cx="7921625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FF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作用</a:t>
            </a:r>
            <a:endParaRPr lang="zh-CN" altLang="en-US" b="1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ts val="3000"/>
              </a:lnSpc>
              <a:buClr>
                <a:srgbClr val="0000FF"/>
              </a:buClr>
              <a:buFont typeface="Times New Roman" panose="02020603050405020304" pitchFamily="18" charset="0"/>
              <a:buChar char="─"/>
            </a:pPr>
            <a:r>
              <a:rPr lang="zh-CN" altLang="en-US" sz="2000" b="1"/>
              <a:t>强化品质管理，提高企业效益；增强客户信心，扩大市场份额；</a:t>
            </a:r>
            <a:endParaRPr lang="zh-CN" altLang="en-US" sz="2000" b="1"/>
          </a:p>
          <a:p>
            <a:pPr lvl="1" eaLnBrk="1" hangingPunct="1">
              <a:lnSpc>
                <a:spcPts val="3000"/>
              </a:lnSpc>
              <a:buClr>
                <a:srgbClr val="0000FF"/>
              </a:buClr>
              <a:buFont typeface="Times New Roman" panose="02020603050405020304" pitchFamily="18" charset="0"/>
              <a:buChar char="─"/>
            </a:pPr>
            <a:r>
              <a:rPr lang="zh-CN" altLang="en-US" sz="2000" b="1"/>
              <a:t>获得了国际贸易</a:t>
            </a:r>
            <a:r>
              <a:rPr lang="zh-CN" altLang="en-US" sz="2000" b="1">
                <a:latin typeface="宋体" panose="02010600030101010101" pitchFamily="2" charset="-122"/>
              </a:rPr>
              <a:t>“</a:t>
            </a:r>
            <a:r>
              <a:rPr lang="zh-CN" altLang="en-US" sz="2000" b="1"/>
              <a:t>通行证</a:t>
            </a:r>
            <a:r>
              <a:rPr lang="zh-CN" altLang="en-US" sz="2000" b="1">
                <a:latin typeface="宋体" panose="02010600030101010101" pitchFamily="2" charset="-122"/>
              </a:rPr>
              <a:t>”</a:t>
            </a:r>
            <a:r>
              <a:rPr lang="zh-CN" altLang="en-US" sz="2000" b="1"/>
              <a:t>，消除了国际贸易壁垒；</a:t>
            </a:r>
            <a:endParaRPr lang="zh-CN" altLang="en-US" sz="2000" b="1"/>
          </a:p>
          <a:p>
            <a:pPr lvl="1" eaLnBrk="1" hangingPunct="1">
              <a:lnSpc>
                <a:spcPts val="3000"/>
              </a:lnSpc>
              <a:buClr>
                <a:srgbClr val="0000FF"/>
              </a:buClr>
              <a:buFont typeface="Times New Roman" panose="02020603050405020304" pitchFamily="18" charset="0"/>
              <a:buChar char="─"/>
            </a:pPr>
            <a:r>
              <a:rPr lang="zh-CN" altLang="en-US" sz="2000" b="1"/>
              <a:t>节省了第二方审核的精力和费用；</a:t>
            </a:r>
            <a:endParaRPr lang="zh-CN" altLang="en-US" sz="2000" b="1"/>
          </a:p>
          <a:p>
            <a:pPr lvl="1" eaLnBrk="1" hangingPunct="1">
              <a:lnSpc>
                <a:spcPts val="3000"/>
              </a:lnSpc>
              <a:buClr>
                <a:srgbClr val="0000FF"/>
              </a:buClr>
              <a:buFont typeface="Times New Roman" panose="02020603050405020304" pitchFamily="18" charset="0"/>
              <a:buChar char="─"/>
            </a:pPr>
            <a:r>
              <a:rPr lang="zh-CN" altLang="en-US" sz="2000" b="1"/>
              <a:t>在产品品质竞争中永远立于不败之地；</a:t>
            </a:r>
            <a:endParaRPr lang="zh-CN" altLang="en-US" sz="2000" b="1"/>
          </a:p>
          <a:p>
            <a:pPr lvl="1" eaLnBrk="1" hangingPunct="1">
              <a:lnSpc>
                <a:spcPts val="3000"/>
              </a:lnSpc>
              <a:buClr>
                <a:srgbClr val="0000FF"/>
              </a:buClr>
              <a:buFont typeface="Times New Roman" panose="02020603050405020304" pitchFamily="18" charset="0"/>
              <a:buChar char="─"/>
            </a:pPr>
            <a:r>
              <a:rPr lang="zh-CN" altLang="en-US" sz="2000" b="1"/>
              <a:t>有效地避免产品责任；</a:t>
            </a:r>
            <a:endParaRPr lang="zh-CN" altLang="en-US" sz="2000" b="1"/>
          </a:p>
          <a:p>
            <a:pPr lvl="1" eaLnBrk="1" hangingPunct="1">
              <a:lnSpc>
                <a:spcPts val="3000"/>
              </a:lnSpc>
              <a:buClr>
                <a:srgbClr val="0000FF"/>
              </a:buClr>
              <a:buFont typeface="Times New Roman" panose="02020603050405020304" pitchFamily="18" charset="0"/>
              <a:buChar char="─"/>
            </a:pPr>
            <a:r>
              <a:rPr lang="zh-CN" altLang="en-US" sz="2000" b="1"/>
              <a:t>有利于国际间的经济合作和技术交流。</a:t>
            </a:r>
            <a:endParaRPr lang="zh-CN" alt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默认设计模板">
  <a:themeElements>
    <a:clrScheme name="1_默认设计模板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80808"/>
      </a:hlink>
      <a:folHlink>
        <a:srgbClr val="0000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80808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2774</Words>
  <Application>WPS 演示</Application>
  <PresentationFormat>全屏显示(4:3)</PresentationFormat>
  <Paragraphs>367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21</vt:i4>
      </vt:variant>
    </vt:vector>
  </HeadingPairs>
  <TitlesOfParts>
    <vt:vector size="38" baseType="lpstr">
      <vt:lpstr>Arial</vt:lpstr>
      <vt:lpstr>宋体</vt:lpstr>
      <vt:lpstr>Wingdings</vt:lpstr>
      <vt:lpstr>Times New Roman</vt:lpstr>
      <vt:lpstr>Comic Sans MS</vt:lpstr>
      <vt:lpstr>Wingdings 2</vt:lpstr>
      <vt:lpstr>黑体</vt:lpstr>
      <vt:lpstr>微软雅黑</vt:lpstr>
      <vt:lpstr>Arial Unicode MS</vt:lpstr>
      <vt:lpstr>Verdana</vt:lpstr>
      <vt:lpstr>Wingdings</vt:lpstr>
      <vt:lpstr>1_默认设计模板</vt:lpstr>
      <vt:lpstr>FLW3Drawing</vt:lpstr>
      <vt:lpstr>FLW3Drawing</vt:lpstr>
      <vt:lpstr>FLW3Drawing</vt:lpstr>
      <vt:lpstr>FLW3Drawing</vt:lpstr>
      <vt:lpstr>FLW3Drawing</vt:lpstr>
      <vt:lpstr>第 3 章   软件开发过程管理 </vt:lpstr>
      <vt:lpstr>本章内容提要</vt:lpstr>
      <vt:lpstr>3.1  CMM和ISO9000 </vt:lpstr>
      <vt:lpstr>3.1.1  SW-CMM和CMMI </vt:lpstr>
      <vt:lpstr>3.1.1  SW-CMM和CMMI </vt:lpstr>
      <vt:lpstr>3.1.1  SW-CMM和CMMI </vt:lpstr>
      <vt:lpstr>3.1.1  SW-CMM和CMMI </vt:lpstr>
      <vt:lpstr>3.1.1  SW-CMM和CMMI </vt:lpstr>
      <vt:lpstr>3.1.2  ISO9000质量标准 </vt:lpstr>
      <vt:lpstr>3.1.3  三者之间的比较 </vt:lpstr>
      <vt:lpstr>本章内容提要</vt:lpstr>
      <vt:lpstr>3.2  传统软件开发生命周期模型  </vt:lpstr>
      <vt:lpstr>3.2.1  瀑布模型</vt:lpstr>
      <vt:lpstr>3.2.2  原型模型 </vt:lpstr>
      <vt:lpstr>3.2.2  原型模型 </vt:lpstr>
      <vt:lpstr>3.2.3  增量模型 </vt:lpstr>
      <vt:lpstr>3.2.3  增量模型 </vt:lpstr>
      <vt:lpstr>3.2.4  进化模型 </vt:lpstr>
      <vt:lpstr>3.2.5  螺旋模型</vt:lpstr>
      <vt:lpstr>3.2.5  螺旋模型 </vt:lpstr>
      <vt:lpstr>作业</vt:lpstr>
    </vt:vector>
  </TitlesOfParts>
  <Company>CRS Tech（上海连陆）</Company>
  <LinksUpToDate>false</LinksUpToDate>
  <SharedDoc>false</SharedDoc>
  <HyperlinksChanged>false</HyperlinksChanged>
  <AppVersion>14.0000</AppVersion>
  <Manager>杨立东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P01-CMMI实践解析－CMMI模型概述</dc:title>
  <dc:creator>杨立东</dc:creator>
  <dc:subject>CMMI模型概述</dc:subject>
  <cp:lastModifiedBy>傻蛋</cp:lastModifiedBy>
  <cp:revision>127</cp:revision>
  <dcterms:created xsi:type="dcterms:W3CDTF">2005-05-27T08:51:00Z</dcterms:created>
  <dcterms:modified xsi:type="dcterms:W3CDTF">2020-03-30T01:10:05Z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说明">
    <vt:lpwstr>PowerPoint 打印文稿</vt:lpwstr>
  </property>
  <property fmtid="{D5CDD505-2E9C-101B-9397-08002B2CF9AE}" pid="3" name="KSOProductBuildVer">
    <vt:lpwstr>2052-11.1.0.9513</vt:lpwstr>
  </property>
</Properties>
</file>