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sldIdLst>
    <p:sldId id="256" r:id="rId2"/>
    <p:sldId id="320" r:id="rId3"/>
    <p:sldId id="313" r:id="rId4"/>
    <p:sldId id="289" r:id="rId5"/>
    <p:sldId id="314" r:id="rId6"/>
    <p:sldId id="315" r:id="rId7"/>
    <p:sldId id="290" r:id="rId8"/>
    <p:sldId id="316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3366CC"/>
    <a:srgbClr val="0000FF"/>
    <a:srgbClr val="CC3300"/>
    <a:srgbClr val="FFCC99"/>
    <a:srgbClr val="FFFFCC"/>
    <a:srgbClr val="FF99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99B94B-AF93-43B8-A4AB-E122F6DEA7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64163" y="201613"/>
            <a:ext cx="3703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smtClean="0">
                <a:solidFill>
                  <a:srgbClr val="63B4D1"/>
                </a:solidFill>
                <a:latin typeface="黑体" pitchFamily="2" charset="-122"/>
                <a:ea typeface="黑体" pitchFamily="2" charset="-122"/>
              </a:rPr>
              <a:t>华中科技大学软件学院 </a:t>
            </a:r>
          </a:p>
        </p:txBody>
      </p:sp>
      <p:pic>
        <p:nvPicPr>
          <p:cNvPr id="6" name="Picture 6" descr="软件学院徽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72720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79613" y="711200"/>
            <a:ext cx="4051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rgbClr val="63B4D1"/>
                </a:solidFill>
                <a:latin typeface="Arial" charset="0"/>
                <a:ea typeface="黑体" pitchFamily="2" charset="-122"/>
              </a:rPr>
              <a:t>THE SCHOOL OF SOFTWARE ENGINEERING OF HUST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2420938"/>
            <a:ext cx="8283575" cy="18002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defRPr sz="3600">
                <a:solidFill>
                  <a:srgbClr val="FFFF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4292600"/>
            <a:ext cx="8569325" cy="2160588"/>
          </a:xfrm>
        </p:spPr>
        <p:txBody>
          <a:bodyPr anchor="ctr"/>
          <a:lstStyle>
            <a:lvl1pPr marL="0" indent="0" algn="r"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286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052513"/>
            <a:ext cx="2195513" cy="580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052513"/>
            <a:ext cx="6437312" cy="580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3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052513"/>
            <a:ext cx="8785225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9388" y="1773238"/>
            <a:ext cx="8785225" cy="50847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5979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7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862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773238"/>
            <a:ext cx="4316412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316413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8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5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445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99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488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412163" y="6624638"/>
            <a:ext cx="5000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BE7B63D-B6A0-42CA-8073-C05B41B9F138}" type="slidenum">
              <a:rPr kumimoji="0" lang="en-US" altLang="zh-CN" sz="1200" b="1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pPr algn="r" eaLnBrk="1" hangingPunct="1"/>
              <a:t>‹#›</a:t>
            </a:fld>
            <a:endParaRPr kumimoji="0" lang="en-US" altLang="zh-CN" sz="1200" b="1"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052513"/>
            <a:ext cx="87852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773238"/>
            <a:ext cx="8785225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52400" y="1700213"/>
            <a:ext cx="5638800" cy="76200"/>
          </a:xfrm>
          <a:prstGeom prst="rect">
            <a:avLst/>
          </a:prstGeom>
          <a:gradFill rotWithShape="0">
            <a:gsLst>
              <a:gs pos="0">
                <a:srgbClr val="6666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563938" y="111125"/>
            <a:ext cx="568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600" b="1" smtClean="0">
                <a:solidFill>
                  <a:schemeClr val="bg1"/>
                </a:solidFill>
                <a:latin typeface="Arial" charset="0"/>
              </a:rPr>
              <a:t>THE SCHOOL OF SOFTWARE ENGINEERING OF HUST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</p:bldLst>
  </p:timing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8001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12573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7145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21717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000FF"/>
        </a:buClr>
        <a:buFont typeface="Wingdings 2" panose="05020102010507070707" pitchFamily="18" charset="2"/>
        <a:buChar char="¡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0663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黑体" panose="02010609060101010101" pitchFamily="49" charset="-122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50938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黑体" panose="02010609060101010101" pitchFamily="49" charset="-122"/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章   软件开发过程管理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736600" y="234315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93775" y="237648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CMM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ISO9000</a:t>
            </a:r>
            <a:r>
              <a:rPr lang="en-US" altLang="zh-CN"/>
              <a:t> 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747713" y="2890838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04888" y="2932113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传统软件开发生命周期模型</a:t>
            </a:r>
            <a:r>
              <a:rPr lang="zh-CN" altLang="en-US"/>
              <a:t> 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747713" y="3440113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004888" y="3511550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扩展软件开发生命周期模型</a:t>
            </a:r>
            <a:r>
              <a:rPr lang="zh-CN" altLang="en-US"/>
              <a:t> 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11188" y="24320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752475" y="3992563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009650" y="4025900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质量计划</a:t>
            </a:r>
            <a:r>
              <a:rPr lang="zh-CN" altLang="en-US"/>
              <a:t> 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627063" y="4081463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3.4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auto">
          <a:xfrm>
            <a:off x="750888" y="4546600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008063" y="4594225"/>
            <a:ext cx="49196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案例分析</a:t>
            </a:r>
            <a:r>
              <a:rPr lang="zh-CN" altLang="en-US" sz="2200" b="1"/>
              <a:t> 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625475" y="4635500"/>
            <a:ext cx="334963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3.5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755650" y="5106988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012825" y="5140325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本章小结</a:t>
            </a:r>
            <a:r>
              <a:rPr lang="zh-CN" altLang="en-US"/>
              <a:t> 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630238" y="519588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3.6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755650" y="565150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012825" y="568483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复习思考题</a:t>
            </a:r>
            <a:r>
              <a:rPr lang="zh-CN" altLang="en-US"/>
              <a:t> 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630238" y="574040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3.7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04838" y="299243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604838" y="3536950"/>
            <a:ext cx="334962" cy="2603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3.3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3.3.1  </a:t>
            </a:r>
            <a:r>
              <a:rPr kumimoji="1" lang="zh-CN" altLang="en-US" smtClean="0"/>
              <a:t>极限模型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547813" y="2492375"/>
            <a:ext cx="554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825500" y="2424113"/>
            <a:ext cx="74914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　极限模型简介</a:t>
            </a:r>
            <a:r>
              <a:rPr lang="zh-CN" altLang="en-US"/>
              <a:t>　</a:t>
            </a:r>
          </a:p>
          <a:p>
            <a:pPr eaLnBrk="1" hangingPunct="1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b="1">
                <a:latin typeface="宋体" panose="02010600030101010101" pitchFamily="2" charset="-122"/>
              </a:rPr>
              <a:t>　　</a:t>
            </a:r>
            <a:r>
              <a:rPr lang="en-US" altLang="zh-CN" sz="2000" b="1">
                <a:latin typeface="宋体" panose="02010600030101010101" pitchFamily="2" charset="-122"/>
              </a:rPr>
              <a:t>2001</a:t>
            </a:r>
            <a:r>
              <a:rPr lang="zh-CN" altLang="en-US" sz="2000" b="1">
                <a:latin typeface="宋体" panose="02010600030101010101" pitchFamily="2" charset="-122"/>
              </a:rPr>
              <a:t>年，为了避免许多公司的软件团队陷入不断增长的过程泥潭，一批业界专家一起概括出了一些敏捷开发过程的方法：</a:t>
            </a:r>
            <a:r>
              <a:rPr lang="en-US" altLang="zh-CN" sz="2000" b="1">
                <a:latin typeface="宋体" panose="02010600030101010101" pitchFamily="2" charset="-122"/>
              </a:rPr>
              <a:t>SCRUM</a:t>
            </a:r>
            <a:r>
              <a:rPr lang="zh-CN" altLang="en-US" sz="2000" b="1">
                <a:latin typeface="宋体" panose="02010600030101010101" pitchFamily="2" charset="-122"/>
              </a:rPr>
              <a:t>，</a:t>
            </a:r>
            <a:r>
              <a:rPr lang="en-US" altLang="zh-CN" sz="2000" b="1">
                <a:latin typeface="宋体" panose="02010600030101010101" pitchFamily="2" charset="-122"/>
              </a:rPr>
              <a:t>Crystal</a:t>
            </a:r>
            <a:r>
              <a:rPr lang="zh-CN" altLang="en-US" sz="2000" b="1">
                <a:latin typeface="宋体" panose="02010600030101010101" pitchFamily="2" charset="-122"/>
              </a:rPr>
              <a:t>，特征驱动软件开发（</a:t>
            </a:r>
            <a:r>
              <a:rPr lang="en-US" altLang="zh-CN" sz="2000" b="1">
                <a:latin typeface="宋体" panose="02010600030101010101" pitchFamily="2" charset="-122"/>
              </a:rPr>
              <a:t>Feature Driven Development</a:t>
            </a:r>
            <a:r>
              <a:rPr lang="zh-CN" altLang="en-US" sz="2000" b="1">
                <a:latin typeface="宋体" panose="02010600030101010101" pitchFamily="2" charset="-122"/>
              </a:rPr>
              <a:t>，简称</a:t>
            </a:r>
            <a:r>
              <a:rPr lang="en-US" altLang="zh-CN" sz="2000" b="1">
                <a:latin typeface="宋体" panose="02010600030101010101" pitchFamily="2" charset="-122"/>
              </a:rPr>
              <a:t>FDD</a:t>
            </a:r>
            <a:r>
              <a:rPr lang="zh-CN" altLang="en-US" sz="2000" b="1">
                <a:latin typeface="宋体" panose="02010600030101010101" pitchFamily="2" charset="-122"/>
              </a:rPr>
              <a:t>），自适应软件开发（</a:t>
            </a:r>
            <a:r>
              <a:rPr lang="en-US" altLang="zh-CN" sz="2000" b="1">
                <a:latin typeface="宋体" panose="02010600030101010101" pitchFamily="2" charset="-122"/>
              </a:rPr>
              <a:t>Adaptive Software Development</a:t>
            </a:r>
            <a:r>
              <a:rPr lang="zh-CN" altLang="en-US" sz="2000" b="1">
                <a:latin typeface="宋体" panose="02010600030101010101" pitchFamily="2" charset="-122"/>
              </a:rPr>
              <a:t>，简称</a:t>
            </a:r>
            <a:r>
              <a:rPr lang="en-US" altLang="zh-CN" sz="2000" b="1">
                <a:latin typeface="宋体" panose="02010600030101010101" pitchFamily="2" charset="-122"/>
              </a:rPr>
              <a:t>ASD</a:t>
            </a:r>
            <a:r>
              <a:rPr lang="zh-CN" altLang="en-US" sz="2000" b="1">
                <a:latin typeface="宋体" panose="02010600030101010101" pitchFamily="2" charset="-122"/>
              </a:rPr>
              <a:t>），以及最重要的极限编程（</a:t>
            </a:r>
            <a:r>
              <a:rPr lang="en-US" altLang="zh-CN" sz="2000" b="1">
                <a:latin typeface="宋体" panose="02010600030101010101" pitchFamily="2" charset="-122"/>
              </a:rPr>
              <a:t>eXtreme Programming,</a:t>
            </a:r>
            <a:r>
              <a:rPr lang="zh-CN" altLang="en-US" sz="2000" b="1">
                <a:latin typeface="宋体" panose="02010600030101010101" pitchFamily="2" charset="-122"/>
              </a:rPr>
              <a:t>简称</a:t>
            </a:r>
            <a:r>
              <a:rPr lang="en-US" altLang="zh-CN" sz="2000" b="1">
                <a:latin typeface="宋体" panose="02010600030101010101" pitchFamily="2" charset="-122"/>
              </a:rPr>
              <a:t>XP</a:t>
            </a:r>
            <a:r>
              <a:rPr lang="zh-CN" altLang="en-US" sz="2000" b="1">
                <a:latin typeface="宋体" panose="02010600030101010101" pitchFamily="2" charset="-122"/>
              </a:rPr>
              <a:t>）。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3.3.1  </a:t>
            </a:r>
            <a:r>
              <a:rPr kumimoji="1" lang="zh-CN" altLang="en-US" smtClean="0"/>
              <a:t>极限模型 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566738" y="2257425"/>
          <a:ext cx="616585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Visio" r:id="rId3" imgW="5542788" imgH="3318053" progId="Visio.Drawing.11">
                  <p:embed/>
                </p:oleObj>
              </mc:Choice>
              <mc:Fallback>
                <p:oleObj name="Visio" r:id="rId3" imgW="5542788" imgH="331805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255" b="3255"/>
                      <a:stretch>
                        <a:fillRect/>
                      </a:stretch>
                    </p:blipFill>
                    <p:spPr bwMode="auto">
                      <a:xfrm>
                        <a:off x="566738" y="2257425"/>
                        <a:ext cx="616585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878638" y="2160588"/>
            <a:ext cx="163671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anose="02010600030101010101" pitchFamily="2" charset="-122"/>
              </a:rPr>
              <a:t>极限编程将开发阶段的</a:t>
            </a:r>
            <a:r>
              <a:rPr lang="en-US" altLang="zh-CN" sz="2000" b="1">
                <a:latin typeface="宋体" panose="02010600030101010101" pitchFamily="2" charset="-122"/>
              </a:rPr>
              <a:t>4</a:t>
            </a:r>
            <a:r>
              <a:rPr lang="zh-CN" altLang="en-US" sz="2000" b="1">
                <a:latin typeface="宋体" panose="02010600030101010101" pitchFamily="2" charset="-122"/>
              </a:rPr>
              <a:t>个活动（分析、设计、编码和测试）混合在一起，在全过程中采用迭代增量开发、反馈修正和反复测试。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3.3.1  </a:t>
            </a:r>
            <a:r>
              <a:rPr kumimoji="1" lang="zh-CN" altLang="en-US" smtClean="0"/>
              <a:t>极限模型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547813" y="2492375"/>
            <a:ext cx="554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573338" y="2193925"/>
            <a:ext cx="41052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XP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开发模型核心思想：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交流（</a:t>
            </a:r>
            <a:r>
              <a:rPr lang="en-US" altLang="zh-CN" sz="2000" b="1"/>
              <a:t>Communication</a:t>
            </a:r>
            <a:r>
              <a:rPr lang="zh-CN" altLang="en-US" sz="2000" b="1"/>
              <a:t>）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简单（</a:t>
            </a:r>
            <a:r>
              <a:rPr lang="en-US" altLang="zh-CN" sz="2000" b="1"/>
              <a:t>Simplicity </a:t>
            </a:r>
            <a:r>
              <a:rPr lang="zh-CN" altLang="en-US" sz="2000" b="1"/>
              <a:t>）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反馈（</a:t>
            </a:r>
            <a:r>
              <a:rPr lang="en-US" altLang="zh-CN" sz="2000" b="1"/>
              <a:t>Feedback</a:t>
            </a:r>
            <a:r>
              <a:rPr lang="zh-CN" altLang="en-US" sz="2000" b="1"/>
              <a:t>）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进取（</a:t>
            </a:r>
            <a:r>
              <a:rPr lang="en-US" altLang="zh-CN" sz="2000" b="1"/>
              <a:t>Aggressiveness</a:t>
            </a:r>
            <a:r>
              <a:rPr lang="zh-CN" altLang="en-US" sz="2000" b="1"/>
              <a:t>）</a:t>
            </a:r>
            <a:r>
              <a:rPr lang="zh-CN" altLang="en-US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3.3.1  </a:t>
            </a:r>
            <a:r>
              <a:rPr kumimoji="1" lang="zh-CN" altLang="en-US" smtClean="0"/>
              <a:t>极限模型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47813" y="2492375"/>
            <a:ext cx="554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889000" y="2193925"/>
            <a:ext cx="3678238" cy="399256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优点</a:t>
            </a: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Tx/>
              <a:buAutoNum type="arabicParenR"/>
            </a:pPr>
            <a:r>
              <a:rPr lang="zh-CN" altLang="en-US" sz="2000" b="1">
                <a:solidFill>
                  <a:srgbClr val="CC3300"/>
                </a:solidFill>
              </a:rPr>
              <a:t>采用简单计划策略，不需要长期计划和复杂模型，开发周期短；</a:t>
            </a: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Tx/>
              <a:buAutoNum type="arabicParenR"/>
            </a:pPr>
            <a:r>
              <a:rPr lang="zh-CN" altLang="en-US" sz="2000" b="1">
                <a:solidFill>
                  <a:srgbClr val="CC3300"/>
                </a:solidFill>
              </a:rPr>
              <a:t> 在全过程采用迭代增量开发、反馈修正和反复测试的方法，能够适应用户经常变化的需求。</a:t>
            </a:r>
          </a:p>
          <a:p>
            <a:pPr eaLnBrk="1" hangingPunct="1">
              <a:lnSpc>
                <a:spcPts val="3000"/>
              </a:lnSpc>
              <a:spcBef>
                <a:spcPct val="50000"/>
              </a:spcBef>
            </a:pPr>
            <a:r>
              <a:rPr lang="zh-CN" altLang="en-US">
                <a:solidFill>
                  <a:srgbClr val="FF9966"/>
                </a:solidFill>
              </a:rPr>
              <a:t> 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4559300" y="2205038"/>
            <a:ext cx="3576638" cy="39925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0000FF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smtClean="0">
                <a:solidFill>
                  <a:schemeClr val="accent2"/>
                </a:solidFill>
                <a:ea typeface="黑体" pitchFamily="2" charset="-122"/>
              </a:rPr>
              <a:t>缺点</a:t>
            </a:r>
            <a:endParaRPr lang="zh-CN" altLang="en-US" smtClean="0"/>
          </a:p>
          <a:p>
            <a:pPr>
              <a:lnSpc>
                <a:spcPts val="3000"/>
              </a:lnSpc>
              <a:spcBef>
                <a:spcPct val="50000"/>
              </a:spcBef>
              <a:buFontTx/>
              <a:buAutoNum type="arabicParenR"/>
              <a:defRPr/>
            </a:pPr>
            <a:r>
              <a:rPr lang="zh-CN" altLang="en-US" sz="2000" b="1" smtClean="0">
                <a:solidFill>
                  <a:schemeClr val="accent2"/>
                </a:solidFill>
                <a:latin typeface="宋体" pitchFamily="2" charset="-122"/>
              </a:rPr>
              <a:t>目前主要在小规模项目上应用并取得成功，但是否适用于中等规模或大规模软件产品，需慎重考虑；</a:t>
            </a:r>
          </a:p>
          <a:p>
            <a:pPr>
              <a:lnSpc>
                <a:spcPts val="3000"/>
              </a:lnSpc>
              <a:spcBef>
                <a:spcPct val="50000"/>
              </a:spcBef>
              <a:buFontTx/>
              <a:buAutoNum type="arabicParenR"/>
              <a:defRPr/>
            </a:pPr>
            <a:r>
              <a:rPr lang="zh-CN" altLang="en-US" sz="2000" b="1" smtClean="0">
                <a:solidFill>
                  <a:schemeClr val="accent2"/>
                </a:solidFill>
                <a:latin typeface="宋体" pitchFamily="2" charset="-122"/>
              </a:rPr>
              <a:t>由于这个模型较新产品交付后维护成本是否降低，不能确定； </a:t>
            </a:r>
          </a:p>
          <a:p>
            <a:pPr>
              <a:lnSpc>
                <a:spcPts val="3000"/>
              </a:lnSpc>
              <a:spcBef>
                <a:spcPct val="50000"/>
              </a:spcBef>
              <a:buFontTx/>
              <a:buAutoNum type="arabicParenR"/>
              <a:defRPr/>
            </a:pPr>
            <a:r>
              <a:rPr lang="zh-CN" altLang="en-US" sz="2000" b="1" smtClean="0">
                <a:solidFill>
                  <a:schemeClr val="accent2"/>
                </a:solidFill>
                <a:latin typeface="宋体" pitchFamily="2" charset="-122"/>
              </a:rPr>
              <a:t>对编码人员的经验要求高</a:t>
            </a:r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3.3.2  </a:t>
            </a:r>
            <a:r>
              <a:rPr kumimoji="1" lang="en-US" altLang="zh-CN" smtClean="0"/>
              <a:t>Rational</a:t>
            </a:r>
            <a:r>
              <a:rPr kumimoji="1" lang="zh-CN" altLang="en-US" smtClean="0"/>
              <a:t>统一过程 （</a:t>
            </a:r>
            <a:r>
              <a:rPr kumimoji="1" lang="en-US" altLang="zh-CN" smtClean="0"/>
              <a:t>RUP</a:t>
            </a:r>
            <a:r>
              <a:rPr kumimoji="1" lang="zh-CN" altLang="en-US" smtClean="0"/>
              <a:t>）</a:t>
            </a:r>
          </a:p>
        </p:txBody>
      </p:sp>
      <p:graphicFrame>
        <p:nvGraphicFramePr>
          <p:cNvPr id="39939" name="Object 5"/>
          <p:cNvGraphicFramePr>
            <a:graphicFrameLocks noChangeAspect="1"/>
          </p:cNvGraphicFramePr>
          <p:nvPr>
            <p:ph idx="1"/>
          </p:nvPr>
        </p:nvGraphicFramePr>
        <p:xfrm>
          <a:off x="838200" y="1781175"/>
          <a:ext cx="741680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位图图像" r:id="rId3" imgW="4439270" imgH="3362794" progId="Paint.Picture">
                  <p:embed/>
                </p:oleObj>
              </mc:Choice>
              <mc:Fallback>
                <p:oleObj name="位图图像" r:id="rId3" imgW="4439270" imgH="336279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81175"/>
                        <a:ext cx="7416800" cy="490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3.3.2  </a:t>
            </a:r>
            <a:r>
              <a:rPr kumimoji="1" lang="en-US" altLang="zh-CN" smtClean="0"/>
              <a:t>Rational</a:t>
            </a:r>
            <a:r>
              <a:rPr kumimoji="1" lang="zh-CN" altLang="en-US" smtClean="0"/>
              <a:t>统一过程 （</a:t>
            </a:r>
            <a:r>
              <a:rPr kumimoji="1" lang="en-US" altLang="zh-CN" smtClean="0"/>
              <a:t>RUP</a:t>
            </a:r>
            <a:r>
              <a:rPr kumimoji="1" lang="zh-CN" altLang="en-US" smtClean="0"/>
              <a:t>）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116013" y="2349500"/>
            <a:ext cx="727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049338" y="2105025"/>
            <a:ext cx="7200900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0" lang="zh-CN" altLang="en-US" b="1">
                <a:solidFill>
                  <a:schemeClr val="accent2"/>
                </a:solidFill>
                <a:ea typeface="黑体" pitchFamily="2" charset="-122"/>
              </a:rPr>
              <a:t>用例驱动</a:t>
            </a:r>
          </a:p>
          <a:p>
            <a:pPr lvl="1">
              <a:lnSpc>
                <a:spcPts val="3000"/>
              </a:lnSpc>
              <a:buClr>
                <a:srgbClr val="0000FF"/>
              </a:buClr>
              <a:buFont typeface="Times New Roman" pitchFamily="18" charset="0"/>
              <a:buChar char="─"/>
              <a:defRPr/>
            </a:pPr>
            <a:r>
              <a:rPr kumimoji="0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0" lang="en-US" altLang="zh-CN" sz="2000" b="1"/>
              <a:t>Concise, simple, and understandable</a:t>
            </a:r>
            <a:r>
              <a:rPr kumimoji="0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3">
              <a:buFont typeface="Wingdings" pitchFamily="2" charset="2"/>
              <a:buNone/>
              <a:defRPr/>
            </a:pPr>
            <a:endParaRPr kumimoji="0"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0" lang="zh-CN" altLang="en-US" b="1">
                <a:solidFill>
                  <a:schemeClr val="accent2"/>
                </a:solidFill>
                <a:ea typeface="黑体" pitchFamily="2" charset="-122"/>
              </a:rPr>
              <a:t>以体系结构为中心</a:t>
            </a:r>
          </a:p>
          <a:p>
            <a:pPr lvl="1">
              <a:lnSpc>
                <a:spcPts val="3000"/>
              </a:lnSpc>
              <a:buClr>
                <a:srgbClr val="0000FF"/>
              </a:buClr>
              <a:buFont typeface="Times New Roman" pitchFamily="18" charset="0"/>
              <a:buChar char="─"/>
              <a:defRPr/>
            </a:pPr>
            <a:r>
              <a:rPr kumimoji="0" lang="zh-CN" altLang="en-US" sz="2000" b="1"/>
              <a:t>  </a:t>
            </a:r>
            <a:r>
              <a:rPr kumimoji="0" lang="en-US" altLang="zh-CN" sz="2000" b="1"/>
              <a:t>Effective basis for large-scale reuse</a:t>
            </a:r>
          </a:p>
          <a:p>
            <a:pPr>
              <a:buFont typeface="Wingdings" pitchFamily="2" charset="2"/>
              <a:buNone/>
              <a:defRPr/>
            </a:pPr>
            <a:endParaRPr kumimoji="0"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itchFamily="2" charset="2"/>
              <a:buChar char="n"/>
              <a:defRPr/>
            </a:pPr>
            <a:r>
              <a:rPr kumimoji="0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0" lang="zh-CN" altLang="en-US" b="1">
                <a:solidFill>
                  <a:schemeClr val="accent2"/>
                </a:solidFill>
                <a:ea typeface="黑体" pitchFamily="2" charset="-122"/>
              </a:rPr>
              <a:t>增量和迭代开发</a:t>
            </a:r>
          </a:p>
          <a:p>
            <a:pPr lvl="1">
              <a:lnSpc>
                <a:spcPts val="3000"/>
              </a:lnSpc>
              <a:buClr>
                <a:srgbClr val="0000FF"/>
              </a:buClr>
              <a:buFont typeface="Times New Roman" pitchFamily="18" charset="0"/>
              <a:buChar char="─"/>
              <a:defRPr/>
            </a:pPr>
            <a:r>
              <a:rPr kumimoji="0" lang="zh-CN" altLang="en-US" sz="2000" b="1"/>
              <a:t>  基于风险前驱的原则，渐进地展开分析、设计及其相关活动，每个迭代都会提供一次验证和调整模型机会，推动软件质量的提升。</a:t>
            </a:r>
          </a:p>
          <a:p>
            <a:pPr>
              <a:spcBef>
                <a:spcPct val="50000"/>
              </a:spcBef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80808"/>
      </a:hlink>
      <a:folHlink>
        <a:srgbClr val="0000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270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Times New Roman</vt:lpstr>
      <vt:lpstr>宋体</vt:lpstr>
      <vt:lpstr>Arial</vt:lpstr>
      <vt:lpstr>Wingdings 2</vt:lpstr>
      <vt:lpstr>黑体</vt:lpstr>
      <vt:lpstr>Wingdings</vt:lpstr>
      <vt:lpstr>Comic Sans MS</vt:lpstr>
      <vt:lpstr>Verdana</vt:lpstr>
      <vt:lpstr>Tahoma</vt:lpstr>
      <vt:lpstr>1_默认设计模板</vt:lpstr>
      <vt:lpstr>Microsoft Visio 绘图</vt:lpstr>
      <vt:lpstr>位图图像</vt:lpstr>
      <vt:lpstr>第 3 章   软件开发过程管理 </vt:lpstr>
      <vt:lpstr>本章内容提要</vt:lpstr>
      <vt:lpstr>3.3.1  极限模型 </vt:lpstr>
      <vt:lpstr>3.3.1  极限模型 </vt:lpstr>
      <vt:lpstr>3.3.1  极限模型 </vt:lpstr>
      <vt:lpstr>3.3.1  极限模型 </vt:lpstr>
      <vt:lpstr>3.3.2  Rational统一过程 （RUP）</vt:lpstr>
      <vt:lpstr>3.3.2  Rational统一过程 （RUP）</vt:lpstr>
    </vt:vector>
  </TitlesOfParts>
  <Manager>杨立东</Manager>
  <Company>CRS Tech（上海连陆）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P01-CMMI实践解析－CMMI模型概述</dc:title>
  <dc:subject>CMMI模型概述</dc:subject>
  <dc:creator>杨立东</dc:creator>
  <cp:lastModifiedBy>TB-YK</cp:lastModifiedBy>
  <cp:revision>125</cp:revision>
  <dcterms:created xsi:type="dcterms:W3CDTF">2005-05-27T08:51:01Z</dcterms:created>
  <dcterms:modified xsi:type="dcterms:W3CDTF">2020-02-24T17:48:51Z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说明">
    <vt:lpwstr>PowerPoint 打印文稿</vt:lpwstr>
  </property>
</Properties>
</file>