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256" r:id="rId2"/>
    <p:sldId id="321" r:id="rId3"/>
    <p:sldId id="292" r:id="rId4"/>
    <p:sldId id="327" r:id="rId5"/>
    <p:sldId id="293" r:id="rId6"/>
    <p:sldId id="326" r:id="rId7"/>
    <p:sldId id="294" r:id="rId8"/>
    <p:sldId id="325" r:id="rId9"/>
    <p:sldId id="295" r:id="rId10"/>
    <p:sldId id="317" r:id="rId11"/>
    <p:sldId id="296" r:id="rId12"/>
    <p:sldId id="297" r:id="rId13"/>
    <p:sldId id="328" r:id="rId14"/>
    <p:sldId id="329" r:id="rId15"/>
    <p:sldId id="330" r:id="rId16"/>
    <p:sldId id="331" r:id="rId17"/>
    <p:sldId id="332" r:id="rId18"/>
    <p:sldId id="333" r:id="rId19"/>
    <p:sldId id="33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3366CC"/>
    <a:srgbClr val="0000FF"/>
    <a:srgbClr val="CC3300"/>
    <a:srgbClr val="FFCC99"/>
    <a:srgbClr val="FFFFCC"/>
    <a:srgbClr val="FF99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079D61-FD1B-4D93-823D-4BCC35AD0A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64163" y="201613"/>
            <a:ext cx="3703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smtClean="0">
                <a:solidFill>
                  <a:srgbClr val="63B4D1"/>
                </a:solidFill>
                <a:latin typeface="黑体" pitchFamily="2" charset="-122"/>
                <a:ea typeface="黑体" pitchFamily="2" charset="-122"/>
              </a:rPr>
              <a:t>华中科技大学软件学院 </a:t>
            </a:r>
          </a:p>
        </p:txBody>
      </p:sp>
      <p:pic>
        <p:nvPicPr>
          <p:cNvPr id="6" name="Picture 6" descr="软件学院徽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72720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79613" y="711200"/>
            <a:ext cx="4051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rgbClr val="63B4D1"/>
                </a:solidFill>
                <a:latin typeface="Arial" charset="0"/>
                <a:ea typeface="黑体" pitchFamily="2" charset="-122"/>
              </a:rPr>
              <a:t>THE SCHOOL OF SOFTWARE ENGINEERING OF HUST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2420938"/>
            <a:ext cx="8283575" cy="18002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defRPr sz="3600">
                <a:solidFill>
                  <a:srgbClr val="FFFF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4292600"/>
            <a:ext cx="8569325" cy="2160588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406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052513"/>
            <a:ext cx="2195513" cy="580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052513"/>
            <a:ext cx="6437312" cy="580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8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052513"/>
            <a:ext cx="8785225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388" y="1773238"/>
            <a:ext cx="8785225" cy="50847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3101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8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085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773238"/>
            <a:ext cx="4316412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316413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72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58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5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88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412163" y="6624638"/>
            <a:ext cx="500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650CD7F-37C3-4CEB-A653-7D43F9A5169A}" type="slidenum">
              <a:rPr kumimoji="0" lang="en-US" altLang="zh-CN" sz="1200" b="1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pPr algn="r" eaLnBrk="1" hangingPunct="1"/>
              <a:t>‹#›</a:t>
            </a:fld>
            <a:endParaRPr kumimoji="0" lang="en-US" altLang="zh-CN" sz="1200" b="1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052513"/>
            <a:ext cx="87852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52400" y="1700213"/>
            <a:ext cx="5638800" cy="76200"/>
          </a:xfrm>
          <a:prstGeom prst="rect">
            <a:avLst/>
          </a:prstGeom>
          <a:gradFill rotWithShape="0">
            <a:gsLst>
              <a:gs pos="0">
                <a:srgbClr val="66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563938" y="111125"/>
            <a:ext cx="568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600" b="1" smtClean="0">
                <a:solidFill>
                  <a:schemeClr val="bg1"/>
                </a:solidFill>
                <a:latin typeface="Arial" charset="0"/>
              </a:rPr>
              <a:t>THE SCHOOL OF SOFTWARE ENGINEERING OF HUST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</p:bldLst>
  </p:timing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8001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12573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7145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21717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 2" panose="05020102010507070707" pitchFamily="18" charset="2"/>
        <a:buChar char="¡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06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50938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章   软件开发过程管理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002" name="Group 162"/>
          <p:cNvGraphicFramePr>
            <a:graphicFrameLocks noGrp="1"/>
          </p:cNvGraphicFramePr>
          <p:nvPr>
            <p:ph idx="1"/>
          </p:nvPr>
        </p:nvGraphicFramePr>
        <p:xfrm>
          <a:off x="971550" y="2420938"/>
          <a:ext cx="7416800" cy="4110036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阶段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需要监控的关键元素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问题定义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关于规模和目标的报告书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可行性研究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系统的高层逻辑模型：数据流图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效益分析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需求分析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系统的逻辑模型：数据流图（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MSC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图），数据字典（类清单、对象间关系）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算法描述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总体设计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可能的解法：系统流程图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效益分析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推荐的系统结构：层次图 ，结构图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详细设计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19125" algn="l"/>
                          <a:tab pos="2416175" algn="l"/>
                          <a:tab pos="3624263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编码规格说明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综合测试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综合测试方案和结果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完整性一致的软件配置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维护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 完整准确的维护记录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231" name="Rectangle 15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3.4.4  </a:t>
            </a:r>
            <a:r>
              <a:rPr kumimoji="1" lang="zh-CN" altLang="en-US" smtClean="0"/>
              <a:t>质量目标 </a:t>
            </a:r>
          </a:p>
        </p:txBody>
      </p:sp>
      <p:sp>
        <p:nvSpPr>
          <p:cNvPr id="51232" name="Text Box 156"/>
          <p:cNvSpPr txBox="1">
            <a:spLocks noChangeArrowheads="1"/>
          </p:cNvSpPr>
          <p:nvPr/>
        </p:nvSpPr>
        <p:spPr bwMode="auto">
          <a:xfrm>
            <a:off x="735013" y="1628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33" name="Text Box 159"/>
          <p:cNvSpPr txBox="1">
            <a:spLocks noChangeArrowheads="1"/>
          </p:cNvSpPr>
          <p:nvPr/>
        </p:nvSpPr>
        <p:spPr bwMode="auto">
          <a:xfrm>
            <a:off x="798513" y="1844675"/>
            <a:ext cx="369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　各阶段的关键元素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3.4.5  </a:t>
            </a:r>
            <a:r>
              <a:rPr kumimoji="1" lang="zh-CN" altLang="en-US" smtClean="0"/>
              <a:t>项目质量计划的编写 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815975" y="2284413"/>
            <a:ext cx="7859713" cy="331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/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质量计划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       应说明项目管理小组如何具体执行它的质量策略。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    目的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2000" b="1"/>
              <a:t>       规划出哪些是需要被跟踪的质量工作，并建立文档，此文档可以作为软件质量工作指南，帮助项目经理确保所有工作按计划完成。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/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编写准则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/>
              <a:t>       具体情况具体对待，没有统一定律。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3.4.6  </a:t>
            </a:r>
            <a:r>
              <a:rPr kumimoji="1" lang="zh-CN" altLang="en-US" smtClean="0"/>
              <a:t>按照质量计划实施有效的质量控制 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773113" y="1819275"/>
            <a:ext cx="7864475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None/>
            </a:pPr>
            <a:r>
              <a:rPr lang="zh-CN" altLang="en-US"/>
              <a:t>　　</a:t>
            </a:r>
            <a:r>
              <a:rPr lang="zh-CN" altLang="en-US" b="1">
                <a:latin typeface="宋体" panose="02010600030101010101" pitchFamily="2" charset="-122"/>
              </a:rPr>
              <a:t>质量计划确定后，按其建立的质量管理体系，各责任单位必须按</a:t>
            </a:r>
            <a:r>
              <a:rPr lang="en-US" altLang="zh-CN" b="1">
                <a:latin typeface="宋体" panose="02010600030101010101" pitchFamily="2" charset="-122"/>
              </a:rPr>
              <a:t>PDCA</a:t>
            </a:r>
            <a:r>
              <a:rPr lang="zh-CN" altLang="en-US" b="1">
                <a:latin typeface="宋体" panose="02010600030101010101" pitchFamily="2" charset="-122"/>
              </a:rPr>
              <a:t>质量环的要求，实施有效的质量控制。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　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质量控制可分为两个阶段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监测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控制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None/>
            </a:pPr>
            <a:r>
              <a:rPr lang="zh-CN" altLang="en-US" sz="2000" b="1"/>
              <a:t>质量控制应贯穿于项目的整个过程。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　项目收尾的两个阶段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项目评估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项目终止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None/>
            </a:pPr>
            <a:r>
              <a:rPr lang="zh-CN" altLang="en-US" sz="2000" b="1"/>
              <a:t>项目收尾阶段的质量控制是一个非常重要而又容易忽视的内容。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736600" y="234315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93775" y="237648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ea typeface="黑体" panose="02010609060101010101" pitchFamily="49" charset="-122"/>
              </a:rPr>
              <a:t>CMM</a:t>
            </a:r>
            <a:r>
              <a:rPr lang="zh-CN" altLang="en-US" sz="2200" b="1">
                <a:ea typeface="黑体" panose="02010609060101010101" pitchFamily="49" charset="-122"/>
              </a:rPr>
              <a:t>和</a:t>
            </a:r>
            <a:r>
              <a:rPr lang="en-US" altLang="zh-CN" sz="2200" b="1">
                <a:ea typeface="黑体" panose="02010609060101010101" pitchFamily="49" charset="-122"/>
              </a:rPr>
              <a:t>ISO9000</a:t>
            </a:r>
            <a:r>
              <a:rPr lang="en-US" altLang="zh-CN"/>
              <a:t> 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7713" y="2890838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004888" y="2932113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传统软件开发生命周期模型</a:t>
            </a:r>
            <a:r>
              <a:rPr lang="zh-CN" altLang="en-US"/>
              <a:t> 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747713" y="3440113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004888" y="3511550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扩展软件开发生命周期模型</a:t>
            </a:r>
            <a:r>
              <a:rPr lang="zh-CN" altLang="en-US"/>
              <a:t> 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611188" y="24320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752475" y="3992563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009650" y="4025900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质量计划</a:t>
            </a:r>
            <a:r>
              <a:rPr lang="zh-CN" altLang="en-US"/>
              <a:t> 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27063" y="4081463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3.4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85" name="AutoShape 13"/>
          <p:cNvSpPr>
            <a:spLocks noChangeArrowheads="1"/>
          </p:cNvSpPr>
          <p:nvPr/>
        </p:nvSpPr>
        <p:spPr bwMode="auto">
          <a:xfrm>
            <a:off x="750888" y="4546600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008063" y="4594225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案例分析</a:t>
            </a:r>
            <a:r>
              <a:rPr lang="zh-CN" altLang="en-US" sz="2200" b="1"/>
              <a:t> 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25475" y="4635500"/>
            <a:ext cx="334963" cy="260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3.5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755650" y="5106988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012825" y="5140325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本章小结</a:t>
            </a:r>
            <a:r>
              <a:rPr lang="zh-CN" altLang="en-US"/>
              <a:t> 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630238" y="519588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3.6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755650" y="565150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012825" y="568483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复习思考题</a:t>
            </a:r>
            <a:r>
              <a:rPr lang="zh-CN" altLang="en-US"/>
              <a:t> 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630238" y="574040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3.7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604838" y="299243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604838" y="35369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3.3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3.5 </a:t>
            </a:r>
            <a:r>
              <a:rPr kumimoji="1" lang="zh-CN" altLang="en-US" smtClean="0"/>
              <a:t>案例分析</a:t>
            </a:r>
            <a:endParaRPr lang="zh-CN" altLang="en-US" smtClean="0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004888" y="1935163"/>
            <a:ext cx="741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42988" y="4076700"/>
            <a:ext cx="717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b="1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116013" y="2060575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22313" y="2205038"/>
            <a:ext cx="7488237" cy="284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/>
              <a:t>    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HRMS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</a:p>
          <a:p>
            <a:pPr lvl="1" eaLnBrk="1" hangingPunct="1">
              <a:lnSpc>
                <a:spcPts val="3000"/>
              </a:lnSpc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　即人力资源管理系统，是为某跨国企业的</a:t>
            </a:r>
            <a:r>
              <a:rPr lang="en-US" altLang="zh-CN" sz="2000" b="1"/>
              <a:t>ISS</a:t>
            </a:r>
            <a:r>
              <a:rPr lang="zh-CN" altLang="en-US" sz="2000" b="1"/>
              <a:t>部门而开发的。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HRMS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系统生存期模型选择过程</a:t>
            </a:r>
          </a:p>
          <a:p>
            <a:pPr lvl="1" eaLnBrk="1" hangingPunct="1">
              <a:lnSpc>
                <a:spcPts val="3000"/>
              </a:lnSpc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　针对本项目的开发特点，参考企业的生存期模型说明和软件过程体系，决定采用迭代增量式模型。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6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3.5 </a:t>
            </a:r>
            <a:r>
              <a:rPr kumimoji="1" lang="zh-CN" altLang="en-US" smtClean="0"/>
              <a:t>案例分析</a:t>
            </a:r>
            <a:endParaRPr lang="zh-CN" altLang="en-US" smtClean="0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1042988" y="4076700"/>
            <a:ext cx="717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b="1"/>
          </a:p>
        </p:txBody>
      </p:sp>
      <p:sp>
        <p:nvSpPr>
          <p:cNvPr id="56324" name="Rectangle 8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2771775" y="1484313"/>
          <a:ext cx="5684838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Visio" r:id="rId3" imgW="8062570" imgH="9010802" progId="Visio.Drawing.11">
                  <p:embed/>
                </p:oleObj>
              </mc:Choice>
              <mc:Fallback>
                <p:oleObj name="Visio" r:id="rId3" imgW="8062570" imgH="9010802" progId="Visio.Drawing.11">
                  <p:embed/>
                  <p:pic>
                    <p:nvPicPr>
                      <p:cNvPr id="183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84313"/>
                        <a:ext cx="5684838" cy="522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942975" y="2101850"/>
            <a:ext cx="5667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H</a:t>
            </a:r>
          </a:p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R</a:t>
            </a:r>
          </a:p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M</a:t>
            </a:r>
          </a:p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S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项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目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生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存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期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模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型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14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736600" y="234315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93775" y="237648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ea typeface="黑体" panose="02010609060101010101" pitchFamily="49" charset="-122"/>
              </a:rPr>
              <a:t>CMM</a:t>
            </a:r>
            <a:r>
              <a:rPr lang="zh-CN" altLang="en-US" sz="2200" b="1">
                <a:ea typeface="黑体" panose="02010609060101010101" pitchFamily="49" charset="-122"/>
              </a:rPr>
              <a:t>和</a:t>
            </a:r>
            <a:r>
              <a:rPr lang="en-US" altLang="zh-CN" sz="2200" b="1">
                <a:ea typeface="黑体" panose="02010609060101010101" pitchFamily="49" charset="-122"/>
              </a:rPr>
              <a:t>ISO9000</a:t>
            </a:r>
            <a:r>
              <a:rPr lang="en-US" altLang="zh-CN"/>
              <a:t> 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747713" y="2890838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004888" y="2932113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传统软件开发生命周期模型</a:t>
            </a:r>
            <a:r>
              <a:rPr lang="zh-CN" altLang="en-US"/>
              <a:t> 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747713" y="3440113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004888" y="3511550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扩展软件开发生命周期模型</a:t>
            </a:r>
            <a:r>
              <a:rPr lang="zh-CN" altLang="en-US"/>
              <a:t> 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11188" y="24320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AutoShape 10"/>
          <p:cNvSpPr>
            <a:spLocks noChangeArrowheads="1"/>
          </p:cNvSpPr>
          <p:nvPr/>
        </p:nvSpPr>
        <p:spPr bwMode="auto">
          <a:xfrm>
            <a:off x="752475" y="3992563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009650" y="4025900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质量计划</a:t>
            </a:r>
            <a:r>
              <a:rPr lang="zh-CN" altLang="en-US"/>
              <a:t> 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27063" y="4081463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3.4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7" name="AutoShape 13"/>
          <p:cNvSpPr>
            <a:spLocks noChangeArrowheads="1"/>
          </p:cNvSpPr>
          <p:nvPr/>
        </p:nvSpPr>
        <p:spPr bwMode="auto">
          <a:xfrm>
            <a:off x="750888" y="4546600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008063" y="4594225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案例分析</a:t>
            </a:r>
            <a:r>
              <a:rPr lang="zh-CN" altLang="en-US" sz="2200" b="1"/>
              <a:t> 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25475" y="4635500"/>
            <a:ext cx="334963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3.5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0" name="AutoShape 16"/>
          <p:cNvSpPr>
            <a:spLocks noChangeArrowheads="1"/>
          </p:cNvSpPr>
          <p:nvPr/>
        </p:nvSpPr>
        <p:spPr bwMode="auto">
          <a:xfrm>
            <a:off x="755650" y="5106988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12825" y="5154613"/>
            <a:ext cx="491966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本章小结 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630238" y="5195888"/>
            <a:ext cx="334962" cy="260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3.6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3" name="AutoShape 19"/>
          <p:cNvSpPr>
            <a:spLocks noChangeArrowheads="1"/>
          </p:cNvSpPr>
          <p:nvPr/>
        </p:nvSpPr>
        <p:spPr bwMode="auto">
          <a:xfrm>
            <a:off x="755650" y="565150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012825" y="568483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复习思考题</a:t>
            </a:r>
            <a:r>
              <a:rPr lang="zh-CN" altLang="en-US"/>
              <a:t> 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30238" y="574040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3.7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604838" y="299243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04838" y="35369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3.3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本章小结</a:t>
            </a:r>
            <a:r>
              <a:rPr kumimoji="1" lang="zh-CN" altLang="en-US" smtClean="0"/>
              <a:t> 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82650" y="2047875"/>
            <a:ext cx="7577138" cy="3973513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ts val="3000"/>
              </a:lnSpc>
            </a:pPr>
            <a:r>
              <a:rPr lang="zh-CN" altLang="en-US" sz="1800" smtClean="0">
                <a:solidFill>
                  <a:srgbClr val="CA5B08"/>
                </a:solidFill>
              </a:rPr>
              <a:t>讲述了软件开发过程管理需要掌握的部分知识。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1800" smtClean="0">
                <a:solidFill>
                  <a:srgbClr val="CA5B08"/>
                </a:solidFill>
              </a:rPr>
              <a:t>介绍了</a:t>
            </a:r>
            <a:r>
              <a:rPr lang="en-US" altLang="zh-CN" sz="1800" smtClean="0">
                <a:solidFill>
                  <a:srgbClr val="CA5B08"/>
                </a:solidFill>
              </a:rPr>
              <a:t>ISO9000</a:t>
            </a:r>
            <a:r>
              <a:rPr lang="zh-CN" altLang="en-US" sz="1800" smtClean="0">
                <a:solidFill>
                  <a:srgbClr val="CA5B08"/>
                </a:solidFill>
              </a:rPr>
              <a:t>，</a:t>
            </a:r>
            <a:r>
              <a:rPr lang="en-US" altLang="zh-CN" sz="1800" smtClean="0">
                <a:solidFill>
                  <a:srgbClr val="CA5B08"/>
                </a:solidFill>
              </a:rPr>
              <a:t>CMM</a:t>
            </a:r>
            <a:r>
              <a:rPr lang="zh-CN" altLang="en-US" sz="1800" smtClean="0">
                <a:solidFill>
                  <a:srgbClr val="CA5B08"/>
                </a:solidFill>
              </a:rPr>
              <a:t>和</a:t>
            </a:r>
            <a:r>
              <a:rPr lang="en-US" altLang="zh-CN" sz="1800" smtClean="0">
                <a:solidFill>
                  <a:srgbClr val="CA5B08"/>
                </a:solidFill>
              </a:rPr>
              <a:t>CMMI</a:t>
            </a:r>
            <a:r>
              <a:rPr lang="zh-CN" altLang="en-US" sz="1800" smtClean="0">
                <a:solidFill>
                  <a:srgbClr val="CA5B08"/>
                </a:solidFill>
              </a:rPr>
              <a:t>三种常见的软件过程改进方法，并比较了它们之间的异同，对于选取哪种方法给予了建议。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1800" smtClean="0">
                <a:solidFill>
                  <a:srgbClr val="CA5B08"/>
                </a:solidFill>
              </a:rPr>
              <a:t>详细介绍了多种软件开发生命周期模型的特点、优缺点，对于软件开发中的相当重要的项目选型工作提供了参照。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1800" smtClean="0">
                <a:solidFill>
                  <a:srgbClr val="CA5B08"/>
                </a:solidFill>
              </a:rPr>
              <a:t>此外还介绍了质量计划的定义和详细的模版。</a:t>
            </a:r>
            <a:r>
              <a:rPr lang="en-US" altLang="zh-CN" sz="1800" smtClean="0">
                <a:solidFill>
                  <a:srgbClr val="CA5B08"/>
                </a:solidFill>
              </a:rPr>
              <a:t>(</a:t>
            </a:r>
            <a:r>
              <a:rPr lang="zh-CN" altLang="en-US" sz="1800" smtClean="0">
                <a:solidFill>
                  <a:srgbClr val="CA5B08"/>
                </a:solidFill>
              </a:rPr>
              <a:t>质量计划的制定对于软件质量控制的重要性非同小可，它涉及的范围很广，需要制定的内容相当多，部分内容读者可以在其它章节去详细了解。</a:t>
            </a:r>
            <a:r>
              <a:rPr lang="en-US" altLang="zh-CN" sz="1800" smtClean="0">
                <a:solidFill>
                  <a:srgbClr val="CA5B08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29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736600" y="234315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93775" y="237648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CMM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ISO9000</a:t>
            </a:r>
            <a:r>
              <a:rPr lang="en-US" altLang="zh-CN"/>
              <a:t> 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747713" y="2890838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004888" y="2932113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传统软件开发生命周期模型</a:t>
            </a:r>
            <a:r>
              <a:rPr lang="zh-CN" altLang="en-US"/>
              <a:t> </a:t>
            </a: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747713" y="3440113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004888" y="3511550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扩展软件开发生命周期模型</a:t>
            </a:r>
            <a:r>
              <a:rPr lang="zh-CN" altLang="en-US"/>
              <a:t> 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11188" y="2432050"/>
            <a:ext cx="334962" cy="260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2" name="AutoShape 10"/>
          <p:cNvSpPr>
            <a:spLocks noChangeArrowheads="1"/>
          </p:cNvSpPr>
          <p:nvPr/>
        </p:nvSpPr>
        <p:spPr bwMode="auto">
          <a:xfrm>
            <a:off x="752475" y="3992563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009650" y="4040188"/>
            <a:ext cx="491966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质量计划 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627063" y="4081463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3.4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750888" y="4546600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008063" y="4594225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r>
              <a:rPr lang="zh-CN" altLang="en-US" sz="2200" b="1"/>
              <a:t> 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5475" y="4635500"/>
            <a:ext cx="334963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3.5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755650" y="5106988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1012825" y="5140325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  <a:r>
              <a:rPr lang="zh-CN" altLang="en-US"/>
              <a:t> 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30238" y="519588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3.6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55650" y="565150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1012825" y="568483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复习思考题</a:t>
            </a:r>
            <a:r>
              <a:rPr lang="zh-CN" altLang="en-US"/>
              <a:t> 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30238" y="5740400"/>
            <a:ext cx="334962" cy="260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3.7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604838" y="299243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604838" y="35369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3.3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 smtClean="0"/>
              <a:t>作业</a:t>
            </a:r>
            <a:endParaRPr kumimoji="1" lang="zh-CN" altLang="en-US" dirty="0" smtClean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95536" y="2157413"/>
            <a:ext cx="7978527" cy="1733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buFontTx/>
              <a:buAutoNum type="arabicPeriod"/>
            </a:pPr>
            <a:r>
              <a:rPr kumimoji="0" lang="zh-CN" altLang="en-US" sz="2000" b="1" dirty="0" smtClean="0"/>
              <a:t>你</a:t>
            </a:r>
            <a:r>
              <a:rPr kumimoji="0" lang="zh-CN" altLang="en-US" sz="2000" b="1" dirty="0"/>
              <a:t>觉得进化模型和螺旋模型有哪些相似之处吗？它们的核心思想是什么？</a:t>
            </a:r>
          </a:p>
          <a:p>
            <a:pPr eaLnBrk="1" hangingPunct="1">
              <a:lnSpc>
                <a:spcPts val="3200"/>
              </a:lnSpc>
              <a:buFontTx/>
              <a:buAutoNum type="arabicPeriod"/>
            </a:pPr>
            <a:r>
              <a:rPr kumimoji="0" lang="zh-CN" altLang="en-US" sz="2000" b="1" dirty="0"/>
              <a:t>质量体系、质量手册和质量计划的联系何在</a:t>
            </a:r>
            <a:r>
              <a:rPr kumimoji="0" lang="zh-CN" altLang="en-US" sz="2000" b="1" dirty="0" smtClean="0"/>
              <a:t>？</a:t>
            </a:r>
            <a:endParaRPr kumimoji="0" lang="en-US" altLang="zh-CN" sz="2000" b="1" dirty="0" smtClean="0"/>
          </a:p>
          <a:p>
            <a:pPr eaLnBrk="1" hangingPunct="1">
              <a:lnSpc>
                <a:spcPts val="3200"/>
              </a:lnSpc>
              <a:buFontTx/>
              <a:buAutoNum type="arabicPeriod"/>
            </a:pPr>
            <a:r>
              <a:rPr kumimoji="0" lang="zh-CN" altLang="en-US" sz="2000" b="1" dirty="0" smtClean="0"/>
              <a:t>请自行在网上查询并总结一下，软件缺陷度量的方法？</a:t>
            </a:r>
            <a:endParaRPr kumimoji="0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710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736600" y="234315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93775" y="237648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ea typeface="黑体" panose="02010609060101010101" pitchFamily="49" charset="-122"/>
              </a:rPr>
              <a:t>CMM</a:t>
            </a:r>
            <a:r>
              <a:rPr lang="zh-CN" altLang="en-US" sz="2200" b="1">
                <a:ea typeface="黑体" panose="02010609060101010101" pitchFamily="49" charset="-122"/>
              </a:rPr>
              <a:t>和</a:t>
            </a:r>
            <a:r>
              <a:rPr lang="en-US" altLang="zh-CN" sz="2200" b="1">
                <a:ea typeface="黑体" panose="02010609060101010101" pitchFamily="49" charset="-122"/>
              </a:rPr>
              <a:t>ISO9000</a:t>
            </a:r>
            <a:r>
              <a:rPr lang="en-US" altLang="zh-CN"/>
              <a:t> 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747713" y="2890838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04888" y="2932113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传统软件开发生命周期模型</a:t>
            </a:r>
            <a:r>
              <a:rPr lang="zh-CN" altLang="en-US"/>
              <a:t> 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747713" y="3440113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004888" y="3511550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扩展软件开发生命周期模型</a:t>
            </a:r>
            <a:r>
              <a:rPr lang="zh-CN" altLang="en-US"/>
              <a:t> 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11188" y="24320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752475" y="3992563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009650" y="4025900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质量计划</a:t>
            </a:r>
            <a:r>
              <a:rPr lang="zh-CN" altLang="en-US"/>
              <a:t> 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27063" y="4081463"/>
            <a:ext cx="334962" cy="260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3.4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750888" y="4546600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008063" y="4594225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案例分析</a:t>
            </a:r>
            <a:r>
              <a:rPr lang="zh-CN" altLang="en-US" sz="2200" b="1"/>
              <a:t> 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625475" y="4635500"/>
            <a:ext cx="334963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3.5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755650" y="5106988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1012825" y="5154613"/>
            <a:ext cx="491966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本章小结 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630238" y="519588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3.6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755650" y="565150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012825" y="568483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复习思考题</a:t>
            </a:r>
            <a:r>
              <a:rPr lang="zh-CN" altLang="en-US"/>
              <a:t> 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630238" y="574040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3.7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604838" y="299243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604838" y="35369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3.3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3.4.1  </a:t>
            </a:r>
            <a:r>
              <a:rPr lang="zh-CN" altLang="en-US" smtClean="0"/>
              <a:t>质量与质量规划 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800100" y="2205038"/>
            <a:ext cx="799147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/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软件质量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  是</a:t>
            </a:r>
            <a:r>
              <a:rPr lang="zh-CN" altLang="en-US" sz="2000" b="1">
                <a:latin typeface="宋体" panose="02010600030101010101" pitchFamily="2" charset="-122"/>
              </a:rPr>
              <a:t>“</a:t>
            </a:r>
            <a:r>
              <a:rPr lang="zh-CN" altLang="en-US" sz="2000" b="1"/>
              <a:t>所有描述计算机软件优秀程度的特性的组合</a:t>
            </a:r>
            <a:r>
              <a:rPr lang="zh-CN" altLang="en-US" sz="2000" b="1">
                <a:latin typeface="宋体" panose="02010600030101010101" pitchFamily="2" charset="-122"/>
              </a:rPr>
              <a:t>”</a:t>
            </a:r>
            <a:r>
              <a:rPr lang="zh-CN" altLang="en-US" sz="2000" b="1"/>
              <a:t>。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　软件质量度量模型由三层组成</a:t>
            </a:r>
            <a:endParaRPr lang="zh-CN" altLang="en-US"/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  第一层为质量特性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  第二层为质量子特性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  第三层称为度量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3.4.1  </a:t>
            </a:r>
            <a:r>
              <a:rPr lang="zh-CN" altLang="en-US" smtClean="0"/>
              <a:t>质量与质量规划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50900" y="1773238"/>
            <a:ext cx="7991475" cy="49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ISO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IEC9126 </a:t>
            </a:r>
            <a:r>
              <a:rPr lang="en-US" altLang="zh-CN" b="1">
                <a:solidFill>
                  <a:schemeClr val="accent2"/>
                </a:solidFill>
                <a:ea typeface="黑体" panose="02010609060101010101" pitchFamily="49" charset="-122"/>
              </a:rPr>
              <a:t>–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1991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GB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T16260 </a:t>
            </a:r>
            <a:r>
              <a:rPr lang="en-US" altLang="zh-CN" b="1">
                <a:solidFill>
                  <a:schemeClr val="accent2"/>
                </a:solidFill>
                <a:ea typeface="黑体" panose="02010609060101010101" pitchFamily="49" charset="-122"/>
              </a:rPr>
              <a:t>–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1996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）标准标准定义的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个质量特性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功能性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可靠性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易使用性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高效性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可维护性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可移植性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/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质量规划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　指识别哪些质量标准适用于软件项目，并确定如何满足这些标准的要求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3.4.2  </a:t>
            </a:r>
            <a:r>
              <a:rPr lang="zh-CN" altLang="en-US" smtClean="0"/>
              <a:t>质量体系、质量手册和质量计划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22325" y="2328863"/>
            <a:ext cx="7421563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1">
                <a:solidFill>
                  <a:schemeClr val="accent2"/>
                </a:solidFill>
                <a:ea typeface="黑体" panose="02010609060101010101" pitchFamily="49" charset="-122"/>
              </a:rPr>
              <a:t>    </a:t>
            </a: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质量体系</a:t>
            </a:r>
          </a:p>
          <a:p>
            <a:pPr lvl="1">
              <a:lnSpc>
                <a:spcPts val="3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　指为保证产品、过程或服务质量，满足规定（或潜在）的要求，由组织机构、职责、程序、活动、能力和资源等构成的有机整体。</a:t>
            </a:r>
            <a:r>
              <a:rPr kumimoji="0" lang="zh-CN" altLang="en-US"/>
              <a:t> </a:t>
            </a:r>
            <a:endParaRPr kumimoji="0" lang="zh-CN" altLang="en-US">
              <a:latin typeface="Arial" panose="020B0604020202020204" pitchFamily="34" charset="0"/>
            </a:endParaRPr>
          </a:p>
          <a:p>
            <a:pPr>
              <a:lnSpc>
                <a:spcPts val="3000"/>
              </a:lnSpc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    质量手册</a:t>
            </a:r>
          </a:p>
          <a:p>
            <a:pPr lvl="1">
              <a:lnSpc>
                <a:spcPts val="3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kumimoji="0" lang="zh-CN" altLang="en-US"/>
              <a:t>　</a:t>
            </a:r>
            <a:r>
              <a:rPr kumimoji="0" lang="zh-CN" altLang="en-US" sz="2000" b="1"/>
              <a:t>是描述企业质量体系的文件。</a:t>
            </a:r>
          </a:p>
          <a:p>
            <a:pPr>
              <a:lnSpc>
                <a:spcPts val="3000"/>
              </a:lnSpc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    质量计划</a:t>
            </a:r>
          </a:p>
          <a:p>
            <a:pPr lvl="1">
              <a:lnSpc>
                <a:spcPts val="3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　是质量管理（质量计划编制、质量保证和质量控制）的第一过程域 。</a:t>
            </a:r>
            <a:endParaRPr kumimoji="0"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3.4.2  </a:t>
            </a:r>
            <a:r>
              <a:rPr lang="zh-CN" altLang="en-US" smtClean="0"/>
              <a:t>质量体系、质量手册和质量计划 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695325" y="1858963"/>
            <a:ext cx="3571875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  <a:buFont typeface="Wingdings" panose="05000000000000000000" pitchFamily="2" charset="2"/>
              <a:buNone/>
            </a:pPr>
            <a:endParaRPr kumimoji="0" lang="en-US" altLang="zh-CN" sz="2000" b="1"/>
          </a:p>
          <a:p>
            <a:pPr>
              <a:lnSpc>
                <a:spcPts val="3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1">
                <a:solidFill>
                  <a:schemeClr val="accent2"/>
                </a:solidFill>
                <a:ea typeface="黑体" panose="02010609060101010101" pitchFamily="49" charset="-122"/>
              </a:rPr>
              <a:t>    </a:t>
            </a: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质量体系、质量手册和质量计划之间的关系</a:t>
            </a:r>
            <a:endParaRPr kumimoji="0" lang="zh-CN" altLang="en-US" sz="900"/>
          </a:p>
          <a:p>
            <a:pPr>
              <a:lnSpc>
                <a:spcPts val="3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/>
              <a:t>       质量体系好比一个国家的法制机构，质量手册就如同宪法，是质量体系的文档化的体现。而为每个项目制定的质量计划类似地方法规，它在符合质量手册的前提下，根据自身的要求与特殊性，通过适当的裁减修正而来。</a:t>
            </a:r>
            <a:r>
              <a:rPr kumimoji="0" lang="zh-CN" altLang="en-US"/>
              <a:t> </a:t>
            </a:r>
            <a:endParaRPr kumimoji="0"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4197350" y="2162175"/>
            <a:ext cx="184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chemeClr val="accent2"/>
                </a:solidFill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关系图</a:t>
            </a:r>
          </a:p>
        </p:txBody>
      </p:sp>
      <p:graphicFrame>
        <p:nvGraphicFramePr>
          <p:cNvPr id="17920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597400" y="2166938"/>
          <a:ext cx="3983038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Visio" r:id="rId3" imgW="4343705" imgH="4631741" progId="Visio.Drawing.11">
                  <p:embed/>
                </p:oleObj>
              </mc:Choice>
              <mc:Fallback>
                <p:oleObj name="Visio" r:id="rId3" imgW="4343705" imgH="463174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6" t="2332" r="2486" b="2332"/>
                      <a:stretch>
                        <a:fillRect/>
                      </a:stretch>
                    </p:blipFill>
                    <p:spPr bwMode="auto">
                      <a:xfrm>
                        <a:off x="4597400" y="2166938"/>
                        <a:ext cx="3983038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/>
      <p:bldP spid="1792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3.4.3  </a:t>
            </a:r>
            <a:r>
              <a:rPr lang="zh-CN" altLang="en-US" smtClean="0"/>
              <a:t>项目质量计划的内容 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782638" y="1971675"/>
            <a:ext cx="763270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/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项目实施总体目标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>
                <a:latin typeface="宋体" panose="02010600030101010101" pitchFamily="2" charset="-122"/>
              </a:rPr>
              <a:t> 质量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>
                <a:latin typeface="宋体" panose="02010600030101010101" pitchFamily="2" charset="-122"/>
              </a:rPr>
              <a:t> 时间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>
                <a:latin typeface="宋体" panose="02010600030101010101" pitchFamily="2" charset="-122"/>
              </a:rPr>
              <a:t> 成本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　　三者是一个相互制约、相互影响的统一体，其中任一项目标变化，都会引起另两个目标变化，并受其制约。</a:t>
            </a:r>
            <a:r>
              <a:rPr lang="zh-CN" altLang="en-US"/>
              <a:t>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/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项目分类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 质量倾斜型体系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 工期倾斜型体系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 成本倾斜型体系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3.4.3  </a:t>
            </a:r>
            <a:r>
              <a:rPr lang="zh-CN" altLang="en-US" smtClean="0"/>
              <a:t>项目质量计划的内容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82638" y="2205038"/>
            <a:ext cx="76327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/>
              <a:t>      </a:t>
            </a:r>
            <a:r>
              <a:rPr lang="zh-CN" altLang="en-US" b="1"/>
              <a:t>编写软件质量计划涉及的范围相当广，不论是项目选型、软件开发各阶段，还是配置管理、岗位职责与团队组织，又或是其他如项目制度的制定等等方面，都应该是包含在项目质量计划中的内容。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3.4.4  </a:t>
            </a:r>
            <a:r>
              <a:rPr kumimoji="1" lang="zh-CN" altLang="en-US" smtClean="0"/>
              <a:t>质量目标 </a:t>
            </a:r>
          </a:p>
        </p:txBody>
      </p:sp>
      <p:sp>
        <p:nvSpPr>
          <p:cNvPr id="50179" name="Text Box 153"/>
          <p:cNvSpPr txBox="1">
            <a:spLocks noChangeArrowheads="1"/>
          </p:cNvSpPr>
          <p:nvPr/>
        </p:nvSpPr>
        <p:spPr bwMode="auto">
          <a:xfrm>
            <a:off x="887413" y="2486025"/>
            <a:ext cx="7632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/>
              <a:t>  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软件生命周期三大阶段（以传统的瀑布模型为例）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>
                <a:latin typeface="宋体" panose="02010600030101010101" pitchFamily="2" charset="-122"/>
              </a:rPr>
              <a:t> 软件定义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>
                <a:latin typeface="宋体" panose="02010600030101010101" pitchFamily="2" charset="-122"/>
              </a:rPr>
              <a:t> 软件开发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>
                <a:latin typeface="宋体" panose="02010600030101010101" pitchFamily="2" charset="-122"/>
              </a:rPr>
              <a:t> 软件使用与维护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0808"/>
      </a:hlink>
      <a:folHlink>
        <a:srgbClr val="0000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731</Words>
  <Application>Microsoft Office PowerPoint</Application>
  <PresentationFormat>全屏显示(4:3)</PresentationFormat>
  <Paragraphs>171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宋体</vt:lpstr>
      <vt:lpstr>Arial</vt:lpstr>
      <vt:lpstr>Comic Sans MS</vt:lpstr>
      <vt:lpstr>Times New Roman</vt:lpstr>
      <vt:lpstr>Wingdings</vt:lpstr>
      <vt:lpstr>Wingdings 2</vt:lpstr>
      <vt:lpstr>1_默认设计模板</vt:lpstr>
      <vt:lpstr>Visio</vt:lpstr>
      <vt:lpstr>Microsoft Visio 绘图</vt:lpstr>
      <vt:lpstr>第 3 章   软件开发过程管理 </vt:lpstr>
      <vt:lpstr>本章内容提要</vt:lpstr>
      <vt:lpstr>3.4.1  质量与质量规划 </vt:lpstr>
      <vt:lpstr>3.4.1  质量与质量规划 </vt:lpstr>
      <vt:lpstr>3.4.2  质量体系、质量手册和质量计划 </vt:lpstr>
      <vt:lpstr>3.4.2  质量体系、质量手册和质量计划 </vt:lpstr>
      <vt:lpstr>3.4.3  项目质量计划的内容 </vt:lpstr>
      <vt:lpstr>3.4.3  项目质量计划的内容 </vt:lpstr>
      <vt:lpstr>3.4.4  质量目标 </vt:lpstr>
      <vt:lpstr>3.4.4  质量目标 </vt:lpstr>
      <vt:lpstr>3.4.5  项目质量计划的编写 </vt:lpstr>
      <vt:lpstr>3.4.6  按照质量计划实施有效的质量控制 </vt:lpstr>
      <vt:lpstr>本章内容提要</vt:lpstr>
      <vt:lpstr>3.5 案例分析</vt:lpstr>
      <vt:lpstr>3.5 案例分析</vt:lpstr>
      <vt:lpstr>本章内容提要</vt:lpstr>
      <vt:lpstr>3.6 本章小结 </vt:lpstr>
      <vt:lpstr>本章内容提要</vt:lpstr>
      <vt:lpstr>作业</vt:lpstr>
    </vt:vector>
  </TitlesOfParts>
  <Manager>杨立东</Manager>
  <Company>CRS Tech（上海连陆）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P01-CMMI实践解析－CMMI模型概述</dc:title>
  <dc:subject>CMMI模型概述</dc:subject>
  <dc:creator>杨立东</dc:creator>
  <cp:lastModifiedBy>TB-YK</cp:lastModifiedBy>
  <cp:revision>126</cp:revision>
  <dcterms:created xsi:type="dcterms:W3CDTF">2005-05-27T08:51:01Z</dcterms:created>
  <dcterms:modified xsi:type="dcterms:W3CDTF">2020-02-26T18:07:01Z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说明">
    <vt:lpwstr>PowerPoint 打印文稿</vt:lpwstr>
  </property>
</Properties>
</file>