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3"/>
  </p:notesMasterIdLst>
  <p:sldIdLst>
    <p:sldId id="256" r:id="rId2"/>
    <p:sldId id="324" r:id="rId3"/>
    <p:sldId id="276" r:id="rId4"/>
    <p:sldId id="279" r:id="rId5"/>
    <p:sldId id="278" r:id="rId6"/>
    <p:sldId id="277" r:id="rId7"/>
    <p:sldId id="281" r:id="rId8"/>
    <p:sldId id="280" r:id="rId9"/>
    <p:sldId id="284" r:id="rId10"/>
    <p:sldId id="283" r:id="rId11"/>
    <p:sldId id="282" r:id="rId12"/>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4D48B8"/>
    <a:srgbClr val="6754AC"/>
    <a:srgbClr val="5D47B9"/>
    <a:srgbClr val="443EC2"/>
    <a:srgbClr val="99FFCC"/>
    <a:srgbClr val="FFFF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1" autoAdjust="0"/>
    <p:restoredTop sz="94660" autoAdjust="0"/>
  </p:normalViewPr>
  <p:slideViewPr>
    <p:cSldViewPr>
      <p:cViewPr varScale="1">
        <p:scale>
          <a:sx n="69" d="100"/>
          <a:sy n="69" d="100"/>
        </p:scale>
        <p:origin x="1224"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331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09448B8-9EF3-4C0C-8A83-43C700553D1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448800" cy="708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auto">
          <a:xfrm>
            <a:off x="8412163" y="6624638"/>
            <a:ext cx="5000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defRPr/>
            </a:pPr>
            <a:fld id="{97859B64-2F94-4D0A-9405-871C8A1B3302}" type="slidenum">
              <a:rPr kumimoji="0" lang="en-US" altLang="zh-CN" sz="1200" b="1" smtClean="0">
                <a:solidFill>
                  <a:schemeClr val="tx2"/>
                </a:solidFill>
                <a:latin typeface="Comic Sans MS" panose="030F0702030302020204" pitchFamily="66" charset="0"/>
                <a:cs typeface="Times New Roman" panose="02020603050405020304" pitchFamily="18" charset="0"/>
              </a:rPr>
              <a:pPr algn="r" eaLnBrk="1" hangingPunct="1">
                <a:defRPr/>
              </a:pPr>
              <a:t>‹#›</a:t>
            </a:fld>
            <a:endParaRPr kumimoji="0" lang="en-US" altLang="zh-CN" sz="1200" b="1" smtClean="0">
              <a:solidFill>
                <a:schemeClr val="tx2"/>
              </a:solidFill>
              <a:latin typeface="Comic Sans MS" panose="030F0702030302020204" pitchFamily="66" charset="0"/>
              <a:cs typeface="Times New Roman" panose="02020603050405020304" pitchFamily="18" charset="0"/>
            </a:endParaRPr>
          </a:p>
        </p:txBody>
      </p:sp>
      <p:sp>
        <p:nvSpPr>
          <p:cNvPr id="6" name="Rectangle 6"/>
          <p:cNvSpPr>
            <a:spLocks noChangeArrowheads="1"/>
          </p:cNvSpPr>
          <p:nvPr/>
        </p:nvSpPr>
        <p:spPr bwMode="auto">
          <a:xfrm>
            <a:off x="152400" y="1700213"/>
            <a:ext cx="5638800" cy="76200"/>
          </a:xfrm>
          <a:prstGeom prst="rect">
            <a:avLst/>
          </a:prstGeom>
          <a:gradFill rotWithShape="0">
            <a:gsLst>
              <a:gs pos="0">
                <a:srgbClr val="6666F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7" name="Text Box 7"/>
          <p:cNvSpPr txBox="1">
            <a:spLocks noChangeArrowheads="1"/>
          </p:cNvSpPr>
          <p:nvPr/>
        </p:nvSpPr>
        <p:spPr bwMode="auto">
          <a:xfrm>
            <a:off x="3563938" y="111125"/>
            <a:ext cx="56880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defRPr/>
            </a:pPr>
            <a:r>
              <a:rPr lang="en-US" altLang="zh-CN" sz="1600" b="1" smtClean="0">
                <a:solidFill>
                  <a:schemeClr val="bg1"/>
                </a:solidFill>
                <a:latin typeface="Arial" charset="0"/>
              </a:rPr>
              <a:t>THE SCHOOL OF SOFTWARE ENGINEERING OF HUST</a:t>
            </a:r>
          </a:p>
        </p:txBody>
      </p:sp>
      <p:pic>
        <p:nvPicPr>
          <p:cNvPr id="8" name="Picture 2" descr="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p:cNvSpPr txBox="1">
            <a:spLocks noChangeArrowheads="1"/>
          </p:cNvSpPr>
          <p:nvPr/>
        </p:nvSpPr>
        <p:spPr bwMode="auto">
          <a:xfrm>
            <a:off x="5364163" y="201613"/>
            <a:ext cx="3703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defRPr/>
            </a:pPr>
            <a:r>
              <a:rPr lang="zh-CN" altLang="en-US" sz="2000" b="1" smtClean="0">
                <a:solidFill>
                  <a:srgbClr val="63B4D1"/>
                </a:solidFill>
                <a:latin typeface="黑体" pitchFamily="2" charset="-122"/>
                <a:ea typeface="黑体" pitchFamily="2" charset="-122"/>
              </a:rPr>
              <a:t>华中科技大学软件学院 </a:t>
            </a:r>
          </a:p>
        </p:txBody>
      </p:sp>
      <p:pic>
        <p:nvPicPr>
          <p:cNvPr id="10" name="Picture 6" descr="软件学院徽标"/>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60350"/>
            <a:ext cx="1727200"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7"/>
          <p:cNvSpPr txBox="1">
            <a:spLocks noChangeArrowheads="1"/>
          </p:cNvSpPr>
          <p:nvPr/>
        </p:nvSpPr>
        <p:spPr bwMode="auto">
          <a:xfrm>
            <a:off x="1979613" y="711200"/>
            <a:ext cx="4051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en-US" altLang="zh-CN" sz="2000" b="1" smtClean="0">
                <a:solidFill>
                  <a:srgbClr val="63B4D1"/>
                </a:solidFill>
                <a:latin typeface="Arial" charset="0"/>
                <a:ea typeface="黑体" pitchFamily="2" charset="-122"/>
              </a:rPr>
              <a:t>THE SCHOOL OF SOFTWARE ENGINEERING OF HUST</a:t>
            </a:r>
          </a:p>
        </p:txBody>
      </p:sp>
      <p:sp>
        <p:nvSpPr>
          <p:cNvPr id="80899" name="Rectangle 3"/>
          <p:cNvSpPr>
            <a:spLocks noGrp="1" noChangeArrowheads="1"/>
          </p:cNvSpPr>
          <p:nvPr>
            <p:ph type="ctrTitle" sz="quarter"/>
          </p:nvPr>
        </p:nvSpPr>
        <p:spPr>
          <a:xfrm>
            <a:off x="609600" y="2420938"/>
            <a:ext cx="8283575" cy="1800225"/>
          </a:xfrm>
          <a:ln algn="ctr"/>
        </p:spPr>
        <p:txBody>
          <a:bodyPr/>
          <a:lstStyle>
            <a:lvl1pPr marL="0" indent="0" algn="r">
              <a:defRPr sz="3600">
                <a:solidFill>
                  <a:srgbClr val="FFFF00"/>
                </a:solidFill>
              </a:defRPr>
            </a:lvl1pPr>
          </a:lstStyle>
          <a:p>
            <a:r>
              <a:rPr lang="zh-CN" altLang="en-US"/>
              <a:t>单击此处编辑母版标题样式</a:t>
            </a:r>
          </a:p>
        </p:txBody>
      </p:sp>
      <p:sp>
        <p:nvSpPr>
          <p:cNvPr id="80900" name="Rectangle 4"/>
          <p:cNvSpPr>
            <a:spLocks noGrp="1" noChangeArrowheads="1"/>
          </p:cNvSpPr>
          <p:nvPr>
            <p:ph type="subTitle" sz="quarter" idx="1"/>
          </p:nvPr>
        </p:nvSpPr>
        <p:spPr>
          <a:xfrm>
            <a:off x="323850" y="4292600"/>
            <a:ext cx="8569325" cy="2160588"/>
          </a:xfrm>
        </p:spPr>
        <p:txBody>
          <a:bodyPr anchor="ctr"/>
          <a:lstStyle>
            <a:lvl1pPr marL="0" indent="0" algn="r">
              <a:buFont typeface="Wingdings 2" pitchFamily="18" charset="2"/>
              <a:buNone/>
              <a:defRPr>
                <a:solidFill>
                  <a:schemeClr val="bg1"/>
                </a:solidFill>
              </a:defRPr>
            </a:lvl1pPr>
          </a:lstStyle>
          <a:p>
            <a:r>
              <a:rPr lang="zh-CN" altLang="en-US"/>
              <a:t>单击此处编辑母版副标题样式</a:t>
            </a:r>
          </a:p>
        </p:txBody>
      </p:sp>
    </p:spTree>
    <p:extLst>
      <p:ext uri="{BB962C8B-B14F-4D97-AF65-F5344CB8AC3E}">
        <p14:creationId xmlns:p14="http://schemas.microsoft.com/office/powerpoint/2010/main" val="63069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857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9100" y="1052513"/>
            <a:ext cx="2195513" cy="58054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052513"/>
            <a:ext cx="6437312" cy="58054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0534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17970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21751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9388" y="1773238"/>
            <a:ext cx="4316412" cy="5084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73238"/>
            <a:ext cx="4316413" cy="5084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12358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6915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772009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6302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79699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4798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5E9EFF"/>
            </a:gs>
            <a:gs pos="39999">
              <a:srgbClr val="85C2FF"/>
            </a:gs>
            <a:gs pos="70000">
              <a:srgbClr val="C4D6EB"/>
            </a:gs>
            <a:gs pos="100000">
              <a:srgbClr val="FFEBFA"/>
            </a:gs>
          </a:gsLst>
          <a:lin ang="13500000" scaled="1"/>
        </a:gra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448800" cy="708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3"/>
          <p:cNvSpPr txBox="1">
            <a:spLocks noChangeArrowheads="1"/>
          </p:cNvSpPr>
          <p:nvPr/>
        </p:nvSpPr>
        <p:spPr bwMode="auto">
          <a:xfrm>
            <a:off x="8412163" y="6624638"/>
            <a:ext cx="5000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defRPr/>
            </a:pPr>
            <a:fld id="{99E8CE70-3FC0-4F92-8458-05DAD5DF6CBE}" type="slidenum">
              <a:rPr kumimoji="0" lang="en-US" altLang="zh-CN" sz="1200" b="1" smtClean="0">
                <a:solidFill>
                  <a:schemeClr val="tx2"/>
                </a:solidFill>
                <a:latin typeface="Comic Sans MS" panose="030F0702030302020204" pitchFamily="66" charset="0"/>
                <a:cs typeface="Times New Roman" panose="02020603050405020304" pitchFamily="18" charset="0"/>
              </a:rPr>
              <a:pPr algn="r" eaLnBrk="1" hangingPunct="1">
                <a:defRPr/>
              </a:pPr>
              <a:t>‹#›</a:t>
            </a:fld>
            <a:endParaRPr kumimoji="0" lang="en-US" altLang="zh-CN" sz="1200" b="1" smtClean="0">
              <a:solidFill>
                <a:schemeClr val="tx2"/>
              </a:solidFill>
              <a:latin typeface="Comic Sans MS" panose="030F0702030302020204" pitchFamily="66" charset="0"/>
              <a:cs typeface="Times New Roman" panose="02020603050405020304" pitchFamily="18" charset="0"/>
            </a:endParaRPr>
          </a:p>
        </p:txBody>
      </p:sp>
      <p:sp>
        <p:nvSpPr>
          <p:cNvPr id="79876" name="Rectangle 4"/>
          <p:cNvSpPr>
            <a:spLocks noGrp="1" noChangeArrowheads="1"/>
          </p:cNvSpPr>
          <p:nvPr>
            <p:ph type="title"/>
          </p:nvPr>
        </p:nvSpPr>
        <p:spPr bwMode="auto">
          <a:xfrm>
            <a:off x="179388" y="1052513"/>
            <a:ext cx="87852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9877" name="Rectangle 5"/>
          <p:cNvSpPr>
            <a:spLocks noGrp="1" noChangeArrowheads="1"/>
          </p:cNvSpPr>
          <p:nvPr>
            <p:ph type="body" idx="1"/>
          </p:nvPr>
        </p:nvSpPr>
        <p:spPr bwMode="auto">
          <a:xfrm>
            <a:off x="179388" y="1773238"/>
            <a:ext cx="8785225"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878" name="Rectangle 6"/>
          <p:cNvSpPr>
            <a:spLocks noChangeArrowheads="1"/>
          </p:cNvSpPr>
          <p:nvPr/>
        </p:nvSpPr>
        <p:spPr bwMode="auto">
          <a:xfrm>
            <a:off x="152400" y="1700213"/>
            <a:ext cx="5638800" cy="76200"/>
          </a:xfrm>
          <a:prstGeom prst="rect">
            <a:avLst/>
          </a:prstGeom>
          <a:gradFill rotWithShape="0">
            <a:gsLst>
              <a:gs pos="0">
                <a:srgbClr val="6666F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031" name="Text Box 7"/>
          <p:cNvSpPr txBox="1">
            <a:spLocks noChangeArrowheads="1"/>
          </p:cNvSpPr>
          <p:nvPr/>
        </p:nvSpPr>
        <p:spPr bwMode="auto">
          <a:xfrm>
            <a:off x="3563938" y="111125"/>
            <a:ext cx="56880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defRPr/>
            </a:pPr>
            <a:r>
              <a:rPr lang="en-US" altLang="zh-CN" sz="1600" b="1" smtClean="0">
                <a:solidFill>
                  <a:schemeClr val="bg1"/>
                </a:solidFill>
                <a:latin typeface="Arial" charset="0"/>
              </a:rPr>
              <a:t>THE SCHOOL OF SOFTWARE ENGINEERING OF HUST</a:t>
            </a:r>
          </a:p>
        </p:txBody>
      </p:sp>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878"/>
                                        </p:tgtEl>
                                        <p:attrNameLst>
                                          <p:attrName>style.visibility</p:attrName>
                                        </p:attrNameLst>
                                      </p:cBhvr>
                                      <p:to>
                                        <p:strVal val="visible"/>
                                      </p:to>
                                    </p:set>
                                    <p:animEffect transition="in" filter="wipe(left)">
                                      <p:cBhvr>
                                        <p:cTn id="7" dur="500"/>
                                        <p:tgtEl>
                                          <p:spTgt spid="79878"/>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79876"/>
                                        </p:tgtEl>
                                        <p:attrNameLst>
                                          <p:attrName>style.visibility</p:attrName>
                                        </p:attrNameLst>
                                      </p:cBhvr>
                                      <p:to>
                                        <p:strVal val="visible"/>
                                      </p:to>
                                    </p:set>
                                    <p:animEffect transition="in" filter="slide(fromBottom)">
                                      <p:cBhvr>
                                        <p:cTn id="11" dur="500"/>
                                        <p:tgtEl>
                                          <p:spTgt spid="79876"/>
                                        </p:tgtEl>
                                      </p:cBhvr>
                                    </p:animEffect>
                                  </p:childTnLst>
                                </p:cTn>
                              </p:par>
                            </p:childTnLst>
                          </p:cTn>
                        </p:par>
                        <p:par>
                          <p:cTn id="12" fill="hold" nodeType="afterGroup">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79877">
                                            <p:txEl>
                                              <p:pRg st="0" end="0"/>
                                            </p:txEl>
                                          </p:spTgt>
                                        </p:tgtEl>
                                        <p:attrNameLst>
                                          <p:attrName>style.visibility</p:attrName>
                                        </p:attrNameLst>
                                      </p:cBhvr>
                                      <p:to>
                                        <p:strVal val="visible"/>
                                      </p:to>
                                    </p:set>
                                    <p:animEffect transition="in" filter="slide(fromTop)">
                                      <p:cBhvr>
                                        <p:cTn id="15" dur="500"/>
                                        <p:tgtEl>
                                          <p:spTgt spid="79877">
                                            <p:txEl>
                                              <p:pRg st="0" end="0"/>
                                            </p:txEl>
                                          </p:spTgt>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79877">
                                            <p:txEl>
                                              <p:pRg st="1" end="1"/>
                                            </p:txEl>
                                          </p:spTgt>
                                        </p:tgtEl>
                                        <p:attrNameLst>
                                          <p:attrName>style.visibility</p:attrName>
                                        </p:attrNameLst>
                                      </p:cBhvr>
                                      <p:to>
                                        <p:strVal val="visible"/>
                                      </p:to>
                                    </p:set>
                                    <p:animEffect transition="in" filter="slide(fromTop)">
                                      <p:cBhvr>
                                        <p:cTn id="18" dur="500"/>
                                        <p:tgtEl>
                                          <p:spTgt spid="79877">
                                            <p:txEl>
                                              <p:pRg st="1" end="1"/>
                                            </p:txEl>
                                          </p:spTgt>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79877">
                                            <p:txEl>
                                              <p:pRg st="2" end="2"/>
                                            </p:txEl>
                                          </p:spTgt>
                                        </p:tgtEl>
                                        <p:attrNameLst>
                                          <p:attrName>style.visibility</p:attrName>
                                        </p:attrNameLst>
                                      </p:cBhvr>
                                      <p:to>
                                        <p:strVal val="visible"/>
                                      </p:to>
                                    </p:set>
                                    <p:animEffect transition="in" filter="slide(fromTop)">
                                      <p:cBhvr>
                                        <p:cTn id="21" dur="500"/>
                                        <p:tgtEl>
                                          <p:spTgt spid="79877">
                                            <p:txEl>
                                              <p:pRg st="2" end="2"/>
                                            </p:txEl>
                                          </p:spTgt>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79877">
                                            <p:txEl>
                                              <p:pRg st="3" end="3"/>
                                            </p:txEl>
                                          </p:spTgt>
                                        </p:tgtEl>
                                        <p:attrNameLst>
                                          <p:attrName>style.visibility</p:attrName>
                                        </p:attrNameLst>
                                      </p:cBhvr>
                                      <p:to>
                                        <p:strVal val="visible"/>
                                      </p:to>
                                    </p:set>
                                    <p:animEffect transition="in" filter="slide(fromTop)">
                                      <p:cBhvr>
                                        <p:cTn id="24" dur="500"/>
                                        <p:tgtEl>
                                          <p:spTgt spid="79877">
                                            <p:txEl>
                                              <p:pRg st="3" end="3"/>
                                            </p:txEl>
                                          </p:spTgt>
                                        </p:tgtEl>
                                      </p:cBhvr>
                                    </p:animEffect>
                                  </p:childTnLst>
                                </p:cTn>
                              </p:par>
                              <p:par>
                                <p:cTn id="25" presetID="12" presetClass="entr" presetSubtype="1" fill="hold" grpId="0" nodeType="withEffect">
                                  <p:stCondLst>
                                    <p:cond delay="0"/>
                                  </p:stCondLst>
                                  <p:childTnLst>
                                    <p:set>
                                      <p:cBhvr>
                                        <p:cTn id="26" dur="1" fill="hold">
                                          <p:stCondLst>
                                            <p:cond delay="0"/>
                                          </p:stCondLst>
                                        </p:cTn>
                                        <p:tgtEl>
                                          <p:spTgt spid="79877">
                                            <p:txEl>
                                              <p:pRg st="4" end="4"/>
                                            </p:txEl>
                                          </p:spTgt>
                                        </p:tgtEl>
                                        <p:attrNameLst>
                                          <p:attrName>style.visibility</p:attrName>
                                        </p:attrNameLst>
                                      </p:cBhvr>
                                      <p:to>
                                        <p:strVal val="visible"/>
                                      </p:to>
                                    </p:set>
                                    <p:animEffect transition="in" filter="slide(fromTop)">
                                      <p:cBhvr>
                                        <p:cTn id="27" dur="500"/>
                                        <p:tgtEl>
                                          <p:spTgt spid="798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utoUpdateAnimBg="0"/>
      <p:bldP spid="79877" grpId="0" build="p" autoUpdateAnimBg="0" advAuto="0">
        <p:tmplLst>
          <p:tmpl lvl="1">
            <p:tnLst>
              <p:par>
                <p:cTn presetID="12" presetClass="entr" presetSubtype="1" fill="hold" nodeType="after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 lvl="2">
            <p:tnLst>
              <p:par>
                <p:cTn presetID="12" presetClass="entr" presetSubtype="1" fill="hold" nodeType="with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 lvl="3">
            <p:tnLst>
              <p:par>
                <p:cTn presetID="12" presetClass="entr" presetSubtype="1" fill="hold" nodeType="with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 lvl="4">
            <p:tnLst>
              <p:par>
                <p:cTn presetID="12" presetClass="entr" presetSubtype="1" fill="hold" nodeType="with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 lvl="5">
            <p:tnLst>
              <p:par>
                <p:cTn presetID="12" presetClass="entr" presetSubtype="1" fill="hold" nodeType="with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Lst>
      </p:bldP>
      <p:bldP spid="79878" grpId="0" animBg="1"/>
    </p:bldLst>
  </p:timing>
  <p:txStyles>
    <p:titleStyle>
      <a:lvl1pPr marL="342900" indent="-342900" algn="l" rtl="0" eaLnBrk="0" fontAlgn="base" hangingPunct="0">
        <a:spcBef>
          <a:spcPct val="20000"/>
        </a:spcBef>
        <a:spcAft>
          <a:spcPct val="0"/>
        </a:spcAft>
        <a:defRPr sz="2800" b="1">
          <a:solidFill>
            <a:schemeClr val="accent2"/>
          </a:solidFill>
          <a:latin typeface="+mj-lt"/>
          <a:ea typeface="+mj-ea"/>
          <a:cs typeface="+mj-cs"/>
        </a:defRPr>
      </a:lvl1pPr>
      <a:lvl2pPr marL="342900" indent="-342900" algn="l" rtl="0" eaLnBrk="0" fontAlgn="base" hangingPunct="0">
        <a:spcBef>
          <a:spcPct val="20000"/>
        </a:spcBef>
        <a:spcAft>
          <a:spcPct val="0"/>
        </a:spcAft>
        <a:defRPr sz="2800" b="1">
          <a:solidFill>
            <a:schemeClr val="accent2"/>
          </a:solidFill>
          <a:latin typeface="Arial" charset="0"/>
          <a:ea typeface="宋体" pitchFamily="2" charset="-122"/>
        </a:defRPr>
      </a:lvl2pPr>
      <a:lvl3pPr marL="342900" indent="-342900" algn="l" rtl="0" eaLnBrk="0" fontAlgn="base" hangingPunct="0">
        <a:spcBef>
          <a:spcPct val="20000"/>
        </a:spcBef>
        <a:spcAft>
          <a:spcPct val="0"/>
        </a:spcAft>
        <a:defRPr sz="2800" b="1">
          <a:solidFill>
            <a:schemeClr val="accent2"/>
          </a:solidFill>
          <a:latin typeface="Arial" charset="0"/>
          <a:ea typeface="宋体" pitchFamily="2" charset="-122"/>
        </a:defRPr>
      </a:lvl3pPr>
      <a:lvl4pPr marL="342900" indent="-342900" algn="l" rtl="0" eaLnBrk="0" fontAlgn="base" hangingPunct="0">
        <a:spcBef>
          <a:spcPct val="20000"/>
        </a:spcBef>
        <a:spcAft>
          <a:spcPct val="0"/>
        </a:spcAft>
        <a:defRPr sz="2800" b="1">
          <a:solidFill>
            <a:schemeClr val="accent2"/>
          </a:solidFill>
          <a:latin typeface="Arial" charset="0"/>
          <a:ea typeface="宋体" pitchFamily="2" charset="-122"/>
        </a:defRPr>
      </a:lvl4pPr>
      <a:lvl5pPr marL="342900" indent="-342900" algn="l" rtl="0" eaLnBrk="0" fontAlgn="base" hangingPunct="0">
        <a:spcBef>
          <a:spcPct val="20000"/>
        </a:spcBef>
        <a:spcAft>
          <a:spcPct val="0"/>
        </a:spcAft>
        <a:defRPr sz="2800" b="1">
          <a:solidFill>
            <a:schemeClr val="accent2"/>
          </a:solidFill>
          <a:latin typeface="Arial" charset="0"/>
          <a:ea typeface="宋体" pitchFamily="2" charset="-122"/>
        </a:defRPr>
      </a:lvl5pPr>
      <a:lvl6pPr marL="800100" indent="-342900" algn="l" rtl="0" fontAlgn="base">
        <a:spcBef>
          <a:spcPct val="20000"/>
        </a:spcBef>
        <a:spcAft>
          <a:spcPct val="0"/>
        </a:spcAft>
        <a:defRPr sz="2800" b="1">
          <a:solidFill>
            <a:schemeClr val="accent2"/>
          </a:solidFill>
          <a:latin typeface="Arial" charset="0"/>
          <a:ea typeface="宋体" pitchFamily="2" charset="-122"/>
        </a:defRPr>
      </a:lvl6pPr>
      <a:lvl7pPr marL="1257300" indent="-342900" algn="l" rtl="0" fontAlgn="base">
        <a:spcBef>
          <a:spcPct val="20000"/>
        </a:spcBef>
        <a:spcAft>
          <a:spcPct val="0"/>
        </a:spcAft>
        <a:defRPr sz="2800" b="1">
          <a:solidFill>
            <a:schemeClr val="accent2"/>
          </a:solidFill>
          <a:latin typeface="Arial" charset="0"/>
          <a:ea typeface="宋体" pitchFamily="2" charset="-122"/>
        </a:defRPr>
      </a:lvl7pPr>
      <a:lvl8pPr marL="1714500" indent="-342900" algn="l" rtl="0" fontAlgn="base">
        <a:spcBef>
          <a:spcPct val="20000"/>
        </a:spcBef>
        <a:spcAft>
          <a:spcPct val="0"/>
        </a:spcAft>
        <a:defRPr sz="2800" b="1">
          <a:solidFill>
            <a:schemeClr val="accent2"/>
          </a:solidFill>
          <a:latin typeface="Arial" charset="0"/>
          <a:ea typeface="宋体" pitchFamily="2" charset="-122"/>
        </a:defRPr>
      </a:lvl8pPr>
      <a:lvl9pPr marL="2171700" indent="-342900" algn="l" rtl="0" fontAlgn="base">
        <a:spcBef>
          <a:spcPct val="20000"/>
        </a:spcBef>
        <a:spcAft>
          <a:spcPct val="0"/>
        </a:spcAft>
        <a:defRPr sz="2800" b="1">
          <a:solidFill>
            <a:schemeClr val="accent2"/>
          </a:solidFill>
          <a:latin typeface="Arial" charset="0"/>
          <a:ea typeface="宋体" pitchFamily="2" charset="-122"/>
        </a:defRPr>
      </a:lvl9pPr>
    </p:titleStyle>
    <p:bodyStyle>
      <a:lvl1pPr marL="342900" indent="-342900" algn="l" rtl="0" eaLnBrk="0" fontAlgn="base" hangingPunct="0">
        <a:spcBef>
          <a:spcPct val="30000"/>
        </a:spcBef>
        <a:spcAft>
          <a:spcPct val="0"/>
        </a:spcAft>
        <a:buClr>
          <a:srgbClr val="0000FF"/>
        </a:buClr>
        <a:buFont typeface="Wingdings 2" panose="05020102010507070707" pitchFamily="18" charset="2"/>
        <a:buChar char="¡"/>
        <a:defRPr sz="2800" b="1">
          <a:solidFill>
            <a:schemeClr val="tx1"/>
          </a:solidFill>
          <a:latin typeface="+mn-lt"/>
          <a:ea typeface="+mn-ea"/>
          <a:cs typeface="+mn-cs"/>
        </a:defRPr>
      </a:lvl1pPr>
      <a:lvl2pPr marL="742950" indent="-220663" algn="l" rtl="0" eaLnBrk="0" fontAlgn="base" hangingPunct="0">
        <a:spcBef>
          <a:spcPct val="20000"/>
        </a:spcBef>
        <a:spcAft>
          <a:spcPct val="0"/>
        </a:spcAft>
        <a:buClr>
          <a:srgbClr val="0000FF"/>
        </a:buClr>
        <a:buFont typeface="黑体" panose="02010609060101010101" pitchFamily="49" charset="-122"/>
        <a:buChar char="–"/>
        <a:defRPr sz="2400" b="1">
          <a:solidFill>
            <a:schemeClr val="tx1"/>
          </a:solidFill>
          <a:latin typeface="+mn-lt"/>
          <a:ea typeface="+mn-ea"/>
        </a:defRPr>
      </a:lvl2pPr>
      <a:lvl3pPr marL="1150938" indent="-228600" algn="l" rtl="0" eaLnBrk="0" fontAlgn="base" hangingPunct="0">
        <a:spcBef>
          <a:spcPct val="20000"/>
        </a:spcBef>
        <a:spcAft>
          <a:spcPct val="0"/>
        </a:spcAft>
        <a:buClr>
          <a:srgbClr val="0000FF"/>
        </a:buClr>
        <a:buFont typeface="黑体" panose="02010609060101010101" pitchFamily="49" charset="-122"/>
        <a:buChar char="–"/>
        <a:defRPr sz="2000" b="1">
          <a:solidFill>
            <a:schemeClr val="tx1"/>
          </a:solidFill>
          <a:latin typeface="+mn-lt"/>
          <a:ea typeface="+mn-ea"/>
        </a:defRPr>
      </a:lvl3pPr>
      <a:lvl4pPr marL="1600200" indent="-228600" algn="l" rtl="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0"/>
        </a:spcBef>
        <a:spcAft>
          <a:spcPct val="0"/>
        </a:spcAft>
        <a:buClr>
          <a:srgbClr val="0000FF"/>
        </a:buClr>
        <a:buFont typeface="Wingdings" pitchFamily="2" charset="2"/>
        <a:buChar char="§"/>
        <a:defRPr>
          <a:solidFill>
            <a:schemeClr val="tx1"/>
          </a:solidFill>
          <a:latin typeface="+mn-lt"/>
          <a:ea typeface="+mn-ea"/>
        </a:defRPr>
      </a:lvl6pPr>
      <a:lvl7pPr marL="2971800" indent="-228600" algn="l" rtl="0" fontAlgn="base">
        <a:spcBef>
          <a:spcPct val="0"/>
        </a:spcBef>
        <a:spcAft>
          <a:spcPct val="0"/>
        </a:spcAft>
        <a:buClr>
          <a:srgbClr val="0000FF"/>
        </a:buClr>
        <a:buFont typeface="Wingdings" pitchFamily="2" charset="2"/>
        <a:buChar char="§"/>
        <a:defRPr>
          <a:solidFill>
            <a:schemeClr val="tx1"/>
          </a:solidFill>
          <a:latin typeface="+mn-lt"/>
          <a:ea typeface="+mn-ea"/>
        </a:defRPr>
      </a:lvl7pPr>
      <a:lvl8pPr marL="3429000" indent="-228600" algn="l" rtl="0" fontAlgn="base">
        <a:spcBef>
          <a:spcPct val="0"/>
        </a:spcBef>
        <a:spcAft>
          <a:spcPct val="0"/>
        </a:spcAft>
        <a:buClr>
          <a:srgbClr val="0000FF"/>
        </a:buClr>
        <a:buFont typeface="Wingdings" pitchFamily="2" charset="2"/>
        <a:buChar char="§"/>
        <a:defRPr>
          <a:solidFill>
            <a:schemeClr val="tx1"/>
          </a:solidFill>
          <a:latin typeface="+mn-lt"/>
          <a:ea typeface="+mn-ea"/>
        </a:defRPr>
      </a:lvl8pPr>
      <a:lvl9pPr marL="3886200" indent="-228600" algn="l" rtl="0" fontAlgn="base">
        <a:spcBef>
          <a:spcPct val="0"/>
        </a:spcBef>
        <a:spcAft>
          <a:spcPct val="0"/>
        </a:spcAft>
        <a:buClr>
          <a:srgbClr val="0000FF"/>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17"/>
          <p:cNvSpPr>
            <a:spLocks noGrp="1" noChangeArrowheads="1"/>
          </p:cNvSpPr>
          <p:nvPr>
            <p:ph type="ctrTitle"/>
          </p:nvPr>
        </p:nvSpPr>
        <p:spPr>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zh-CN" altLang="en-US" smtClean="0"/>
              <a:t>第 </a:t>
            </a:r>
            <a:r>
              <a:rPr lang="en-US" altLang="zh-CN" smtClean="0"/>
              <a:t>5 </a:t>
            </a:r>
            <a:r>
              <a:rPr lang="zh-CN" altLang="en-US" smtClean="0"/>
              <a:t>章   软件项目需求管理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1004888" y="1916113"/>
            <a:ext cx="7410450" cy="462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8" tIns="45714" rIns="91428" bIns="45714">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20663">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chemeClr val="accent2"/>
              </a:buClr>
              <a:buSzPct val="70000"/>
              <a:buFont typeface="Wingdings" panose="05000000000000000000" pitchFamily="2" charset="2"/>
              <a:buChar char="n"/>
            </a:pPr>
            <a:r>
              <a:rPr kumimoji="0" lang="zh-CN" altLang="en-US" sz="2400">
                <a:solidFill>
                  <a:schemeClr val="accent2"/>
                </a:solidFill>
              </a:rPr>
              <a:t> </a:t>
            </a:r>
            <a:r>
              <a:rPr kumimoji="0" lang="zh-CN" altLang="en-US" sz="2400">
                <a:solidFill>
                  <a:schemeClr val="accent2"/>
                </a:solidFill>
                <a:ea typeface="黑体" panose="02010609060101010101" pitchFamily="49" charset="-122"/>
              </a:rPr>
              <a:t>需求验证</a:t>
            </a:r>
            <a:endParaRPr kumimoji="0" lang="en-US" altLang="zh-CN" sz="2400">
              <a:solidFill>
                <a:schemeClr val="accent2"/>
              </a:solidFill>
              <a:ea typeface="黑体" panose="02010609060101010101" pitchFamily="49" charset="-122"/>
            </a:endParaRPr>
          </a:p>
          <a:p>
            <a:pPr lvl="1">
              <a:lnSpc>
                <a:spcPct val="110000"/>
              </a:lnSpc>
              <a:buClr>
                <a:schemeClr val="accent2"/>
              </a:buClr>
              <a:buSzPct val="70000"/>
              <a:buFont typeface="Wingdings" panose="05000000000000000000" pitchFamily="2" charset="2"/>
              <a:buChar char="l"/>
            </a:pPr>
            <a:r>
              <a:rPr lang="zh-CN" altLang="en-US" sz="2000">
                <a:latin typeface="Times New Roman" panose="02020603050405020304" pitchFamily="18" charset="0"/>
              </a:rPr>
              <a:t>验证是为了确保需求说明准确、无二义性并完整地表达系  统功能以及必要的质量特性。</a:t>
            </a:r>
          </a:p>
          <a:p>
            <a:pPr lvl="1">
              <a:lnSpc>
                <a:spcPct val="110000"/>
              </a:lnSpc>
              <a:buClr>
                <a:schemeClr val="accent2"/>
              </a:buClr>
              <a:buSzPct val="70000"/>
              <a:buFont typeface="Wingdings" panose="05000000000000000000" pitchFamily="2" charset="2"/>
              <a:buChar char="l"/>
            </a:pPr>
            <a:r>
              <a:rPr lang="zh-CN" altLang="en-US" sz="2000">
                <a:latin typeface="Times New Roman" panose="02020603050405020304" pitchFamily="18" charset="0"/>
              </a:rPr>
              <a:t>需求验证要求客户代表和开发人员共同参与，对提交后的需求规格说明进行验证，分析需求的正确性，完整性以及可行性等等。</a:t>
            </a:r>
          </a:p>
          <a:p>
            <a:pPr lvl="1">
              <a:lnSpc>
                <a:spcPct val="110000"/>
              </a:lnSpc>
              <a:buClr>
                <a:schemeClr val="accent2"/>
              </a:buClr>
              <a:buSzPct val="70000"/>
              <a:buFont typeface="Wingdings" panose="05000000000000000000" pitchFamily="2" charset="2"/>
              <a:buChar char="l"/>
            </a:pPr>
            <a:r>
              <a:rPr lang="zh-CN" altLang="en-US" sz="2000">
                <a:latin typeface="Times New Roman" panose="02020603050405020304" pitchFamily="18" charset="0"/>
              </a:rPr>
              <a:t>需求验证中的活动一般包括：</a:t>
            </a:r>
          </a:p>
          <a:p>
            <a:pPr lvl="2">
              <a:lnSpc>
                <a:spcPct val="110000"/>
              </a:lnSpc>
            </a:pPr>
            <a:r>
              <a:rPr lang="zh-CN" altLang="en-US">
                <a:latin typeface="宋体" panose="02010600030101010101" pitchFamily="2" charset="-122"/>
              </a:rPr>
              <a:t>审查需求文档</a:t>
            </a:r>
            <a:endParaRPr lang="en-US" altLang="zh-CN">
              <a:latin typeface="宋体" panose="02010600030101010101" pitchFamily="2" charset="-122"/>
            </a:endParaRPr>
          </a:p>
          <a:p>
            <a:pPr lvl="2">
              <a:lnSpc>
                <a:spcPct val="110000"/>
              </a:lnSpc>
            </a:pPr>
            <a:r>
              <a:rPr lang="zh-CN" altLang="en-US">
                <a:latin typeface="宋体" panose="02010600030101010101" pitchFamily="2" charset="-122"/>
              </a:rPr>
              <a:t>以需求为依据编写测试用例</a:t>
            </a:r>
            <a:endParaRPr lang="en-US" altLang="zh-CN">
              <a:latin typeface="宋体" panose="02010600030101010101" pitchFamily="2" charset="-122"/>
            </a:endParaRPr>
          </a:p>
          <a:p>
            <a:pPr lvl="2">
              <a:lnSpc>
                <a:spcPct val="110000"/>
              </a:lnSpc>
            </a:pPr>
            <a:r>
              <a:rPr lang="zh-CN" altLang="en-US">
                <a:latin typeface="宋体" panose="02010600030101010101" pitchFamily="2" charset="-122"/>
              </a:rPr>
              <a:t>编写用户手册</a:t>
            </a:r>
            <a:endParaRPr lang="en-US" altLang="zh-CN">
              <a:latin typeface="宋体" panose="02010600030101010101" pitchFamily="2" charset="-122"/>
            </a:endParaRPr>
          </a:p>
          <a:p>
            <a:pPr lvl="2">
              <a:lnSpc>
                <a:spcPct val="110000"/>
              </a:lnSpc>
            </a:pPr>
            <a:r>
              <a:rPr lang="zh-CN" altLang="en-US">
                <a:latin typeface="宋体" panose="02010600030101010101" pitchFamily="2" charset="-122"/>
              </a:rPr>
              <a:t>确定合格的标准</a:t>
            </a:r>
            <a:endParaRPr lang="en-US" altLang="zh-CN">
              <a:latin typeface="宋体" panose="02010600030101010101" pitchFamily="2" charset="-122"/>
            </a:endParaRPr>
          </a:p>
          <a:p>
            <a:pPr lvl="2">
              <a:lnSpc>
                <a:spcPct val="110000"/>
              </a:lnSpc>
            </a:pPr>
            <a:r>
              <a:rPr lang="zh-CN" altLang="en-US">
                <a:latin typeface="宋体" panose="02010600030101010101" pitchFamily="2" charset="-122"/>
              </a:rPr>
              <a:t>最后的签字</a:t>
            </a:r>
            <a:endParaRPr lang="en-US" altLang="zh-CN">
              <a:latin typeface="宋体" panose="02010600030101010101" pitchFamily="2" charset="-122"/>
            </a:endParaRPr>
          </a:p>
        </p:txBody>
      </p:sp>
      <p:sp>
        <p:nvSpPr>
          <p:cNvPr id="29699" name="Rectangle 2"/>
          <p:cNvSpPr>
            <a:spLocks noGrp="1" noChangeArrowheads="1"/>
          </p:cNvSpPr>
          <p:nvPr>
            <p:ph type="title"/>
          </p:nvPr>
        </p:nvSpPr>
        <p:spPr>
          <a:xfrm>
            <a:off x="177800" y="1054100"/>
            <a:ext cx="8788400" cy="717550"/>
          </a:xfrm>
          <a:noFill/>
        </p:spPr>
        <p:txBody>
          <a:bodyPr/>
          <a:lstStyle/>
          <a:p>
            <a:pPr eaLnBrk="1" hangingPunct="1"/>
            <a:r>
              <a:rPr lang="zh-CN" altLang="en-US" smtClean="0"/>
              <a:t>需求开发和管理过程</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3"/>
          <p:cNvSpPr txBox="1">
            <a:spLocks noChangeArrowheads="1"/>
          </p:cNvSpPr>
          <p:nvPr/>
        </p:nvSpPr>
        <p:spPr bwMode="auto">
          <a:xfrm>
            <a:off x="755650" y="1989138"/>
            <a:ext cx="781685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8" tIns="45714" rIns="91428" bIns="45714">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20663">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chemeClr val="accent2"/>
              </a:buClr>
              <a:buSzPct val="70000"/>
              <a:buFont typeface="Wingdings" panose="05000000000000000000" pitchFamily="2" charset="2"/>
              <a:buChar char="n"/>
            </a:pPr>
            <a:r>
              <a:rPr kumimoji="0" lang="zh-CN" altLang="en-US" sz="2400">
                <a:solidFill>
                  <a:schemeClr val="accent2"/>
                </a:solidFill>
              </a:rPr>
              <a:t> </a:t>
            </a:r>
            <a:r>
              <a:rPr kumimoji="0" lang="zh-CN" altLang="en-US" sz="2400">
                <a:solidFill>
                  <a:schemeClr val="accent2"/>
                </a:solidFill>
                <a:ea typeface="黑体" panose="02010609060101010101" pitchFamily="49" charset="-122"/>
              </a:rPr>
              <a:t>需求变更管理</a:t>
            </a:r>
            <a:endParaRPr kumimoji="0" lang="en-US" altLang="zh-CN" sz="2400">
              <a:solidFill>
                <a:schemeClr val="accent2"/>
              </a:solidFill>
              <a:ea typeface="黑体" panose="02010609060101010101" pitchFamily="49" charset="-122"/>
            </a:endParaRPr>
          </a:p>
          <a:p>
            <a:pPr>
              <a:lnSpc>
                <a:spcPct val="110000"/>
              </a:lnSpc>
              <a:spcBef>
                <a:spcPct val="20000"/>
              </a:spcBef>
              <a:buClrTx/>
              <a:buFontTx/>
              <a:buNone/>
            </a:pPr>
            <a:r>
              <a:rPr lang="zh-CN" altLang="en-US" sz="2000" b="0">
                <a:latin typeface="Times New Roman" panose="02020603050405020304" pitchFamily="18" charset="0"/>
              </a:rPr>
              <a:t>        </a:t>
            </a:r>
            <a:r>
              <a:rPr lang="zh-CN" altLang="en-US" sz="2000">
                <a:latin typeface="Times New Roman" panose="02020603050405020304" pitchFamily="18" charset="0"/>
              </a:rPr>
              <a:t>需求变更管理是项目管理中非常重要的一项工作。有效的需求变更管理能对变更带来的潜在影响及可能的成本费用进行评估。</a:t>
            </a:r>
            <a:endParaRPr lang="en-US" altLang="zh-CN" sz="2000">
              <a:latin typeface="Times New Roman" panose="02020603050405020304" pitchFamily="18" charset="0"/>
            </a:endParaRPr>
          </a:p>
          <a:p>
            <a:pPr>
              <a:lnSpc>
                <a:spcPct val="110000"/>
              </a:lnSpc>
              <a:spcBef>
                <a:spcPct val="0"/>
              </a:spcBef>
              <a:buClrTx/>
              <a:buFontTx/>
              <a:buNone/>
            </a:pPr>
            <a:r>
              <a:rPr lang="zh-CN" altLang="en-US" sz="2000">
                <a:latin typeface="Times New Roman" panose="02020603050405020304" pitchFamily="18" charset="0"/>
              </a:rPr>
              <a:t>需求变更管理中活动一般包括：</a:t>
            </a:r>
          </a:p>
          <a:p>
            <a:pPr lvl="1">
              <a:lnSpc>
                <a:spcPct val="110000"/>
              </a:lnSpc>
              <a:spcBef>
                <a:spcPts val="400"/>
              </a:spcBef>
            </a:pPr>
            <a:r>
              <a:rPr lang="zh-CN" altLang="en-US" sz="2000">
                <a:latin typeface="宋体" panose="02010600030101010101" pitchFamily="2" charset="-122"/>
              </a:rPr>
              <a:t>确定需求变更控制过程</a:t>
            </a:r>
            <a:endParaRPr lang="en-US" altLang="zh-CN" sz="2000">
              <a:latin typeface="宋体" panose="02010600030101010101" pitchFamily="2" charset="-122"/>
            </a:endParaRPr>
          </a:p>
          <a:p>
            <a:pPr lvl="1">
              <a:lnSpc>
                <a:spcPct val="110000"/>
              </a:lnSpc>
              <a:spcBef>
                <a:spcPts val="400"/>
              </a:spcBef>
            </a:pPr>
            <a:r>
              <a:rPr lang="zh-CN" altLang="en-US" sz="2000">
                <a:latin typeface="宋体" panose="02010600030101010101" pitchFamily="2" charset="-122"/>
              </a:rPr>
              <a:t>建立需求变更控制委员会</a:t>
            </a:r>
            <a:endParaRPr lang="en-US" altLang="zh-CN" sz="2000">
              <a:latin typeface="宋体" panose="02010600030101010101" pitchFamily="2" charset="-122"/>
            </a:endParaRPr>
          </a:p>
          <a:p>
            <a:pPr lvl="1">
              <a:lnSpc>
                <a:spcPct val="110000"/>
              </a:lnSpc>
              <a:spcBef>
                <a:spcPts val="400"/>
              </a:spcBef>
            </a:pPr>
            <a:r>
              <a:rPr lang="zh-CN" altLang="en-US" sz="2000">
                <a:latin typeface="宋体" panose="02010600030101010101" pitchFamily="2" charset="-122"/>
              </a:rPr>
              <a:t>进行需求变更影响分析</a:t>
            </a:r>
            <a:endParaRPr lang="en-US" altLang="zh-CN" sz="2000">
              <a:latin typeface="宋体" panose="02010600030101010101" pitchFamily="2" charset="-122"/>
            </a:endParaRPr>
          </a:p>
          <a:p>
            <a:pPr lvl="1">
              <a:lnSpc>
                <a:spcPct val="110000"/>
              </a:lnSpc>
              <a:spcBef>
                <a:spcPts val="400"/>
              </a:spcBef>
            </a:pPr>
            <a:r>
              <a:rPr lang="zh-CN" altLang="en-US" sz="2000">
                <a:latin typeface="宋体" panose="02010600030101010101" pitchFamily="2" charset="-122"/>
              </a:rPr>
              <a:t>建立需求基准版本和需求控制版本文档</a:t>
            </a:r>
            <a:endParaRPr lang="en-US" altLang="zh-CN" sz="2000">
              <a:latin typeface="宋体" panose="02010600030101010101" pitchFamily="2" charset="-122"/>
            </a:endParaRPr>
          </a:p>
          <a:p>
            <a:pPr lvl="1">
              <a:lnSpc>
                <a:spcPct val="110000"/>
              </a:lnSpc>
              <a:spcBef>
                <a:spcPts val="400"/>
              </a:spcBef>
            </a:pPr>
            <a:r>
              <a:rPr lang="zh-CN" altLang="en-US" sz="2000">
                <a:latin typeface="宋体" panose="02010600030101010101" pitchFamily="2" charset="-122"/>
              </a:rPr>
              <a:t>维护需求变更的历史记录</a:t>
            </a:r>
            <a:endParaRPr lang="en-US" altLang="zh-CN" sz="2000">
              <a:latin typeface="宋体" panose="02010600030101010101" pitchFamily="2" charset="-122"/>
            </a:endParaRPr>
          </a:p>
          <a:p>
            <a:pPr lvl="1">
              <a:lnSpc>
                <a:spcPct val="110000"/>
              </a:lnSpc>
              <a:spcBef>
                <a:spcPts val="400"/>
              </a:spcBef>
            </a:pPr>
            <a:r>
              <a:rPr lang="zh-CN" altLang="en-US" sz="2000">
                <a:latin typeface="宋体" panose="02010600030101010101" pitchFamily="2" charset="-122"/>
              </a:rPr>
              <a:t>跟踪每项需求的状态</a:t>
            </a:r>
            <a:endParaRPr lang="en-US" altLang="zh-CN" sz="2000">
              <a:latin typeface="宋体" panose="02010600030101010101" pitchFamily="2" charset="-122"/>
            </a:endParaRPr>
          </a:p>
          <a:p>
            <a:pPr lvl="1">
              <a:lnSpc>
                <a:spcPct val="110000"/>
              </a:lnSpc>
              <a:spcBef>
                <a:spcPts val="400"/>
              </a:spcBef>
            </a:pPr>
            <a:r>
              <a:rPr lang="zh-CN" altLang="en-US" sz="2000">
                <a:latin typeface="宋体" panose="02010600030101010101" pitchFamily="2" charset="-122"/>
              </a:rPr>
              <a:t>跟踪所有受需求变更影响的工作产品</a:t>
            </a:r>
            <a:endParaRPr lang="en-US" altLang="zh-CN" sz="2000">
              <a:latin typeface="宋体" panose="02010600030101010101" pitchFamily="2" charset="-122"/>
            </a:endParaRPr>
          </a:p>
          <a:p>
            <a:pPr lvl="1">
              <a:lnSpc>
                <a:spcPct val="110000"/>
              </a:lnSpc>
              <a:spcBef>
                <a:spcPts val="400"/>
              </a:spcBef>
            </a:pPr>
            <a:r>
              <a:rPr lang="zh-CN" altLang="en-US" sz="2000">
                <a:latin typeface="宋体" panose="02010600030101010101" pitchFamily="2" charset="-122"/>
              </a:rPr>
              <a:t>衡量需求稳定性</a:t>
            </a:r>
            <a:endParaRPr lang="en-US" altLang="zh-CN" sz="2000">
              <a:latin typeface="宋体" panose="02010600030101010101" pitchFamily="2" charset="-122"/>
            </a:endParaRPr>
          </a:p>
        </p:txBody>
      </p:sp>
      <p:sp>
        <p:nvSpPr>
          <p:cNvPr id="30723" name="Rectangle 2"/>
          <p:cNvSpPr>
            <a:spLocks noGrp="1" noChangeArrowheads="1"/>
          </p:cNvSpPr>
          <p:nvPr>
            <p:ph type="title"/>
          </p:nvPr>
        </p:nvSpPr>
        <p:spPr>
          <a:xfrm>
            <a:off x="177800" y="1054100"/>
            <a:ext cx="8788400" cy="717550"/>
          </a:xfrm>
          <a:noFill/>
        </p:spPr>
        <p:txBody>
          <a:bodyPr/>
          <a:lstStyle/>
          <a:p>
            <a:pPr eaLnBrk="1" hangingPunct="1"/>
            <a:r>
              <a:rPr lang="zh-CN" altLang="en-US" smtClean="0"/>
              <a:t>需求开发和管理过程</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79388" y="1052513"/>
            <a:ext cx="8788400" cy="717550"/>
          </a:xfrm>
          <a:noFill/>
        </p:spPr>
        <p:txBody>
          <a:bodyPr/>
          <a:lstStyle/>
          <a:p>
            <a:pPr eaLnBrk="1" hangingPunct="1"/>
            <a:r>
              <a:rPr lang="zh-CN" altLang="en-US" smtClean="0"/>
              <a:t>本章内容提要</a:t>
            </a:r>
            <a:endParaRPr lang="en-US" altLang="zh-CN" smtClean="0"/>
          </a:p>
        </p:txBody>
      </p:sp>
      <p:grpSp>
        <p:nvGrpSpPr>
          <p:cNvPr id="21507" name="Group 3"/>
          <p:cNvGrpSpPr>
            <a:grpSpLocks/>
          </p:cNvGrpSpPr>
          <p:nvPr/>
        </p:nvGrpSpPr>
        <p:grpSpPr bwMode="auto">
          <a:xfrm>
            <a:off x="1057275" y="2222500"/>
            <a:ext cx="5675313" cy="3943350"/>
            <a:chOff x="385" y="1161"/>
            <a:chExt cx="3575" cy="2484"/>
          </a:xfrm>
        </p:grpSpPr>
        <p:sp>
          <p:nvSpPr>
            <p:cNvPr id="21508" name="AutoShape 4"/>
            <p:cNvSpPr>
              <a:spLocks noChangeArrowheads="1"/>
            </p:cNvSpPr>
            <p:nvPr/>
          </p:nvSpPr>
          <p:spPr bwMode="auto">
            <a:xfrm>
              <a:off x="464" y="1161"/>
              <a:ext cx="3493" cy="279"/>
            </a:xfrm>
            <a:prstGeom prst="homePlate">
              <a:avLst>
                <a:gd name="adj" fmla="val 32516"/>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21509" name="AutoShape 8"/>
            <p:cNvSpPr>
              <a:spLocks noChangeArrowheads="1"/>
            </p:cNvSpPr>
            <p:nvPr/>
          </p:nvSpPr>
          <p:spPr bwMode="auto">
            <a:xfrm>
              <a:off x="467" y="3060"/>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nvGrpSpPr>
            <p:cNvPr id="21510" name="Group 6"/>
            <p:cNvGrpSpPr>
              <a:grpSpLocks/>
            </p:cNvGrpSpPr>
            <p:nvPr/>
          </p:nvGrpSpPr>
          <p:grpSpPr bwMode="auto">
            <a:xfrm>
              <a:off x="385" y="1207"/>
              <a:ext cx="3575" cy="2438"/>
              <a:chOff x="385" y="1207"/>
              <a:chExt cx="3575" cy="2438"/>
            </a:xfrm>
          </p:grpSpPr>
          <p:sp>
            <p:nvSpPr>
              <p:cNvPr id="21511" name="Text Box 5"/>
              <p:cNvSpPr txBox="1">
                <a:spLocks noChangeArrowheads="1"/>
              </p:cNvSpPr>
              <p:nvPr/>
            </p:nvSpPr>
            <p:spPr bwMode="auto">
              <a:xfrm>
                <a:off x="626" y="121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软件项目需求管理概述</a:t>
                </a:r>
                <a:r>
                  <a:rPr lang="zh-CN" altLang="en-US" sz="2000" b="0">
                    <a:latin typeface="Times New Roman" panose="02020603050405020304" pitchFamily="18" charset="0"/>
                  </a:rPr>
                  <a:t> </a:t>
                </a:r>
              </a:p>
            </p:txBody>
          </p:sp>
          <p:sp>
            <p:nvSpPr>
              <p:cNvPr id="21512" name="AutoShape 6"/>
              <p:cNvSpPr>
                <a:spLocks noChangeArrowheads="1"/>
              </p:cNvSpPr>
              <p:nvPr/>
            </p:nvSpPr>
            <p:spPr bwMode="auto">
              <a:xfrm>
                <a:off x="464" y="1491"/>
                <a:ext cx="3493" cy="273"/>
              </a:xfrm>
              <a:prstGeom prst="homePlate">
                <a:avLst>
                  <a:gd name="adj" fmla="val 32520"/>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21513" name="Text Box 7"/>
              <p:cNvSpPr txBox="1">
                <a:spLocks noChangeArrowheads="1"/>
              </p:cNvSpPr>
              <p:nvPr/>
            </p:nvSpPr>
            <p:spPr bwMode="auto">
              <a:xfrm>
                <a:off x="626" y="1539"/>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需求开发和管理过程</a:t>
                </a:r>
                <a:r>
                  <a:rPr lang="zh-CN" altLang="en-US" sz="2000" b="0">
                    <a:latin typeface="Times New Roman" panose="02020603050405020304" pitchFamily="18" charset="0"/>
                  </a:rPr>
                  <a:t> </a:t>
                </a:r>
              </a:p>
            </p:txBody>
          </p:sp>
          <p:sp>
            <p:nvSpPr>
              <p:cNvPr id="21514" name="AutoShape 8"/>
              <p:cNvSpPr>
                <a:spLocks noChangeArrowheads="1"/>
              </p:cNvSpPr>
              <p:nvPr/>
            </p:nvSpPr>
            <p:spPr bwMode="auto">
              <a:xfrm>
                <a:off x="464" y="1800"/>
                <a:ext cx="3493" cy="266"/>
              </a:xfrm>
              <a:prstGeom prst="homePlate">
                <a:avLst>
                  <a:gd name="adj" fmla="val 32525"/>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21515" name="Text Box 9"/>
              <p:cNvSpPr txBox="1">
                <a:spLocks noChangeArrowheads="1"/>
              </p:cNvSpPr>
              <p:nvPr/>
            </p:nvSpPr>
            <p:spPr bwMode="auto">
              <a:xfrm>
                <a:off x="626" y="184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需求获取方法</a:t>
                </a:r>
                <a:r>
                  <a:rPr lang="zh-CN" altLang="en-US" sz="2000" b="0">
                    <a:latin typeface="Times New Roman" panose="02020603050405020304" pitchFamily="18" charset="0"/>
                  </a:rPr>
                  <a:t> </a:t>
                </a:r>
              </a:p>
            </p:txBody>
          </p:sp>
          <p:sp>
            <p:nvSpPr>
              <p:cNvPr id="21516" name="Rectangle 10"/>
              <p:cNvSpPr>
                <a:spLocks noChangeArrowheads="1"/>
              </p:cNvSpPr>
              <p:nvPr/>
            </p:nvSpPr>
            <p:spPr bwMode="auto">
              <a:xfrm>
                <a:off x="385" y="1207"/>
                <a:ext cx="211" cy="164"/>
              </a:xfrm>
              <a:prstGeom prst="rect">
                <a:avLst/>
              </a:prstGeom>
              <a:solidFill>
                <a:schemeClr val="tx1"/>
              </a:solidFill>
              <a:ln w="6350">
                <a:solidFill>
                  <a:schemeClr val="tx1"/>
                </a:solidFill>
                <a:miter lim="800000"/>
                <a:headEnd/>
                <a:tailEnd/>
              </a:ln>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5.1</a:t>
                </a:r>
                <a:endParaRPr lang="en-US" altLang="zh-CN" sz="1800">
                  <a:solidFill>
                    <a:srgbClr val="000000"/>
                  </a:solidFill>
                </a:endParaRPr>
              </a:p>
            </p:txBody>
          </p:sp>
          <p:sp>
            <p:nvSpPr>
              <p:cNvPr id="21517" name="Rectangle 11"/>
              <p:cNvSpPr>
                <a:spLocks noChangeArrowheads="1"/>
              </p:cNvSpPr>
              <p:nvPr/>
            </p:nvSpPr>
            <p:spPr bwMode="auto">
              <a:xfrm>
                <a:off x="385" y="1564"/>
                <a:ext cx="211" cy="164"/>
              </a:xfrm>
              <a:prstGeom prst="rect">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5.2</a:t>
                </a:r>
                <a:endParaRPr lang="en-US" altLang="zh-CN" sz="1800">
                  <a:solidFill>
                    <a:schemeClr val="bg1"/>
                  </a:solidFill>
                </a:endParaRPr>
              </a:p>
            </p:txBody>
          </p:sp>
          <p:sp>
            <p:nvSpPr>
              <p:cNvPr id="21518" name="Rectangle 12"/>
              <p:cNvSpPr>
                <a:spLocks noChangeArrowheads="1"/>
              </p:cNvSpPr>
              <p:nvPr/>
            </p:nvSpPr>
            <p:spPr bwMode="auto">
              <a:xfrm>
                <a:off x="385" y="187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5.3</a:t>
                </a:r>
                <a:endParaRPr lang="en-US" altLang="zh-CN" sz="1800">
                  <a:solidFill>
                    <a:srgbClr val="000000"/>
                  </a:solidFill>
                </a:endParaRPr>
              </a:p>
            </p:txBody>
          </p:sp>
          <p:sp>
            <p:nvSpPr>
              <p:cNvPr id="21519" name="AutoShape 8"/>
              <p:cNvSpPr>
                <a:spLocks noChangeArrowheads="1"/>
              </p:cNvSpPr>
              <p:nvPr/>
            </p:nvSpPr>
            <p:spPr bwMode="auto">
              <a:xfrm>
                <a:off x="467" y="2115"/>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21520" name="Text Box 9"/>
              <p:cNvSpPr txBox="1">
                <a:spLocks noChangeArrowheads="1"/>
              </p:cNvSpPr>
              <p:nvPr/>
            </p:nvSpPr>
            <p:spPr bwMode="auto">
              <a:xfrm>
                <a:off x="629" y="2160"/>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需求分析建模方法</a:t>
                </a:r>
                <a:r>
                  <a:rPr lang="zh-CN" altLang="en-US" sz="2000" b="0">
                    <a:latin typeface="Times New Roman" panose="02020603050405020304" pitchFamily="18" charset="0"/>
                  </a:rPr>
                  <a:t> </a:t>
                </a:r>
              </a:p>
            </p:txBody>
          </p:sp>
          <p:sp>
            <p:nvSpPr>
              <p:cNvPr id="21521" name="Rectangle 12"/>
              <p:cNvSpPr>
                <a:spLocks noChangeArrowheads="1"/>
              </p:cNvSpPr>
              <p:nvPr/>
            </p:nvSpPr>
            <p:spPr bwMode="auto">
              <a:xfrm>
                <a:off x="388" y="2188"/>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5.4</a:t>
                </a:r>
                <a:endParaRPr lang="en-US" altLang="zh-CN" sz="1800">
                  <a:solidFill>
                    <a:srgbClr val="000000"/>
                  </a:solidFill>
                </a:endParaRPr>
              </a:p>
            </p:txBody>
          </p:sp>
          <p:sp>
            <p:nvSpPr>
              <p:cNvPr id="21522" name="AutoShape 8"/>
              <p:cNvSpPr>
                <a:spLocks noChangeArrowheads="1"/>
              </p:cNvSpPr>
              <p:nvPr/>
            </p:nvSpPr>
            <p:spPr bwMode="auto">
              <a:xfrm>
                <a:off x="467" y="2430"/>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21523" name="Text Box 9"/>
              <p:cNvSpPr txBox="1">
                <a:spLocks noChangeArrowheads="1"/>
              </p:cNvSpPr>
              <p:nvPr/>
            </p:nvSpPr>
            <p:spPr bwMode="auto">
              <a:xfrm>
                <a:off x="629" y="247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需求管理工具</a:t>
                </a:r>
                <a:r>
                  <a:rPr lang="zh-CN" altLang="en-US" sz="2000" b="0">
                    <a:latin typeface="Times New Roman" panose="02020603050405020304" pitchFamily="18" charset="0"/>
                  </a:rPr>
                  <a:t> </a:t>
                </a:r>
              </a:p>
            </p:txBody>
          </p:sp>
          <p:sp>
            <p:nvSpPr>
              <p:cNvPr id="21524" name="Rectangle 12"/>
              <p:cNvSpPr>
                <a:spLocks noChangeArrowheads="1"/>
              </p:cNvSpPr>
              <p:nvPr/>
            </p:nvSpPr>
            <p:spPr bwMode="auto">
              <a:xfrm>
                <a:off x="388" y="250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5.5</a:t>
                </a:r>
                <a:endParaRPr lang="en-US" altLang="zh-CN" sz="1800">
                  <a:solidFill>
                    <a:srgbClr val="000000"/>
                  </a:solidFill>
                </a:endParaRPr>
              </a:p>
            </p:txBody>
          </p:sp>
          <p:sp>
            <p:nvSpPr>
              <p:cNvPr id="21525" name="AutoShape 8"/>
              <p:cNvSpPr>
                <a:spLocks noChangeArrowheads="1"/>
              </p:cNvSpPr>
              <p:nvPr/>
            </p:nvSpPr>
            <p:spPr bwMode="auto">
              <a:xfrm>
                <a:off x="467" y="2745"/>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21526" name="Text Box 9"/>
              <p:cNvSpPr txBox="1">
                <a:spLocks noChangeArrowheads="1"/>
              </p:cNvSpPr>
              <p:nvPr/>
            </p:nvSpPr>
            <p:spPr bwMode="auto">
              <a:xfrm>
                <a:off x="629" y="2790"/>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案例分析</a:t>
                </a:r>
                <a:r>
                  <a:rPr lang="zh-CN" altLang="en-US" sz="2000" b="0">
                    <a:latin typeface="Times New Roman" panose="02020603050405020304" pitchFamily="18" charset="0"/>
                  </a:rPr>
                  <a:t> </a:t>
                </a:r>
              </a:p>
            </p:txBody>
          </p:sp>
          <p:sp>
            <p:nvSpPr>
              <p:cNvPr id="21527" name="Rectangle 12"/>
              <p:cNvSpPr>
                <a:spLocks noChangeArrowheads="1"/>
              </p:cNvSpPr>
              <p:nvPr/>
            </p:nvSpPr>
            <p:spPr bwMode="auto">
              <a:xfrm>
                <a:off x="388" y="278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5.6</a:t>
                </a:r>
                <a:endParaRPr lang="en-US" altLang="zh-CN" sz="1800">
                  <a:solidFill>
                    <a:srgbClr val="000000"/>
                  </a:solidFill>
                </a:endParaRPr>
              </a:p>
            </p:txBody>
          </p:sp>
          <p:sp>
            <p:nvSpPr>
              <p:cNvPr id="21528" name="Text Box 9"/>
              <p:cNvSpPr txBox="1">
                <a:spLocks noChangeArrowheads="1"/>
              </p:cNvSpPr>
              <p:nvPr/>
            </p:nvSpPr>
            <p:spPr bwMode="auto">
              <a:xfrm>
                <a:off x="629" y="310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本章小结</a:t>
                </a:r>
                <a:r>
                  <a:rPr lang="zh-CN" altLang="en-US" sz="2000" b="0">
                    <a:latin typeface="Times New Roman" panose="02020603050405020304" pitchFamily="18" charset="0"/>
                  </a:rPr>
                  <a:t> </a:t>
                </a:r>
              </a:p>
            </p:txBody>
          </p:sp>
          <p:sp>
            <p:nvSpPr>
              <p:cNvPr id="21529" name="Rectangle 12"/>
              <p:cNvSpPr>
                <a:spLocks noChangeArrowheads="1"/>
              </p:cNvSpPr>
              <p:nvPr/>
            </p:nvSpPr>
            <p:spPr bwMode="auto">
              <a:xfrm>
                <a:off x="388" y="313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5.7</a:t>
                </a:r>
                <a:endParaRPr lang="en-US" altLang="zh-CN" sz="1800">
                  <a:solidFill>
                    <a:srgbClr val="000000"/>
                  </a:solidFill>
                </a:endParaRPr>
              </a:p>
            </p:txBody>
          </p:sp>
          <p:sp>
            <p:nvSpPr>
              <p:cNvPr id="21530" name="AutoShape 8"/>
              <p:cNvSpPr>
                <a:spLocks noChangeArrowheads="1"/>
              </p:cNvSpPr>
              <p:nvPr/>
            </p:nvSpPr>
            <p:spPr bwMode="auto">
              <a:xfrm>
                <a:off x="467" y="3375"/>
                <a:ext cx="3493" cy="270"/>
              </a:xfrm>
              <a:prstGeom prst="homePlate">
                <a:avLst>
                  <a:gd name="adj" fmla="val 32522"/>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21531" name="Text Box 9"/>
              <p:cNvSpPr txBox="1">
                <a:spLocks noChangeArrowheads="1"/>
              </p:cNvSpPr>
              <p:nvPr/>
            </p:nvSpPr>
            <p:spPr bwMode="auto">
              <a:xfrm>
                <a:off x="629" y="3420"/>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复习思考题</a:t>
                </a:r>
                <a:r>
                  <a:rPr lang="zh-CN" altLang="en-US" sz="2000" b="0">
                    <a:latin typeface="Times New Roman" panose="02020603050405020304" pitchFamily="18" charset="0"/>
                  </a:rPr>
                  <a:t> </a:t>
                </a:r>
              </a:p>
            </p:txBody>
          </p:sp>
          <p:sp>
            <p:nvSpPr>
              <p:cNvPr id="21532" name="Rectangle 12"/>
              <p:cNvSpPr>
                <a:spLocks noChangeArrowheads="1"/>
              </p:cNvSpPr>
              <p:nvPr/>
            </p:nvSpPr>
            <p:spPr bwMode="auto">
              <a:xfrm>
                <a:off x="388" y="3448"/>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5.8</a:t>
                </a:r>
                <a:endParaRPr lang="en-US" altLang="zh-CN" sz="1800">
                  <a:solidFill>
                    <a:srgbClr val="000000"/>
                  </a:solidFill>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aphicFrame>
        <p:nvGraphicFramePr>
          <p:cNvPr id="22531" name="Object 1"/>
          <p:cNvGraphicFramePr>
            <a:graphicFrameLocks noChangeAspect="1"/>
          </p:cNvGraphicFramePr>
          <p:nvPr/>
        </p:nvGraphicFramePr>
        <p:xfrm>
          <a:off x="1928813" y="2462213"/>
          <a:ext cx="5072062" cy="4351337"/>
        </p:xfrm>
        <a:graphic>
          <a:graphicData uri="http://schemas.openxmlformats.org/presentationml/2006/ole">
            <mc:AlternateContent xmlns:mc="http://schemas.openxmlformats.org/markup-compatibility/2006">
              <mc:Choice xmlns:v="urn:schemas-microsoft-com:vml" Requires="v">
                <p:oleObj spid="_x0000_s22542" r:id="rId3" imgW="7864754" imgH="7684618" progId="Visio.Drawing.11">
                  <p:embed/>
                </p:oleObj>
              </mc:Choice>
              <mc:Fallback>
                <p:oleObj r:id="rId3" imgW="7864754" imgH="768461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2462213"/>
                        <a:ext cx="5072062"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2" name="Rectangle 3"/>
          <p:cNvSpPr>
            <a:spLocks noChangeArrowheads="1"/>
          </p:cNvSpPr>
          <p:nvPr/>
        </p:nvSpPr>
        <p:spPr bwMode="auto">
          <a:xfrm>
            <a:off x="971550" y="1922463"/>
            <a:ext cx="3652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127000">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400">
                <a:solidFill>
                  <a:schemeClr val="accent1"/>
                </a:solidFill>
                <a:latin typeface="新宋体" panose="02010609030101010101" pitchFamily="49" charset="-122"/>
              </a:rPr>
              <a:t>需求过程所涉及的工作</a:t>
            </a:r>
            <a:endParaRPr lang="zh-CN" altLang="en-US" sz="2400">
              <a:solidFill>
                <a:schemeClr val="accent1"/>
              </a:solidFill>
              <a:latin typeface="Times New Roman" panose="02020603050405020304" pitchFamily="18" charset="0"/>
            </a:endParaRPr>
          </a:p>
        </p:txBody>
      </p:sp>
      <p:sp>
        <p:nvSpPr>
          <p:cNvPr id="22533" name="Rectangle 2"/>
          <p:cNvSpPr>
            <a:spLocks noGrp="1" noChangeArrowheads="1"/>
          </p:cNvSpPr>
          <p:nvPr>
            <p:ph type="title"/>
          </p:nvPr>
        </p:nvSpPr>
        <p:spPr>
          <a:xfrm>
            <a:off x="177800" y="1054100"/>
            <a:ext cx="8788400" cy="717550"/>
          </a:xfrm>
          <a:noFill/>
        </p:spPr>
        <p:txBody>
          <a:bodyPr/>
          <a:lstStyle/>
          <a:p>
            <a:pPr eaLnBrk="1" hangingPunct="1"/>
            <a:r>
              <a:rPr lang="en-US" altLang="zh-CN" smtClean="0"/>
              <a:t>5.2 </a:t>
            </a:r>
            <a:r>
              <a:rPr lang="zh-CN" altLang="en-US" smtClean="0"/>
              <a:t>需求开发和管理过程</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extBox 4"/>
          <p:cNvSpPr txBox="1">
            <a:spLocks noChangeArrowheads="1"/>
          </p:cNvSpPr>
          <p:nvPr/>
        </p:nvSpPr>
        <p:spPr bwMode="auto">
          <a:xfrm>
            <a:off x="857250" y="1844675"/>
            <a:ext cx="7929563"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
                <a:schemeClr val="accent2"/>
              </a:buClr>
              <a:buSzPct val="70000"/>
              <a:buFont typeface="Wingdings" panose="05000000000000000000" pitchFamily="2" charset="2"/>
              <a:buChar char="n"/>
            </a:pPr>
            <a:r>
              <a:rPr lang="zh-CN" altLang="en-US" sz="2400">
                <a:solidFill>
                  <a:schemeClr val="accent2"/>
                </a:solidFill>
                <a:latin typeface="Times New Roman" panose="02020603050405020304" pitchFamily="18" charset="0"/>
                <a:ea typeface="黑体" panose="02010609060101010101" pitchFamily="49" charset="-122"/>
              </a:rPr>
              <a:t>需求工程</a:t>
            </a:r>
            <a:r>
              <a:rPr lang="en-US" altLang="zh-CN" sz="2000">
                <a:solidFill>
                  <a:schemeClr val="accent2"/>
                </a:solidFill>
                <a:latin typeface="Times New Roman" panose="02020603050405020304" pitchFamily="18" charset="0"/>
                <a:ea typeface="黑体" panose="02010609060101010101" pitchFamily="49" charset="-122"/>
              </a:rPr>
              <a:t>——</a:t>
            </a:r>
            <a:r>
              <a:rPr lang="zh-CN" altLang="en-US" sz="2000">
                <a:latin typeface="Times New Roman" panose="02020603050405020304" pitchFamily="18" charset="0"/>
              </a:rPr>
              <a:t>也叫做需求过程或需求阶段，包括需求开发和需  求管理。</a:t>
            </a:r>
            <a:endParaRPr lang="en-US" altLang="zh-CN" sz="2000">
              <a:latin typeface="Times New Roman" panose="02020603050405020304" pitchFamily="18" charset="0"/>
            </a:endParaRPr>
          </a:p>
          <a:p>
            <a:pPr eaLnBrk="1" hangingPunct="1">
              <a:lnSpc>
                <a:spcPct val="110000"/>
              </a:lnSpc>
              <a:spcBef>
                <a:spcPct val="0"/>
              </a:spcBef>
              <a:buClr>
                <a:schemeClr val="accent2"/>
              </a:buClr>
              <a:buSzPct val="70000"/>
              <a:buFont typeface="Wingdings" panose="05000000000000000000" pitchFamily="2" charset="2"/>
              <a:buChar char="n"/>
            </a:pPr>
            <a:r>
              <a:rPr lang="zh-CN" altLang="en-US" sz="2000">
                <a:solidFill>
                  <a:schemeClr val="accent2"/>
                </a:solidFill>
                <a:latin typeface="Times New Roman" panose="02020603050405020304" pitchFamily="18" charset="0"/>
                <a:ea typeface="黑体" panose="02010609060101010101" pitchFamily="49" charset="-122"/>
              </a:rPr>
              <a:t>需求开发</a:t>
            </a:r>
            <a:r>
              <a:rPr lang="en-US" altLang="zh-CN" sz="2000">
                <a:solidFill>
                  <a:schemeClr val="accent2"/>
                </a:solidFill>
                <a:latin typeface="Times New Roman" panose="02020603050405020304" pitchFamily="18" charset="0"/>
                <a:ea typeface="黑体" panose="02010609060101010101" pitchFamily="49" charset="-122"/>
              </a:rPr>
              <a:t>——</a:t>
            </a:r>
            <a:r>
              <a:rPr lang="zh-CN" altLang="en-US" sz="2000">
                <a:latin typeface="Times New Roman" panose="02020603050405020304" pitchFamily="18" charset="0"/>
              </a:rPr>
              <a:t>包括需求获取、需求分析、编写需求规格说明、验证需求四个阶段，在这四个阶段执行以下活动：</a:t>
            </a:r>
          </a:p>
          <a:p>
            <a:pPr eaLnBrk="1" hangingPunct="1">
              <a:lnSpc>
                <a:spcPct val="110000"/>
              </a:lnSpc>
              <a:spcBef>
                <a:spcPct val="0"/>
              </a:spcBef>
              <a:buClr>
                <a:schemeClr val="accent2"/>
              </a:buClr>
              <a:buFont typeface="黑体" panose="02010609060101010101" pitchFamily="49" charset="-122"/>
              <a:buChar char="-"/>
            </a:pPr>
            <a:r>
              <a:rPr lang="zh-CN" altLang="en-US" sz="2000">
                <a:latin typeface="Times New Roman" panose="02020603050405020304" pitchFamily="18" charset="0"/>
              </a:rPr>
              <a:t>确定产品所期望的用户类；</a:t>
            </a:r>
          </a:p>
          <a:p>
            <a:pPr eaLnBrk="1" hangingPunct="1">
              <a:lnSpc>
                <a:spcPct val="110000"/>
              </a:lnSpc>
              <a:spcBef>
                <a:spcPct val="0"/>
              </a:spcBef>
              <a:buClr>
                <a:schemeClr val="accent2"/>
              </a:buClr>
              <a:buFont typeface="黑体" panose="02010609060101010101" pitchFamily="49" charset="-122"/>
              <a:buChar char="-"/>
            </a:pPr>
            <a:r>
              <a:rPr lang="zh-CN" altLang="en-US" sz="2000">
                <a:latin typeface="Times New Roman" panose="02020603050405020304" pitchFamily="18" charset="0"/>
              </a:rPr>
              <a:t>获取每个用户类的需求；</a:t>
            </a:r>
          </a:p>
          <a:p>
            <a:pPr eaLnBrk="1" hangingPunct="1">
              <a:lnSpc>
                <a:spcPct val="110000"/>
              </a:lnSpc>
              <a:spcBef>
                <a:spcPct val="0"/>
              </a:spcBef>
              <a:buClr>
                <a:schemeClr val="accent2"/>
              </a:buClr>
              <a:buFont typeface="黑体" panose="02010609060101010101" pitchFamily="49" charset="-122"/>
              <a:buChar char="-"/>
            </a:pPr>
            <a:r>
              <a:rPr lang="zh-CN" altLang="en-US" sz="2000">
                <a:latin typeface="Times New Roman" panose="02020603050405020304" pitchFamily="18" charset="0"/>
              </a:rPr>
              <a:t>了解实际用户任务和目标以及这些任务所支持的业务需求；</a:t>
            </a:r>
          </a:p>
          <a:p>
            <a:pPr eaLnBrk="1" hangingPunct="1">
              <a:lnSpc>
                <a:spcPct val="110000"/>
              </a:lnSpc>
              <a:spcBef>
                <a:spcPct val="0"/>
              </a:spcBef>
              <a:buClr>
                <a:schemeClr val="accent2"/>
              </a:buClr>
              <a:buFont typeface="黑体" panose="02010609060101010101" pitchFamily="49" charset="-122"/>
              <a:buChar char="-"/>
            </a:pPr>
            <a:r>
              <a:rPr lang="zh-CN" altLang="en-US" sz="2000">
                <a:latin typeface="Times New Roman" panose="02020603050405020304" pitchFamily="18" charset="0"/>
              </a:rPr>
              <a:t>分析源于用户的信息以区别业务需求、功能需求、质量属性、业务规则，建议解决的方法和附加的信息；</a:t>
            </a:r>
            <a:r>
              <a:rPr lang="en-US" altLang="zh-CN" sz="2000">
                <a:latin typeface="Times New Roman" panose="02020603050405020304" pitchFamily="18" charset="0"/>
              </a:rPr>
              <a:t> </a:t>
            </a:r>
            <a:endParaRPr lang="zh-CN" altLang="en-US" sz="2000">
              <a:latin typeface="Times New Roman" panose="02020603050405020304" pitchFamily="18" charset="0"/>
            </a:endParaRPr>
          </a:p>
          <a:p>
            <a:pPr eaLnBrk="1" hangingPunct="1">
              <a:lnSpc>
                <a:spcPct val="110000"/>
              </a:lnSpc>
              <a:spcBef>
                <a:spcPct val="0"/>
              </a:spcBef>
              <a:buClr>
                <a:schemeClr val="accent2"/>
              </a:buClr>
              <a:buFont typeface="黑体" panose="02010609060101010101" pitchFamily="49" charset="-122"/>
              <a:buChar char="-"/>
            </a:pPr>
            <a:r>
              <a:rPr lang="zh-CN" altLang="en-US" sz="2000">
                <a:latin typeface="Times New Roman" panose="02020603050405020304" pitchFamily="18" charset="0"/>
              </a:rPr>
              <a:t>分解需求，并将需求中的一部分分配给软件组件；</a:t>
            </a:r>
          </a:p>
          <a:p>
            <a:pPr eaLnBrk="1" hangingPunct="1">
              <a:lnSpc>
                <a:spcPct val="110000"/>
              </a:lnSpc>
              <a:spcBef>
                <a:spcPct val="0"/>
              </a:spcBef>
              <a:buClr>
                <a:schemeClr val="accent2"/>
              </a:buClr>
              <a:buFont typeface="黑体" panose="02010609060101010101" pitchFamily="49" charset="-122"/>
              <a:buChar char="-"/>
            </a:pPr>
            <a:r>
              <a:rPr lang="zh-CN" altLang="en-US" sz="2000">
                <a:latin typeface="Times New Roman" panose="02020603050405020304" pitchFamily="18" charset="0"/>
              </a:rPr>
              <a:t>了解相关属性的重要性；</a:t>
            </a:r>
          </a:p>
          <a:p>
            <a:pPr eaLnBrk="1" hangingPunct="1">
              <a:lnSpc>
                <a:spcPct val="110000"/>
              </a:lnSpc>
              <a:spcBef>
                <a:spcPct val="0"/>
              </a:spcBef>
              <a:buClr>
                <a:schemeClr val="accent2"/>
              </a:buClr>
              <a:buFont typeface="黑体" panose="02010609060101010101" pitchFamily="49" charset="-122"/>
              <a:buChar char="-"/>
            </a:pPr>
            <a:r>
              <a:rPr lang="zh-CN" altLang="en-US" sz="2000">
                <a:latin typeface="Times New Roman" panose="02020603050405020304" pitchFamily="18" charset="0"/>
              </a:rPr>
              <a:t>划分实施优先级；</a:t>
            </a:r>
          </a:p>
          <a:p>
            <a:pPr eaLnBrk="1" hangingPunct="1">
              <a:lnSpc>
                <a:spcPct val="110000"/>
              </a:lnSpc>
              <a:spcBef>
                <a:spcPct val="0"/>
              </a:spcBef>
              <a:buClr>
                <a:schemeClr val="accent2"/>
              </a:buClr>
              <a:buFont typeface="黑体" panose="02010609060101010101" pitchFamily="49" charset="-122"/>
              <a:buChar char="-"/>
            </a:pPr>
            <a:r>
              <a:rPr lang="zh-CN" altLang="en-US" sz="2000">
                <a:latin typeface="Times New Roman" panose="02020603050405020304" pitchFamily="18" charset="0"/>
              </a:rPr>
              <a:t>编写需求规格说明和模型；</a:t>
            </a:r>
          </a:p>
          <a:p>
            <a:pPr eaLnBrk="1" hangingPunct="1">
              <a:lnSpc>
                <a:spcPct val="110000"/>
              </a:lnSpc>
              <a:spcBef>
                <a:spcPct val="0"/>
              </a:spcBef>
              <a:buClr>
                <a:schemeClr val="accent2"/>
              </a:buClr>
              <a:buFont typeface="黑体" panose="02010609060101010101" pitchFamily="49" charset="-122"/>
              <a:buChar char="-"/>
            </a:pPr>
            <a:r>
              <a:rPr lang="zh-CN" altLang="en-US" sz="2000">
                <a:latin typeface="Times New Roman" panose="02020603050405020304" pitchFamily="18" charset="0"/>
              </a:rPr>
              <a:t>评审需求规格，验证对用户需求的正确理解和认识。</a:t>
            </a:r>
          </a:p>
        </p:txBody>
      </p:sp>
      <p:sp>
        <p:nvSpPr>
          <p:cNvPr id="23555" name="Rectangle 2"/>
          <p:cNvSpPr>
            <a:spLocks noGrp="1" noChangeArrowheads="1"/>
          </p:cNvSpPr>
          <p:nvPr>
            <p:ph type="title"/>
          </p:nvPr>
        </p:nvSpPr>
        <p:spPr>
          <a:xfrm>
            <a:off x="177800" y="1054100"/>
            <a:ext cx="8788400" cy="717550"/>
          </a:xfrm>
          <a:noFill/>
        </p:spPr>
        <p:txBody>
          <a:bodyPr/>
          <a:lstStyle/>
          <a:p>
            <a:pPr eaLnBrk="1" hangingPunct="1"/>
            <a:r>
              <a:rPr lang="zh-CN" altLang="en-US" smtClean="0"/>
              <a:t>需求开发和管理过程</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Box 5"/>
          <p:cNvSpPr txBox="1">
            <a:spLocks noChangeArrowheads="1"/>
          </p:cNvSpPr>
          <p:nvPr/>
        </p:nvSpPr>
        <p:spPr bwMode="auto">
          <a:xfrm>
            <a:off x="857250" y="1916113"/>
            <a:ext cx="7929563"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
                <a:schemeClr val="accent2"/>
              </a:buClr>
              <a:buSzPct val="70000"/>
              <a:buFont typeface="Wingdings" panose="05000000000000000000" pitchFamily="2" charset="2"/>
              <a:buChar char="n"/>
            </a:pPr>
            <a:r>
              <a:rPr lang="zh-CN" altLang="en-US" sz="2000">
                <a:solidFill>
                  <a:schemeClr val="accent2"/>
                </a:solidFill>
                <a:latin typeface="Times New Roman" panose="02020603050405020304" pitchFamily="18" charset="0"/>
                <a:ea typeface="黑体" panose="02010609060101010101" pitchFamily="49" charset="-122"/>
              </a:rPr>
              <a:t>需求管理</a:t>
            </a:r>
            <a:r>
              <a:rPr lang="en-US" altLang="zh-CN" sz="2000">
                <a:solidFill>
                  <a:schemeClr val="accent2"/>
                </a:solidFill>
                <a:latin typeface="Times New Roman" panose="02020603050405020304" pitchFamily="18" charset="0"/>
                <a:ea typeface="黑体" panose="02010609060101010101" pitchFamily="49" charset="-122"/>
              </a:rPr>
              <a:t>——</a:t>
            </a:r>
            <a:r>
              <a:rPr lang="zh-CN" altLang="en-US" sz="2000">
                <a:latin typeface="Times New Roman" panose="02020603050405020304" pitchFamily="18" charset="0"/>
              </a:rPr>
              <a:t>是一种用于查找、记录、组织和跟踪系统需求变更的系统化方法，可用于获取、组织和记录系统需求并使客户和项目团队在系统需求变更上保持一致。</a:t>
            </a:r>
          </a:p>
          <a:p>
            <a:pPr eaLnBrk="1" hangingPunct="1">
              <a:lnSpc>
                <a:spcPct val="110000"/>
              </a:lnSpc>
              <a:spcBef>
                <a:spcPct val="0"/>
              </a:spcBef>
              <a:buClr>
                <a:schemeClr val="accent2"/>
              </a:buClr>
              <a:buSzPct val="70000"/>
              <a:buFont typeface="Wingdings" panose="05000000000000000000" pitchFamily="2" charset="2"/>
              <a:buChar char="n"/>
            </a:pPr>
            <a:r>
              <a:rPr lang="zh-CN" altLang="en-US" sz="2000">
                <a:latin typeface="Times New Roman" panose="02020603050405020304" pitchFamily="18" charset="0"/>
              </a:rPr>
              <a:t>有效的需求管理在于维护清晰明确的需求阐述、每种需求类型所适用的属性，以及与其它需求和其它项目工件之间的可追踪性。</a:t>
            </a:r>
          </a:p>
          <a:p>
            <a:pPr eaLnBrk="1" hangingPunct="1">
              <a:lnSpc>
                <a:spcPct val="110000"/>
              </a:lnSpc>
              <a:spcBef>
                <a:spcPct val="0"/>
              </a:spcBef>
              <a:buClr>
                <a:schemeClr val="accent2"/>
              </a:buClr>
              <a:buSzPct val="70000"/>
              <a:buFont typeface="Wingdings" panose="05000000000000000000" pitchFamily="2" charset="2"/>
              <a:buChar char="n"/>
            </a:pPr>
            <a:r>
              <a:rPr lang="zh-CN" altLang="en-US" sz="2000">
                <a:solidFill>
                  <a:schemeClr val="accent2"/>
                </a:solidFill>
                <a:latin typeface="Times New Roman" panose="02020603050405020304" pitchFamily="18" charset="0"/>
                <a:ea typeface="黑体" panose="02010609060101010101" pitchFamily="49" charset="-122"/>
              </a:rPr>
              <a:t>需求管理活动包括</a:t>
            </a:r>
          </a:p>
          <a:p>
            <a:pPr eaLnBrk="1" hangingPunct="1">
              <a:lnSpc>
                <a:spcPct val="110000"/>
              </a:lnSpc>
              <a:spcBef>
                <a:spcPct val="0"/>
              </a:spcBef>
              <a:buClr>
                <a:schemeClr val="accent2"/>
              </a:buClr>
              <a:buFont typeface="黑体" panose="02010609060101010101" pitchFamily="49" charset="-122"/>
              <a:buChar char="-"/>
            </a:pPr>
            <a:r>
              <a:rPr lang="zh-CN" altLang="en-US" sz="2000">
                <a:latin typeface="Times New Roman" panose="02020603050405020304" pitchFamily="18" charset="0"/>
              </a:rPr>
              <a:t>定义需求基线</a:t>
            </a:r>
          </a:p>
          <a:p>
            <a:pPr eaLnBrk="1" hangingPunct="1">
              <a:lnSpc>
                <a:spcPct val="110000"/>
              </a:lnSpc>
              <a:spcBef>
                <a:spcPct val="0"/>
              </a:spcBef>
              <a:buClr>
                <a:schemeClr val="accent2"/>
              </a:buClr>
              <a:buFont typeface="黑体" panose="02010609060101010101" pitchFamily="49" charset="-122"/>
              <a:buChar char="-"/>
            </a:pPr>
            <a:r>
              <a:rPr lang="zh-CN" altLang="en-US" sz="2000">
                <a:latin typeface="Times New Roman" panose="02020603050405020304" pitchFamily="18" charset="0"/>
              </a:rPr>
              <a:t>评审需求变更并评估每项需求变更对软件产品的影响从而决定是否实施它。</a:t>
            </a:r>
          </a:p>
          <a:p>
            <a:pPr eaLnBrk="1" hangingPunct="1">
              <a:lnSpc>
                <a:spcPct val="110000"/>
              </a:lnSpc>
              <a:spcBef>
                <a:spcPct val="0"/>
              </a:spcBef>
              <a:buClr>
                <a:schemeClr val="accent2"/>
              </a:buClr>
              <a:buFont typeface="黑体" panose="02010609060101010101" pitchFamily="49" charset="-122"/>
              <a:buChar char="-"/>
            </a:pPr>
            <a:r>
              <a:rPr lang="zh-CN" altLang="en-US" sz="2000">
                <a:latin typeface="Times New Roman" panose="02020603050405020304" pitchFamily="18" charset="0"/>
              </a:rPr>
              <a:t>以一种可控制的方式将需求变更融入当前的软件项目。</a:t>
            </a:r>
          </a:p>
          <a:p>
            <a:pPr eaLnBrk="1" hangingPunct="1">
              <a:lnSpc>
                <a:spcPct val="110000"/>
              </a:lnSpc>
              <a:spcBef>
                <a:spcPct val="0"/>
              </a:spcBef>
              <a:buClr>
                <a:schemeClr val="accent2"/>
              </a:buClr>
              <a:buFont typeface="黑体" panose="02010609060101010101" pitchFamily="49" charset="-122"/>
              <a:buChar char="-"/>
            </a:pPr>
            <a:r>
              <a:rPr lang="zh-CN" altLang="en-US" sz="2000">
                <a:latin typeface="Times New Roman" panose="02020603050405020304" pitchFamily="18" charset="0"/>
              </a:rPr>
              <a:t>让当前的项目计划和需求保持一致。</a:t>
            </a:r>
          </a:p>
          <a:p>
            <a:pPr eaLnBrk="1" hangingPunct="1">
              <a:lnSpc>
                <a:spcPct val="110000"/>
              </a:lnSpc>
              <a:spcBef>
                <a:spcPct val="0"/>
              </a:spcBef>
              <a:buClr>
                <a:schemeClr val="accent2"/>
              </a:buClr>
              <a:buFont typeface="黑体" panose="02010609060101010101" pitchFamily="49" charset="-122"/>
              <a:buChar char="-"/>
            </a:pPr>
            <a:r>
              <a:rPr lang="zh-CN" altLang="en-US" sz="2000">
                <a:latin typeface="Times New Roman" panose="02020603050405020304" pitchFamily="18" charset="0"/>
              </a:rPr>
              <a:t>估计变更所产生的影响并在此基础上协商新的约定</a:t>
            </a:r>
          </a:p>
          <a:p>
            <a:pPr eaLnBrk="1" hangingPunct="1">
              <a:lnSpc>
                <a:spcPct val="110000"/>
              </a:lnSpc>
              <a:spcBef>
                <a:spcPct val="0"/>
              </a:spcBef>
              <a:buClr>
                <a:schemeClr val="accent2"/>
              </a:buClr>
              <a:buFont typeface="黑体" panose="02010609060101010101" pitchFamily="49" charset="-122"/>
              <a:buChar char="-"/>
            </a:pPr>
            <a:r>
              <a:rPr lang="zh-CN" altLang="en-US" sz="2000">
                <a:latin typeface="Times New Roman" panose="02020603050405020304" pitchFamily="18" charset="0"/>
              </a:rPr>
              <a:t>实现通过需求可跟踪对应的设计、源代码和测试用例。</a:t>
            </a:r>
          </a:p>
          <a:p>
            <a:pPr eaLnBrk="1" hangingPunct="1">
              <a:lnSpc>
                <a:spcPct val="110000"/>
              </a:lnSpc>
              <a:spcBef>
                <a:spcPct val="0"/>
              </a:spcBef>
              <a:buClr>
                <a:schemeClr val="accent2"/>
              </a:buClr>
              <a:buFont typeface="黑体" panose="02010609060101010101" pitchFamily="49" charset="-122"/>
              <a:buChar char="-"/>
            </a:pPr>
            <a:r>
              <a:rPr lang="zh-CN" altLang="en-US" sz="2000">
                <a:latin typeface="Times New Roman" panose="02020603050405020304" pitchFamily="18" charset="0"/>
              </a:rPr>
              <a:t>在整个项目过程中跟踪需求状态及其变更情况。</a:t>
            </a:r>
          </a:p>
          <a:p>
            <a:pPr eaLnBrk="1" hangingPunct="1">
              <a:spcBef>
                <a:spcPct val="0"/>
              </a:spcBef>
              <a:buClrTx/>
              <a:buFontTx/>
              <a:buNone/>
            </a:pPr>
            <a:endParaRPr lang="zh-CN" altLang="en-US" sz="2000" b="0">
              <a:latin typeface="Times New Roman" panose="02020603050405020304" pitchFamily="18" charset="0"/>
            </a:endParaRPr>
          </a:p>
        </p:txBody>
      </p:sp>
      <p:sp>
        <p:nvSpPr>
          <p:cNvPr id="24579" name="Rectangle 2"/>
          <p:cNvSpPr>
            <a:spLocks noGrp="1" noChangeArrowheads="1"/>
          </p:cNvSpPr>
          <p:nvPr>
            <p:ph type="title"/>
          </p:nvPr>
        </p:nvSpPr>
        <p:spPr>
          <a:xfrm>
            <a:off x="177800" y="1054100"/>
            <a:ext cx="8788400" cy="717550"/>
          </a:xfrm>
          <a:noFill/>
        </p:spPr>
        <p:txBody>
          <a:bodyPr/>
          <a:lstStyle/>
          <a:p>
            <a:pPr eaLnBrk="1" hangingPunct="1"/>
            <a:r>
              <a:rPr lang="zh-CN" altLang="en-US" smtClean="0"/>
              <a:t>需求开发和管理过程</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1004888" y="1844675"/>
            <a:ext cx="7410450" cy="514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8" tIns="45714" rIns="91428" bIns="45714">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chemeClr val="accent2"/>
              </a:buClr>
              <a:buSzPct val="70000"/>
              <a:buFont typeface="Wingdings" panose="05000000000000000000" pitchFamily="2" charset="2"/>
              <a:buChar char="n"/>
            </a:pPr>
            <a:r>
              <a:rPr kumimoji="0" lang="zh-CN" altLang="en-US" sz="2400">
                <a:solidFill>
                  <a:schemeClr val="accent2"/>
                </a:solidFill>
              </a:rPr>
              <a:t> </a:t>
            </a:r>
            <a:r>
              <a:rPr kumimoji="0" lang="zh-CN" altLang="en-US" sz="2400">
                <a:solidFill>
                  <a:schemeClr val="accent2"/>
                </a:solidFill>
                <a:ea typeface="黑体" panose="02010609060101010101" pitchFamily="49" charset="-122"/>
              </a:rPr>
              <a:t>需求获取</a:t>
            </a:r>
          </a:p>
          <a:p>
            <a:pPr>
              <a:lnSpc>
                <a:spcPct val="110000"/>
              </a:lnSpc>
              <a:spcBef>
                <a:spcPct val="0"/>
              </a:spcBef>
              <a:buClr>
                <a:schemeClr val="accent2"/>
              </a:buClr>
              <a:buFont typeface="Wingdings" panose="05000000000000000000" pitchFamily="2" charset="2"/>
              <a:buNone/>
            </a:pPr>
            <a:r>
              <a:rPr lang="zh-CN" altLang="en-US" sz="2000" b="0">
                <a:latin typeface="Times New Roman" panose="02020603050405020304" pitchFamily="18" charset="0"/>
              </a:rPr>
              <a:t>        </a:t>
            </a:r>
            <a:r>
              <a:rPr lang="zh-CN" altLang="en-US" sz="2000">
                <a:latin typeface="Times New Roman" panose="02020603050405020304" pitchFamily="18" charset="0"/>
              </a:rPr>
              <a:t>需求获取的主要目的是从宏观上把握用户的具体需求方向和趋势，了解现有的组织架构、业务流程、系统环境等，对任务进行分析、从而开发、捕获和修订用户的需求，以建立良好的沟通渠道和方式。</a:t>
            </a:r>
          </a:p>
          <a:p>
            <a:pPr>
              <a:lnSpc>
                <a:spcPct val="110000"/>
              </a:lnSpc>
              <a:spcBef>
                <a:spcPct val="0"/>
              </a:spcBef>
              <a:buClrTx/>
              <a:buFontTx/>
              <a:buNone/>
            </a:pPr>
            <a:r>
              <a:rPr lang="zh-CN" altLang="en-US" sz="2000">
                <a:latin typeface="Times New Roman" panose="02020603050405020304" pitchFamily="18" charset="0"/>
              </a:rPr>
              <a:t>        需求获取需要执行以下活动：</a:t>
            </a:r>
          </a:p>
          <a:p>
            <a:pPr lvl="2">
              <a:lnSpc>
                <a:spcPct val="110000"/>
              </a:lnSpc>
              <a:spcBef>
                <a:spcPct val="0"/>
              </a:spcBef>
              <a:buClr>
                <a:schemeClr val="accent2"/>
              </a:buClr>
              <a:buFont typeface="黑体" panose="02010609060101010101" pitchFamily="49" charset="-122"/>
              <a:buChar char="-"/>
            </a:pPr>
            <a:r>
              <a:rPr lang="zh-CN" altLang="en-US">
                <a:latin typeface="Times New Roman" panose="02020603050405020304" pitchFamily="18" charset="0"/>
              </a:rPr>
              <a:t> 确定需求开发过程</a:t>
            </a:r>
            <a:endParaRPr lang="en-US" altLang="zh-CN">
              <a:latin typeface="Times New Roman" panose="02020603050405020304" pitchFamily="18" charset="0"/>
            </a:endParaRPr>
          </a:p>
          <a:p>
            <a:pPr lvl="2">
              <a:lnSpc>
                <a:spcPct val="110000"/>
              </a:lnSpc>
              <a:spcBef>
                <a:spcPct val="0"/>
              </a:spcBef>
              <a:buClr>
                <a:schemeClr val="accent2"/>
              </a:buClr>
              <a:buFont typeface="黑体" panose="02010609060101010101" pitchFamily="49" charset="-122"/>
              <a:buChar char="-"/>
            </a:pPr>
            <a:r>
              <a:rPr lang="zh-CN" altLang="en-US">
                <a:latin typeface="Times New Roman" panose="02020603050405020304" pitchFamily="18" charset="0"/>
              </a:rPr>
              <a:t> 编写项目视图和范围文档</a:t>
            </a:r>
            <a:endParaRPr lang="en-US" altLang="zh-CN">
              <a:latin typeface="Times New Roman" panose="02020603050405020304" pitchFamily="18" charset="0"/>
            </a:endParaRPr>
          </a:p>
          <a:p>
            <a:pPr lvl="2">
              <a:lnSpc>
                <a:spcPct val="110000"/>
              </a:lnSpc>
              <a:spcBef>
                <a:spcPct val="0"/>
              </a:spcBef>
              <a:buClr>
                <a:schemeClr val="accent2"/>
              </a:buClr>
              <a:buFont typeface="黑体" panose="02010609060101010101" pitchFamily="49" charset="-122"/>
              <a:buChar char="-"/>
            </a:pPr>
            <a:r>
              <a:rPr lang="zh-CN" altLang="en-US">
                <a:latin typeface="Times New Roman" panose="02020603050405020304" pitchFamily="18" charset="0"/>
              </a:rPr>
              <a:t> 获取涉众请求</a:t>
            </a:r>
            <a:endParaRPr lang="en-US" altLang="zh-CN">
              <a:latin typeface="Times New Roman" panose="02020603050405020304" pitchFamily="18" charset="0"/>
            </a:endParaRPr>
          </a:p>
          <a:p>
            <a:pPr lvl="2">
              <a:lnSpc>
                <a:spcPct val="110000"/>
              </a:lnSpc>
              <a:spcBef>
                <a:spcPct val="0"/>
              </a:spcBef>
              <a:buClr>
                <a:schemeClr val="accent2"/>
              </a:buClr>
              <a:buFont typeface="黑体" panose="02010609060101010101" pitchFamily="49" charset="-122"/>
              <a:buChar char="-"/>
            </a:pPr>
            <a:r>
              <a:rPr lang="zh-CN" altLang="en-US">
                <a:latin typeface="Times New Roman" panose="02020603050405020304" pitchFamily="18" charset="0"/>
              </a:rPr>
              <a:t> 选择每类用户的产品代表</a:t>
            </a:r>
            <a:endParaRPr lang="en-US" altLang="zh-CN">
              <a:latin typeface="Times New Roman" panose="02020603050405020304" pitchFamily="18" charset="0"/>
            </a:endParaRPr>
          </a:p>
          <a:p>
            <a:pPr lvl="2">
              <a:lnSpc>
                <a:spcPct val="110000"/>
              </a:lnSpc>
              <a:spcBef>
                <a:spcPct val="0"/>
              </a:spcBef>
              <a:buClr>
                <a:schemeClr val="accent2"/>
              </a:buClr>
              <a:buFont typeface="黑体" panose="02010609060101010101" pitchFamily="49" charset="-122"/>
              <a:buChar char="-"/>
            </a:pPr>
            <a:r>
              <a:rPr lang="zh-CN" altLang="en-US">
                <a:latin typeface="Times New Roman" panose="02020603050405020304" pitchFamily="18" charset="0"/>
              </a:rPr>
              <a:t> 建立典型的以用户为核心的队伍</a:t>
            </a:r>
            <a:endParaRPr lang="en-US" altLang="zh-CN">
              <a:latin typeface="Times New Roman" panose="02020603050405020304" pitchFamily="18" charset="0"/>
            </a:endParaRPr>
          </a:p>
          <a:p>
            <a:pPr lvl="2">
              <a:lnSpc>
                <a:spcPct val="110000"/>
              </a:lnSpc>
              <a:spcBef>
                <a:spcPct val="0"/>
              </a:spcBef>
              <a:buClr>
                <a:schemeClr val="accent2"/>
              </a:buClr>
              <a:buFont typeface="黑体" panose="02010609060101010101" pitchFamily="49" charset="-122"/>
              <a:buChar char="-"/>
            </a:pPr>
            <a:r>
              <a:rPr lang="zh-CN" altLang="en-US">
                <a:latin typeface="Times New Roman" panose="02020603050405020304" pitchFamily="18" charset="0"/>
              </a:rPr>
              <a:t> 让用户代表确定用例</a:t>
            </a:r>
            <a:endParaRPr lang="en-US" altLang="zh-CN">
              <a:latin typeface="Times New Roman" panose="02020603050405020304" pitchFamily="18" charset="0"/>
            </a:endParaRPr>
          </a:p>
          <a:p>
            <a:pPr lvl="2">
              <a:lnSpc>
                <a:spcPct val="110000"/>
              </a:lnSpc>
              <a:spcBef>
                <a:spcPct val="0"/>
              </a:spcBef>
              <a:buClr>
                <a:schemeClr val="accent2"/>
              </a:buClr>
              <a:buFont typeface="黑体" panose="02010609060101010101" pitchFamily="49" charset="-122"/>
              <a:buChar char="-"/>
            </a:pPr>
            <a:r>
              <a:rPr lang="zh-CN" altLang="en-US">
                <a:latin typeface="Times New Roman" panose="02020603050405020304" pitchFamily="18" charset="0"/>
              </a:rPr>
              <a:t> 召开应用程序开发联系会议</a:t>
            </a:r>
            <a:endParaRPr lang="en-US" altLang="zh-CN">
              <a:latin typeface="Times New Roman" panose="02020603050405020304" pitchFamily="18" charset="0"/>
            </a:endParaRPr>
          </a:p>
          <a:p>
            <a:pPr lvl="2">
              <a:lnSpc>
                <a:spcPct val="110000"/>
              </a:lnSpc>
              <a:spcBef>
                <a:spcPct val="0"/>
              </a:spcBef>
              <a:buClr>
                <a:schemeClr val="accent2"/>
              </a:buClr>
              <a:buFont typeface="黑体" panose="02010609060101010101" pitchFamily="49" charset="-122"/>
              <a:buChar char="-"/>
            </a:pPr>
            <a:r>
              <a:rPr lang="zh-CN" altLang="en-US">
                <a:latin typeface="Times New Roman" panose="02020603050405020304" pitchFamily="18" charset="0"/>
              </a:rPr>
              <a:t> 分析用户工作流程</a:t>
            </a:r>
            <a:endParaRPr lang="en-US" altLang="zh-CN">
              <a:latin typeface="Times New Roman" panose="02020603050405020304" pitchFamily="18" charset="0"/>
            </a:endParaRPr>
          </a:p>
          <a:p>
            <a:pPr lvl="2">
              <a:lnSpc>
                <a:spcPct val="110000"/>
              </a:lnSpc>
              <a:spcBef>
                <a:spcPct val="0"/>
              </a:spcBef>
              <a:buClr>
                <a:schemeClr val="accent2"/>
              </a:buClr>
              <a:buFont typeface="黑体" panose="02010609060101010101" pitchFamily="49" charset="-122"/>
              <a:buChar char="-"/>
            </a:pPr>
            <a:r>
              <a:rPr lang="zh-CN" altLang="en-US">
                <a:latin typeface="Times New Roman" panose="02020603050405020304" pitchFamily="18" charset="0"/>
              </a:rPr>
              <a:t> 确定质量属性和其它非功能需求</a:t>
            </a:r>
            <a:endParaRPr lang="en-US" altLang="zh-CN">
              <a:latin typeface="Times New Roman" panose="02020603050405020304" pitchFamily="18" charset="0"/>
            </a:endParaRPr>
          </a:p>
        </p:txBody>
      </p:sp>
      <p:sp>
        <p:nvSpPr>
          <p:cNvPr id="25603" name="Rectangle 2"/>
          <p:cNvSpPr>
            <a:spLocks noGrp="1" noChangeArrowheads="1"/>
          </p:cNvSpPr>
          <p:nvPr>
            <p:ph type="title"/>
          </p:nvPr>
        </p:nvSpPr>
        <p:spPr>
          <a:xfrm>
            <a:off x="177800" y="1054100"/>
            <a:ext cx="8788400" cy="717550"/>
          </a:xfrm>
          <a:noFill/>
        </p:spPr>
        <p:txBody>
          <a:bodyPr/>
          <a:lstStyle/>
          <a:p>
            <a:pPr eaLnBrk="1" hangingPunct="1"/>
            <a:r>
              <a:rPr lang="zh-CN" altLang="en-US" smtClean="0"/>
              <a:t>需求开发和管理过程</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1004888" y="1916113"/>
            <a:ext cx="741045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8" tIns="45714" rIns="91428" bIns="45714">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20663">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chemeClr val="accent2"/>
              </a:buClr>
              <a:buSzPct val="70000"/>
              <a:buFont typeface="Wingdings" panose="05000000000000000000" pitchFamily="2" charset="2"/>
              <a:buChar char="n"/>
            </a:pPr>
            <a:r>
              <a:rPr kumimoji="0" lang="zh-CN" altLang="en-US" sz="2400">
                <a:solidFill>
                  <a:schemeClr val="accent2"/>
                </a:solidFill>
              </a:rPr>
              <a:t> </a:t>
            </a:r>
            <a:r>
              <a:rPr kumimoji="0" lang="zh-CN" altLang="en-US" sz="2400">
                <a:solidFill>
                  <a:schemeClr val="accent2"/>
                </a:solidFill>
                <a:ea typeface="黑体" panose="02010609060101010101" pitchFamily="49" charset="-122"/>
              </a:rPr>
              <a:t>需求分析</a:t>
            </a:r>
            <a:endParaRPr kumimoji="0" lang="en-US" altLang="zh-CN" sz="2400">
              <a:solidFill>
                <a:schemeClr val="accent2"/>
              </a:solidFill>
              <a:ea typeface="黑体" panose="02010609060101010101" pitchFamily="49" charset="-122"/>
            </a:endParaRPr>
          </a:p>
          <a:p>
            <a:pPr eaLnBrk="1" hangingPunct="1">
              <a:buClrTx/>
              <a:buFontTx/>
              <a:buNone/>
            </a:pPr>
            <a:r>
              <a:rPr lang="zh-CN" altLang="en-US" sz="2000" b="0">
                <a:latin typeface="Times New Roman" panose="02020603050405020304" pitchFamily="18" charset="0"/>
              </a:rPr>
              <a:t>        </a:t>
            </a:r>
            <a:r>
              <a:rPr lang="zh-CN" altLang="en-US" sz="2000">
                <a:latin typeface="Times New Roman" panose="02020603050405020304" pitchFamily="18" charset="0"/>
              </a:rPr>
              <a:t>需求分析包括提炼、分析和仔细审查已收集到的需求，为最终用户所看到的系统建立一个概念模型以确保所有的风险承担者都明白其含义并找出其中的错误、遗漏或其它不足的地方。</a:t>
            </a:r>
          </a:p>
          <a:p>
            <a:pPr>
              <a:spcBef>
                <a:spcPct val="0"/>
              </a:spcBef>
              <a:buClrTx/>
              <a:buFontTx/>
              <a:buNone/>
            </a:pPr>
            <a:r>
              <a:rPr lang="zh-CN" altLang="en-US" sz="2000">
                <a:latin typeface="Times New Roman" panose="02020603050405020304" pitchFamily="18" charset="0"/>
              </a:rPr>
              <a:t>分析用户需求应该执行以下活动：</a:t>
            </a:r>
          </a:p>
          <a:p>
            <a:pPr lvl="1"/>
            <a:r>
              <a:rPr lang="zh-CN" altLang="en-US" sz="2000">
                <a:latin typeface="宋体" panose="02010600030101010101" pitchFamily="2" charset="-122"/>
              </a:rPr>
              <a:t>绘制系统关联图</a:t>
            </a:r>
            <a:endParaRPr lang="en-US" altLang="zh-CN" sz="2000">
              <a:latin typeface="宋体" panose="02010600030101010101" pitchFamily="2" charset="-122"/>
            </a:endParaRPr>
          </a:p>
          <a:p>
            <a:pPr lvl="1"/>
            <a:r>
              <a:rPr lang="zh-CN" altLang="en-US" sz="2000">
                <a:latin typeface="宋体" panose="02010600030101010101" pitchFamily="2" charset="-122"/>
              </a:rPr>
              <a:t>创建用户接口原型</a:t>
            </a:r>
            <a:endParaRPr lang="en-US" altLang="zh-CN" sz="2000">
              <a:latin typeface="宋体" panose="02010600030101010101" pitchFamily="2" charset="-122"/>
            </a:endParaRPr>
          </a:p>
          <a:p>
            <a:pPr lvl="1"/>
            <a:r>
              <a:rPr lang="zh-CN" altLang="en-US" sz="2000">
                <a:latin typeface="宋体" panose="02010600030101010101" pitchFamily="2" charset="-122"/>
              </a:rPr>
              <a:t>分析需求可行性</a:t>
            </a:r>
            <a:endParaRPr lang="en-US" altLang="zh-CN" sz="2000">
              <a:latin typeface="宋体" panose="02010600030101010101" pitchFamily="2" charset="-122"/>
            </a:endParaRPr>
          </a:p>
          <a:p>
            <a:pPr lvl="1"/>
            <a:r>
              <a:rPr lang="zh-CN" altLang="en-US" sz="2000">
                <a:latin typeface="宋体" panose="02010600030101010101" pitchFamily="2" charset="-122"/>
              </a:rPr>
              <a:t>确定需求的优先级别</a:t>
            </a:r>
            <a:endParaRPr lang="en-US" altLang="zh-CN" sz="2000">
              <a:latin typeface="宋体" panose="02010600030101010101" pitchFamily="2" charset="-122"/>
            </a:endParaRPr>
          </a:p>
          <a:p>
            <a:pPr lvl="1"/>
            <a:r>
              <a:rPr lang="zh-CN" altLang="en-US" sz="2000">
                <a:latin typeface="宋体" panose="02010600030101010101" pitchFamily="2" charset="-122"/>
              </a:rPr>
              <a:t>为需求建立模型</a:t>
            </a:r>
            <a:endParaRPr lang="en-US" altLang="zh-CN" sz="2000">
              <a:latin typeface="宋体" panose="02010600030101010101" pitchFamily="2" charset="-122"/>
            </a:endParaRPr>
          </a:p>
          <a:p>
            <a:pPr lvl="1"/>
            <a:r>
              <a:rPr lang="zh-CN" altLang="en-US" sz="2000">
                <a:latin typeface="宋体" panose="02010600030101010101" pitchFamily="2" charset="-122"/>
              </a:rPr>
              <a:t>建立数据字典</a:t>
            </a:r>
            <a:endParaRPr lang="en-US" altLang="zh-CN" sz="2000">
              <a:latin typeface="宋体" panose="02010600030101010101" pitchFamily="2" charset="-122"/>
            </a:endParaRPr>
          </a:p>
          <a:p>
            <a:pPr lvl="1"/>
            <a:r>
              <a:rPr lang="zh-CN" altLang="en-US" sz="2000">
                <a:latin typeface="宋体" panose="02010600030101010101" pitchFamily="2" charset="-122"/>
              </a:rPr>
              <a:t>使用质量功能调配</a:t>
            </a:r>
            <a:endParaRPr lang="en-US" altLang="zh-CN" sz="2000">
              <a:latin typeface="宋体" panose="02010600030101010101" pitchFamily="2" charset="-122"/>
            </a:endParaRPr>
          </a:p>
        </p:txBody>
      </p:sp>
      <p:sp>
        <p:nvSpPr>
          <p:cNvPr id="26627" name="Rectangle 2"/>
          <p:cNvSpPr>
            <a:spLocks noGrp="1" noChangeArrowheads="1"/>
          </p:cNvSpPr>
          <p:nvPr>
            <p:ph type="title"/>
          </p:nvPr>
        </p:nvSpPr>
        <p:spPr>
          <a:xfrm>
            <a:off x="177800" y="1054100"/>
            <a:ext cx="8788400" cy="717550"/>
          </a:xfrm>
          <a:noFill/>
        </p:spPr>
        <p:txBody>
          <a:bodyPr/>
          <a:lstStyle/>
          <a:p>
            <a:pPr eaLnBrk="1" hangingPunct="1"/>
            <a:r>
              <a:rPr lang="zh-CN" altLang="en-US" smtClean="0"/>
              <a:t>需求开发和管理过程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900113" y="1989138"/>
            <a:ext cx="7815262"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8" tIns="45714" rIns="91428" bIns="45714">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chemeClr val="accent2"/>
              </a:buClr>
              <a:buSzPct val="70000"/>
              <a:buFont typeface="Wingdings" panose="05000000000000000000" pitchFamily="2" charset="2"/>
              <a:buChar char="n"/>
            </a:pPr>
            <a:r>
              <a:rPr kumimoji="0" lang="zh-CN" altLang="en-US" sz="2400">
                <a:solidFill>
                  <a:schemeClr val="accent2"/>
                </a:solidFill>
              </a:rPr>
              <a:t> </a:t>
            </a:r>
            <a:r>
              <a:rPr kumimoji="0" lang="zh-CN" altLang="en-US" sz="2400">
                <a:solidFill>
                  <a:schemeClr val="accent2"/>
                </a:solidFill>
                <a:ea typeface="黑体" panose="02010609060101010101" pitchFamily="49" charset="-122"/>
              </a:rPr>
              <a:t>需求规格说明</a:t>
            </a:r>
            <a:endParaRPr kumimoji="0" lang="en-US" altLang="zh-CN" sz="2400">
              <a:solidFill>
                <a:schemeClr val="accent2"/>
              </a:solidFill>
              <a:ea typeface="黑体" panose="02010609060101010101" pitchFamily="49" charset="-122"/>
            </a:endParaRPr>
          </a:p>
          <a:p>
            <a:pPr lvl="1">
              <a:lnSpc>
                <a:spcPts val="3000"/>
              </a:lnSpc>
              <a:spcBef>
                <a:spcPct val="500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软件需求规格说明阐述一个软件系统必须提供的功能和性能以及它所要考虑的限制条件</a:t>
            </a:r>
            <a:r>
              <a:rPr lang="en-US" altLang="zh-CN" sz="2000">
                <a:latin typeface="Times New Roman" panose="02020603050405020304" pitchFamily="18" charset="0"/>
              </a:rPr>
              <a:t>,</a:t>
            </a:r>
            <a:r>
              <a:rPr lang="zh-CN" altLang="en-US" sz="2000">
                <a:latin typeface="Times New Roman" panose="02020603050405020304" pitchFamily="18" charset="0"/>
              </a:rPr>
              <a:t>它不仅是系统测试和用户文档的基础，也是所有子系列项目规划、设计和编码的基础。</a:t>
            </a:r>
          </a:p>
          <a:p>
            <a:pPr lvl="1">
              <a:lnSpc>
                <a:spcPts val="3000"/>
              </a:lnSpc>
              <a:spcBef>
                <a:spcPct val="500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需求分析完成的标志是提交一份完整的软件需求规格说明书（</a:t>
            </a:r>
            <a:r>
              <a:rPr lang="en-US" altLang="zh-CN" sz="2000">
                <a:latin typeface="Times New Roman" panose="02020603050405020304" pitchFamily="18" charset="0"/>
              </a:rPr>
              <a:t>SRS</a:t>
            </a:r>
            <a:r>
              <a:rPr lang="zh-CN" altLang="en-US" sz="2000">
                <a:latin typeface="Times New Roman" panose="02020603050405020304" pitchFamily="18" charset="0"/>
              </a:rPr>
              <a:t>）。</a:t>
            </a:r>
          </a:p>
          <a:p>
            <a:pPr lvl="1">
              <a:lnSpc>
                <a:spcPts val="3000"/>
              </a:lnSpc>
              <a:spcBef>
                <a:spcPct val="500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软件需求规格说明作为产品需求的最终成果必须包括所有的需求。</a:t>
            </a:r>
          </a:p>
          <a:p>
            <a:pPr lvl="1">
              <a:lnSpc>
                <a:spcPts val="3000"/>
              </a:lnSpc>
              <a:spcBef>
                <a:spcPct val="500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在开发人员的组织中要为编写软件需求文档定义一种标准模板。</a:t>
            </a:r>
            <a:endParaRPr lang="en-US" altLang="zh-CN" sz="2000">
              <a:latin typeface="Times New Roman" panose="02020603050405020304" pitchFamily="18" charset="0"/>
            </a:endParaRPr>
          </a:p>
        </p:txBody>
      </p:sp>
      <p:sp>
        <p:nvSpPr>
          <p:cNvPr id="27651" name="Rectangle 2"/>
          <p:cNvSpPr>
            <a:spLocks noGrp="1" noChangeArrowheads="1"/>
          </p:cNvSpPr>
          <p:nvPr>
            <p:ph type="title"/>
          </p:nvPr>
        </p:nvSpPr>
        <p:spPr>
          <a:xfrm>
            <a:off x="177800" y="1054100"/>
            <a:ext cx="8788400" cy="717550"/>
          </a:xfrm>
          <a:noFill/>
        </p:spPr>
        <p:txBody>
          <a:bodyPr/>
          <a:lstStyle/>
          <a:p>
            <a:pPr eaLnBrk="1" hangingPunct="1"/>
            <a:r>
              <a:rPr lang="zh-CN" altLang="en-US" smtClean="0"/>
              <a:t>需求开发和管理过程</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ext Box 3"/>
          <p:cNvSpPr txBox="1">
            <a:spLocks noChangeArrowheads="1"/>
          </p:cNvSpPr>
          <p:nvPr/>
        </p:nvSpPr>
        <p:spPr bwMode="auto">
          <a:xfrm>
            <a:off x="3348038" y="1736725"/>
            <a:ext cx="2995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8" tIns="45714" rIns="91428" bIns="45714">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solidFill>
                  <a:srgbClr val="7878DE"/>
                </a:solidFill>
                <a:latin typeface="Times New Roman" panose="02020603050405020304" pitchFamily="18" charset="0"/>
                <a:ea typeface="黑体" panose="02010609060101010101" pitchFamily="49" charset="-122"/>
              </a:rPr>
              <a:t>需求规格说明模板</a:t>
            </a:r>
            <a:endParaRPr kumimoji="0" lang="en-US" altLang="zh-CN" sz="2000">
              <a:solidFill>
                <a:srgbClr val="7878DE"/>
              </a:solidFill>
              <a:ea typeface="黑体" panose="02010609060101010101" pitchFamily="49" charset="-122"/>
            </a:endParaRPr>
          </a:p>
        </p:txBody>
      </p:sp>
      <p:graphicFrame>
        <p:nvGraphicFramePr>
          <p:cNvPr id="18513" name="Group 81"/>
          <p:cNvGraphicFramePr>
            <a:graphicFrameLocks noGrp="1"/>
          </p:cNvGraphicFramePr>
          <p:nvPr/>
        </p:nvGraphicFramePr>
        <p:xfrm>
          <a:off x="1116013" y="2205038"/>
          <a:ext cx="7632700" cy="4498976"/>
        </p:xfrm>
        <a:graphic>
          <a:graphicData uri="http://schemas.openxmlformats.org/drawingml/2006/table">
            <a:tbl>
              <a:tblPr/>
              <a:tblGrid>
                <a:gridCol w="1282700">
                  <a:extLst>
                    <a:ext uri="{9D8B030D-6E8A-4147-A177-3AD203B41FA5}">
                      <a16:colId xmlns:a16="http://schemas.microsoft.com/office/drawing/2014/main" val="20000"/>
                    </a:ext>
                  </a:extLst>
                </a:gridCol>
                <a:gridCol w="917575">
                  <a:extLst>
                    <a:ext uri="{9D8B030D-6E8A-4147-A177-3AD203B41FA5}">
                      <a16:colId xmlns:a16="http://schemas.microsoft.com/office/drawing/2014/main" val="20001"/>
                    </a:ext>
                  </a:extLst>
                </a:gridCol>
                <a:gridCol w="955675">
                  <a:extLst>
                    <a:ext uri="{9D8B030D-6E8A-4147-A177-3AD203B41FA5}">
                      <a16:colId xmlns:a16="http://schemas.microsoft.com/office/drawing/2014/main" val="20002"/>
                    </a:ext>
                  </a:extLst>
                </a:gridCol>
                <a:gridCol w="1455737">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1320800">
                  <a:extLst>
                    <a:ext uri="{9D8B030D-6E8A-4147-A177-3AD203B41FA5}">
                      <a16:colId xmlns:a16="http://schemas.microsoft.com/office/drawing/2014/main" val="20005"/>
                    </a:ext>
                  </a:extLst>
                </a:gridCol>
                <a:gridCol w="1052513">
                  <a:extLst>
                    <a:ext uri="{9D8B030D-6E8A-4147-A177-3AD203B41FA5}">
                      <a16:colId xmlns:a16="http://schemas.microsoft.com/office/drawing/2014/main" val="20006"/>
                    </a:ext>
                  </a:extLst>
                </a:gridCol>
              </a:tblGrid>
              <a:tr h="279400">
                <a:tc>
                  <a:txBody>
                    <a:bodyPr/>
                    <a:lstStyle/>
                    <a:p>
                      <a:pPr marL="0" marR="0" lvl="0" indent="127000" algn="l" defTabSz="914400" rtl="0" eaLnBrk="1" fontAlgn="base" latinLnBrk="0" hangingPunct="1">
                        <a:lnSpc>
                          <a:spcPct val="135000"/>
                        </a:lnSpc>
                        <a:spcBef>
                          <a:spcPct val="0"/>
                        </a:spcBef>
                        <a:spcAft>
                          <a:spcPct val="0"/>
                        </a:spcAft>
                        <a:buClrTx/>
                        <a:buSzTx/>
                        <a:buFontTx/>
                        <a:buNone/>
                        <a:tabLst/>
                      </a:pPr>
                      <a:endParaRPr kumimoji="0" lang="en-US" altLang="zh-CN"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l" defTabSz="914400" rtl="0" eaLnBrk="1" fontAlgn="base" latinLnBrk="0" hangingPunct="1">
                        <a:lnSpc>
                          <a:spcPct val="135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a:t>
                      </a:r>
                      <a:endParaRPr kumimoji="0" lang="zh-CN" altLang="zh-CN"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l" defTabSz="914400" rtl="0" eaLnBrk="1" fontAlgn="base" latinLnBrk="0" hangingPunct="1">
                        <a:lnSpc>
                          <a:spcPct val="135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2</a:t>
                      </a:r>
                      <a:endParaRPr kumimoji="0" lang="zh-CN" altLang="zh-CN"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l" defTabSz="914400" rtl="0" eaLnBrk="1" fontAlgn="base" latinLnBrk="0" hangingPunct="1">
                        <a:lnSpc>
                          <a:spcPct val="135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3</a:t>
                      </a:r>
                      <a:endParaRPr kumimoji="0" lang="zh-CN" altLang="zh-CN"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l" defTabSz="914400" rtl="0" eaLnBrk="1" fontAlgn="base" latinLnBrk="0" hangingPunct="1">
                        <a:lnSpc>
                          <a:spcPct val="135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4</a:t>
                      </a:r>
                      <a:endParaRPr kumimoji="0" lang="zh-CN" altLang="zh-CN"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l" defTabSz="914400" rtl="0" eaLnBrk="1" fontAlgn="base" latinLnBrk="0" hangingPunct="1">
                        <a:lnSpc>
                          <a:spcPct val="135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5</a:t>
                      </a:r>
                      <a:endParaRPr kumimoji="0" lang="zh-CN" altLang="zh-CN"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l" defTabSz="914400" rtl="0" eaLnBrk="1" fontAlgn="base" latinLnBrk="0" hangingPunct="1">
                        <a:lnSpc>
                          <a:spcPct val="135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6</a:t>
                      </a:r>
                      <a:endParaRPr kumimoji="0" lang="zh-CN" altLang="zh-CN"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844550">
                <a:tc>
                  <a:txBody>
                    <a:bodyPr/>
                    <a:lstStyle/>
                    <a:p>
                      <a:pPr marL="0" marR="0" lvl="0" indent="133350" algn="l" defTabSz="914400" rtl="0" eaLnBrk="1" fontAlgn="base" latinLnBrk="0" hangingPunct="1">
                        <a:lnSpc>
                          <a:spcPct val="135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a.</a:t>
                      </a:r>
                      <a:r>
                        <a:rPr kumimoji="0" lang="zh-CN" altLang="en-US"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引言</a:t>
                      </a:r>
                      <a:endPar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目的</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文档约定</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预期的读者和阅读建议</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产品</a:t>
                      </a:r>
                    </a:p>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的范围</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参考文献</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561975">
                <a:tc>
                  <a:txBody>
                    <a:bodyPr/>
                    <a:lstStyle/>
                    <a:p>
                      <a:pPr marL="0" marR="0" lvl="0" indent="133350" algn="l" defTabSz="914400" rtl="0" eaLnBrk="1" fontAlgn="base" latinLnBrk="0" hangingPunct="1">
                        <a:lnSpc>
                          <a:spcPct val="135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b.</a:t>
                      </a:r>
                      <a:r>
                        <a:rPr kumimoji="0" lang="zh-CN" altLang="en-US"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综合描述</a:t>
                      </a:r>
                      <a:endPar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产品</a:t>
                      </a:r>
                    </a:p>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的前景</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产品</a:t>
                      </a:r>
                    </a:p>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的功能</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用户类和特征</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运行</a:t>
                      </a:r>
                    </a:p>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环境</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设计和实现上的限制</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假设和依赖附录</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563563">
                <a:tc>
                  <a:txBody>
                    <a:bodyPr/>
                    <a:lstStyle/>
                    <a:p>
                      <a:pPr marL="0" marR="0" lvl="0" indent="133350" algn="l" defTabSz="914400" rtl="0" eaLnBrk="1" fontAlgn="base" latinLnBrk="0" hangingPunct="1">
                        <a:lnSpc>
                          <a:spcPct val="135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c.</a:t>
                      </a:r>
                      <a:r>
                        <a:rPr kumimoji="0" lang="zh-CN" altLang="en-US"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外部接口需求   附录</a:t>
                      </a:r>
                      <a:endPar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用户</a:t>
                      </a:r>
                    </a:p>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界面附录</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硬件接口</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软件接口</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通信</a:t>
                      </a:r>
                    </a:p>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接口</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561975">
                <a:tc>
                  <a:txBody>
                    <a:bodyPr/>
                    <a:lstStyle/>
                    <a:p>
                      <a:pPr marL="0" marR="0" lvl="0" indent="133350" algn="l" defTabSz="914400" rtl="0" eaLnBrk="1" fontAlgn="base" latinLnBrk="0" hangingPunct="1">
                        <a:lnSpc>
                          <a:spcPct val="135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d.</a:t>
                      </a:r>
                      <a:r>
                        <a:rPr kumimoji="0" lang="zh-CN" altLang="en-US"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系统特性</a:t>
                      </a:r>
                      <a:endPar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说明和优先级</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激励</a:t>
                      </a:r>
                      <a:r>
                        <a:rPr kumimoji="0" lang="en-US" altLang="zh-CN"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a:t>
                      </a: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响应序列</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功能需求</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r h="842963">
                <a:tc>
                  <a:txBody>
                    <a:bodyPr/>
                    <a:lstStyle/>
                    <a:p>
                      <a:pPr marL="0" marR="0" lvl="0" indent="133350" algn="l" defTabSz="914400" rtl="0" eaLnBrk="1" fontAlgn="base" latinLnBrk="0" hangingPunct="1">
                        <a:lnSpc>
                          <a:spcPct val="135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e.</a:t>
                      </a:r>
                      <a:r>
                        <a:rPr kumimoji="0" lang="zh-CN" altLang="en-US"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其它非</a:t>
                      </a:r>
                      <a:endPar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p>
                      <a:pPr marL="0" marR="0" lvl="0" indent="133350" algn="l"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功能需求</a:t>
                      </a:r>
                      <a:endPar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性能需求</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安全设施需求</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安全性需求</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软件</a:t>
                      </a:r>
                    </a:p>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质量属性</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业务规则</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用户文档</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5"/>
                  </a:ext>
                </a:extLst>
              </a:tr>
              <a:tr h="282575">
                <a:tc>
                  <a:txBody>
                    <a:bodyPr/>
                    <a:lstStyle/>
                    <a:p>
                      <a:pPr marL="0" marR="0" lvl="0" indent="133350" algn="l" defTabSz="914400" rtl="0" eaLnBrk="1" fontAlgn="base" latinLnBrk="0" hangingPunct="1">
                        <a:lnSpc>
                          <a:spcPct val="135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f.</a:t>
                      </a:r>
                      <a:r>
                        <a:rPr kumimoji="0" lang="zh-CN" altLang="en-US"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其它需求</a:t>
                      </a:r>
                      <a:endPar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6"/>
                  </a:ext>
                </a:extLst>
              </a:tr>
              <a:tr h="561975">
                <a:tc>
                  <a:txBody>
                    <a:bodyPr/>
                    <a:lstStyle/>
                    <a:p>
                      <a:pPr marL="0" marR="0" lvl="0" indent="133350" algn="l" defTabSz="914400" rtl="0" eaLnBrk="1" fontAlgn="base" latinLnBrk="0" hangingPunct="1">
                        <a:lnSpc>
                          <a:spcPct val="135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g.</a:t>
                      </a:r>
                      <a:r>
                        <a:rPr kumimoji="0" lang="zh-CN" altLang="en-US"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附件</a:t>
                      </a:r>
                      <a:endPar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词汇表</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分析模型</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待确定</a:t>
                      </a:r>
                    </a:p>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问题的列表</a:t>
                      </a: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7"/>
                  </a:ext>
                </a:extLst>
              </a:tr>
            </a:tbl>
          </a:graphicData>
        </a:graphic>
      </p:graphicFrame>
      <p:sp>
        <p:nvSpPr>
          <p:cNvPr id="28749" name="Rectangle 2"/>
          <p:cNvSpPr>
            <a:spLocks noGrp="1" noChangeArrowheads="1"/>
          </p:cNvSpPr>
          <p:nvPr>
            <p:ph type="title"/>
          </p:nvPr>
        </p:nvSpPr>
        <p:spPr>
          <a:xfrm>
            <a:off x="177800" y="1054100"/>
            <a:ext cx="8788400" cy="717550"/>
          </a:xfrm>
          <a:noFill/>
        </p:spPr>
        <p:txBody>
          <a:bodyPr/>
          <a:lstStyle/>
          <a:p>
            <a:pPr eaLnBrk="1" hangingPunct="1"/>
            <a:r>
              <a:rPr lang="zh-CN" altLang="en-US" smtClean="0"/>
              <a:t>需求开发和管理过程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默认设计模板">
  <a:themeElements>
    <a:clrScheme name="1_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80808"/>
      </a:hlink>
      <a:folHlink>
        <a:srgbClr val="0000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3513</TotalTime>
  <Words>998</Words>
  <Application>Microsoft Office PowerPoint</Application>
  <PresentationFormat>全屏显示(4:3)</PresentationFormat>
  <Paragraphs>146</Paragraphs>
  <Slides>11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21" baseType="lpstr">
      <vt:lpstr>Times New Roman</vt:lpstr>
      <vt:lpstr>宋体</vt:lpstr>
      <vt:lpstr>Arial</vt:lpstr>
      <vt:lpstr>Wingdings 2</vt:lpstr>
      <vt:lpstr>黑体</vt:lpstr>
      <vt:lpstr>Wingdings</vt:lpstr>
      <vt:lpstr>Comic Sans MS</vt:lpstr>
      <vt:lpstr>新宋体</vt:lpstr>
      <vt:lpstr>1_默认设计模板</vt:lpstr>
      <vt:lpstr>Visio.Drawing.11</vt:lpstr>
      <vt:lpstr>第 5 章   软件项目需求管理 </vt:lpstr>
      <vt:lpstr>本章内容提要</vt:lpstr>
      <vt:lpstr>5.2 需求开发和管理过程</vt:lpstr>
      <vt:lpstr>需求开发和管理过程</vt:lpstr>
      <vt:lpstr>需求开发和管理过程</vt:lpstr>
      <vt:lpstr>需求开发和管理过程</vt:lpstr>
      <vt:lpstr>需求开发和管理过程</vt:lpstr>
      <vt:lpstr>需求开发和管理过程</vt:lpstr>
      <vt:lpstr>需求开发和管理过程</vt:lpstr>
      <vt:lpstr>需求开发和管理过程</vt:lpstr>
      <vt:lpstr>需求开发和管理过程</vt:lpstr>
    </vt:vector>
  </TitlesOfParts>
  <Manager>杨立东</Manager>
  <Company>CRS Tech（上海连陆）</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软件项目需求管理概述</dc:title>
  <dc:subject>软件项目需求管理概述</dc:subject>
  <dc:creator>陈震</dc:creator>
  <cp:lastModifiedBy>TB-YK</cp:lastModifiedBy>
  <cp:revision>282</cp:revision>
  <dcterms:created xsi:type="dcterms:W3CDTF">2005-05-27T08:51:01Z</dcterms:created>
  <dcterms:modified xsi:type="dcterms:W3CDTF">2020-03-05T16:29:33Z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说明">
    <vt:lpwstr>PowerPoint 打印文稿</vt:lpwstr>
  </property>
</Properties>
</file>