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9"/>
  </p:notesMasterIdLst>
  <p:sldIdLst>
    <p:sldId id="256" r:id="rId2"/>
    <p:sldId id="325" r:id="rId3"/>
    <p:sldId id="286" r:id="rId4"/>
    <p:sldId id="287" r:id="rId5"/>
    <p:sldId id="290" r:id="rId6"/>
    <p:sldId id="289" r:id="rId7"/>
    <p:sldId id="326" r:id="rId8"/>
    <p:sldId id="292" r:id="rId9"/>
    <p:sldId id="293" r:id="rId10"/>
    <p:sldId id="294" r:id="rId11"/>
    <p:sldId id="327" r:id="rId12"/>
    <p:sldId id="296" r:id="rId13"/>
    <p:sldId id="328" r:id="rId14"/>
    <p:sldId id="299" r:id="rId15"/>
    <p:sldId id="300" r:id="rId16"/>
    <p:sldId id="301" r:id="rId17"/>
    <p:sldId id="302" r:id="rId18"/>
    <p:sldId id="303" r:id="rId19"/>
    <p:sldId id="304" r:id="rId20"/>
    <p:sldId id="305" r:id="rId21"/>
    <p:sldId id="307" r:id="rId22"/>
    <p:sldId id="309" r:id="rId23"/>
    <p:sldId id="310" r:id="rId24"/>
    <p:sldId id="330" r:id="rId25"/>
    <p:sldId id="312" r:id="rId26"/>
    <p:sldId id="329" r:id="rId27"/>
    <p:sldId id="314" r:id="rId28"/>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00"/>
    <a:srgbClr val="4D48B8"/>
    <a:srgbClr val="6754AC"/>
    <a:srgbClr val="5D47B9"/>
    <a:srgbClr val="443EC2"/>
    <a:srgbClr val="99FFCC"/>
    <a:srgbClr val="FFFF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31" autoAdjust="0"/>
    <p:restoredTop sz="94660" autoAdjust="0"/>
  </p:normalViewPr>
  <p:slideViewPr>
    <p:cSldViewPr>
      <p:cViewPr varScale="1">
        <p:scale>
          <a:sx n="69" d="100"/>
          <a:sy n="69" d="100"/>
        </p:scale>
        <p:origin x="1224"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1331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3A9CDAED-E234-43DE-B398-871DBB5BB28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448800" cy="708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3"/>
          <p:cNvSpPr txBox="1">
            <a:spLocks noChangeArrowheads="1"/>
          </p:cNvSpPr>
          <p:nvPr/>
        </p:nvSpPr>
        <p:spPr bwMode="auto">
          <a:xfrm>
            <a:off x="8412163" y="6624638"/>
            <a:ext cx="5000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defRPr/>
            </a:pPr>
            <a:fld id="{B1677C5E-0EF4-4D45-9856-0F6CC0C515C7}" type="slidenum">
              <a:rPr kumimoji="0" lang="en-US" altLang="zh-CN" sz="1200" b="1" smtClean="0">
                <a:solidFill>
                  <a:schemeClr val="tx2"/>
                </a:solidFill>
                <a:latin typeface="Comic Sans MS" panose="030F0702030302020204" pitchFamily="66" charset="0"/>
                <a:cs typeface="Times New Roman" panose="02020603050405020304" pitchFamily="18" charset="0"/>
              </a:rPr>
              <a:pPr algn="r" eaLnBrk="1" hangingPunct="1">
                <a:defRPr/>
              </a:pPr>
              <a:t>‹#›</a:t>
            </a:fld>
            <a:endParaRPr kumimoji="0" lang="en-US" altLang="zh-CN" sz="1200" b="1" smtClean="0">
              <a:solidFill>
                <a:schemeClr val="tx2"/>
              </a:solidFill>
              <a:latin typeface="Comic Sans MS" panose="030F0702030302020204" pitchFamily="66" charset="0"/>
              <a:cs typeface="Times New Roman" panose="02020603050405020304" pitchFamily="18" charset="0"/>
            </a:endParaRPr>
          </a:p>
        </p:txBody>
      </p:sp>
      <p:sp>
        <p:nvSpPr>
          <p:cNvPr id="6" name="Rectangle 6"/>
          <p:cNvSpPr>
            <a:spLocks noChangeArrowheads="1"/>
          </p:cNvSpPr>
          <p:nvPr/>
        </p:nvSpPr>
        <p:spPr bwMode="auto">
          <a:xfrm>
            <a:off x="152400" y="1700213"/>
            <a:ext cx="5638800" cy="76200"/>
          </a:xfrm>
          <a:prstGeom prst="rect">
            <a:avLst/>
          </a:prstGeom>
          <a:gradFill rotWithShape="0">
            <a:gsLst>
              <a:gs pos="0">
                <a:srgbClr val="6666FF"/>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sp>
        <p:nvSpPr>
          <p:cNvPr id="7" name="Text Box 7"/>
          <p:cNvSpPr txBox="1">
            <a:spLocks noChangeArrowheads="1"/>
          </p:cNvSpPr>
          <p:nvPr/>
        </p:nvSpPr>
        <p:spPr bwMode="auto">
          <a:xfrm>
            <a:off x="3563938" y="111125"/>
            <a:ext cx="56880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defRPr/>
            </a:pPr>
            <a:r>
              <a:rPr lang="en-US" altLang="zh-CN" sz="1600" b="1" smtClean="0">
                <a:solidFill>
                  <a:schemeClr val="bg1"/>
                </a:solidFill>
                <a:latin typeface="Arial" charset="0"/>
              </a:rPr>
              <a:t>THE SCHOOL OF SOFTWARE ENGINEERING OF HUST</a:t>
            </a:r>
          </a:p>
        </p:txBody>
      </p:sp>
      <p:pic>
        <p:nvPicPr>
          <p:cNvPr id="8" name="Picture 2" descr="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5"/>
          <p:cNvSpPr txBox="1">
            <a:spLocks noChangeArrowheads="1"/>
          </p:cNvSpPr>
          <p:nvPr/>
        </p:nvSpPr>
        <p:spPr bwMode="auto">
          <a:xfrm>
            <a:off x="5364163" y="201613"/>
            <a:ext cx="37036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defRPr/>
            </a:pPr>
            <a:r>
              <a:rPr lang="zh-CN" altLang="en-US" sz="2000" b="1" smtClean="0">
                <a:solidFill>
                  <a:srgbClr val="63B4D1"/>
                </a:solidFill>
                <a:latin typeface="黑体" pitchFamily="2" charset="-122"/>
                <a:ea typeface="黑体" pitchFamily="2" charset="-122"/>
              </a:rPr>
              <a:t>华中科技大学软件学院 </a:t>
            </a:r>
          </a:p>
        </p:txBody>
      </p:sp>
      <p:pic>
        <p:nvPicPr>
          <p:cNvPr id="10" name="Picture 6" descr="软件学院徽标"/>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60350"/>
            <a:ext cx="1727200" cy="16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7"/>
          <p:cNvSpPr txBox="1">
            <a:spLocks noChangeArrowheads="1"/>
          </p:cNvSpPr>
          <p:nvPr/>
        </p:nvSpPr>
        <p:spPr bwMode="auto">
          <a:xfrm>
            <a:off x="1979613" y="711200"/>
            <a:ext cx="40513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r>
              <a:rPr lang="en-US" altLang="zh-CN" sz="2000" b="1" smtClean="0">
                <a:solidFill>
                  <a:srgbClr val="63B4D1"/>
                </a:solidFill>
                <a:latin typeface="Arial" charset="0"/>
                <a:ea typeface="黑体" pitchFamily="2" charset="-122"/>
              </a:rPr>
              <a:t>THE SCHOOL OF SOFTWARE ENGINEERING OF HUST</a:t>
            </a:r>
          </a:p>
        </p:txBody>
      </p:sp>
      <p:sp>
        <p:nvSpPr>
          <p:cNvPr id="80899" name="Rectangle 3"/>
          <p:cNvSpPr>
            <a:spLocks noGrp="1" noChangeArrowheads="1"/>
          </p:cNvSpPr>
          <p:nvPr>
            <p:ph type="ctrTitle" sz="quarter"/>
          </p:nvPr>
        </p:nvSpPr>
        <p:spPr>
          <a:xfrm>
            <a:off x="609600" y="2420938"/>
            <a:ext cx="8283575" cy="1800225"/>
          </a:xfrm>
          <a:ln algn="ctr"/>
        </p:spPr>
        <p:txBody>
          <a:bodyPr/>
          <a:lstStyle>
            <a:lvl1pPr marL="0" indent="0" algn="r">
              <a:defRPr sz="3600">
                <a:solidFill>
                  <a:srgbClr val="FFFF00"/>
                </a:solidFill>
              </a:defRPr>
            </a:lvl1pPr>
          </a:lstStyle>
          <a:p>
            <a:r>
              <a:rPr lang="zh-CN" altLang="en-US"/>
              <a:t>单击此处编辑母版标题样式</a:t>
            </a:r>
          </a:p>
        </p:txBody>
      </p:sp>
      <p:sp>
        <p:nvSpPr>
          <p:cNvPr id="80900" name="Rectangle 4"/>
          <p:cNvSpPr>
            <a:spLocks noGrp="1" noChangeArrowheads="1"/>
          </p:cNvSpPr>
          <p:nvPr>
            <p:ph type="subTitle" sz="quarter" idx="1"/>
          </p:nvPr>
        </p:nvSpPr>
        <p:spPr>
          <a:xfrm>
            <a:off x="323850" y="4292600"/>
            <a:ext cx="8569325" cy="2160588"/>
          </a:xfrm>
        </p:spPr>
        <p:txBody>
          <a:bodyPr anchor="ctr"/>
          <a:lstStyle>
            <a:lvl1pPr marL="0" indent="0" algn="r">
              <a:buFont typeface="Wingdings 2" pitchFamily="18" charset="2"/>
              <a:buNone/>
              <a:defRPr>
                <a:solidFill>
                  <a:schemeClr val="bg1"/>
                </a:solidFill>
              </a:defRPr>
            </a:lvl1pPr>
          </a:lstStyle>
          <a:p>
            <a:r>
              <a:rPr lang="zh-CN" altLang="en-US"/>
              <a:t>单击此处编辑母版副标题样式</a:t>
            </a:r>
          </a:p>
        </p:txBody>
      </p:sp>
    </p:spTree>
    <p:extLst>
      <p:ext uri="{BB962C8B-B14F-4D97-AF65-F5344CB8AC3E}">
        <p14:creationId xmlns:p14="http://schemas.microsoft.com/office/powerpoint/2010/main" val="412438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41553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9100" y="1052513"/>
            <a:ext cx="2195513" cy="58054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9388" y="1052513"/>
            <a:ext cx="6437312" cy="58054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44814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45896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4018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79388" y="1773238"/>
            <a:ext cx="4316412" cy="5084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73238"/>
            <a:ext cx="4316413" cy="5084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65916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21281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920657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7179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119212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137231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5E9EFF"/>
            </a:gs>
            <a:gs pos="39999">
              <a:srgbClr val="85C2FF"/>
            </a:gs>
            <a:gs pos="70000">
              <a:srgbClr val="C4D6EB"/>
            </a:gs>
            <a:gs pos="100000">
              <a:srgbClr val="FFEBFA"/>
            </a:gs>
          </a:gsLst>
          <a:lin ang="13500000" scaled="1"/>
        </a:gra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448800" cy="708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ext Box 3"/>
          <p:cNvSpPr txBox="1">
            <a:spLocks noChangeArrowheads="1"/>
          </p:cNvSpPr>
          <p:nvPr/>
        </p:nvSpPr>
        <p:spPr bwMode="auto">
          <a:xfrm>
            <a:off x="8412163" y="6624638"/>
            <a:ext cx="5000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defRPr/>
            </a:pPr>
            <a:fld id="{DB60A955-1404-4492-8A6A-D773B82B8466}" type="slidenum">
              <a:rPr kumimoji="0" lang="en-US" altLang="zh-CN" sz="1200" b="1" smtClean="0">
                <a:solidFill>
                  <a:schemeClr val="tx2"/>
                </a:solidFill>
                <a:latin typeface="Comic Sans MS" panose="030F0702030302020204" pitchFamily="66" charset="0"/>
                <a:cs typeface="Times New Roman" panose="02020603050405020304" pitchFamily="18" charset="0"/>
              </a:rPr>
              <a:pPr algn="r" eaLnBrk="1" hangingPunct="1">
                <a:defRPr/>
              </a:pPr>
              <a:t>‹#›</a:t>
            </a:fld>
            <a:endParaRPr kumimoji="0" lang="en-US" altLang="zh-CN" sz="1200" b="1" smtClean="0">
              <a:solidFill>
                <a:schemeClr val="tx2"/>
              </a:solidFill>
              <a:latin typeface="Comic Sans MS" panose="030F0702030302020204" pitchFamily="66" charset="0"/>
              <a:cs typeface="Times New Roman" panose="02020603050405020304" pitchFamily="18" charset="0"/>
            </a:endParaRPr>
          </a:p>
        </p:txBody>
      </p:sp>
      <p:sp>
        <p:nvSpPr>
          <p:cNvPr id="79876" name="Rectangle 4"/>
          <p:cNvSpPr>
            <a:spLocks noGrp="1" noChangeArrowheads="1"/>
          </p:cNvSpPr>
          <p:nvPr>
            <p:ph type="title"/>
          </p:nvPr>
        </p:nvSpPr>
        <p:spPr bwMode="auto">
          <a:xfrm>
            <a:off x="179388" y="1052513"/>
            <a:ext cx="87852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9877" name="Rectangle 5"/>
          <p:cNvSpPr>
            <a:spLocks noGrp="1" noChangeArrowheads="1"/>
          </p:cNvSpPr>
          <p:nvPr>
            <p:ph type="body" idx="1"/>
          </p:nvPr>
        </p:nvSpPr>
        <p:spPr bwMode="auto">
          <a:xfrm>
            <a:off x="179388" y="1773238"/>
            <a:ext cx="8785225" cy="508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9878" name="Rectangle 6"/>
          <p:cNvSpPr>
            <a:spLocks noChangeArrowheads="1"/>
          </p:cNvSpPr>
          <p:nvPr/>
        </p:nvSpPr>
        <p:spPr bwMode="auto">
          <a:xfrm>
            <a:off x="152400" y="1700213"/>
            <a:ext cx="5638800" cy="76200"/>
          </a:xfrm>
          <a:prstGeom prst="rect">
            <a:avLst/>
          </a:prstGeom>
          <a:gradFill rotWithShape="0">
            <a:gsLst>
              <a:gs pos="0">
                <a:srgbClr val="6666FF"/>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sp>
        <p:nvSpPr>
          <p:cNvPr id="1031" name="Text Box 7"/>
          <p:cNvSpPr txBox="1">
            <a:spLocks noChangeArrowheads="1"/>
          </p:cNvSpPr>
          <p:nvPr/>
        </p:nvSpPr>
        <p:spPr bwMode="auto">
          <a:xfrm>
            <a:off x="3563938" y="111125"/>
            <a:ext cx="56880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defRPr/>
            </a:pPr>
            <a:r>
              <a:rPr lang="en-US" altLang="zh-CN" sz="1600" b="1" smtClean="0">
                <a:solidFill>
                  <a:schemeClr val="bg1"/>
                </a:solidFill>
                <a:latin typeface="Arial" charset="0"/>
              </a:rPr>
              <a:t>THE SCHOOL OF SOFTWARE ENGINEERING OF HUST</a:t>
            </a:r>
          </a:p>
        </p:txBody>
      </p:sp>
    </p:spTree>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878"/>
                                        </p:tgtEl>
                                        <p:attrNameLst>
                                          <p:attrName>style.visibility</p:attrName>
                                        </p:attrNameLst>
                                      </p:cBhvr>
                                      <p:to>
                                        <p:strVal val="visible"/>
                                      </p:to>
                                    </p:set>
                                    <p:animEffect transition="in" filter="wipe(left)">
                                      <p:cBhvr>
                                        <p:cTn id="7" dur="500"/>
                                        <p:tgtEl>
                                          <p:spTgt spid="79878"/>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79876"/>
                                        </p:tgtEl>
                                        <p:attrNameLst>
                                          <p:attrName>style.visibility</p:attrName>
                                        </p:attrNameLst>
                                      </p:cBhvr>
                                      <p:to>
                                        <p:strVal val="visible"/>
                                      </p:to>
                                    </p:set>
                                    <p:animEffect transition="in" filter="slide(fromBottom)">
                                      <p:cBhvr>
                                        <p:cTn id="11" dur="500"/>
                                        <p:tgtEl>
                                          <p:spTgt spid="79876"/>
                                        </p:tgtEl>
                                      </p:cBhvr>
                                    </p:animEffect>
                                  </p:childTnLst>
                                </p:cTn>
                              </p:par>
                            </p:childTnLst>
                          </p:cTn>
                        </p:par>
                        <p:par>
                          <p:cTn id="12" fill="hold" nodeType="afterGroup">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79877">
                                            <p:txEl>
                                              <p:pRg st="0" end="0"/>
                                            </p:txEl>
                                          </p:spTgt>
                                        </p:tgtEl>
                                        <p:attrNameLst>
                                          <p:attrName>style.visibility</p:attrName>
                                        </p:attrNameLst>
                                      </p:cBhvr>
                                      <p:to>
                                        <p:strVal val="visible"/>
                                      </p:to>
                                    </p:set>
                                    <p:animEffect transition="in" filter="slide(fromTop)">
                                      <p:cBhvr>
                                        <p:cTn id="15" dur="500"/>
                                        <p:tgtEl>
                                          <p:spTgt spid="79877">
                                            <p:txEl>
                                              <p:pRg st="0" end="0"/>
                                            </p:txEl>
                                          </p:spTgt>
                                        </p:tgtEl>
                                      </p:cBhvr>
                                    </p:animEffect>
                                  </p:childTnLst>
                                </p:cTn>
                              </p:par>
                              <p:par>
                                <p:cTn id="16" presetID="12" presetClass="entr" presetSubtype="1" fill="hold" grpId="0" nodeType="withEffect">
                                  <p:stCondLst>
                                    <p:cond delay="0"/>
                                  </p:stCondLst>
                                  <p:childTnLst>
                                    <p:set>
                                      <p:cBhvr>
                                        <p:cTn id="17" dur="1" fill="hold">
                                          <p:stCondLst>
                                            <p:cond delay="0"/>
                                          </p:stCondLst>
                                        </p:cTn>
                                        <p:tgtEl>
                                          <p:spTgt spid="79877">
                                            <p:txEl>
                                              <p:pRg st="1" end="1"/>
                                            </p:txEl>
                                          </p:spTgt>
                                        </p:tgtEl>
                                        <p:attrNameLst>
                                          <p:attrName>style.visibility</p:attrName>
                                        </p:attrNameLst>
                                      </p:cBhvr>
                                      <p:to>
                                        <p:strVal val="visible"/>
                                      </p:to>
                                    </p:set>
                                    <p:animEffect transition="in" filter="slide(fromTop)">
                                      <p:cBhvr>
                                        <p:cTn id="18" dur="500"/>
                                        <p:tgtEl>
                                          <p:spTgt spid="79877">
                                            <p:txEl>
                                              <p:pRg st="1" end="1"/>
                                            </p:txEl>
                                          </p:spTgt>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79877">
                                            <p:txEl>
                                              <p:pRg st="2" end="2"/>
                                            </p:txEl>
                                          </p:spTgt>
                                        </p:tgtEl>
                                        <p:attrNameLst>
                                          <p:attrName>style.visibility</p:attrName>
                                        </p:attrNameLst>
                                      </p:cBhvr>
                                      <p:to>
                                        <p:strVal val="visible"/>
                                      </p:to>
                                    </p:set>
                                    <p:animEffect transition="in" filter="slide(fromTop)">
                                      <p:cBhvr>
                                        <p:cTn id="21" dur="500"/>
                                        <p:tgtEl>
                                          <p:spTgt spid="79877">
                                            <p:txEl>
                                              <p:pRg st="2" end="2"/>
                                            </p:txEl>
                                          </p:spTgt>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79877">
                                            <p:txEl>
                                              <p:pRg st="3" end="3"/>
                                            </p:txEl>
                                          </p:spTgt>
                                        </p:tgtEl>
                                        <p:attrNameLst>
                                          <p:attrName>style.visibility</p:attrName>
                                        </p:attrNameLst>
                                      </p:cBhvr>
                                      <p:to>
                                        <p:strVal val="visible"/>
                                      </p:to>
                                    </p:set>
                                    <p:animEffect transition="in" filter="slide(fromTop)">
                                      <p:cBhvr>
                                        <p:cTn id="24" dur="500"/>
                                        <p:tgtEl>
                                          <p:spTgt spid="79877">
                                            <p:txEl>
                                              <p:pRg st="3" end="3"/>
                                            </p:txEl>
                                          </p:spTgt>
                                        </p:tgtEl>
                                      </p:cBhvr>
                                    </p:animEffect>
                                  </p:childTnLst>
                                </p:cTn>
                              </p:par>
                              <p:par>
                                <p:cTn id="25" presetID="12" presetClass="entr" presetSubtype="1" fill="hold" grpId="0" nodeType="withEffect">
                                  <p:stCondLst>
                                    <p:cond delay="0"/>
                                  </p:stCondLst>
                                  <p:childTnLst>
                                    <p:set>
                                      <p:cBhvr>
                                        <p:cTn id="26" dur="1" fill="hold">
                                          <p:stCondLst>
                                            <p:cond delay="0"/>
                                          </p:stCondLst>
                                        </p:cTn>
                                        <p:tgtEl>
                                          <p:spTgt spid="79877">
                                            <p:txEl>
                                              <p:pRg st="4" end="4"/>
                                            </p:txEl>
                                          </p:spTgt>
                                        </p:tgtEl>
                                        <p:attrNameLst>
                                          <p:attrName>style.visibility</p:attrName>
                                        </p:attrNameLst>
                                      </p:cBhvr>
                                      <p:to>
                                        <p:strVal val="visible"/>
                                      </p:to>
                                    </p:set>
                                    <p:animEffect transition="in" filter="slide(fromTop)">
                                      <p:cBhvr>
                                        <p:cTn id="27" dur="500"/>
                                        <p:tgtEl>
                                          <p:spTgt spid="7987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autoUpdateAnimBg="0"/>
      <p:bldP spid="79877" grpId="0" build="p" autoUpdateAnimBg="0" advAuto="0">
        <p:tmplLst>
          <p:tmpl lvl="1">
            <p:tnLst>
              <p:par>
                <p:cTn presetID="12" presetClass="entr" presetSubtype="1" fill="hold" nodeType="afterEffect">
                  <p:stCondLst>
                    <p:cond delay="0"/>
                  </p:stCondLst>
                  <p:childTnLst>
                    <p:set>
                      <p:cBhvr>
                        <p:cTn dur="1" fill="hold">
                          <p:stCondLst>
                            <p:cond delay="0"/>
                          </p:stCondLst>
                        </p:cTn>
                        <p:tgtEl>
                          <p:spTgt spid="79877"/>
                        </p:tgtEl>
                        <p:attrNameLst>
                          <p:attrName>style.visibility</p:attrName>
                        </p:attrNameLst>
                      </p:cBhvr>
                      <p:to>
                        <p:strVal val="visible"/>
                      </p:to>
                    </p:set>
                    <p:animEffect transition="in" filter="slide(fromTop)">
                      <p:cBhvr>
                        <p:cTn dur="500"/>
                        <p:tgtEl>
                          <p:spTgt spid="79877"/>
                        </p:tgtEl>
                      </p:cBhvr>
                    </p:animEffect>
                  </p:childTnLst>
                </p:cTn>
              </p:par>
            </p:tnLst>
          </p:tmpl>
          <p:tmpl lvl="2">
            <p:tnLst>
              <p:par>
                <p:cTn presetID="12" presetClass="entr" presetSubtype="1" fill="hold" nodeType="withEffect">
                  <p:stCondLst>
                    <p:cond delay="0"/>
                  </p:stCondLst>
                  <p:childTnLst>
                    <p:set>
                      <p:cBhvr>
                        <p:cTn dur="1" fill="hold">
                          <p:stCondLst>
                            <p:cond delay="0"/>
                          </p:stCondLst>
                        </p:cTn>
                        <p:tgtEl>
                          <p:spTgt spid="79877"/>
                        </p:tgtEl>
                        <p:attrNameLst>
                          <p:attrName>style.visibility</p:attrName>
                        </p:attrNameLst>
                      </p:cBhvr>
                      <p:to>
                        <p:strVal val="visible"/>
                      </p:to>
                    </p:set>
                    <p:animEffect transition="in" filter="slide(fromTop)">
                      <p:cBhvr>
                        <p:cTn dur="500"/>
                        <p:tgtEl>
                          <p:spTgt spid="79877"/>
                        </p:tgtEl>
                      </p:cBhvr>
                    </p:animEffect>
                  </p:childTnLst>
                </p:cTn>
              </p:par>
            </p:tnLst>
          </p:tmpl>
          <p:tmpl lvl="3">
            <p:tnLst>
              <p:par>
                <p:cTn presetID="12" presetClass="entr" presetSubtype="1" fill="hold" nodeType="withEffect">
                  <p:stCondLst>
                    <p:cond delay="0"/>
                  </p:stCondLst>
                  <p:childTnLst>
                    <p:set>
                      <p:cBhvr>
                        <p:cTn dur="1" fill="hold">
                          <p:stCondLst>
                            <p:cond delay="0"/>
                          </p:stCondLst>
                        </p:cTn>
                        <p:tgtEl>
                          <p:spTgt spid="79877"/>
                        </p:tgtEl>
                        <p:attrNameLst>
                          <p:attrName>style.visibility</p:attrName>
                        </p:attrNameLst>
                      </p:cBhvr>
                      <p:to>
                        <p:strVal val="visible"/>
                      </p:to>
                    </p:set>
                    <p:animEffect transition="in" filter="slide(fromTop)">
                      <p:cBhvr>
                        <p:cTn dur="500"/>
                        <p:tgtEl>
                          <p:spTgt spid="79877"/>
                        </p:tgtEl>
                      </p:cBhvr>
                    </p:animEffect>
                  </p:childTnLst>
                </p:cTn>
              </p:par>
            </p:tnLst>
          </p:tmpl>
          <p:tmpl lvl="4">
            <p:tnLst>
              <p:par>
                <p:cTn presetID="12" presetClass="entr" presetSubtype="1" fill="hold" nodeType="withEffect">
                  <p:stCondLst>
                    <p:cond delay="0"/>
                  </p:stCondLst>
                  <p:childTnLst>
                    <p:set>
                      <p:cBhvr>
                        <p:cTn dur="1" fill="hold">
                          <p:stCondLst>
                            <p:cond delay="0"/>
                          </p:stCondLst>
                        </p:cTn>
                        <p:tgtEl>
                          <p:spTgt spid="79877"/>
                        </p:tgtEl>
                        <p:attrNameLst>
                          <p:attrName>style.visibility</p:attrName>
                        </p:attrNameLst>
                      </p:cBhvr>
                      <p:to>
                        <p:strVal val="visible"/>
                      </p:to>
                    </p:set>
                    <p:animEffect transition="in" filter="slide(fromTop)">
                      <p:cBhvr>
                        <p:cTn dur="500"/>
                        <p:tgtEl>
                          <p:spTgt spid="79877"/>
                        </p:tgtEl>
                      </p:cBhvr>
                    </p:animEffect>
                  </p:childTnLst>
                </p:cTn>
              </p:par>
            </p:tnLst>
          </p:tmpl>
          <p:tmpl lvl="5">
            <p:tnLst>
              <p:par>
                <p:cTn presetID="12" presetClass="entr" presetSubtype="1" fill="hold" nodeType="withEffect">
                  <p:stCondLst>
                    <p:cond delay="0"/>
                  </p:stCondLst>
                  <p:childTnLst>
                    <p:set>
                      <p:cBhvr>
                        <p:cTn dur="1" fill="hold">
                          <p:stCondLst>
                            <p:cond delay="0"/>
                          </p:stCondLst>
                        </p:cTn>
                        <p:tgtEl>
                          <p:spTgt spid="79877"/>
                        </p:tgtEl>
                        <p:attrNameLst>
                          <p:attrName>style.visibility</p:attrName>
                        </p:attrNameLst>
                      </p:cBhvr>
                      <p:to>
                        <p:strVal val="visible"/>
                      </p:to>
                    </p:set>
                    <p:animEffect transition="in" filter="slide(fromTop)">
                      <p:cBhvr>
                        <p:cTn dur="500"/>
                        <p:tgtEl>
                          <p:spTgt spid="79877"/>
                        </p:tgtEl>
                      </p:cBhvr>
                    </p:animEffect>
                  </p:childTnLst>
                </p:cTn>
              </p:par>
            </p:tnLst>
          </p:tmpl>
        </p:tmplLst>
      </p:bldP>
      <p:bldP spid="79878" grpId="0" animBg="1"/>
    </p:bldLst>
  </p:timing>
  <p:txStyles>
    <p:titleStyle>
      <a:lvl1pPr marL="342900" indent="-342900" algn="l" rtl="0" eaLnBrk="0" fontAlgn="base" hangingPunct="0">
        <a:spcBef>
          <a:spcPct val="20000"/>
        </a:spcBef>
        <a:spcAft>
          <a:spcPct val="0"/>
        </a:spcAft>
        <a:defRPr sz="2800" b="1">
          <a:solidFill>
            <a:schemeClr val="accent2"/>
          </a:solidFill>
          <a:latin typeface="+mj-lt"/>
          <a:ea typeface="+mj-ea"/>
          <a:cs typeface="+mj-cs"/>
        </a:defRPr>
      </a:lvl1pPr>
      <a:lvl2pPr marL="342900" indent="-342900" algn="l" rtl="0" eaLnBrk="0" fontAlgn="base" hangingPunct="0">
        <a:spcBef>
          <a:spcPct val="20000"/>
        </a:spcBef>
        <a:spcAft>
          <a:spcPct val="0"/>
        </a:spcAft>
        <a:defRPr sz="2800" b="1">
          <a:solidFill>
            <a:schemeClr val="accent2"/>
          </a:solidFill>
          <a:latin typeface="Arial" charset="0"/>
          <a:ea typeface="宋体" pitchFamily="2" charset="-122"/>
        </a:defRPr>
      </a:lvl2pPr>
      <a:lvl3pPr marL="342900" indent="-342900" algn="l" rtl="0" eaLnBrk="0" fontAlgn="base" hangingPunct="0">
        <a:spcBef>
          <a:spcPct val="20000"/>
        </a:spcBef>
        <a:spcAft>
          <a:spcPct val="0"/>
        </a:spcAft>
        <a:defRPr sz="2800" b="1">
          <a:solidFill>
            <a:schemeClr val="accent2"/>
          </a:solidFill>
          <a:latin typeface="Arial" charset="0"/>
          <a:ea typeface="宋体" pitchFamily="2" charset="-122"/>
        </a:defRPr>
      </a:lvl3pPr>
      <a:lvl4pPr marL="342900" indent="-342900" algn="l" rtl="0" eaLnBrk="0" fontAlgn="base" hangingPunct="0">
        <a:spcBef>
          <a:spcPct val="20000"/>
        </a:spcBef>
        <a:spcAft>
          <a:spcPct val="0"/>
        </a:spcAft>
        <a:defRPr sz="2800" b="1">
          <a:solidFill>
            <a:schemeClr val="accent2"/>
          </a:solidFill>
          <a:latin typeface="Arial" charset="0"/>
          <a:ea typeface="宋体" pitchFamily="2" charset="-122"/>
        </a:defRPr>
      </a:lvl4pPr>
      <a:lvl5pPr marL="342900" indent="-342900" algn="l" rtl="0" eaLnBrk="0" fontAlgn="base" hangingPunct="0">
        <a:spcBef>
          <a:spcPct val="20000"/>
        </a:spcBef>
        <a:spcAft>
          <a:spcPct val="0"/>
        </a:spcAft>
        <a:defRPr sz="2800" b="1">
          <a:solidFill>
            <a:schemeClr val="accent2"/>
          </a:solidFill>
          <a:latin typeface="Arial" charset="0"/>
          <a:ea typeface="宋体" pitchFamily="2" charset="-122"/>
        </a:defRPr>
      </a:lvl5pPr>
      <a:lvl6pPr marL="800100" indent="-342900" algn="l" rtl="0" fontAlgn="base">
        <a:spcBef>
          <a:spcPct val="20000"/>
        </a:spcBef>
        <a:spcAft>
          <a:spcPct val="0"/>
        </a:spcAft>
        <a:defRPr sz="2800" b="1">
          <a:solidFill>
            <a:schemeClr val="accent2"/>
          </a:solidFill>
          <a:latin typeface="Arial" charset="0"/>
          <a:ea typeface="宋体" pitchFamily="2" charset="-122"/>
        </a:defRPr>
      </a:lvl6pPr>
      <a:lvl7pPr marL="1257300" indent="-342900" algn="l" rtl="0" fontAlgn="base">
        <a:spcBef>
          <a:spcPct val="20000"/>
        </a:spcBef>
        <a:spcAft>
          <a:spcPct val="0"/>
        </a:spcAft>
        <a:defRPr sz="2800" b="1">
          <a:solidFill>
            <a:schemeClr val="accent2"/>
          </a:solidFill>
          <a:latin typeface="Arial" charset="0"/>
          <a:ea typeface="宋体" pitchFamily="2" charset="-122"/>
        </a:defRPr>
      </a:lvl7pPr>
      <a:lvl8pPr marL="1714500" indent="-342900" algn="l" rtl="0" fontAlgn="base">
        <a:spcBef>
          <a:spcPct val="20000"/>
        </a:spcBef>
        <a:spcAft>
          <a:spcPct val="0"/>
        </a:spcAft>
        <a:defRPr sz="2800" b="1">
          <a:solidFill>
            <a:schemeClr val="accent2"/>
          </a:solidFill>
          <a:latin typeface="Arial" charset="0"/>
          <a:ea typeface="宋体" pitchFamily="2" charset="-122"/>
        </a:defRPr>
      </a:lvl8pPr>
      <a:lvl9pPr marL="2171700" indent="-342900" algn="l" rtl="0" fontAlgn="base">
        <a:spcBef>
          <a:spcPct val="20000"/>
        </a:spcBef>
        <a:spcAft>
          <a:spcPct val="0"/>
        </a:spcAft>
        <a:defRPr sz="2800" b="1">
          <a:solidFill>
            <a:schemeClr val="accent2"/>
          </a:solidFill>
          <a:latin typeface="Arial" charset="0"/>
          <a:ea typeface="宋体" pitchFamily="2" charset="-122"/>
        </a:defRPr>
      </a:lvl9pPr>
    </p:titleStyle>
    <p:bodyStyle>
      <a:lvl1pPr marL="342900" indent="-342900" algn="l" rtl="0" eaLnBrk="0" fontAlgn="base" hangingPunct="0">
        <a:spcBef>
          <a:spcPct val="30000"/>
        </a:spcBef>
        <a:spcAft>
          <a:spcPct val="0"/>
        </a:spcAft>
        <a:buClr>
          <a:srgbClr val="0000FF"/>
        </a:buClr>
        <a:buFont typeface="Wingdings 2" panose="05020102010507070707" pitchFamily="18" charset="2"/>
        <a:buChar char="¡"/>
        <a:defRPr sz="2800" b="1">
          <a:solidFill>
            <a:schemeClr val="tx1"/>
          </a:solidFill>
          <a:latin typeface="+mn-lt"/>
          <a:ea typeface="+mn-ea"/>
          <a:cs typeface="+mn-cs"/>
        </a:defRPr>
      </a:lvl1pPr>
      <a:lvl2pPr marL="742950" indent="-220663" algn="l" rtl="0" eaLnBrk="0" fontAlgn="base" hangingPunct="0">
        <a:spcBef>
          <a:spcPct val="20000"/>
        </a:spcBef>
        <a:spcAft>
          <a:spcPct val="0"/>
        </a:spcAft>
        <a:buClr>
          <a:srgbClr val="0000FF"/>
        </a:buClr>
        <a:buFont typeface="黑体" panose="02010609060101010101" pitchFamily="49" charset="-122"/>
        <a:buChar char="–"/>
        <a:defRPr sz="2400" b="1">
          <a:solidFill>
            <a:schemeClr val="tx1"/>
          </a:solidFill>
          <a:latin typeface="+mn-lt"/>
          <a:ea typeface="+mn-ea"/>
        </a:defRPr>
      </a:lvl2pPr>
      <a:lvl3pPr marL="1150938" indent="-228600" algn="l" rtl="0" eaLnBrk="0" fontAlgn="base" hangingPunct="0">
        <a:spcBef>
          <a:spcPct val="20000"/>
        </a:spcBef>
        <a:spcAft>
          <a:spcPct val="0"/>
        </a:spcAft>
        <a:buClr>
          <a:srgbClr val="0000FF"/>
        </a:buClr>
        <a:buFont typeface="黑体" panose="02010609060101010101" pitchFamily="49" charset="-122"/>
        <a:buChar char="–"/>
        <a:defRPr sz="2000" b="1">
          <a:solidFill>
            <a:schemeClr val="tx1"/>
          </a:solidFill>
          <a:latin typeface="+mn-lt"/>
          <a:ea typeface="+mn-ea"/>
        </a:defRPr>
      </a:lvl3pPr>
      <a:lvl4pPr marL="1600200" indent="-228600" algn="l" rtl="0" eaLnBrk="0" fontAlgn="base" hangingPunct="0">
        <a:spcBef>
          <a:spcPct val="20000"/>
        </a:spcBef>
        <a:spcAft>
          <a:spcPct val="0"/>
        </a:spcAft>
        <a:buClr>
          <a:srgbClr val="0000FF"/>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0"/>
        </a:spcBef>
        <a:spcAft>
          <a:spcPct val="0"/>
        </a:spcAft>
        <a:buClr>
          <a:srgbClr val="0000FF"/>
        </a:buClr>
        <a:buFont typeface="Wingdings" pitchFamily="2" charset="2"/>
        <a:buChar char="§"/>
        <a:defRPr>
          <a:solidFill>
            <a:schemeClr val="tx1"/>
          </a:solidFill>
          <a:latin typeface="+mn-lt"/>
          <a:ea typeface="+mn-ea"/>
        </a:defRPr>
      </a:lvl6pPr>
      <a:lvl7pPr marL="2971800" indent="-228600" algn="l" rtl="0" fontAlgn="base">
        <a:spcBef>
          <a:spcPct val="0"/>
        </a:spcBef>
        <a:spcAft>
          <a:spcPct val="0"/>
        </a:spcAft>
        <a:buClr>
          <a:srgbClr val="0000FF"/>
        </a:buClr>
        <a:buFont typeface="Wingdings" pitchFamily="2" charset="2"/>
        <a:buChar char="§"/>
        <a:defRPr>
          <a:solidFill>
            <a:schemeClr val="tx1"/>
          </a:solidFill>
          <a:latin typeface="+mn-lt"/>
          <a:ea typeface="+mn-ea"/>
        </a:defRPr>
      </a:lvl7pPr>
      <a:lvl8pPr marL="3429000" indent="-228600" algn="l" rtl="0" fontAlgn="base">
        <a:spcBef>
          <a:spcPct val="0"/>
        </a:spcBef>
        <a:spcAft>
          <a:spcPct val="0"/>
        </a:spcAft>
        <a:buClr>
          <a:srgbClr val="0000FF"/>
        </a:buClr>
        <a:buFont typeface="Wingdings" pitchFamily="2" charset="2"/>
        <a:buChar char="§"/>
        <a:defRPr>
          <a:solidFill>
            <a:schemeClr val="tx1"/>
          </a:solidFill>
          <a:latin typeface="+mn-lt"/>
          <a:ea typeface="+mn-ea"/>
        </a:defRPr>
      </a:lvl8pPr>
      <a:lvl9pPr marL="3886200" indent="-228600" algn="l" rtl="0" fontAlgn="base">
        <a:spcBef>
          <a:spcPct val="0"/>
        </a:spcBef>
        <a:spcAft>
          <a:spcPct val="0"/>
        </a:spcAft>
        <a:buClr>
          <a:srgbClr val="0000FF"/>
        </a:buClr>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17"/>
          <p:cNvSpPr>
            <a:spLocks noGrp="1" noChangeArrowheads="1"/>
          </p:cNvSpPr>
          <p:nvPr>
            <p:ph type="ctrTitle"/>
          </p:nvPr>
        </p:nvSpPr>
        <p:spPr>
          <a:noFill/>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gn="ctr" eaLnBrk="1" hangingPunct="1"/>
            <a:r>
              <a:rPr lang="zh-CN" altLang="en-US" smtClean="0"/>
              <a:t>第 </a:t>
            </a:r>
            <a:r>
              <a:rPr lang="en-US" altLang="zh-CN" smtClean="0"/>
              <a:t>5 </a:t>
            </a:r>
            <a:r>
              <a:rPr lang="zh-CN" altLang="en-US" smtClean="0"/>
              <a:t>章   软件项目需求管理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Text Box 3"/>
          <p:cNvSpPr txBox="1">
            <a:spLocks noChangeArrowheads="1"/>
          </p:cNvSpPr>
          <p:nvPr/>
        </p:nvSpPr>
        <p:spPr bwMode="auto">
          <a:xfrm>
            <a:off x="1004888" y="2060575"/>
            <a:ext cx="7410450" cy="410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1428" tIns="45714" rIns="91428" bIns="45714">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20663">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
                <a:schemeClr val="accent2"/>
              </a:buClr>
              <a:buSzPct val="70000"/>
              <a:buFont typeface="Wingdings" panose="05000000000000000000" pitchFamily="2" charset="2"/>
              <a:buChar char="n"/>
            </a:pPr>
            <a:r>
              <a:rPr kumimoji="0" lang="zh-CN" altLang="en-US" sz="2400">
                <a:solidFill>
                  <a:schemeClr val="accent2"/>
                </a:solidFill>
              </a:rPr>
              <a:t> </a:t>
            </a:r>
            <a:r>
              <a:rPr kumimoji="0" lang="zh-CN" altLang="en-US" sz="2400">
                <a:solidFill>
                  <a:schemeClr val="accent2"/>
                </a:solidFill>
                <a:ea typeface="黑体" panose="02010609060101010101" pitchFamily="49" charset="-122"/>
              </a:rPr>
              <a:t>结构化分析方法</a:t>
            </a:r>
            <a:endParaRPr kumimoji="0" lang="en-US" altLang="zh-CN" sz="2400">
              <a:solidFill>
                <a:schemeClr val="accent2"/>
              </a:solidFill>
              <a:ea typeface="黑体" panose="02010609060101010101" pitchFamily="49" charset="-122"/>
            </a:endParaRPr>
          </a:p>
          <a:p>
            <a:pPr lvl="1">
              <a:spcBef>
                <a:spcPts val="1200"/>
              </a:spcBef>
              <a:buClr>
                <a:schemeClr val="accent2"/>
              </a:buClr>
              <a:buSzPct val="70000"/>
              <a:buFont typeface="Wingdings" panose="05000000000000000000" pitchFamily="2" charset="2"/>
              <a:buChar char="l"/>
            </a:pPr>
            <a:r>
              <a:rPr lang="en-US" altLang="en-US" sz="2000">
                <a:latin typeface="Times New Roman" panose="02020603050405020304" pitchFamily="18" charset="0"/>
              </a:rPr>
              <a:t>结构化分析方法(Structured Method</a:t>
            </a:r>
            <a:r>
              <a:rPr lang="zh-CN" altLang="en-US" sz="2000">
                <a:latin typeface="Times New Roman" panose="02020603050405020304" pitchFamily="18" charset="0"/>
              </a:rPr>
              <a:t>，</a:t>
            </a:r>
            <a:r>
              <a:rPr lang="en-US" altLang="en-US" sz="2000">
                <a:latin typeface="Times New Roman" panose="02020603050405020304" pitchFamily="18" charset="0"/>
              </a:rPr>
              <a:t>结构化方法)</a:t>
            </a:r>
            <a:r>
              <a:rPr lang="zh-CN" altLang="en-US" sz="2000">
                <a:latin typeface="Times New Roman" panose="02020603050405020304" pitchFamily="18" charset="0"/>
              </a:rPr>
              <a:t>是强调开发方法的结构合理性以及所开发</a:t>
            </a:r>
            <a:r>
              <a:rPr lang="en-US" altLang="en-US" sz="2000">
                <a:latin typeface="Times New Roman" panose="02020603050405020304" pitchFamily="18" charset="0"/>
              </a:rPr>
              <a:t>软件</a:t>
            </a:r>
            <a:r>
              <a:rPr lang="zh-CN" altLang="en-US" sz="2000">
                <a:latin typeface="Times New Roman" panose="02020603050405020304" pitchFamily="18" charset="0"/>
              </a:rPr>
              <a:t>的结构合理性的</a:t>
            </a:r>
            <a:r>
              <a:rPr lang="en-US" altLang="en-US" sz="2000">
                <a:latin typeface="Times New Roman" panose="02020603050405020304" pitchFamily="18" charset="0"/>
              </a:rPr>
              <a:t>软件开发</a:t>
            </a:r>
            <a:r>
              <a:rPr lang="zh-CN" altLang="en-US" sz="2000">
                <a:latin typeface="Times New Roman" panose="02020603050405020304" pitchFamily="18" charset="0"/>
              </a:rPr>
              <a:t>方法。</a:t>
            </a:r>
          </a:p>
          <a:p>
            <a:pPr lvl="1">
              <a:spcBef>
                <a:spcPts val="1200"/>
              </a:spcBef>
              <a:buClr>
                <a:schemeClr val="accent2"/>
              </a:buClr>
              <a:buSzPct val="70000"/>
              <a:buFont typeface="Wingdings" panose="05000000000000000000" pitchFamily="2" charset="2"/>
              <a:buChar char="l"/>
            </a:pPr>
            <a:r>
              <a:rPr lang="zh-CN" altLang="en-US" sz="2000">
                <a:latin typeface="Times New Roman" panose="02020603050405020304" pitchFamily="18" charset="0"/>
              </a:rPr>
              <a:t>结构化的分析方法的基本步骤为：</a:t>
            </a:r>
            <a:r>
              <a:rPr lang="en-US" altLang="en-US" sz="2000">
                <a:latin typeface="Times New Roman" panose="02020603050405020304" pitchFamily="18" charset="0"/>
              </a:rPr>
              <a:t> </a:t>
            </a:r>
          </a:p>
          <a:p>
            <a:pPr lvl="2">
              <a:lnSpc>
                <a:spcPct val="120000"/>
              </a:lnSpc>
              <a:spcBef>
                <a:spcPts val="400"/>
              </a:spcBef>
            </a:pPr>
            <a:r>
              <a:rPr lang="zh-CN" altLang="en-US">
                <a:latin typeface="宋体" panose="02010600030101010101" pitchFamily="2" charset="-122"/>
              </a:rPr>
              <a:t>需求分析</a:t>
            </a:r>
            <a:endParaRPr lang="en-US" altLang="en-US">
              <a:latin typeface="宋体" panose="02010600030101010101" pitchFamily="2" charset="-122"/>
            </a:endParaRPr>
          </a:p>
          <a:p>
            <a:pPr lvl="2">
              <a:lnSpc>
                <a:spcPct val="120000"/>
              </a:lnSpc>
              <a:spcBef>
                <a:spcPts val="400"/>
              </a:spcBef>
            </a:pPr>
            <a:r>
              <a:rPr lang="zh-CN" altLang="en-US">
                <a:latin typeface="宋体" panose="02010600030101010101" pitchFamily="2" charset="-122"/>
              </a:rPr>
              <a:t>业务流程分析</a:t>
            </a:r>
            <a:endParaRPr lang="en-US" altLang="en-US">
              <a:latin typeface="宋体" panose="02010600030101010101" pitchFamily="2" charset="-122"/>
            </a:endParaRPr>
          </a:p>
          <a:p>
            <a:pPr lvl="2">
              <a:lnSpc>
                <a:spcPct val="120000"/>
              </a:lnSpc>
              <a:spcBef>
                <a:spcPts val="400"/>
              </a:spcBef>
            </a:pPr>
            <a:r>
              <a:rPr lang="zh-CN" altLang="en-US">
                <a:latin typeface="宋体" panose="02010600030101010101" pitchFamily="2" charset="-122"/>
              </a:rPr>
              <a:t>数据流程分析</a:t>
            </a:r>
            <a:endParaRPr lang="en-US" altLang="en-US">
              <a:latin typeface="宋体" panose="02010600030101010101" pitchFamily="2" charset="-122"/>
            </a:endParaRPr>
          </a:p>
          <a:p>
            <a:pPr lvl="2">
              <a:lnSpc>
                <a:spcPct val="120000"/>
              </a:lnSpc>
              <a:spcBef>
                <a:spcPts val="400"/>
              </a:spcBef>
            </a:pPr>
            <a:r>
              <a:rPr lang="zh-CN" altLang="en-US">
                <a:latin typeface="宋体" panose="02010600030101010101" pitchFamily="2" charset="-122"/>
              </a:rPr>
              <a:t>编制数据字典</a:t>
            </a:r>
          </a:p>
          <a:p>
            <a:pPr lvl="1">
              <a:spcBef>
                <a:spcPts val="1200"/>
              </a:spcBef>
              <a:buClr>
                <a:schemeClr val="accent2"/>
              </a:buClr>
              <a:buSzPct val="70000"/>
              <a:buFont typeface="Wingdings" panose="05000000000000000000" pitchFamily="2" charset="2"/>
              <a:buChar char="l"/>
            </a:pPr>
            <a:r>
              <a:rPr lang="zh-CN" altLang="en-US" sz="2000">
                <a:latin typeface="Times New Roman" panose="02020603050405020304" pitchFamily="18" charset="0"/>
              </a:rPr>
              <a:t>结构化分析方法的优点与局限性。</a:t>
            </a:r>
            <a:endParaRPr lang="en-US" altLang="zh-CN" sz="2000">
              <a:latin typeface="Times New Roman" panose="02020603050405020304" pitchFamily="18" charset="0"/>
            </a:endParaRPr>
          </a:p>
        </p:txBody>
      </p:sp>
      <p:sp>
        <p:nvSpPr>
          <p:cNvPr id="39939" name="Rectangle 2"/>
          <p:cNvSpPr>
            <a:spLocks noGrp="1" noChangeArrowheads="1"/>
          </p:cNvSpPr>
          <p:nvPr>
            <p:ph type="title"/>
          </p:nvPr>
        </p:nvSpPr>
        <p:spPr>
          <a:xfrm>
            <a:off x="177800" y="1054100"/>
            <a:ext cx="8788400" cy="717550"/>
          </a:xfrm>
          <a:noFill/>
        </p:spPr>
        <p:txBody>
          <a:bodyPr/>
          <a:lstStyle/>
          <a:p>
            <a:pPr eaLnBrk="1" hangingPunct="1"/>
            <a:r>
              <a:rPr lang="zh-CN" altLang="en-US" smtClean="0"/>
              <a:t>需求分析建模方法</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179388" y="1052513"/>
            <a:ext cx="8788400" cy="717550"/>
          </a:xfrm>
          <a:noFill/>
        </p:spPr>
        <p:txBody>
          <a:bodyPr/>
          <a:lstStyle/>
          <a:p>
            <a:pPr eaLnBrk="1" hangingPunct="1"/>
            <a:r>
              <a:rPr lang="zh-CN" altLang="en-US" smtClean="0"/>
              <a:t>本章内容提要</a:t>
            </a:r>
            <a:endParaRPr lang="en-US" altLang="zh-CN" smtClean="0"/>
          </a:p>
        </p:txBody>
      </p:sp>
      <p:grpSp>
        <p:nvGrpSpPr>
          <p:cNvPr id="40963" name="Group 3"/>
          <p:cNvGrpSpPr>
            <a:grpSpLocks/>
          </p:cNvGrpSpPr>
          <p:nvPr/>
        </p:nvGrpSpPr>
        <p:grpSpPr bwMode="auto">
          <a:xfrm>
            <a:off x="1057275" y="2222500"/>
            <a:ext cx="5675313" cy="3943350"/>
            <a:chOff x="385" y="1161"/>
            <a:chExt cx="3575" cy="2484"/>
          </a:xfrm>
        </p:grpSpPr>
        <p:sp>
          <p:nvSpPr>
            <p:cNvPr id="40964" name="AutoShape 4"/>
            <p:cNvSpPr>
              <a:spLocks noChangeArrowheads="1"/>
            </p:cNvSpPr>
            <p:nvPr/>
          </p:nvSpPr>
          <p:spPr bwMode="auto">
            <a:xfrm>
              <a:off x="464" y="1161"/>
              <a:ext cx="3493" cy="279"/>
            </a:xfrm>
            <a:prstGeom prst="homePlate">
              <a:avLst>
                <a:gd name="adj" fmla="val 32516"/>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40965" name="AutoShape 8"/>
            <p:cNvSpPr>
              <a:spLocks noChangeArrowheads="1"/>
            </p:cNvSpPr>
            <p:nvPr/>
          </p:nvSpPr>
          <p:spPr bwMode="auto">
            <a:xfrm>
              <a:off x="467" y="3060"/>
              <a:ext cx="3493" cy="263"/>
            </a:xfrm>
            <a:prstGeom prst="homePlate">
              <a:avLst>
                <a:gd name="adj" fmla="val 32527"/>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grpSp>
          <p:nvGrpSpPr>
            <p:cNvPr id="40966" name="Group 6"/>
            <p:cNvGrpSpPr>
              <a:grpSpLocks/>
            </p:cNvGrpSpPr>
            <p:nvPr/>
          </p:nvGrpSpPr>
          <p:grpSpPr bwMode="auto">
            <a:xfrm>
              <a:off x="385" y="1207"/>
              <a:ext cx="3575" cy="2438"/>
              <a:chOff x="385" y="1207"/>
              <a:chExt cx="3575" cy="2438"/>
            </a:xfrm>
          </p:grpSpPr>
          <p:sp>
            <p:nvSpPr>
              <p:cNvPr id="40967" name="Text Box 5"/>
              <p:cNvSpPr txBox="1">
                <a:spLocks noChangeArrowheads="1"/>
              </p:cNvSpPr>
              <p:nvPr/>
            </p:nvSpPr>
            <p:spPr bwMode="auto">
              <a:xfrm>
                <a:off x="626" y="1215"/>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软件项目需求管理概述</a:t>
                </a:r>
                <a:r>
                  <a:rPr lang="zh-CN" altLang="en-US" sz="2000" b="0">
                    <a:latin typeface="Times New Roman" panose="02020603050405020304" pitchFamily="18" charset="0"/>
                  </a:rPr>
                  <a:t> </a:t>
                </a:r>
              </a:p>
            </p:txBody>
          </p:sp>
          <p:sp>
            <p:nvSpPr>
              <p:cNvPr id="40968" name="AutoShape 6"/>
              <p:cNvSpPr>
                <a:spLocks noChangeArrowheads="1"/>
              </p:cNvSpPr>
              <p:nvPr/>
            </p:nvSpPr>
            <p:spPr bwMode="auto">
              <a:xfrm>
                <a:off x="464" y="1491"/>
                <a:ext cx="3493" cy="273"/>
              </a:xfrm>
              <a:prstGeom prst="homePlate">
                <a:avLst>
                  <a:gd name="adj" fmla="val 32520"/>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40969" name="Text Box 7"/>
              <p:cNvSpPr txBox="1">
                <a:spLocks noChangeArrowheads="1"/>
              </p:cNvSpPr>
              <p:nvPr/>
            </p:nvSpPr>
            <p:spPr bwMode="auto">
              <a:xfrm>
                <a:off x="626" y="1539"/>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需求开发和管理过程</a:t>
                </a:r>
                <a:r>
                  <a:rPr lang="zh-CN" altLang="en-US" sz="2000" b="0">
                    <a:latin typeface="Times New Roman" panose="02020603050405020304" pitchFamily="18" charset="0"/>
                  </a:rPr>
                  <a:t> </a:t>
                </a:r>
              </a:p>
            </p:txBody>
          </p:sp>
          <p:sp>
            <p:nvSpPr>
              <p:cNvPr id="40970" name="AutoShape 8"/>
              <p:cNvSpPr>
                <a:spLocks noChangeArrowheads="1"/>
              </p:cNvSpPr>
              <p:nvPr/>
            </p:nvSpPr>
            <p:spPr bwMode="auto">
              <a:xfrm>
                <a:off x="464" y="1800"/>
                <a:ext cx="3493" cy="266"/>
              </a:xfrm>
              <a:prstGeom prst="homePlate">
                <a:avLst>
                  <a:gd name="adj" fmla="val 32525"/>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40971" name="Text Box 9"/>
              <p:cNvSpPr txBox="1">
                <a:spLocks noChangeArrowheads="1"/>
              </p:cNvSpPr>
              <p:nvPr/>
            </p:nvSpPr>
            <p:spPr bwMode="auto">
              <a:xfrm>
                <a:off x="626" y="1845"/>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需求获取方法</a:t>
                </a:r>
                <a:r>
                  <a:rPr lang="zh-CN" altLang="en-US" sz="2000" b="0">
                    <a:latin typeface="Times New Roman" panose="02020603050405020304" pitchFamily="18" charset="0"/>
                  </a:rPr>
                  <a:t> </a:t>
                </a:r>
              </a:p>
            </p:txBody>
          </p:sp>
          <p:sp>
            <p:nvSpPr>
              <p:cNvPr id="40972" name="Rectangle 10"/>
              <p:cNvSpPr>
                <a:spLocks noChangeArrowheads="1"/>
              </p:cNvSpPr>
              <p:nvPr/>
            </p:nvSpPr>
            <p:spPr bwMode="auto">
              <a:xfrm>
                <a:off x="385" y="1207"/>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5.1</a:t>
                </a:r>
                <a:endParaRPr lang="en-US" altLang="zh-CN" sz="1800">
                  <a:solidFill>
                    <a:srgbClr val="000000"/>
                  </a:solidFill>
                </a:endParaRPr>
              </a:p>
            </p:txBody>
          </p:sp>
          <p:sp>
            <p:nvSpPr>
              <p:cNvPr id="40973" name="Rectangle 11"/>
              <p:cNvSpPr>
                <a:spLocks noChangeArrowheads="1"/>
              </p:cNvSpPr>
              <p:nvPr/>
            </p:nvSpPr>
            <p:spPr bwMode="auto">
              <a:xfrm>
                <a:off x="385" y="1564"/>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5.2</a:t>
                </a:r>
                <a:endParaRPr lang="en-US" altLang="zh-CN" sz="1800">
                  <a:solidFill>
                    <a:schemeClr val="bg1"/>
                  </a:solidFill>
                </a:endParaRPr>
              </a:p>
            </p:txBody>
          </p:sp>
          <p:sp>
            <p:nvSpPr>
              <p:cNvPr id="40974" name="Rectangle 12"/>
              <p:cNvSpPr>
                <a:spLocks noChangeArrowheads="1"/>
              </p:cNvSpPr>
              <p:nvPr/>
            </p:nvSpPr>
            <p:spPr bwMode="auto">
              <a:xfrm>
                <a:off x="385" y="1873"/>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5.3</a:t>
                </a:r>
                <a:endParaRPr lang="en-US" altLang="zh-CN" sz="1800">
                  <a:solidFill>
                    <a:srgbClr val="000000"/>
                  </a:solidFill>
                </a:endParaRPr>
              </a:p>
            </p:txBody>
          </p:sp>
          <p:sp>
            <p:nvSpPr>
              <p:cNvPr id="40975" name="AutoShape 8"/>
              <p:cNvSpPr>
                <a:spLocks noChangeArrowheads="1"/>
              </p:cNvSpPr>
              <p:nvPr/>
            </p:nvSpPr>
            <p:spPr bwMode="auto">
              <a:xfrm>
                <a:off x="467" y="2115"/>
                <a:ext cx="3493" cy="263"/>
              </a:xfrm>
              <a:prstGeom prst="homePlate">
                <a:avLst>
                  <a:gd name="adj" fmla="val 32527"/>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40976" name="Text Box 9"/>
              <p:cNvSpPr txBox="1">
                <a:spLocks noChangeArrowheads="1"/>
              </p:cNvSpPr>
              <p:nvPr/>
            </p:nvSpPr>
            <p:spPr bwMode="auto">
              <a:xfrm>
                <a:off x="629" y="2160"/>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需求分析建模方法</a:t>
                </a:r>
                <a:r>
                  <a:rPr lang="zh-CN" altLang="en-US" sz="2000" b="0">
                    <a:latin typeface="Times New Roman" panose="02020603050405020304" pitchFamily="18" charset="0"/>
                  </a:rPr>
                  <a:t> </a:t>
                </a:r>
              </a:p>
            </p:txBody>
          </p:sp>
          <p:sp>
            <p:nvSpPr>
              <p:cNvPr id="40977" name="Rectangle 12"/>
              <p:cNvSpPr>
                <a:spLocks noChangeArrowheads="1"/>
              </p:cNvSpPr>
              <p:nvPr/>
            </p:nvSpPr>
            <p:spPr bwMode="auto">
              <a:xfrm>
                <a:off x="388" y="2188"/>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5.4</a:t>
                </a:r>
                <a:endParaRPr lang="en-US" altLang="zh-CN" sz="1800">
                  <a:solidFill>
                    <a:srgbClr val="000000"/>
                  </a:solidFill>
                </a:endParaRPr>
              </a:p>
            </p:txBody>
          </p:sp>
          <p:sp>
            <p:nvSpPr>
              <p:cNvPr id="40978" name="AutoShape 8"/>
              <p:cNvSpPr>
                <a:spLocks noChangeArrowheads="1"/>
              </p:cNvSpPr>
              <p:nvPr/>
            </p:nvSpPr>
            <p:spPr bwMode="auto">
              <a:xfrm>
                <a:off x="467" y="2430"/>
                <a:ext cx="3493" cy="263"/>
              </a:xfrm>
              <a:prstGeom prst="homePlate">
                <a:avLst>
                  <a:gd name="adj" fmla="val 32527"/>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40979" name="Text Box 9"/>
              <p:cNvSpPr txBox="1">
                <a:spLocks noChangeArrowheads="1"/>
              </p:cNvSpPr>
              <p:nvPr/>
            </p:nvSpPr>
            <p:spPr bwMode="auto">
              <a:xfrm>
                <a:off x="629" y="2475"/>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需求管理工具</a:t>
                </a:r>
                <a:r>
                  <a:rPr lang="zh-CN" altLang="en-US" sz="2000" b="0">
                    <a:latin typeface="Times New Roman" panose="02020603050405020304" pitchFamily="18" charset="0"/>
                  </a:rPr>
                  <a:t> </a:t>
                </a:r>
              </a:p>
            </p:txBody>
          </p:sp>
          <p:sp>
            <p:nvSpPr>
              <p:cNvPr id="40980" name="Rectangle 12"/>
              <p:cNvSpPr>
                <a:spLocks noChangeArrowheads="1"/>
              </p:cNvSpPr>
              <p:nvPr/>
            </p:nvSpPr>
            <p:spPr bwMode="auto">
              <a:xfrm>
                <a:off x="388" y="2503"/>
                <a:ext cx="211" cy="164"/>
              </a:xfrm>
              <a:prstGeom prst="rect">
                <a:avLst/>
              </a:prstGeom>
              <a:solidFill>
                <a:schemeClr val="accent2"/>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5.5</a:t>
                </a:r>
                <a:endParaRPr lang="en-US" altLang="zh-CN" sz="1800">
                  <a:solidFill>
                    <a:srgbClr val="000000"/>
                  </a:solidFill>
                </a:endParaRPr>
              </a:p>
            </p:txBody>
          </p:sp>
          <p:sp>
            <p:nvSpPr>
              <p:cNvPr id="40981" name="AutoShape 8"/>
              <p:cNvSpPr>
                <a:spLocks noChangeArrowheads="1"/>
              </p:cNvSpPr>
              <p:nvPr/>
            </p:nvSpPr>
            <p:spPr bwMode="auto">
              <a:xfrm>
                <a:off x="467" y="2745"/>
                <a:ext cx="3493" cy="263"/>
              </a:xfrm>
              <a:prstGeom prst="homePlate">
                <a:avLst>
                  <a:gd name="adj" fmla="val 32527"/>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40982" name="Text Box 9"/>
              <p:cNvSpPr txBox="1">
                <a:spLocks noChangeArrowheads="1"/>
              </p:cNvSpPr>
              <p:nvPr/>
            </p:nvSpPr>
            <p:spPr bwMode="auto">
              <a:xfrm>
                <a:off x="629" y="2790"/>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案例分析</a:t>
                </a:r>
                <a:r>
                  <a:rPr lang="zh-CN" altLang="en-US" sz="2000" b="0">
                    <a:latin typeface="Times New Roman" panose="02020603050405020304" pitchFamily="18" charset="0"/>
                  </a:rPr>
                  <a:t> </a:t>
                </a:r>
              </a:p>
            </p:txBody>
          </p:sp>
          <p:sp>
            <p:nvSpPr>
              <p:cNvPr id="40983" name="Rectangle 12"/>
              <p:cNvSpPr>
                <a:spLocks noChangeArrowheads="1"/>
              </p:cNvSpPr>
              <p:nvPr/>
            </p:nvSpPr>
            <p:spPr bwMode="auto">
              <a:xfrm>
                <a:off x="388" y="2783"/>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5.6</a:t>
                </a:r>
                <a:endParaRPr lang="en-US" altLang="zh-CN" sz="1800">
                  <a:solidFill>
                    <a:srgbClr val="000000"/>
                  </a:solidFill>
                </a:endParaRPr>
              </a:p>
            </p:txBody>
          </p:sp>
          <p:sp>
            <p:nvSpPr>
              <p:cNvPr id="40984" name="Text Box 9"/>
              <p:cNvSpPr txBox="1">
                <a:spLocks noChangeArrowheads="1"/>
              </p:cNvSpPr>
              <p:nvPr/>
            </p:nvSpPr>
            <p:spPr bwMode="auto">
              <a:xfrm>
                <a:off x="629" y="3105"/>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本章小结</a:t>
                </a:r>
                <a:r>
                  <a:rPr lang="zh-CN" altLang="en-US" sz="2000" b="0">
                    <a:latin typeface="Times New Roman" panose="02020603050405020304" pitchFamily="18" charset="0"/>
                  </a:rPr>
                  <a:t> </a:t>
                </a:r>
              </a:p>
            </p:txBody>
          </p:sp>
          <p:sp>
            <p:nvSpPr>
              <p:cNvPr id="40985" name="Rectangle 12"/>
              <p:cNvSpPr>
                <a:spLocks noChangeArrowheads="1"/>
              </p:cNvSpPr>
              <p:nvPr/>
            </p:nvSpPr>
            <p:spPr bwMode="auto">
              <a:xfrm>
                <a:off x="388" y="3133"/>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5.7</a:t>
                </a:r>
                <a:endParaRPr lang="en-US" altLang="zh-CN" sz="1800">
                  <a:solidFill>
                    <a:srgbClr val="000000"/>
                  </a:solidFill>
                </a:endParaRPr>
              </a:p>
            </p:txBody>
          </p:sp>
          <p:sp>
            <p:nvSpPr>
              <p:cNvPr id="40986" name="AutoShape 8"/>
              <p:cNvSpPr>
                <a:spLocks noChangeArrowheads="1"/>
              </p:cNvSpPr>
              <p:nvPr/>
            </p:nvSpPr>
            <p:spPr bwMode="auto">
              <a:xfrm>
                <a:off x="467" y="3375"/>
                <a:ext cx="3493" cy="270"/>
              </a:xfrm>
              <a:prstGeom prst="homePlate">
                <a:avLst>
                  <a:gd name="adj" fmla="val 32522"/>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40987" name="Text Box 9"/>
              <p:cNvSpPr txBox="1">
                <a:spLocks noChangeArrowheads="1"/>
              </p:cNvSpPr>
              <p:nvPr/>
            </p:nvSpPr>
            <p:spPr bwMode="auto">
              <a:xfrm>
                <a:off x="629" y="3420"/>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复习思考题</a:t>
                </a:r>
                <a:r>
                  <a:rPr lang="zh-CN" altLang="en-US" sz="2000" b="0">
                    <a:latin typeface="Times New Roman" panose="02020603050405020304" pitchFamily="18" charset="0"/>
                  </a:rPr>
                  <a:t> </a:t>
                </a:r>
              </a:p>
            </p:txBody>
          </p:sp>
          <p:sp>
            <p:nvSpPr>
              <p:cNvPr id="40988" name="Rectangle 12"/>
              <p:cNvSpPr>
                <a:spLocks noChangeArrowheads="1"/>
              </p:cNvSpPr>
              <p:nvPr/>
            </p:nvSpPr>
            <p:spPr bwMode="auto">
              <a:xfrm>
                <a:off x="388" y="3448"/>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5.8</a:t>
                </a:r>
                <a:endParaRPr lang="en-US" altLang="zh-CN" sz="1800">
                  <a:solidFill>
                    <a:srgbClr val="000000"/>
                  </a:solidFill>
                </a:endParaRPr>
              </a:p>
            </p:txBody>
          </p:sp>
        </p:gr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Text Box 3"/>
          <p:cNvSpPr txBox="1">
            <a:spLocks noChangeArrowheads="1"/>
          </p:cNvSpPr>
          <p:nvPr/>
        </p:nvSpPr>
        <p:spPr bwMode="auto">
          <a:xfrm>
            <a:off x="1724025" y="2492375"/>
            <a:ext cx="4287838"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1428" tIns="45714" rIns="91428" bIns="45714">
            <a:spAutoFit/>
          </a:bodyPr>
          <a:lstStyle>
            <a:lvl1pPr marL="457200" indent="457200">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ts val="2400"/>
              </a:spcBef>
              <a:buClr>
                <a:schemeClr val="accent2"/>
              </a:buClr>
              <a:buSzPct val="70000"/>
              <a:buFont typeface="Wingdings" panose="05000000000000000000" pitchFamily="2" charset="2"/>
              <a:buChar char="l"/>
            </a:pPr>
            <a:r>
              <a:rPr lang="en-US" altLang="en-US" sz="2000">
                <a:latin typeface="Times New Roman" panose="02020603050405020304" pitchFamily="18" charset="0"/>
              </a:rPr>
              <a:t>Rational RequisitePro</a:t>
            </a:r>
            <a:endParaRPr lang="en-US" altLang="zh-CN" sz="2000">
              <a:latin typeface="Times New Roman" panose="02020603050405020304" pitchFamily="18" charset="0"/>
            </a:endParaRPr>
          </a:p>
          <a:p>
            <a:pPr>
              <a:spcBef>
                <a:spcPts val="2400"/>
              </a:spcBef>
              <a:buClr>
                <a:schemeClr val="accent2"/>
              </a:buClr>
              <a:buSzPct val="70000"/>
              <a:buFont typeface="Wingdings" panose="05000000000000000000" pitchFamily="2" charset="2"/>
              <a:buChar char="l"/>
            </a:pPr>
            <a:r>
              <a:rPr lang="en-US" altLang="en-US" sz="2000">
                <a:latin typeface="Times New Roman" panose="02020603050405020304" pitchFamily="18" charset="0"/>
              </a:rPr>
              <a:t>Borland Caliber</a:t>
            </a:r>
            <a:endParaRPr kumimoji="0" lang="en-US" altLang="zh-CN" sz="2000"/>
          </a:p>
          <a:p>
            <a:pPr>
              <a:spcBef>
                <a:spcPts val="2400"/>
              </a:spcBef>
              <a:buClr>
                <a:schemeClr val="accent2"/>
              </a:buClr>
              <a:buSzPct val="70000"/>
              <a:buFont typeface="Wingdings" panose="05000000000000000000" pitchFamily="2" charset="2"/>
              <a:buChar char="l"/>
            </a:pPr>
            <a:r>
              <a:rPr lang="en-US" altLang="en-US" sz="2000">
                <a:latin typeface="Times New Roman" panose="02020603050405020304" pitchFamily="18" charset="0"/>
              </a:rPr>
              <a:t>Rational Rose</a:t>
            </a:r>
            <a:endParaRPr lang="en-US" altLang="zh-CN" sz="2000">
              <a:latin typeface="Times New Roman" panose="02020603050405020304" pitchFamily="18" charset="0"/>
            </a:endParaRPr>
          </a:p>
          <a:p>
            <a:pPr>
              <a:spcBef>
                <a:spcPts val="2400"/>
              </a:spcBef>
              <a:buClr>
                <a:schemeClr val="accent2"/>
              </a:buClr>
              <a:buSzPct val="70000"/>
              <a:buFont typeface="Wingdings" panose="05000000000000000000" pitchFamily="2" charset="2"/>
              <a:buChar char="l"/>
            </a:pPr>
            <a:r>
              <a:rPr lang="en-US" altLang="en-US" sz="2000">
                <a:latin typeface="Times New Roman" panose="02020603050405020304" pitchFamily="18" charset="0"/>
              </a:rPr>
              <a:t>Rational XDE</a:t>
            </a:r>
            <a:endParaRPr lang="en-US" altLang="zh-CN" sz="2000">
              <a:latin typeface="Times New Roman" panose="02020603050405020304" pitchFamily="18" charset="0"/>
            </a:endParaRPr>
          </a:p>
          <a:p>
            <a:pPr>
              <a:spcBef>
                <a:spcPts val="2400"/>
              </a:spcBef>
              <a:buClr>
                <a:schemeClr val="accent2"/>
              </a:buClr>
              <a:buSzPct val="70000"/>
              <a:buFont typeface="Wingdings" panose="05000000000000000000" pitchFamily="2" charset="2"/>
              <a:buChar char="l"/>
            </a:pPr>
            <a:r>
              <a:rPr lang="en-US" altLang="en-US" sz="2000">
                <a:latin typeface="Times New Roman" panose="02020603050405020304" pitchFamily="18" charset="0"/>
              </a:rPr>
              <a:t>Rational ClearCase</a:t>
            </a:r>
            <a:r>
              <a:rPr lang="zh-CN" altLang="en-US" sz="2000">
                <a:latin typeface="Times New Roman" panose="02020603050405020304" pitchFamily="18" charset="0"/>
              </a:rPr>
              <a:t> </a:t>
            </a:r>
            <a:endParaRPr lang="en-US" altLang="zh-CN" sz="2000">
              <a:latin typeface="Times New Roman" panose="02020603050405020304" pitchFamily="18" charset="0"/>
            </a:endParaRPr>
          </a:p>
        </p:txBody>
      </p:sp>
      <p:sp>
        <p:nvSpPr>
          <p:cNvPr id="41987" name="Rectangle 2"/>
          <p:cNvSpPr>
            <a:spLocks noGrp="1" noChangeArrowheads="1"/>
          </p:cNvSpPr>
          <p:nvPr>
            <p:ph type="title"/>
          </p:nvPr>
        </p:nvSpPr>
        <p:spPr>
          <a:xfrm>
            <a:off x="177800" y="1054100"/>
            <a:ext cx="8788400" cy="717550"/>
          </a:xfrm>
          <a:noFill/>
        </p:spPr>
        <p:txBody>
          <a:bodyPr/>
          <a:lstStyle/>
          <a:p>
            <a:pPr eaLnBrk="1" hangingPunct="1"/>
            <a:r>
              <a:rPr lang="en-US" altLang="zh-CN" smtClean="0"/>
              <a:t>5.5  </a:t>
            </a:r>
            <a:r>
              <a:rPr lang="zh-CN" altLang="en-US" smtClean="0"/>
              <a:t>需求管理工具</a:t>
            </a:r>
          </a:p>
        </p:txBody>
      </p:sp>
      <p:pic>
        <p:nvPicPr>
          <p:cNvPr id="419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1738" y="4357688"/>
            <a:ext cx="181927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179388" y="1052513"/>
            <a:ext cx="8788400" cy="717550"/>
          </a:xfrm>
          <a:noFill/>
        </p:spPr>
        <p:txBody>
          <a:bodyPr/>
          <a:lstStyle/>
          <a:p>
            <a:pPr eaLnBrk="1" hangingPunct="1"/>
            <a:r>
              <a:rPr lang="zh-CN" altLang="en-US" smtClean="0"/>
              <a:t>本章内容提要</a:t>
            </a:r>
            <a:endParaRPr lang="en-US" altLang="zh-CN" smtClean="0"/>
          </a:p>
        </p:txBody>
      </p:sp>
      <p:grpSp>
        <p:nvGrpSpPr>
          <p:cNvPr id="43011" name="Group 3"/>
          <p:cNvGrpSpPr>
            <a:grpSpLocks/>
          </p:cNvGrpSpPr>
          <p:nvPr/>
        </p:nvGrpSpPr>
        <p:grpSpPr bwMode="auto">
          <a:xfrm>
            <a:off x="1057275" y="2222500"/>
            <a:ext cx="5675313" cy="3943350"/>
            <a:chOff x="385" y="1161"/>
            <a:chExt cx="3575" cy="2484"/>
          </a:xfrm>
        </p:grpSpPr>
        <p:sp>
          <p:nvSpPr>
            <p:cNvPr id="43012" name="AutoShape 4"/>
            <p:cNvSpPr>
              <a:spLocks noChangeArrowheads="1"/>
            </p:cNvSpPr>
            <p:nvPr/>
          </p:nvSpPr>
          <p:spPr bwMode="auto">
            <a:xfrm>
              <a:off x="464" y="1161"/>
              <a:ext cx="3493" cy="279"/>
            </a:xfrm>
            <a:prstGeom prst="homePlate">
              <a:avLst>
                <a:gd name="adj" fmla="val 32516"/>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43013" name="AutoShape 8"/>
            <p:cNvSpPr>
              <a:spLocks noChangeArrowheads="1"/>
            </p:cNvSpPr>
            <p:nvPr/>
          </p:nvSpPr>
          <p:spPr bwMode="auto">
            <a:xfrm>
              <a:off x="467" y="3060"/>
              <a:ext cx="3493" cy="263"/>
            </a:xfrm>
            <a:prstGeom prst="homePlate">
              <a:avLst>
                <a:gd name="adj" fmla="val 32527"/>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grpSp>
          <p:nvGrpSpPr>
            <p:cNvPr id="43014" name="Group 6"/>
            <p:cNvGrpSpPr>
              <a:grpSpLocks/>
            </p:cNvGrpSpPr>
            <p:nvPr/>
          </p:nvGrpSpPr>
          <p:grpSpPr bwMode="auto">
            <a:xfrm>
              <a:off x="385" y="1207"/>
              <a:ext cx="3575" cy="2438"/>
              <a:chOff x="385" y="1207"/>
              <a:chExt cx="3575" cy="2438"/>
            </a:xfrm>
          </p:grpSpPr>
          <p:sp>
            <p:nvSpPr>
              <p:cNvPr id="43015" name="Text Box 5"/>
              <p:cNvSpPr txBox="1">
                <a:spLocks noChangeArrowheads="1"/>
              </p:cNvSpPr>
              <p:nvPr/>
            </p:nvSpPr>
            <p:spPr bwMode="auto">
              <a:xfrm>
                <a:off x="626" y="1215"/>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软件项目需求管理概述</a:t>
                </a:r>
                <a:r>
                  <a:rPr lang="zh-CN" altLang="en-US" sz="2000" b="0">
                    <a:latin typeface="Times New Roman" panose="02020603050405020304" pitchFamily="18" charset="0"/>
                  </a:rPr>
                  <a:t> </a:t>
                </a:r>
              </a:p>
            </p:txBody>
          </p:sp>
          <p:sp>
            <p:nvSpPr>
              <p:cNvPr id="43016" name="AutoShape 6"/>
              <p:cNvSpPr>
                <a:spLocks noChangeArrowheads="1"/>
              </p:cNvSpPr>
              <p:nvPr/>
            </p:nvSpPr>
            <p:spPr bwMode="auto">
              <a:xfrm>
                <a:off x="464" y="1491"/>
                <a:ext cx="3493" cy="273"/>
              </a:xfrm>
              <a:prstGeom prst="homePlate">
                <a:avLst>
                  <a:gd name="adj" fmla="val 32520"/>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43017" name="Text Box 7"/>
              <p:cNvSpPr txBox="1">
                <a:spLocks noChangeArrowheads="1"/>
              </p:cNvSpPr>
              <p:nvPr/>
            </p:nvSpPr>
            <p:spPr bwMode="auto">
              <a:xfrm>
                <a:off x="626" y="1539"/>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需求开发和管理过程</a:t>
                </a:r>
                <a:r>
                  <a:rPr lang="zh-CN" altLang="en-US" sz="2000" b="0">
                    <a:latin typeface="Times New Roman" panose="02020603050405020304" pitchFamily="18" charset="0"/>
                  </a:rPr>
                  <a:t> </a:t>
                </a:r>
              </a:p>
            </p:txBody>
          </p:sp>
          <p:sp>
            <p:nvSpPr>
              <p:cNvPr id="43018" name="AutoShape 8"/>
              <p:cNvSpPr>
                <a:spLocks noChangeArrowheads="1"/>
              </p:cNvSpPr>
              <p:nvPr/>
            </p:nvSpPr>
            <p:spPr bwMode="auto">
              <a:xfrm>
                <a:off x="464" y="1800"/>
                <a:ext cx="3493" cy="266"/>
              </a:xfrm>
              <a:prstGeom prst="homePlate">
                <a:avLst>
                  <a:gd name="adj" fmla="val 32525"/>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43019" name="Text Box 9"/>
              <p:cNvSpPr txBox="1">
                <a:spLocks noChangeArrowheads="1"/>
              </p:cNvSpPr>
              <p:nvPr/>
            </p:nvSpPr>
            <p:spPr bwMode="auto">
              <a:xfrm>
                <a:off x="626" y="1845"/>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需求获取方法</a:t>
                </a:r>
                <a:r>
                  <a:rPr lang="zh-CN" altLang="en-US" sz="2000" b="0">
                    <a:latin typeface="Times New Roman" panose="02020603050405020304" pitchFamily="18" charset="0"/>
                  </a:rPr>
                  <a:t> </a:t>
                </a:r>
              </a:p>
            </p:txBody>
          </p:sp>
          <p:sp>
            <p:nvSpPr>
              <p:cNvPr id="43020" name="Rectangle 10"/>
              <p:cNvSpPr>
                <a:spLocks noChangeArrowheads="1"/>
              </p:cNvSpPr>
              <p:nvPr/>
            </p:nvSpPr>
            <p:spPr bwMode="auto">
              <a:xfrm>
                <a:off x="385" y="1207"/>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5.1</a:t>
                </a:r>
                <a:endParaRPr lang="en-US" altLang="zh-CN" sz="1800">
                  <a:solidFill>
                    <a:srgbClr val="000000"/>
                  </a:solidFill>
                </a:endParaRPr>
              </a:p>
            </p:txBody>
          </p:sp>
          <p:sp>
            <p:nvSpPr>
              <p:cNvPr id="43021" name="Rectangle 11"/>
              <p:cNvSpPr>
                <a:spLocks noChangeArrowheads="1"/>
              </p:cNvSpPr>
              <p:nvPr/>
            </p:nvSpPr>
            <p:spPr bwMode="auto">
              <a:xfrm>
                <a:off x="385" y="1564"/>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5.2</a:t>
                </a:r>
                <a:endParaRPr lang="en-US" altLang="zh-CN" sz="1800">
                  <a:solidFill>
                    <a:schemeClr val="bg1"/>
                  </a:solidFill>
                </a:endParaRPr>
              </a:p>
            </p:txBody>
          </p:sp>
          <p:sp>
            <p:nvSpPr>
              <p:cNvPr id="43022" name="Rectangle 12"/>
              <p:cNvSpPr>
                <a:spLocks noChangeArrowheads="1"/>
              </p:cNvSpPr>
              <p:nvPr/>
            </p:nvSpPr>
            <p:spPr bwMode="auto">
              <a:xfrm>
                <a:off x="385" y="1873"/>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5.3</a:t>
                </a:r>
                <a:endParaRPr lang="en-US" altLang="zh-CN" sz="1800">
                  <a:solidFill>
                    <a:srgbClr val="000000"/>
                  </a:solidFill>
                </a:endParaRPr>
              </a:p>
            </p:txBody>
          </p:sp>
          <p:sp>
            <p:nvSpPr>
              <p:cNvPr id="43023" name="AutoShape 8"/>
              <p:cNvSpPr>
                <a:spLocks noChangeArrowheads="1"/>
              </p:cNvSpPr>
              <p:nvPr/>
            </p:nvSpPr>
            <p:spPr bwMode="auto">
              <a:xfrm>
                <a:off x="467" y="2115"/>
                <a:ext cx="3493" cy="263"/>
              </a:xfrm>
              <a:prstGeom prst="homePlate">
                <a:avLst>
                  <a:gd name="adj" fmla="val 32527"/>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43024" name="Text Box 9"/>
              <p:cNvSpPr txBox="1">
                <a:spLocks noChangeArrowheads="1"/>
              </p:cNvSpPr>
              <p:nvPr/>
            </p:nvSpPr>
            <p:spPr bwMode="auto">
              <a:xfrm>
                <a:off x="629" y="2160"/>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需求分析建模方法</a:t>
                </a:r>
                <a:r>
                  <a:rPr lang="zh-CN" altLang="en-US" sz="2000" b="0">
                    <a:latin typeface="Times New Roman" panose="02020603050405020304" pitchFamily="18" charset="0"/>
                  </a:rPr>
                  <a:t> </a:t>
                </a:r>
              </a:p>
            </p:txBody>
          </p:sp>
          <p:sp>
            <p:nvSpPr>
              <p:cNvPr id="43025" name="Rectangle 12"/>
              <p:cNvSpPr>
                <a:spLocks noChangeArrowheads="1"/>
              </p:cNvSpPr>
              <p:nvPr/>
            </p:nvSpPr>
            <p:spPr bwMode="auto">
              <a:xfrm>
                <a:off x="388" y="2188"/>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5.4</a:t>
                </a:r>
                <a:endParaRPr lang="en-US" altLang="zh-CN" sz="1800">
                  <a:solidFill>
                    <a:srgbClr val="000000"/>
                  </a:solidFill>
                </a:endParaRPr>
              </a:p>
            </p:txBody>
          </p:sp>
          <p:sp>
            <p:nvSpPr>
              <p:cNvPr id="43026" name="AutoShape 8"/>
              <p:cNvSpPr>
                <a:spLocks noChangeArrowheads="1"/>
              </p:cNvSpPr>
              <p:nvPr/>
            </p:nvSpPr>
            <p:spPr bwMode="auto">
              <a:xfrm>
                <a:off x="467" y="2430"/>
                <a:ext cx="3493" cy="263"/>
              </a:xfrm>
              <a:prstGeom prst="homePlate">
                <a:avLst>
                  <a:gd name="adj" fmla="val 32527"/>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43027" name="Text Box 9"/>
              <p:cNvSpPr txBox="1">
                <a:spLocks noChangeArrowheads="1"/>
              </p:cNvSpPr>
              <p:nvPr/>
            </p:nvSpPr>
            <p:spPr bwMode="auto">
              <a:xfrm>
                <a:off x="629" y="2475"/>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需求管理工具</a:t>
                </a:r>
                <a:r>
                  <a:rPr lang="zh-CN" altLang="en-US" sz="2000" b="0">
                    <a:latin typeface="Times New Roman" panose="02020603050405020304" pitchFamily="18" charset="0"/>
                  </a:rPr>
                  <a:t> </a:t>
                </a:r>
              </a:p>
            </p:txBody>
          </p:sp>
          <p:sp>
            <p:nvSpPr>
              <p:cNvPr id="43028" name="Rectangle 12"/>
              <p:cNvSpPr>
                <a:spLocks noChangeArrowheads="1"/>
              </p:cNvSpPr>
              <p:nvPr/>
            </p:nvSpPr>
            <p:spPr bwMode="auto">
              <a:xfrm>
                <a:off x="388" y="2503"/>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5.5</a:t>
                </a:r>
                <a:endParaRPr lang="en-US" altLang="zh-CN" sz="1800">
                  <a:solidFill>
                    <a:srgbClr val="000000"/>
                  </a:solidFill>
                </a:endParaRPr>
              </a:p>
            </p:txBody>
          </p:sp>
          <p:sp>
            <p:nvSpPr>
              <p:cNvPr id="43029" name="AutoShape 8"/>
              <p:cNvSpPr>
                <a:spLocks noChangeArrowheads="1"/>
              </p:cNvSpPr>
              <p:nvPr/>
            </p:nvSpPr>
            <p:spPr bwMode="auto">
              <a:xfrm>
                <a:off x="467" y="2745"/>
                <a:ext cx="3493" cy="263"/>
              </a:xfrm>
              <a:prstGeom prst="homePlate">
                <a:avLst>
                  <a:gd name="adj" fmla="val 32527"/>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43030" name="Text Box 9"/>
              <p:cNvSpPr txBox="1">
                <a:spLocks noChangeArrowheads="1"/>
              </p:cNvSpPr>
              <p:nvPr/>
            </p:nvSpPr>
            <p:spPr bwMode="auto">
              <a:xfrm>
                <a:off x="629" y="2790"/>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案例分析</a:t>
                </a:r>
                <a:r>
                  <a:rPr lang="zh-CN" altLang="en-US" sz="2000" b="0">
                    <a:latin typeface="Times New Roman" panose="02020603050405020304" pitchFamily="18" charset="0"/>
                  </a:rPr>
                  <a:t> </a:t>
                </a:r>
              </a:p>
            </p:txBody>
          </p:sp>
          <p:sp>
            <p:nvSpPr>
              <p:cNvPr id="43031" name="Rectangle 12"/>
              <p:cNvSpPr>
                <a:spLocks noChangeArrowheads="1"/>
              </p:cNvSpPr>
              <p:nvPr/>
            </p:nvSpPr>
            <p:spPr bwMode="auto">
              <a:xfrm>
                <a:off x="388" y="2783"/>
                <a:ext cx="211" cy="164"/>
              </a:xfrm>
              <a:prstGeom prst="rect">
                <a:avLst/>
              </a:prstGeom>
              <a:solidFill>
                <a:schemeClr val="accent2"/>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5.6</a:t>
                </a:r>
                <a:endParaRPr lang="en-US" altLang="zh-CN" sz="1800">
                  <a:solidFill>
                    <a:srgbClr val="000000"/>
                  </a:solidFill>
                </a:endParaRPr>
              </a:p>
            </p:txBody>
          </p:sp>
          <p:sp>
            <p:nvSpPr>
              <p:cNvPr id="43032" name="Text Box 9"/>
              <p:cNvSpPr txBox="1">
                <a:spLocks noChangeArrowheads="1"/>
              </p:cNvSpPr>
              <p:nvPr/>
            </p:nvSpPr>
            <p:spPr bwMode="auto">
              <a:xfrm>
                <a:off x="629" y="3105"/>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本章小结</a:t>
                </a:r>
                <a:r>
                  <a:rPr lang="zh-CN" altLang="en-US" sz="2000" b="0">
                    <a:latin typeface="Times New Roman" panose="02020603050405020304" pitchFamily="18" charset="0"/>
                  </a:rPr>
                  <a:t> </a:t>
                </a:r>
              </a:p>
            </p:txBody>
          </p:sp>
          <p:sp>
            <p:nvSpPr>
              <p:cNvPr id="43033" name="Rectangle 12"/>
              <p:cNvSpPr>
                <a:spLocks noChangeArrowheads="1"/>
              </p:cNvSpPr>
              <p:nvPr/>
            </p:nvSpPr>
            <p:spPr bwMode="auto">
              <a:xfrm>
                <a:off x="388" y="3133"/>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5.7</a:t>
                </a:r>
                <a:endParaRPr lang="en-US" altLang="zh-CN" sz="1800">
                  <a:solidFill>
                    <a:srgbClr val="000000"/>
                  </a:solidFill>
                </a:endParaRPr>
              </a:p>
            </p:txBody>
          </p:sp>
          <p:sp>
            <p:nvSpPr>
              <p:cNvPr id="43034" name="AutoShape 8"/>
              <p:cNvSpPr>
                <a:spLocks noChangeArrowheads="1"/>
              </p:cNvSpPr>
              <p:nvPr/>
            </p:nvSpPr>
            <p:spPr bwMode="auto">
              <a:xfrm>
                <a:off x="467" y="3375"/>
                <a:ext cx="3493" cy="270"/>
              </a:xfrm>
              <a:prstGeom prst="homePlate">
                <a:avLst>
                  <a:gd name="adj" fmla="val 32522"/>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43035" name="Text Box 9"/>
              <p:cNvSpPr txBox="1">
                <a:spLocks noChangeArrowheads="1"/>
              </p:cNvSpPr>
              <p:nvPr/>
            </p:nvSpPr>
            <p:spPr bwMode="auto">
              <a:xfrm>
                <a:off x="629" y="3420"/>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复习思考题</a:t>
                </a:r>
                <a:r>
                  <a:rPr lang="zh-CN" altLang="en-US" sz="2000" b="0">
                    <a:latin typeface="Times New Roman" panose="02020603050405020304" pitchFamily="18" charset="0"/>
                  </a:rPr>
                  <a:t> </a:t>
                </a:r>
              </a:p>
            </p:txBody>
          </p:sp>
          <p:sp>
            <p:nvSpPr>
              <p:cNvPr id="43036" name="Rectangle 12"/>
              <p:cNvSpPr>
                <a:spLocks noChangeArrowheads="1"/>
              </p:cNvSpPr>
              <p:nvPr/>
            </p:nvSpPr>
            <p:spPr bwMode="auto">
              <a:xfrm>
                <a:off x="388" y="3448"/>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5.8</a:t>
                </a:r>
                <a:endParaRPr lang="en-US" altLang="zh-CN" sz="1800">
                  <a:solidFill>
                    <a:srgbClr val="000000"/>
                  </a:solidFill>
                </a:endParaRPr>
              </a:p>
            </p:txBody>
          </p:sp>
        </p:gr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Text Box 3"/>
          <p:cNvSpPr txBox="1">
            <a:spLocks noChangeArrowheads="1"/>
          </p:cNvSpPr>
          <p:nvPr/>
        </p:nvSpPr>
        <p:spPr bwMode="auto">
          <a:xfrm>
            <a:off x="971550" y="2349500"/>
            <a:ext cx="6591300"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1428" tIns="45714" rIns="91428" bIns="45714">
            <a:spAutoFit/>
          </a:bodyPr>
          <a:lstStyle>
            <a:lvl1pPr indent="457200">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0"/>
              </a:spcBef>
              <a:buClrTx/>
              <a:buFontTx/>
              <a:buNone/>
            </a:pPr>
            <a:r>
              <a:rPr lang="zh-CN" altLang="en-US" sz="2000">
                <a:latin typeface="Times New Roman" panose="02020603050405020304" pitchFamily="18" charset="0"/>
              </a:rPr>
              <a:t>本节以</a:t>
            </a:r>
            <a:r>
              <a:rPr lang="en-US" altLang="zh-CN" sz="2000">
                <a:latin typeface="Times New Roman" panose="02020603050405020304" pitchFamily="18" charset="0"/>
              </a:rPr>
              <a:t>HRMS</a:t>
            </a:r>
            <a:r>
              <a:rPr lang="zh-CN" altLang="en-US" sz="2000">
                <a:latin typeface="Times New Roman" panose="02020603050405020304" pitchFamily="18" charset="0"/>
              </a:rPr>
              <a:t>（</a:t>
            </a:r>
            <a:r>
              <a:rPr lang="en-US" altLang="zh-CN" sz="2000">
                <a:latin typeface="Times New Roman" panose="02020603050405020304" pitchFamily="18" charset="0"/>
              </a:rPr>
              <a:t>Human Resource Manage System</a:t>
            </a:r>
            <a:r>
              <a:rPr lang="zh-CN" altLang="en-US" sz="2000">
                <a:latin typeface="Times New Roman" panose="02020603050405020304" pitchFamily="18" charset="0"/>
              </a:rPr>
              <a:t>）的系统为例，介绍需求的开发和管理过程。</a:t>
            </a:r>
            <a:endParaRPr lang="en-US" altLang="zh-CN" sz="2000">
              <a:latin typeface="Times New Roman" panose="02020603050405020304" pitchFamily="18" charset="0"/>
            </a:endParaRPr>
          </a:p>
          <a:p>
            <a:pPr>
              <a:spcBef>
                <a:spcPct val="0"/>
              </a:spcBef>
              <a:buClrTx/>
              <a:buFontTx/>
              <a:buNone/>
            </a:pPr>
            <a:endParaRPr lang="zh-CN" altLang="en-US" sz="2400" b="0">
              <a:latin typeface="Times New Roman" panose="02020603050405020304" pitchFamily="18" charset="0"/>
            </a:endParaRPr>
          </a:p>
          <a:p>
            <a:pPr>
              <a:spcBef>
                <a:spcPct val="0"/>
              </a:spcBef>
              <a:buClr>
                <a:schemeClr val="accent2"/>
              </a:buClr>
              <a:buSzPct val="70000"/>
              <a:buFont typeface="Wingdings" panose="05000000000000000000" pitchFamily="2" charset="2"/>
              <a:buChar char="n"/>
            </a:pPr>
            <a:r>
              <a:rPr kumimoji="0" lang="zh-CN" altLang="en-US" sz="2000">
                <a:solidFill>
                  <a:schemeClr val="accent2"/>
                </a:solidFill>
                <a:ea typeface="黑体" panose="02010609060101010101" pitchFamily="49" charset="-122"/>
              </a:rPr>
              <a:t>需求开发</a:t>
            </a:r>
            <a:endParaRPr kumimoji="0" lang="en-US" altLang="zh-CN" sz="2000">
              <a:solidFill>
                <a:schemeClr val="accent2"/>
              </a:solidFill>
              <a:ea typeface="黑体" panose="02010609060101010101" pitchFamily="49" charset="-122"/>
            </a:endParaRPr>
          </a:p>
          <a:p>
            <a:pPr>
              <a:spcBef>
                <a:spcPts val="1200"/>
              </a:spcBef>
              <a:buClr>
                <a:schemeClr val="accent2"/>
              </a:buClr>
              <a:buSzPct val="70000"/>
              <a:buFont typeface="Wingdings" panose="05000000000000000000" pitchFamily="2" charset="2"/>
              <a:buChar char="l"/>
            </a:pPr>
            <a:r>
              <a:rPr lang="zh-CN" altLang="en-US" sz="2000">
                <a:latin typeface="Times New Roman" panose="02020603050405020304" pitchFamily="18" charset="0"/>
                <a:ea typeface="黑体" panose="02010609060101010101" pitchFamily="49" charset="-122"/>
              </a:rPr>
              <a:t>需求获取</a:t>
            </a:r>
            <a:endParaRPr lang="en-US" altLang="zh-CN" sz="2000">
              <a:latin typeface="Times New Roman" panose="02020603050405020304" pitchFamily="18" charset="0"/>
              <a:ea typeface="黑体" panose="02010609060101010101" pitchFamily="49" charset="-122"/>
            </a:endParaRPr>
          </a:p>
        </p:txBody>
      </p:sp>
      <p:sp>
        <p:nvSpPr>
          <p:cNvPr id="44035" name="Rectangle 2"/>
          <p:cNvSpPr>
            <a:spLocks noGrp="1" noChangeArrowheads="1"/>
          </p:cNvSpPr>
          <p:nvPr>
            <p:ph type="title"/>
          </p:nvPr>
        </p:nvSpPr>
        <p:spPr>
          <a:xfrm>
            <a:off x="177800" y="1054100"/>
            <a:ext cx="8788400" cy="717550"/>
          </a:xfrm>
          <a:noFill/>
        </p:spPr>
        <p:txBody>
          <a:bodyPr/>
          <a:lstStyle/>
          <a:p>
            <a:pPr eaLnBrk="1" hangingPunct="1"/>
            <a:r>
              <a:rPr lang="en-US" altLang="zh-CN" smtClean="0"/>
              <a:t>5.6  </a:t>
            </a:r>
            <a:r>
              <a:rPr lang="zh-CN" altLang="en-US" smtClean="0"/>
              <a:t>案例分析</a:t>
            </a:r>
          </a:p>
        </p:txBody>
      </p:sp>
      <p:pic>
        <p:nvPicPr>
          <p:cNvPr id="4403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1863" y="4365625"/>
            <a:ext cx="17907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4920" name="Group 104"/>
          <p:cNvGraphicFramePr>
            <a:graphicFrameLocks noGrp="1"/>
          </p:cNvGraphicFramePr>
          <p:nvPr/>
        </p:nvGraphicFramePr>
        <p:xfrm>
          <a:off x="285750" y="2133600"/>
          <a:ext cx="4286250" cy="3886200"/>
        </p:xfrm>
        <a:graphic>
          <a:graphicData uri="http://schemas.openxmlformats.org/drawingml/2006/table">
            <a:tbl>
              <a:tblPr/>
              <a:tblGrid>
                <a:gridCol w="785813">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gridCol w="3081337">
                  <a:extLst>
                    <a:ext uri="{9D8B030D-6E8A-4147-A177-3AD203B41FA5}">
                      <a16:colId xmlns:a16="http://schemas.microsoft.com/office/drawing/2014/main" val="20002"/>
                    </a:ext>
                  </a:extLst>
                </a:gridCol>
              </a:tblGrid>
              <a:tr h="174625">
                <a:tc>
                  <a:txBody>
                    <a:bodyPr/>
                    <a:lstStyle/>
                    <a:p>
                      <a:pPr marL="0" marR="0" lvl="0" indent="127000" algn="ctr" defTabSz="914400" rtl="0" eaLnBrk="1" fontAlgn="base" latinLnBrk="0" hangingPunct="1">
                        <a:lnSpc>
                          <a:spcPts val="1800"/>
                        </a:lnSpc>
                        <a:spcBef>
                          <a:spcPct val="0"/>
                        </a:spcBef>
                        <a:spcAft>
                          <a:spcPct val="0"/>
                        </a:spcAft>
                        <a:buClrTx/>
                        <a:buSzTx/>
                        <a:buFontTx/>
                        <a:buNone/>
                        <a:tabLst/>
                      </a:pP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需求分类</a:t>
                      </a:r>
                      <a:endParaRPr kumimoji="0" lang="zh-CN" altLang="en-US"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0" marR="0" lvl="0" indent="127000" algn="ctr" defTabSz="914400" rtl="0" eaLnBrk="1" fontAlgn="base" latinLnBrk="0" hangingPunct="1">
                        <a:lnSpc>
                          <a:spcPts val="1800"/>
                        </a:lnSpc>
                        <a:spcBef>
                          <a:spcPct val="0"/>
                        </a:spcBef>
                        <a:spcAft>
                          <a:spcPct val="0"/>
                        </a:spcAft>
                        <a:buClrTx/>
                        <a:buSzTx/>
                        <a:buFontTx/>
                        <a:buNone/>
                        <a:tabLst/>
                      </a:pP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编号</a:t>
                      </a:r>
                      <a:endParaRPr kumimoji="0" lang="zh-CN" altLang="en-US"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0" marR="0" lvl="0" indent="127000" algn="ctr" defTabSz="914400" rtl="0" eaLnBrk="1" fontAlgn="base" latinLnBrk="0" hangingPunct="1">
                        <a:lnSpc>
                          <a:spcPts val="1800"/>
                        </a:lnSpc>
                        <a:spcBef>
                          <a:spcPct val="0"/>
                        </a:spcBef>
                        <a:spcAft>
                          <a:spcPct val="0"/>
                        </a:spcAft>
                        <a:buClrTx/>
                        <a:buSzTx/>
                        <a:buFontTx/>
                        <a:buNone/>
                        <a:tabLst/>
                      </a:pP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系统典型需求</a:t>
                      </a:r>
                      <a:endParaRPr kumimoji="0" lang="zh-CN" altLang="en-US"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0"/>
                  </a:ext>
                </a:extLst>
              </a:tr>
              <a:tr h="165100">
                <a:tc rowSpan="6">
                  <a:txBody>
                    <a:bodyPr/>
                    <a:lstStyle/>
                    <a:p>
                      <a:pPr marL="0" marR="0" lvl="0" indent="127000" algn="ctr" defTabSz="914400" rtl="0" eaLnBrk="1" fontAlgn="base" latinLnBrk="0" hangingPunct="1">
                        <a:lnSpc>
                          <a:spcPts val="1800"/>
                        </a:lnSpc>
                        <a:spcBef>
                          <a:spcPct val="0"/>
                        </a:spcBef>
                        <a:spcAft>
                          <a:spcPct val="0"/>
                        </a:spcAft>
                        <a:buClrTx/>
                        <a:buSzTx/>
                        <a:buFontTx/>
                        <a:buNone/>
                        <a:tabLst/>
                      </a:pP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功能需求</a:t>
                      </a:r>
                      <a:endParaRPr kumimoji="0" lang="zh-CN" altLang="en-US"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p>
                      <a:pPr marL="0" marR="0" lvl="0" indent="127000" algn="ctr" defTabSz="914400" rtl="0" eaLnBrk="1" fontAlgn="base" latinLnBrk="0" hangingPunct="1">
                        <a:lnSpc>
                          <a:spcPts val="1800"/>
                        </a:lnSpc>
                        <a:spcBef>
                          <a:spcPct val="0"/>
                        </a:spcBef>
                        <a:spcAft>
                          <a:spcPct val="0"/>
                        </a:spcAft>
                        <a:buClrTx/>
                        <a:buSzTx/>
                        <a:buFontTx/>
                        <a:buNone/>
                        <a:tabLst/>
                      </a:pP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a:t>
                      </a:r>
                      <a:r>
                        <a:rPr kumimoji="0" lang="en-US" altLang="zh-CN"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Functional</a:t>
                      </a: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a:t>
                      </a:r>
                      <a:endParaRPr kumimoji="0" lang="zh-CN" altLang="en-US"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0" marR="0" lvl="0" indent="127000" algn="ctr" defTabSz="914400" rtl="0" eaLnBrk="1" fontAlgn="base" latinLnBrk="0" hangingPunct="1">
                        <a:lnSpc>
                          <a:spcPts val="1800"/>
                        </a:lnSpc>
                        <a:spcBef>
                          <a:spcPct val="0"/>
                        </a:spcBef>
                        <a:spcAft>
                          <a:spcPct val="0"/>
                        </a:spcAft>
                        <a:buClrTx/>
                        <a:buSzTx/>
                        <a:buFontTx/>
                        <a:buNone/>
                        <a:tabLst/>
                      </a:pPr>
                      <a:r>
                        <a:rPr kumimoji="0" lang="en-US" altLang="zh-CN"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1</a:t>
                      </a:r>
                      <a:endParaRPr kumimoji="0" lang="zh-CN" altLang="zh-CN"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0" marR="0" lvl="0" indent="127000" algn="ctr" defTabSz="914400" rtl="0" eaLnBrk="1" fontAlgn="base" latinLnBrk="0" hangingPunct="1">
                        <a:lnSpc>
                          <a:spcPts val="1800"/>
                        </a:lnSpc>
                        <a:spcBef>
                          <a:spcPct val="0"/>
                        </a:spcBef>
                        <a:spcAft>
                          <a:spcPct val="0"/>
                        </a:spcAft>
                        <a:buClrTx/>
                        <a:buSzTx/>
                        <a:buFontTx/>
                        <a:buNone/>
                        <a:tabLst/>
                      </a:pP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招聘人员：用户可以通过招聘人员</a:t>
                      </a:r>
                      <a:endParaRPr kumimoji="0" lang="zh-CN" altLang="en-US"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1"/>
                  </a:ext>
                </a:extLst>
              </a:tr>
              <a:tr h="165100">
                <a:tc vMerge="1">
                  <a:txBody>
                    <a:bodyPr/>
                    <a:lstStyle/>
                    <a:p>
                      <a:endParaRPr lang="zh-CN" altLang="en-US"/>
                    </a:p>
                  </a:txBody>
                  <a:tcPr/>
                </a:tc>
                <a:tc>
                  <a:txBody>
                    <a:bodyPr/>
                    <a:lstStyle/>
                    <a:p>
                      <a:pPr marL="0" marR="0" lvl="0" indent="127000" algn="ctr" defTabSz="914400" rtl="0" eaLnBrk="1" fontAlgn="base" latinLnBrk="0" hangingPunct="1">
                        <a:lnSpc>
                          <a:spcPts val="1800"/>
                        </a:lnSpc>
                        <a:spcBef>
                          <a:spcPct val="0"/>
                        </a:spcBef>
                        <a:spcAft>
                          <a:spcPct val="0"/>
                        </a:spcAft>
                        <a:buClrTx/>
                        <a:buSzTx/>
                        <a:buFontTx/>
                        <a:buNone/>
                        <a:tabLst/>
                      </a:pPr>
                      <a:r>
                        <a:rPr kumimoji="0" lang="en-US" altLang="zh-CN"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2</a:t>
                      </a:r>
                      <a:endParaRPr kumimoji="0" lang="zh-CN" altLang="zh-CN"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0" marR="0" lvl="0" indent="127000" algn="ctr" defTabSz="914400" rtl="0" eaLnBrk="1" fontAlgn="base" latinLnBrk="0" hangingPunct="1">
                        <a:lnSpc>
                          <a:spcPts val="1800"/>
                        </a:lnSpc>
                        <a:spcBef>
                          <a:spcPct val="0"/>
                        </a:spcBef>
                        <a:spcAft>
                          <a:spcPct val="0"/>
                        </a:spcAft>
                        <a:buClrTx/>
                        <a:buSzTx/>
                        <a:buFontTx/>
                        <a:buNone/>
                        <a:tabLst/>
                      </a:pP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申请职位：</a:t>
                      </a:r>
                      <a:r>
                        <a:rPr kumimoji="0" lang="en-US" altLang="zh-CN"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Web</a:t>
                      </a: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用户可以填写信息申请职位</a:t>
                      </a:r>
                      <a:endParaRPr kumimoji="0" lang="zh-CN" altLang="en-US"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2"/>
                  </a:ext>
                </a:extLst>
              </a:tr>
              <a:tr h="165100">
                <a:tc vMerge="1">
                  <a:txBody>
                    <a:bodyPr/>
                    <a:lstStyle/>
                    <a:p>
                      <a:endParaRPr lang="zh-CN" altLang="en-US"/>
                    </a:p>
                  </a:txBody>
                  <a:tcPr/>
                </a:tc>
                <a:tc>
                  <a:txBody>
                    <a:bodyPr/>
                    <a:lstStyle/>
                    <a:p>
                      <a:pPr marL="0" marR="0" lvl="0" indent="127000" algn="ctr" defTabSz="914400" rtl="0" eaLnBrk="1" fontAlgn="base" latinLnBrk="0" hangingPunct="1">
                        <a:lnSpc>
                          <a:spcPts val="1800"/>
                        </a:lnSpc>
                        <a:spcBef>
                          <a:spcPct val="0"/>
                        </a:spcBef>
                        <a:spcAft>
                          <a:spcPct val="0"/>
                        </a:spcAft>
                        <a:buClrTx/>
                        <a:buSzTx/>
                        <a:buFontTx/>
                        <a:buNone/>
                        <a:tabLst/>
                      </a:pPr>
                      <a:r>
                        <a:rPr kumimoji="0" lang="en-US" altLang="zh-CN"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3</a:t>
                      </a:r>
                      <a:endParaRPr kumimoji="0" lang="zh-CN" altLang="zh-CN"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0" marR="0" lvl="0" indent="127000" algn="ctr" defTabSz="914400" rtl="0" eaLnBrk="1" fontAlgn="base" latinLnBrk="0" hangingPunct="1">
                        <a:lnSpc>
                          <a:spcPts val="1800"/>
                        </a:lnSpc>
                        <a:spcBef>
                          <a:spcPct val="0"/>
                        </a:spcBef>
                        <a:spcAft>
                          <a:spcPct val="0"/>
                        </a:spcAft>
                        <a:buClrTx/>
                        <a:buSzTx/>
                        <a:buFontTx/>
                        <a:buNone/>
                        <a:tabLst/>
                      </a:pP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查看职位申请信息：</a:t>
                      </a:r>
                      <a:r>
                        <a:rPr kumimoji="0" lang="en-US" altLang="zh-CN"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Web</a:t>
                      </a: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用户可以查看职位申请信息</a:t>
                      </a:r>
                      <a:endParaRPr kumimoji="0" lang="zh-CN" altLang="en-US"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3"/>
                  </a:ext>
                </a:extLst>
              </a:tr>
              <a:tr h="165100">
                <a:tc vMerge="1">
                  <a:txBody>
                    <a:bodyPr/>
                    <a:lstStyle/>
                    <a:p>
                      <a:endParaRPr lang="zh-CN" altLang="en-US"/>
                    </a:p>
                  </a:txBody>
                  <a:tcPr/>
                </a:tc>
                <a:tc>
                  <a:txBody>
                    <a:bodyPr/>
                    <a:lstStyle/>
                    <a:p>
                      <a:pPr marL="0" marR="0" lvl="0" indent="127000" algn="ctr" defTabSz="914400" rtl="0" eaLnBrk="1" fontAlgn="base" latinLnBrk="0" hangingPunct="1">
                        <a:lnSpc>
                          <a:spcPts val="1800"/>
                        </a:lnSpc>
                        <a:spcBef>
                          <a:spcPct val="0"/>
                        </a:spcBef>
                        <a:spcAft>
                          <a:spcPct val="0"/>
                        </a:spcAft>
                        <a:buClrTx/>
                        <a:buSzTx/>
                        <a:buFontTx/>
                        <a:buNone/>
                        <a:tabLst/>
                      </a:pPr>
                      <a:r>
                        <a:rPr kumimoji="0" lang="en-US" altLang="zh-CN"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4</a:t>
                      </a:r>
                      <a:endParaRPr kumimoji="0" lang="zh-CN" altLang="zh-CN"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0" marR="0" lvl="0" indent="127000" algn="ctr" defTabSz="914400" rtl="0" eaLnBrk="1" fontAlgn="base" latinLnBrk="0" hangingPunct="1">
                        <a:lnSpc>
                          <a:spcPts val="1800"/>
                        </a:lnSpc>
                        <a:spcBef>
                          <a:spcPct val="0"/>
                        </a:spcBef>
                        <a:spcAft>
                          <a:spcPct val="0"/>
                        </a:spcAft>
                        <a:buClrTx/>
                        <a:buSzTx/>
                        <a:buFontTx/>
                        <a:buNone/>
                        <a:tabLst/>
                      </a:pP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处理职位申请：管理员可以处理职位申请</a:t>
                      </a:r>
                      <a:endParaRPr kumimoji="0" lang="zh-CN" altLang="en-US"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4"/>
                  </a:ext>
                </a:extLst>
              </a:tr>
              <a:tr h="165100">
                <a:tc vMerge="1">
                  <a:txBody>
                    <a:bodyPr/>
                    <a:lstStyle/>
                    <a:p>
                      <a:endParaRPr lang="zh-CN" altLang="en-US"/>
                    </a:p>
                  </a:txBody>
                  <a:tcPr/>
                </a:tc>
                <a:tc>
                  <a:txBody>
                    <a:bodyPr/>
                    <a:lstStyle/>
                    <a:p>
                      <a:pPr marL="0" marR="0" lvl="0" indent="127000" algn="ctr" defTabSz="914400" rtl="0" eaLnBrk="1" fontAlgn="base" latinLnBrk="0" hangingPunct="1">
                        <a:lnSpc>
                          <a:spcPts val="1800"/>
                        </a:lnSpc>
                        <a:spcBef>
                          <a:spcPct val="0"/>
                        </a:spcBef>
                        <a:spcAft>
                          <a:spcPct val="0"/>
                        </a:spcAft>
                        <a:buClrTx/>
                        <a:buSzTx/>
                        <a:buFontTx/>
                        <a:buNone/>
                        <a:tabLst/>
                      </a:pPr>
                      <a:r>
                        <a:rPr kumimoji="0" lang="en-US" altLang="zh-CN"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5</a:t>
                      </a:r>
                      <a:endParaRPr kumimoji="0" lang="zh-CN" altLang="zh-CN"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0" marR="0" lvl="0" indent="127000" algn="ctr" defTabSz="914400" rtl="0" eaLnBrk="1" fontAlgn="base" latinLnBrk="0" hangingPunct="1">
                        <a:lnSpc>
                          <a:spcPts val="1800"/>
                        </a:lnSpc>
                        <a:spcBef>
                          <a:spcPct val="0"/>
                        </a:spcBef>
                        <a:spcAft>
                          <a:spcPct val="0"/>
                        </a:spcAft>
                        <a:buClrTx/>
                        <a:buSzTx/>
                        <a:buFontTx/>
                        <a:buNone/>
                        <a:tabLst/>
                      </a:pP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修改申请人信息：管理员可以修改申请人的信息</a:t>
                      </a:r>
                      <a:endParaRPr kumimoji="0" lang="zh-CN" altLang="en-US"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5"/>
                  </a:ext>
                </a:extLst>
              </a:tr>
              <a:tr h="165100">
                <a:tc vMerge="1">
                  <a:txBody>
                    <a:bodyPr/>
                    <a:lstStyle/>
                    <a:p>
                      <a:endParaRPr lang="zh-CN" altLang="en-US"/>
                    </a:p>
                  </a:txBody>
                  <a:tcPr/>
                </a:tc>
                <a:tc>
                  <a:txBody>
                    <a:bodyPr/>
                    <a:lstStyle/>
                    <a:p>
                      <a:pPr marL="0" marR="0" lvl="0" indent="266700" algn="ctr" defTabSz="914400" rtl="0" eaLnBrk="1" fontAlgn="base" latinLnBrk="0" hangingPunct="1">
                        <a:lnSpc>
                          <a:spcPts val="1800"/>
                        </a:lnSpc>
                        <a:spcBef>
                          <a:spcPct val="0"/>
                        </a:spcBef>
                        <a:spcAft>
                          <a:spcPct val="0"/>
                        </a:spcAft>
                        <a:buClrTx/>
                        <a:buSzTx/>
                        <a:buFontTx/>
                        <a:buNone/>
                        <a:tabLst/>
                      </a:pPr>
                      <a:endParaRPr kumimoji="0" lang="en-US" altLang="zh-CN"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0" marR="0" lvl="0" indent="266700" algn="ctr" defTabSz="914400" rtl="0" eaLnBrk="1" fontAlgn="base" latinLnBrk="0" hangingPunct="1">
                        <a:lnSpc>
                          <a:spcPts val="1800"/>
                        </a:lnSpc>
                        <a:spcBef>
                          <a:spcPct val="0"/>
                        </a:spcBef>
                        <a:spcAft>
                          <a:spcPct val="0"/>
                        </a:spcAft>
                        <a:buClrTx/>
                        <a:buSzTx/>
                        <a:buFontTx/>
                        <a:buNone/>
                        <a:tabLst/>
                      </a:pPr>
                      <a:r>
                        <a:rPr kumimoji="0" lang="en-US" altLang="zh-CN" sz="1000" b="1" i="0" u="none" strike="noStrike" cap="none" normalizeH="0" baseline="0" smtClean="0">
                          <a:ln>
                            <a:noFill/>
                          </a:ln>
                          <a:solidFill>
                            <a:srgbClr val="000000"/>
                          </a:solidFill>
                          <a:effectLst/>
                          <a:latin typeface="Times New Roman"/>
                          <a:ea typeface="黑体" pitchFamily="2" charset="-122"/>
                          <a:cs typeface="Times New Roman" pitchFamily="18" charset="0"/>
                        </a:rPr>
                        <a:t>……</a:t>
                      </a:r>
                      <a:endParaRPr kumimoji="0" lang="zh-CN" altLang="zh-CN"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6"/>
                  </a:ext>
                </a:extLst>
              </a:tr>
              <a:tr h="165100">
                <a:tc rowSpan="4">
                  <a:txBody>
                    <a:bodyPr/>
                    <a:lstStyle/>
                    <a:p>
                      <a:pPr marL="0" marR="0" lvl="0" indent="127000" algn="ctr" defTabSz="914400" rtl="0" eaLnBrk="1" fontAlgn="base" latinLnBrk="0" hangingPunct="1">
                        <a:lnSpc>
                          <a:spcPts val="1800"/>
                        </a:lnSpc>
                        <a:spcBef>
                          <a:spcPct val="0"/>
                        </a:spcBef>
                        <a:spcAft>
                          <a:spcPct val="0"/>
                        </a:spcAft>
                        <a:buClrTx/>
                        <a:buSzTx/>
                        <a:buFontTx/>
                        <a:buNone/>
                        <a:tabLst/>
                      </a:pP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可用性</a:t>
                      </a:r>
                      <a:endParaRPr kumimoji="0" lang="zh-CN" altLang="en-US"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p>
                      <a:pPr marL="0" marR="0" lvl="0" indent="127000" algn="ctr" defTabSz="914400" rtl="0" eaLnBrk="1" fontAlgn="base" latinLnBrk="0" hangingPunct="1">
                        <a:lnSpc>
                          <a:spcPts val="1800"/>
                        </a:lnSpc>
                        <a:spcBef>
                          <a:spcPct val="0"/>
                        </a:spcBef>
                        <a:spcAft>
                          <a:spcPct val="0"/>
                        </a:spcAft>
                        <a:buClrTx/>
                        <a:buSzTx/>
                        <a:buFontTx/>
                        <a:buNone/>
                        <a:tabLst/>
                      </a:pP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a:t>
                      </a:r>
                      <a:r>
                        <a:rPr kumimoji="0" lang="en-US" altLang="zh-CN"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Usability</a:t>
                      </a: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a:t>
                      </a:r>
                      <a:endParaRPr kumimoji="0" lang="zh-CN" altLang="en-US"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0" marR="0" lvl="0" indent="127000" algn="ctr" defTabSz="914400" rtl="0" eaLnBrk="1" fontAlgn="base" latinLnBrk="0" hangingPunct="1">
                        <a:lnSpc>
                          <a:spcPts val="1800"/>
                        </a:lnSpc>
                        <a:spcBef>
                          <a:spcPct val="0"/>
                        </a:spcBef>
                        <a:spcAft>
                          <a:spcPct val="0"/>
                        </a:spcAft>
                        <a:buClrTx/>
                        <a:buSzTx/>
                        <a:buFontTx/>
                        <a:buNone/>
                        <a:tabLst/>
                      </a:pPr>
                      <a:r>
                        <a:rPr kumimoji="0" lang="en-US" altLang="zh-CN"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1</a:t>
                      </a:r>
                      <a:endParaRPr kumimoji="0" lang="zh-CN" altLang="zh-CN"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0" marR="0" lvl="0" indent="127000" algn="ctr" defTabSz="914400" rtl="0" eaLnBrk="1" fontAlgn="base" latinLnBrk="0" hangingPunct="1">
                        <a:lnSpc>
                          <a:spcPts val="1800"/>
                        </a:lnSpc>
                        <a:spcBef>
                          <a:spcPct val="0"/>
                        </a:spcBef>
                        <a:spcAft>
                          <a:spcPct val="0"/>
                        </a:spcAft>
                        <a:buClrTx/>
                        <a:buSzTx/>
                        <a:buFontTx/>
                        <a:buNone/>
                        <a:tabLst/>
                      </a:pP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对于熟悉公司原系统的用户新系统应易于操作</a:t>
                      </a:r>
                      <a:endParaRPr kumimoji="0" lang="zh-CN" altLang="en-US"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7"/>
                  </a:ext>
                </a:extLst>
              </a:tr>
              <a:tr h="165100">
                <a:tc vMerge="1">
                  <a:txBody>
                    <a:bodyPr/>
                    <a:lstStyle/>
                    <a:p>
                      <a:endParaRPr lang="zh-CN" altLang="en-US"/>
                    </a:p>
                  </a:txBody>
                  <a:tcPr/>
                </a:tc>
                <a:tc>
                  <a:txBody>
                    <a:bodyPr/>
                    <a:lstStyle/>
                    <a:p>
                      <a:pPr marL="0" marR="0" lvl="0" indent="127000" algn="ctr" defTabSz="914400" rtl="0" eaLnBrk="1" fontAlgn="base" latinLnBrk="0" hangingPunct="1">
                        <a:lnSpc>
                          <a:spcPts val="1800"/>
                        </a:lnSpc>
                        <a:spcBef>
                          <a:spcPct val="0"/>
                        </a:spcBef>
                        <a:spcAft>
                          <a:spcPct val="0"/>
                        </a:spcAft>
                        <a:buClrTx/>
                        <a:buSzTx/>
                        <a:buFontTx/>
                        <a:buNone/>
                        <a:tabLst/>
                      </a:pPr>
                      <a:r>
                        <a:rPr kumimoji="0" lang="en-US" altLang="zh-CN"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2</a:t>
                      </a:r>
                      <a:endParaRPr kumimoji="0" lang="zh-CN" altLang="zh-CN"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0" marR="0" lvl="0" indent="127000" algn="ctr" defTabSz="914400" rtl="0" eaLnBrk="1" fontAlgn="base" latinLnBrk="0" hangingPunct="1">
                        <a:lnSpc>
                          <a:spcPts val="1800"/>
                        </a:lnSpc>
                        <a:spcBef>
                          <a:spcPct val="0"/>
                        </a:spcBef>
                        <a:spcAft>
                          <a:spcPct val="0"/>
                        </a:spcAft>
                        <a:buClrTx/>
                        <a:buSzTx/>
                        <a:buFontTx/>
                        <a:buNone/>
                        <a:tabLst/>
                      </a:pP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系统应支持</a:t>
                      </a:r>
                      <a:r>
                        <a:rPr kumimoji="0" lang="en-US" altLang="zh-CN"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Internet</a:t>
                      </a: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环境</a:t>
                      </a:r>
                      <a:endParaRPr kumimoji="0" lang="zh-CN" altLang="en-US"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8"/>
                  </a:ext>
                </a:extLst>
              </a:tr>
              <a:tr h="165100">
                <a:tc vMerge="1">
                  <a:txBody>
                    <a:bodyPr/>
                    <a:lstStyle/>
                    <a:p>
                      <a:endParaRPr lang="zh-CN" altLang="en-US"/>
                    </a:p>
                  </a:txBody>
                  <a:tcPr/>
                </a:tc>
                <a:tc>
                  <a:txBody>
                    <a:bodyPr/>
                    <a:lstStyle/>
                    <a:p>
                      <a:pPr marL="0" marR="0" lvl="0" indent="127000" algn="ctr" defTabSz="914400" rtl="0" eaLnBrk="1" fontAlgn="base" latinLnBrk="0" hangingPunct="1">
                        <a:lnSpc>
                          <a:spcPts val="1800"/>
                        </a:lnSpc>
                        <a:spcBef>
                          <a:spcPct val="0"/>
                        </a:spcBef>
                        <a:spcAft>
                          <a:spcPct val="0"/>
                        </a:spcAft>
                        <a:buClrTx/>
                        <a:buSzTx/>
                        <a:buFontTx/>
                        <a:buNone/>
                        <a:tabLst/>
                      </a:pPr>
                      <a:r>
                        <a:rPr kumimoji="0" lang="en-US" altLang="zh-CN"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3</a:t>
                      </a:r>
                      <a:endParaRPr kumimoji="0" lang="zh-CN" altLang="zh-CN"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0" marR="0" lvl="0" indent="127000" algn="ctr" defTabSz="914400" rtl="0" eaLnBrk="1" fontAlgn="base" latinLnBrk="0" hangingPunct="1">
                        <a:lnSpc>
                          <a:spcPts val="1800"/>
                        </a:lnSpc>
                        <a:spcBef>
                          <a:spcPct val="0"/>
                        </a:spcBef>
                        <a:spcAft>
                          <a:spcPct val="0"/>
                        </a:spcAft>
                        <a:buClrTx/>
                        <a:buSzTx/>
                        <a:buFontTx/>
                        <a:buNone/>
                        <a:tabLst/>
                      </a:pP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系统应给用户提供在线指南</a:t>
                      </a:r>
                      <a:endParaRPr kumimoji="0" lang="zh-CN" altLang="en-US"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9"/>
                  </a:ext>
                </a:extLst>
              </a:tr>
              <a:tr h="165100">
                <a:tc vMerge="1">
                  <a:txBody>
                    <a:bodyPr/>
                    <a:lstStyle/>
                    <a:p>
                      <a:endParaRPr lang="zh-CN" altLang="en-US"/>
                    </a:p>
                  </a:txBody>
                  <a:tcPr/>
                </a:tc>
                <a:tc>
                  <a:txBody>
                    <a:bodyPr/>
                    <a:lstStyle/>
                    <a:p>
                      <a:pPr marL="0" marR="0" lvl="0" indent="266700" algn="ctr" defTabSz="914400" rtl="0" eaLnBrk="1" fontAlgn="base" latinLnBrk="0" hangingPunct="1">
                        <a:lnSpc>
                          <a:spcPts val="1800"/>
                        </a:lnSpc>
                        <a:spcBef>
                          <a:spcPct val="0"/>
                        </a:spcBef>
                        <a:spcAft>
                          <a:spcPct val="0"/>
                        </a:spcAft>
                        <a:buClrTx/>
                        <a:buSzTx/>
                        <a:buFontTx/>
                        <a:buNone/>
                        <a:tabLst/>
                      </a:pPr>
                      <a:endParaRPr kumimoji="0" lang="en-US" altLang="zh-CN"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0" marR="0" lvl="0" indent="266700" algn="ctr" defTabSz="914400" rtl="0" eaLnBrk="1" fontAlgn="base" latinLnBrk="0" hangingPunct="1">
                        <a:lnSpc>
                          <a:spcPts val="1800"/>
                        </a:lnSpc>
                        <a:spcBef>
                          <a:spcPct val="0"/>
                        </a:spcBef>
                        <a:spcAft>
                          <a:spcPct val="0"/>
                        </a:spcAft>
                        <a:buClrTx/>
                        <a:buSzTx/>
                        <a:buFontTx/>
                        <a:buNone/>
                        <a:tabLst/>
                      </a:pPr>
                      <a:r>
                        <a:rPr kumimoji="0" lang="en-US" altLang="zh-CN" sz="1000" b="1" i="0" u="none" strike="noStrike" cap="none" normalizeH="0" baseline="0" smtClean="0">
                          <a:ln>
                            <a:noFill/>
                          </a:ln>
                          <a:solidFill>
                            <a:srgbClr val="000000"/>
                          </a:solidFill>
                          <a:effectLst/>
                          <a:latin typeface="Times New Roman"/>
                          <a:ea typeface="黑体" pitchFamily="2" charset="-122"/>
                          <a:cs typeface="Times New Roman" pitchFamily="18" charset="0"/>
                        </a:rPr>
                        <a:t>……</a:t>
                      </a:r>
                      <a:endParaRPr kumimoji="0" lang="zh-CN" altLang="zh-CN"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10"/>
                  </a:ext>
                </a:extLst>
              </a:tr>
              <a:tr h="331788">
                <a:tc rowSpan="3">
                  <a:txBody>
                    <a:bodyPr/>
                    <a:lstStyle/>
                    <a:p>
                      <a:pPr marL="0" marR="0" lvl="0" indent="127000" algn="ctr" defTabSz="914400" rtl="0" eaLnBrk="1" fontAlgn="base" latinLnBrk="0" hangingPunct="1">
                        <a:lnSpc>
                          <a:spcPts val="1800"/>
                        </a:lnSpc>
                        <a:spcBef>
                          <a:spcPct val="0"/>
                        </a:spcBef>
                        <a:spcAft>
                          <a:spcPct val="0"/>
                        </a:spcAft>
                        <a:buClrTx/>
                        <a:buSzTx/>
                        <a:buFontTx/>
                        <a:buNone/>
                        <a:tabLst/>
                      </a:pP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可靠性</a:t>
                      </a:r>
                      <a:endParaRPr kumimoji="0" lang="zh-CN" altLang="en-US"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p>
                      <a:pPr marL="0" marR="0" lvl="0" indent="127000" algn="ctr" defTabSz="914400" rtl="0" eaLnBrk="1" fontAlgn="base" latinLnBrk="0" hangingPunct="1">
                        <a:lnSpc>
                          <a:spcPts val="1800"/>
                        </a:lnSpc>
                        <a:spcBef>
                          <a:spcPct val="0"/>
                        </a:spcBef>
                        <a:spcAft>
                          <a:spcPct val="0"/>
                        </a:spcAft>
                        <a:buClrTx/>
                        <a:buSzTx/>
                        <a:buFontTx/>
                        <a:buNone/>
                        <a:tabLst/>
                      </a:pP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a:t>
                      </a:r>
                      <a:r>
                        <a:rPr kumimoji="0" lang="en-US" altLang="zh-CN"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Reliability</a:t>
                      </a: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a:t>
                      </a:r>
                      <a:endParaRPr kumimoji="0" lang="zh-CN" altLang="en-US"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0" marR="0" lvl="0" indent="127000" algn="ctr" defTabSz="914400" rtl="0" eaLnBrk="1" fontAlgn="base" latinLnBrk="0" hangingPunct="1">
                        <a:lnSpc>
                          <a:spcPts val="1800"/>
                        </a:lnSpc>
                        <a:spcBef>
                          <a:spcPct val="0"/>
                        </a:spcBef>
                        <a:spcAft>
                          <a:spcPct val="0"/>
                        </a:spcAft>
                        <a:buClrTx/>
                        <a:buSzTx/>
                        <a:buFontTx/>
                        <a:buNone/>
                        <a:tabLst/>
                      </a:pPr>
                      <a:r>
                        <a:rPr kumimoji="0" lang="en-US" altLang="zh-CN"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1</a:t>
                      </a:r>
                      <a:endParaRPr kumimoji="0" lang="zh-CN" altLang="zh-CN"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0" marR="0" lvl="0" indent="127000" algn="ctr" defTabSz="914400" rtl="0" eaLnBrk="1" fontAlgn="base" latinLnBrk="0" hangingPunct="1">
                        <a:lnSpc>
                          <a:spcPts val="1800"/>
                        </a:lnSpc>
                        <a:spcBef>
                          <a:spcPct val="0"/>
                        </a:spcBef>
                        <a:spcAft>
                          <a:spcPct val="0"/>
                        </a:spcAft>
                        <a:buClrTx/>
                        <a:buSzTx/>
                        <a:buFontTx/>
                        <a:buNone/>
                        <a:tabLst/>
                      </a:pP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系统应该在任何时间都能工作，若是出现故障，必须要在一个小时之内修复</a:t>
                      </a:r>
                      <a:endParaRPr kumimoji="0" lang="zh-CN" altLang="en-US"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11"/>
                  </a:ext>
                </a:extLst>
              </a:tr>
              <a:tr h="165100">
                <a:tc vMerge="1">
                  <a:txBody>
                    <a:bodyPr/>
                    <a:lstStyle/>
                    <a:p>
                      <a:endParaRPr lang="zh-CN" altLang="en-US"/>
                    </a:p>
                  </a:txBody>
                  <a:tcPr/>
                </a:tc>
                <a:tc>
                  <a:txBody>
                    <a:bodyPr/>
                    <a:lstStyle/>
                    <a:p>
                      <a:pPr marL="0" marR="0" lvl="0" indent="127000" algn="ctr" defTabSz="914400" rtl="0" eaLnBrk="1" fontAlgn="base" latinLnBrk="0" hangingPunct="1">
                        <a:lnSpc>
                          <a:spcPts val="1800"/>
                        </a:lnSpc>
                        <a:spcBef>
                          <a:spcPct val="0"/>
                        </a:spcBef>
                        <a:spcAft>
                          <a:spcPct val="0"/>
                        </a:spcAft>
                        <a:buClrTx/>
                        <a:buSzTx/>
                        <a:buFontTx/>
                        <a:buNone/>
                        <a:tabLst/>
                      </a:pPr>
                      <a:r>
                        <a:rPr kumimoji="0" lang="en-US" altLang="zh-CN"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2</a:t>
                      </a:r>
                      <a:endParaRPr kumimoji="0" lang="zh-CN" altLang="zh-CN"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0" marR="0" lvl="0" indent="127000" algn="ctr" defTabSz="914400" rtl="0" eaLnBrk="1" fontAlgn="base" latinLnBrk="0" hangingPunct="1">
                        <a:lnSpc>
                          <a:spcPts val="1800"/>
                        </a:lnSpc>
                        <a:spcBef>
                          <a:spcPct val="0"/>
                        </a:spcBef>
                        <a:spcAft>
                          <a:spcPct val="0"/>
                        </a:spcAft>
                        <a:buClrTx/>
                        <a:buSzTx/>
                        <a:buFontTx/>
                        <a:buNone/>
                        <a:tabLst/>
                      </a:pP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系统应能支持用户在指定的时间备份资料</a:t>
                      </a:r>
                      <a:endParaRPr kumimoji="0" lang="zh-CN" altLang="en-US"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12"/>
                  </a:ext>
                </a:extLst>
              </a:tr>
              <a:tr h="158750">
                <a:tc vMerge="1">
                  <a:txBody>
                    <a:bodyPr/>
                    <a:lstStyle/>
                    <a:p>
                      <a:endParaRPr lang="zh-CN" altLang="en-US"/>
                    </a:p>
                  </a:txBody>
                  <a:tcPr/>
                </a:tc>
                <a:tc>
                  <a:txBody>
                    <a:bodyPr/>
                    <a:lstStyle/>
                    <a:p>
                      <a:pPr marL="0" marR="0" lvl="0" indent="266700" algn="ctr" defTabSz="914400" rtl="0" eaLnBrk="1" fontAlgn="base" latinLnBrk="0" hangingPunct="1">
                        <a:lnSpc>
                          <a:spcPts val="1800"/>
                        </a:lnSpc>
                        <a:spcBef>
                          <a:spcPct val="0"/>
                        </a:spcBef>
                        <a:spcAft>
                          <a:spcPct val="0"/>
                        </a:spcAft>
                        <a:buClrTx/>
                        <a:buSzTx/>
                        <a:buFontTx/>
                        <a:buNone/>
                        <a:tabLst/>
                      </a:pPr>
                      <a:endParaRPr kumimoji="0" lang="en-US" altLang="zh-CN"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0" marR="0" lvl="0" indent="266700" algn="ctr" defTabSz="914400" rtl="0" eaLnBrk="1" fontAlgn="base" latinLnBrk="0" hangingPunct="1">
                        <a:lnSpc>
                          <a:spcPts val="1800"/>
                        </a:lnSpc>
                        <a:spcBef>
                          <a:spcPct val="0"/>
                        </a:spcBef>
                        <a:spcAft>
                          <a:spcPct val="0"/>
                        </a:spcAft>
                        <a:buClrTx/>
                        <a:buSzTx/>
                        <a:buFontTx/>
                        <a:buNone/>
                        <a:tabLst/>
                      </a:pPr>
                      <a:r>
                        <a:rPr kumimoji="0" lang="en-US" altLang="zh-CN" sz="1000" b="1" i="0" u="none" strike="noStrike" cap="none" normalizeH="0" baseline="0" smtClean="0">
                          <a:ln>
                            <a:noFill/>
                          </a:ln>
                          <a:solidFill>
                            <a:srgbClr val="000000"/>
                          </a:solidFill>
                          <a:effectLst/>
                          <a:latin typeface="Times New Roman"/>
                          <a:ea typeface="黑体" pitchFamily="2" charset="-122"/>
                          <a:cs typeface="Times New Roman" pitchFamily="18" charset="0"/>
                        </a:rPr>
                        <a:t>……</a:t>
                      </a:r>
                      <a:endParaRPr kumimoji="0" lang="zh-CN" altLang="zh-CN"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13"/>
                  </a:ext>
                </a:extLst>
              </a:tr>
            </a:tbl>
          </a:graphicData>
        </a:graphic>
      </p:graphicFrame>
      <p:graphicFrame>
        <p:nvGraphicFramePr>
          <p:cNvPr id="34921" name="Group 105"/>
          <p:cNvGraphicFramePr>
            <a:graphicFrameLocks noGrp="1"/>
          </p:cNvGraphicFramePr>
          <p:nvPr/>
        </p:nvGraphicFramePr>
        <p:xfrm>
          <a:off x="4643438" y="2133600"/>
          <a:ext cx="4286250" cy="4051303"/>
        </p:xfrm>
        <a:graphic>
          <a:graphicData uri="http://schemas.openxmlformats.org/drawingml/2006/table">
            <a:tbl>
              <a:tblPr/>
              <a:tblGrid>
                <a:gridCol w="785812">
                  <a:extLst>
                    <a:ext uri="{9D8B030D-6E8A-4147-A177-3AD203B41FA5}">
                      <a16:colId xmlns:a16="http://schemas.microsoft.com/office/drawing/2014/main" val="20000"/>
                    </a:ext>
                  </a:extLst>
                </a:gridCol>
                <a:gridCol w="354013">
                  <a:extLst>
                    <a:ext uri="{9D8B030D-6E8A-4147-A177-3AD203B41FA5}">
                      <a16:colId xmlns:a16="http://schemas.microsoft.com/office/drawing/2014/main" val="20001"/>
                    </a:ext>
                  </a:extLst>
                </a:gridCol>
                <a:gridCol w="3146425">
                  <a:extLst>
                    <a:ext uri="{9D8B030D-6E8A-4147-A177-3AD203B41FA5}">
                      <a16:colId xmlns:a16="http://schemas.microsoft.com/office/drawing/2014/main" val="20002"/>
                    </a:ext>
                  </a:extLst>
                </a:gridCol>
              </a:tblGrid>
              <a:tr h="596900">
                <a:tc rowSpan="3">
                  <a:txBody>
                    <a:bodyPr/>
                    <a:lstStyle/>
                    <a:p>
                      <a:pPr marL="0" marR="0" lvl="0" indent="127000" algn="ctr" defTabSz="914400" rtl="0" eaLnBrk="1" fontAlgn="base" latinLnBrk="0" hangingPunct="1">
                        <a:lnSpc>
                          <a:spcPts val="1800"/>
                        </a:lnSpc>
                        <a:spcBef>
                          <a:spcPct val="0"/>
                        </a:spcBef>
                        <a:spcAft>
                          <a:spcPct val="0"/>
                        </a:spcAft>
                        <a:buClrTx/>
                        <a:buSzTx/>
                        <a:buFontTx/>
                        <a:buNone/>
                        <a:tabLst/>
                      </a:pP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性能需求</a:t>
                      </a:r>
                      <a:endParaRPr kumimoji="0" lang="zh-CN" altLang="en-US"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p>
                      <a:pPr marL="0" marR="0" lvl="0" indent="127000" algn="ctr" defTabSz="914400" rtl="0" eaLnBrk="1" fontAlgn="base" latinLnBrk="0" hangingPunct="1">
                        <a:lnSpc>
                          <a:spcPts val="1800"/>
                        </a:lnSpc>
                        <a:spcBef>
                          <a:spcPct val="0"/>
                        </a:spcBef>
                        <a:spcAft>
                          <a:spcPct val="0"/>
                        </a:spcAft>
                        <a:buClrTx/>
                        <a:buSzTx/>
                        <a:buFontTx/>
                        <a:buNone/>
                        <a:tabLst/>
                      </a:pP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a:t>
                      </a:r>
                      <a:r>
                        <a:rPr kumimoji="0" lang="en-US" altLang="zh-CN"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Performance</a:t>
                      </a: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a:t>
                      </a:r>
                      <a:endParaRPr kumimoji="0" lang="zh-CN" altLang="en-US"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ts val="1800"/>
                        </a:lnSpc>
                        <a:spcBef>
                          <a:spcPct val="0"/>
                        </a:spcBef>
                        <a:spcAft>
                          <a:spcPct val="0"/>
                        </a:spcAft>
                        <a:buClrTx/>
                        <a:buSzTx/>
                        <a:buFontTx/>
                        <a:buNone/>
                        <a:tabLst/>
                      </a:pPr>
                      <a:r>
                        <a:rPr kumimoji="0" lang="en-US" altLang="zh-CN"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1</a:t>
                      </a:r>
                      <a:endParaRPr kumimoji="0" lang="zh-CN" altLang="zh-CN"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ts val="1800"/>
                        </a:lnSpc>
                        <a:spcBef>
                          <a:spcPct val="0"/>
                        </a:spcBef>
                        <a:spcAft>
                          <a:spcPct val="0"/>
                        </a:spcAft>
                        <a:buClrTx/>
                        <a:buSzTx/>
                        <a:buFontTx/>
                        <a:buNone/>
                        <a:tabLst/>
                      </a:pP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管理系统必须支持公司内部员工和</a:t>
                      </a:r>
                      <a:r>
                        <a:rPr kumimoji="0" lang="en-US" altLang="zh-CN"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web</a:t>
                      </a: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用户同时访问，并且支持同时在线人数不低于</a:t>
                      </a:r>
                      <a:r>
                        <a:rPr kumimoji="0" lang="en-US" altLang="zh-CN"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100</a:t>
                      </a: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人</a:t>
                      </a:r>
                      <a:endParaRPr kumimoji="0" lang="zh-CN" altLang="en-US"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293688">
                <a:tc vMerge="1">
                  <a:txBody>
                    <a:bodyPr/>
                    <a:lstStyle/>
                    <a:p>
                      <a:endParaRPr lang="zh-CN" altLang="en-US"/>
                    </a:p>
                  </a:txBody>
                  <a:tcPr/>
                </a:tc>
                <a:tc>
                  <a:txBody>
                    <a:bodyPr/>
                    <a:lstStyle/>
                    <a:p>
                      <a:pPr marL="0" marR="0" lvl="0" indent="127000" algn="ctr" defTabSz="914400" rtl="0" eaLnBrk="1" fontAlgn="base" latinLnBrk="0" hangingPunct="1">
                        <a:lnSpc>
                          <a:spcPts val="1800"/>
                        </a:lnSpc>
                        <a:spcBef>
                          <a:spcPct val="0"/>
                        </a:spcBef>
                        <a:spcAft>
                          <a:spcPct val="0"/>
                        </a:spcAft>
                        <a:buClrTx/>
                        <a:buSzTx/>
                        <a:buFontTx/>
                        <a:buNone/>
                        <a:tabLst/>
                      </a:pPr>
                      <a:r>
                        <a:rPr kumimoji="0" lang="en-US" altLang="zh-CN"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2</a:t>
                      </a:r>
                      <a:endParaRPr kumimoji="0" lang="zh-CN" altLang="zh-CN"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ts val="1800"/>
                        </a:lnSpc>
                        <a:spcBef>
                          <a:spcPct val="0"/>
                        </a:spcBef>
                        <a:spcAft>
                          <a:spcPct val="0"/>
                        </a:spcAft>
                        <a:buClrTx/>
                        <a:buSzTx/>
                        <a:buFontTx/>
                        <a:buNone/>
                        <a:tabLst/>
                      </a:pP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系统的响应时间不超过</a:t>
                      </a:r>
                      <a:r>
                        <a:rPr kumimoji="0" lang="en-US" altLang="zh-CN"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4</a:t>
                      </a: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秒</a:t>
                      </a:r>
                      <a:endParaRPr kumimoji="0" lang="zh-CN" altLang="en-US"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304800">
                <a:tc vMerge="1">
                  <a:txBody>
                    <a:bodyPr/>
                    <a:lstStyle/>
                    <a:p>
                      <a:endParaRPr lang="zh-CN" altLang="en-US"/>
                    </a:p>
                  </a:txBody>
                  <a:tcPr/>
                </a:tc>
                <a:tc>
                  <a:txBody>
                    <a:bodyPr/>
                    <a:lstStyle/>
                    <a:p>
                      <a:pPr marL="0" marR="0" lvl="0" indent="266700" algn="ctr" defTabSz="914400" rtl="0" eaLnBrk="1" fontAlgn="base" latinLnBrk="0" hangingPunct="1">
                        <a:lnSpc>
                          <a:spcPts val="1800"/>
                        </a:lnSpc>
                        <a:spcBef>
                          <a:spcPct val="0"/>
                        </a:spcBef>
                        <a:spcAft>
                          <a:spcPct val="0"/>
                        </a:spcAft>
                        <a:buClrTx/>
                        <a:buSzTx/>
                        <a:buFontTx/>
                        <a:buNone/>
                        <a:tabLst/>
                      </a:pPr>
                      <a:endParaRPr kumimoji="0" lang="en-US" altLang="zh-CN"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266700" algn="ctr" defTabSz="914400" rtl="0" eaLnBrk="1" fontAlgn="base" latinLnBrk="0" hangingPunct="1">
                        <a:lnSpc>
                          <a:spcPts val="1800"/>
                        </a:lnSpc>
                        <a:spcBef>
                          <a:spcPct val="0"/>
                        </a:spcBef>
                        <a:spcAft>
                          <a:spcPct val="0"/>
                        </a:spcAft>
                        <a:buClrTx/>
                        <a:buSzTx/>
                        <a:buFontTx/>
                        <a:buNone/>
                        <a:tabLst/>
                      </a:pPr>
                      <a:r>
                        <a:rPr kumimoji="0" lang="en-US" altLang="zh-CN" sz="1000" b="1" i="0" u="none" strike="noStrike" cap="none" normalizeH="0" baseline="0" smtClean="0">
                          <a:ln>
                            <a:noFill/>
                          </a:ln>
                          <a:solidFill>
                            <a:srgbClr val="000000"/>
                          </a:solidFill>
                          <a:effectLst/>
                          <a:latin typeface="Times New Roman"/>
                          <a:ea typeface="黑体" pitchFamily="2" charset="-122"/>
                          <a:cs typeface="Times New Roman" pitchFamily="18" charset="0"/>
                        </a:rPr>
                        <a:t>……</a:t>
                      </a:r>
                      <a:endParaRPr kumimoji="0" lang="zh-CN" altLang="zh-CN"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r h="293688">
                <a:tc rowSpan="5">
                  <a:txBody>
                    <a:bodyPr/>
                    <a:lstStyle/>
                    <a:p>
                      <a:pPr marL="0" marR="0" lvl="0" indent="127000" algn="ctr" defTabSz="914400" rtl="0" eaLnBrk="1" fontAlgn="base" latinLnBrk="0" hangingPunct="1">
                        <a:lnSpc>
                          <a:spcPts val="1800"/>
                        </a:lnSpc>
                        <a:spcBef>
                          <a:spcPct val="0"/>
                        </a:spcBef>
                        <a:spcAft>
                          <a:spcPct val="0"/>
                        </a:spcAft>
                        <a:buClrTx/>
                        <a:buSzTx/>
                        <a:buFontTx/>
                        <a:buNone/>
                        <a:tabLst/>
                      </a:pP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安全性需求</a:t>
                      </a:r>
                      <a:endParaRPr kumimoji="0" lang="zh-CN" altLang="en-US"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p>
                      <a:pPr marL="0" marR="0" lvl="0" indent="127000" algn="ctr" defTabSz="914400" rtl="0" eaLnBrk="1" fontAlgn="base" latinLnBrk="0" hangingPunct="1">
                        <a:lnSpc>
                          <a:spcPts val="1800"/>
                        </a:lnSpc>
                        <a:spcBef>
                          <a:spcPct val="0"/>
                        </a:spcBef>
                        <a:spcAft>
                          <a:spcPct val="0"/>
                        </a:spcAft>
                        <a:buClrTx/>
                        <a:buSzTx/>
                        <a:buFontTx/>
                        <a:buNone/>
                        <a:tabLst/>
                      </a:pP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a:t>
                      </a:r>
                      <a:r>
                        <a:rPr kumimoji="0" lang="en-US" altLang="zh-CN"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Security</a:t>
                      </a: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a:t>
                      </a:r>
                      <a:endParaRPr kumimoji="0" lang="zh-CN" altLang="en-US"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ts val="1800"/>
                        </a:lnSpc>
                        <a:spcBef>
                          <a:spcPct val="0"/>
                        </a:spcBef>
                        <a:spcAft>
                          <a:spcPct val="0"/>
                        </a:spcAft>
                        <a:buClrTx/>
                        <a:buSzTx/>
                        <a:buFontTx/>
                        <a:buNone/>
                        <a:tabLst/>
                      </a:pPr>
                      <a:r>
                        <a:rPr kumimoji="0" lang="en-US" altLang="zh-CN"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1</a:t>
                      </a:r>
                      <a:endParaRPr kumimoji="0" lang="zh-CN" altLang="zh-CN"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ts val="1800"/>
                        </a:lnSpc>
                        <a:spcBef>
                          <a:spcPct val="0"/>
                        </a:spcBef>
                        <a:spcAft>
                          <a:spcPct val="0"/>
                        </a:spcAft>
                        <a:buClrTx/>
                        <a:buSzTx/>
                        <a:buFontTx/>
                        <a:buNone/>
                        <a:tabLst/>
                      </a:pP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支持多用户访问系统</a:t>
                      </a:r>
                      <a:endParaRPr kumimoji="0" lang="zh-CN" altLang="en-US"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r h="474663">
                <a:tc vMerge="1">
                  <a:txBody>
                    <a:bodyPr/>
                    <a:lstStyle/>
                    <a:p>
                      <a:endParaRPr lang="zh-CN" altLang="en-US"/>
                    </a:p>
                  </a:txBody>
                  <a:tcPr/>
                </a:tc>
                <a:tc>
                  <a:txBody>
                    <a:bodyPr/>
                    <a:lstStyle/>
                    <a:p>
                      <a:pPr marL="0" marR="0" lvl="0" indent="127000" algn="ctr" defTabSz="914400" rtl="0" eaLnBrk="1" fontAlgn="base" latinLnBrk="0" hangingPunct="1">
                        <a:lnSpc>
                          <a:spcPts val="1800"/>
                        </a:lnSpc>
                        <a:spcBef>
                          <a:spcPct val="0"/>
                        </a:spcBef>
                        <a:spcAft>
                          <a:spcPct val="0"/>
                        </a:spcAft>
                        <a:buClrTx/>
                        <a:buSzTx/>
                        <a:buFontTx/>
                        <a:buNone/>
                        <a:tabLst/>
                      </a:pPr>
                      <a:r>
                        <a:rPr kumimoji="0" lang="en-US" altLang="zh-CN"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2</a:t>
                      </a:r>
                      <a:endParaRPr kumimoji="0" lang="zh-CN" altLang="zh-CN"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ts val="1800"/>
                        </a:lnSpc>
                        <a:spcBef>
                          <a:spcPct val="0"/>
                        </a:spcBef>
                        <a:spcAft>
                          <a:spcPct val="0"/>
                        </a:spcAft>
                        <a:buClrTx/>
                        <a:buSzTx/>
                        <a:buFontTx/>
                        <a:buNone/>
                        <a:tabLst/>
                      </a:pP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一般用户只能查看和修改自己的信息不能看到其他人的信息</a:t>
                      </a:r>
                      <a:endParaRPr kumimoji="0" lang="zh-CN" altLang="en-US"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4"/>
                  </a:ext>
                </a:extLst>
              </a:tr>
              <a:tr h="293688">
                <a:tc vMerge="1">
                  <a:txBody>
                    <a:bodyPr/>
                    <a:lstStyle/>
                    <a:p>
                      <a:endParaRPr lang="zh-CN" altLang="en-US"/>
                    </a:p>
                  </a:txBody>
                  <a:tcPr/>
                </a:tc>
                <a:tc>
                  <a:txBody>
                    <a:bodyPr/>
                    <a:lstStyle/>
                    <a:p>
                      <a:pPr marL="0" marR="0" lvl="0" indent="127000" algn="ctr" defTabSz="914400" rtl="0" eaLnBrk="1" fontAlgn="base" latinLnBrk="0" hangingPunct="1">
                        <a:lnSpc>
                          <a:spcPts val="1800"/>
                        </a:lnSpc>
                        <a:spcBef>
                          <a:spcPct val="0"/>
                        </a:spcBef>
                        <a:spcAft>
                          <a:spcPct val="0"/>
                        </a:spcAft>
                        <a:buClrTx/>
                        <a:buSzTx/>
                        <a:buFontTx/>
                        <a:buNone/>
                        <a:tabLst/>
                      </a:pPr>
                      <a:r>
                        <a:rPr kumimoji="0" lang="en-US" altLang="zh-CN"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3</a:t>
                      </a:r>
                      <a:endParaRPr kumimoji="0" lang="zh-CN" altLang="zh-CN"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ts val="1800"/>
                        </a:lnSpc>
                        <a:spcBef>
                          <a:spcPct val="0"/>
                        </a:spcBef>
                        <a:spcAft>
                          <a:spcPct val="0"/>
                        </a:spcAft>
                        <a:buClrTx/>
                        <a:buSzTx/>
                        <a:buFontTx/>
                        <a:buNone/>
                        <a:tabLst/>
                      </a:pP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公司的下级员工不能查看上级员工的信息</a:t>
                      </a:r>
                      <a:endParaRPr kumimoji="0" lang="zh-CN" altLang="en-US"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5"/>
                  </a:ext>
                </a:extLst>
              </a:tr>
              <a:tr h="457200">
                <a:tc vMerge="1">
                  <a:txBody>
                    <a:bodyPr/>
                    <a:lstStyle/>
                    <a:p>
                      <a:endParaRPr lang="zh-CN" altLang="en-US"/>
                    </a:p>
                  </a:txBody>
                  <a:tcPr/>
                </a:tc>
                <a:tc>
                  <a:txBody>
                    <a:bodyPr/>
                    <a:lstStyle/>
                    <a:p>
                      <a:pPr marL="0" marR="0" lvl="0" indent="127000" algn="ctr" defTabSz="914400" rtl="0" eaLnBrk="1" fontAlgn="base" latinLnBrk="0" hangingPunct="1">
                        <a:lnSpc>
                          <a:spcPts val="1800"/>
                        </a:lnSpc>
                        <a:spcBef>
                          <a:spcPct val="0"/>
                        </a:spcBef>
                        <a:spcAft>
                          <a:spcPct val="0"/>
                        </a:spcAft>
                        <a:buClrTx/>
                        <a:buSzTx/>
                        <a:buFontTx/>
                        <a:buNone/>
                        <a:tabLst/>
                      </a:pPr>
                      <a:r>
                        <a:rPr kumimoji="0" lang="en-US" altLang="zh-CN"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4</a:t>
                      </a:r>
                      <a:endParaRPr kumimoji="0" lang="zh-CN" altLang="zh-CN"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ts val="1800"/>
                        </a:lnSpc>
                        <a:spcBef>
                          <a:spcPct val="0"/>
                        </a:spcBef>
                        <a:spcAft>
                          <a:spcPct val="0"/>
                        </a:spcAft>
                        <a:buClrTx/>
                        <a:buSzTx/>
                        <a:buFontTx/>
                        <a:buNone/>
                        <a:tabLst/>
                      </a:pP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公司的上级员工可以查看下级员工的信息而不能修改</a:t>
                      </a:r>
                      <a:endParaRPr kumimoji="0" lang="zh-CN" altLang="en-US"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6"/>
                  </a:ext>
                </a:extLst>
              </a:tr>
              <a:tr h="293688">
                <a:tc vMerge="1">
                  <a:txBody>
                    <a:bodyPr/>
                    <a:lstStyle/>
                    <a:p>
                      <a:endParaRPr lang="zh-CN" altLang="en-US"/>
                    </a:p>
                  </a:txBody>
                  <a:tcPr/>
                </a:tc>
                <a:tc>
                  <a:txBody>
                    <a:bodyPr/>
                    <a:lstStyle/>
                    <a:p>
                      <a:pPr marL="0" marR="0" lvl="0" indent="266700" algn="ctr" defTabSz="914400" rtl="0" eaLnBrk="1" fontAlgn="base" latinLnBrk="0" hangingPunct="1">
                        <a:lnSpc>
                          <a:spcPts val="1800"/>
                        </a:lnSpc>
                        <a:spcBef>
                          <a:spcPct val="0"/>
                        </a:spcBef>
                        <a:spcAft>
                          <a:spcPct val="0"/>
                        </a:spcAft>
                        <a:buClrTx/>
                        <a:buSzTx/>
                        <a:buFontTx/>
                        <a:buNone/>
                        <a:tabLst/>
                      </a:pPr>
                      <a:endParaRPr kumimoji="0" lang="en-US" altLang="zh-CN"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266700" algn="ctr" defTabSz="914400" rtl="0" eaLnBrk="1" fontAlgn="base" latinLnBrk="0" hangingPunct="1">
                        <a:lnSpc>
                          <a:spcPts val="1800"/>
                        </a:lnSpc>
                        <a:spcBef>
                          <a:spcPct val="0"/>
                        </a:spcBef>
                        <a:spcAft>
                          <a:spcPct val="0"/>
                        </a:spcAft>
                        <a:buClrTx/>
                        <a:buSzTx/>
                        <a:buFontTx/>
                        <a:buNone/>
                        <a:tabLst/>
                      </a:pPr>
                      <a:r>
                        <a:rPr kumimoji="0" lang="en-US" altLang="zh-CN" sz="1000" b="1" i="0" u="none" strike="noStrike" cap="none" normalizeH="0" baseline="0" smtClean="0">
                          <a:ln>
                            <a:noFill/>
                          </a:ln>
                          <a:solidFill>
                            <a:srgbClr val="000000"/>
                          </a:solidFill>
                          <a:effectLst/>
                          <a:latin typeface="Times New Roman"/>
                          <a:ea typeface="黑体" pitchFamily="2" charset="-122"/>
                          <a:cs typeface="Times New Roman" pitchFamily="18" charset="0"/>
                        </a:rPr>
                        <a:t>……</a:t>
                      </a:r>
                      <a:endParaRPr kumimoji="0" lang="zh-CN" altLang="zh-CN"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7"/>
                  </a:ext>
                </a:extLst>
              </a:tr>
              <a:tr h="292100">
                <a:tc rowSpan="3">
                  <a:txBody>
                    <a:bodyPr/>
                    <a:lstStyle/>
                    <a:p>
                      <a:pPr marL="0" marR="0" lvl="0" indent="127000" algn="ctr" defTabSz="914400" rtl="0" eaLnBrk="1" fontAlgn="base" latinLnBrk="0" hangingPunct="1">
                        <a:lnSpc>
                          <a:spcPts val="1800"/>
                        </a:lnSpc>
                        <a:spcBef>
                          <a:spcPct val="0"/>
                        </a:spcBef>
                        <a:spcAft>
                          <a:spcPct val="0"/>
                        </a:spcAft>
                        <a:buClrTx/>
                        <a:buSzTx/>
                        <a:buFontTx/>
                        <a:buNone/>
                        <a:tabLst/>
                      </a:pP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可支持性（</a:t>
                      </a:r>
                      <a:r>
                        <a:rPr kumimoji="0" lang="en-US" altLang="zh-CN"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Supportability</a:t>
                      </a: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a:t>
                      </a:r>
                      <a:endParaRPr kumimoji="0" lang="zh-CN" altLang="en-US"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ts val="1800"/>
                        </a:lnSpc>
                        <a:spcBef>
                          <a:spcPct val="0"/>
                        </a:spcBef>
                        <a:spcAft>
                          <a:spcPct val="0"/>
                        </a:spcAft>
                        <a:buClrTx/>
                        <a:buSzTx/>
                        <a:buFontTx/>
                        <a:buNone/>
                        <a:tabLst/>
                      </a:pPr>
                      <a:r>
                        <a:rPr kumimoji="0" lang="en-US" altLang="zh-CN"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1</a:t>
                      </a:r>
                      <a:endParaRPr kumimoji="0" lang="zh-CN" altLang="zh-CN"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ts val="1800"/>
                        </a:lnSpc>
                        <a:spcBef>
                          <a:spcPct val="0"/>
                        </a:spcBef>
                        <a:spcAft>
                          <a:spcPct val="0"/>
                        </a:spcAft>
                        <a:buClrTx/>
                        <a:buSzTx/>
                        <a:buFontTx/>
                        <a:buNone/>
                        <a:tabLst/>
                      </a:pP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系统采用</a:t>
                      </a:r>
                      <a:r>
                        <a:rPr kumimoji="0" lang="en-US" altLang="zh-CN"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B/S</a:t>
                      </a: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结构，用户可以通过</a:t>
                      </a:r>
                      <a:r>
                        <a:rPr kumimoji="0" lang="en-US" altLang="zh-CN"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Internet</a:t>
                      </a: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访问系统</a:t>
                      </a:r>
                      <a:endParaRPr kumimoji="0" lang="zh-CN" altLang="en-US"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8"/>
                  </a:ext>
                </a:extLst>
              </a:tr>
              <a:tr h="476250">
                <a:tc vMerge="1">
                  <a:txBody>
                    <a:bodyPr/>
                    <a:lstStyle/>
                    <a:p>
                      <a:endParaRPr lang="zh-CN" altLang="en-US"/>
                    </a:p>
                  </a:txBody>
                  <a:tcPr/>
                </a:tc>
                <a:tc>
                  <a:txBody>
                    <a:bodyPr/>
                    <a:lstStyle/>
                    <a:p>
                      <a:pPr marL="0" marR="0" lvl="0" indent="127000" algn="ctr" defTabSz="914400" rtl="0" eaLnBrk="1" fontAlgn="base" latinLnBrk="0" hangingPunct="1">
                        <a:lnSpc>
                          <a:spcPts val="1800"/>
                        </a:lnSpc>
                        <a:spcBef>
                          <a:spcPct val="0"/>
                        </a:spcBef>
                        <a:spcAft>
                          <a:spcPct val="0"/>
                        </a:spcAft>
                        <a:buClrTx/>
                        <a:buSzTx/>
                        <a:buFontTx/>
                        <a:buNone/>
                        <a:tabLst/>
                      </a:pPr>
                      <a:r>
                        <a:rPr kumimoji="0" lang="en-US" altLang="zh-CN"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2</a:t>
                      </a:r>
                      <a:endParaRPr kumimoji="0" lang="zh-CN" altLang="zh-CN"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ts val="1800"/>
                        </a:lnSpc>
                        <a:spcBef>
                          <a:spcPct val="0"/>
                        </a:spcBef>
                        <a:spcAft>
                          <a:spcPct val="0"/>
                        </a:spcAft>
                        <a:buClrTx/>
                        <a:buSzTx/>
                        <a:buFontTx/>
                        <a:buNone/>
                        <a:tabLst/>
                      </a:pP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培训系统可以在所有流行的浏览器（如</a:t>
                      </a:r>
                      <a:r>
                        <a:rPr kumimoji="0" lang="en-US" altLang="zh-CN"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Navigation,IE</a:t>
                      </a:r>
                      <a:r>
                        <a:rPr kumimoji="0" lang="zh-CN" altLang="en-US"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）上正常显示</a:t>
                      </a:r>
                      <a:endParaRPr kumimoji="0" lang="zh-CN" altLang="en-US"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9"/>
                  </a:ext>
                </a:extLst>
              </a:tr>
              <a:tr h="274638">
                <a:tc vMerge="1">
                  <a:txBody>
                    <a:bodyPr/>
                    <a:lstStyle/>
                    <a:p>
                      <a:endParaRPr lang="zh-CN" altLang="en-US"/>
                    </a:p>
                  </a:txBody>
                  <a:tcPr/>
                </a:tc>
                <a:tc>
                  <a:txBody>
                    <a:bodyPr/>
                    <a:lstStyle/>
                    <a:p>
                      <a:pPr marL="0" marR="0" lvl="0" indent="266700" algn="ctr" defTabSz="914400" rtl="0" eaLnBrk="1" fontAlgn="base" latinLnBrk="0" hangingPunct="1">
                        <a:lnSpc>
                          <a:spcPts val="1800"/>
                        </a:lnSpc>
                        <a:spcBef>
                          <a:spcPct val="0"/>
                        </a:spcBef>
                        <a:spcAft>
                          <a:spcPct val="0"/>
                        </a:spcAft>
                        <a:buClrTx/>
                        <a:buSzTx/>
                        <a:buFontTx/>
                        <a:buNone/>
                        <a:tabLst/>
                      </a:pPr>
                      <a:endParaRPr kumimoji="0" lang="en-US" altLang="zh-CN" sz="1000" b="1" i="0" u="none" strike="noStrike" cap="none" normalizeH="0" baseline="0" smtClean="0">
                        <a:ln>
                          <a:noFill/>
                        </a:ln>
                        <a:solidFill>
                          <a:srgbClr val="000000"/>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266700" algn="ctr" defTabSz="914400" rtl="0" eaLnBrk="1" fontAlgn="base" latinLnBrk="0" hangingPunct="1">
                        <a:lnSpc>
                          <a:spcPts val="1800"/>
                        </a:lnSpc>
                        <a:spcBef>
                          <a:spcPct val="0"/>
                        </a:spcBef>
                        <a:spcAft>
                          <a:spcPct val="0"/>
                        </a:spcAft>
                        <a:buClrTx/>
                        <a:buSzTx/>
                        <a:buFontTx/>
                        <a:buNone/>
                        <a:tabLst/>
                      </a:pPr>
                      <a:r>
                        <a:rPr kumimoji="0" lang="en-US" altLang="zh-CN" sz="1000" b="1" i="0" u="none" strike="noStrike" cap="none" normalizeH="0" baseline="0" smtClean="0">
                          <a:ln>
                            <a:noFill/>
                          </a:ln>
                          <a:solidFill>
                            <a:srgbClr val="000000"/>
                          </a:solidFill>
                          <a:effectLst/>
                          <a:latin typeface="Times New Roman"/>
                          <a:ea typeface="黑体" pitchFamily="2" charset="-122"/>
                          <a:cs typeface="Times New Roman" pitchFamily="18" charset="0"/>
                        </a:rPr>
                        <a:t>……</a:t>
                      </a:r>
                      <a:endParaRPr kumimoji="0" lang="zh-CN" altLang="zh-CN" sz="10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49651" marR="49651"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0"/>
                  </a:ext>
                </a:extLst>
              </a:tr>
            </a:tbl>
          </a:graphicData>
        </a:graphic>
      </p:graphicFrame>
      <p:sp>
        <p:nvSpPr>
          <p:cNvPr id="45152" name="Rectangle 2"/>
          <p:cNvSpPr>
            <a:spLocks noChangeArrowheads="1"/>
          </p:cNvSpPr>
          <p:nvPr/>
        </p:nvSpPr>
        <p:spPr bwMode="auto">
          <a:xfrm>
            <a:off x="2571750" y="6019800"/>
            <a:ext cx="40005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127000">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600" b="0">
                <a:solidFill>
                  <a:srgbClr val="000000"/>
                </a:solidFill>
                <a:latin typeface="Times New Roman" panose="02020603050405020304" pitchFamily="18" charset="0"/>
              </a:rPr>
              <a:t>  HRMS</a:t>
            </a:r>
            <a:r>
              <a:rPr lang="zh-CN" altLang="en-US" sz="1600" b="0">
                <a:solidFill>
                  <a:srgbClr val="000000"/>
                </a:solidFill>
                <a:latin typeface="Times New Roman" panose="02020603050405020304" pitchFamily="18" charset="0"/>
              </a:rPr>
              <a:t>系统中的需求分类</a:t>
            </a:r>
            <a:endParaRPr lang="zh-CN" altLang="en-US" sz="1600" b="0">
              <a:latin typeface="Times New Roman" panose="02020603050405020304" pitchFamily="18" charset="0"/>
            </a:endParaRPr>
          </a:p>
        </p:txBody>
      </p:sp>
      <p:sp>
        <p:nvSpPr>
          <p:cNvPr id="45153" name="Rectangle 2"/>
          <p:cNvSpPr>
            <a:spLocks noGrp="1" noChangeArrowheads="1"/>
          </p:cNvSpPr>
          <p:nvPr>
            <p:ph type="title"/>
          </p:nvPr>
        </p:nvSpPr>
        <p:spPr>
          <a:xfrm>
            <a:off x="177800" y="1054100"/>
            <a:ext cx="8788400" cy="717550"/>
          </a:xfrm>
          <a:noFill/>
        </p:spPr>
        <p:txBody>
          <a:bodyPr/>
          <a:lstStyle/>
          <a:p>
            <a:pPr eaLnBrk="1" hangingPunct="1"/>
            <a:r>
              <a:rPr lang="zh-CN" altLang="en-US" smtClean="0"/>
              <a:t>案例分析</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Text Box 3"/>
          <p:cNvSpPr txBox="1">
            <a:spLocks noChangeArrowheads="1"/>
          </p:cNvSpPr>
          <p:nvPr/>
        </p:nvSpPr>
        <p:spPr bwMode="auto">
          <a:xfrm>
            <a:off x="755650" y="1916113"/>
            <a:ext cx="7659688"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1428" tIns="45714" rIns="91428" bIns="45714">
            <a:spAutoFit/>
          </a:bodyPr>
          <a:lstStyle>
            <a:lvl1pPr indent="457200">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ts val="1200"/>
              </a:spcBef>
              <a:buClr>
                <a:schemeClr val="accent2"/>
              </a:buClr>
              <a:buSzPct val="70000"/>
              <a:buFont typeface="Wingdings" panose="05000000000000000000" pitchFamily="2" charset="2"/>
              <a:buChar char="l"/>
            </a:pPr>
            <a:r>
              <a:rPr lang="zh-CN" altLang="en-US" sz="2000">
                <a:latin typeface="Times New Roman" panose="02020603050405020304" pitchFamily="18" charset="0"/>
                <a:ea typeface="黑体" panose="02010609060101010101" pitchFamily="49" charset="-122"/>
              </a:rPr>
              <a:t>需求分析</a:t>
            </a:r>
            <a:endParaRPr lang="en-US" altLang="zh-CN" sz="2000">
              <a:latin typeface="Times New Roman" panose="02020603050405020304" pitchFamily="18" charset="0"/>
              <a:ea typeface="黑体" panose="02010609060101010101" pitchFamily="49" charset="-122"/>
            </a:endParaRPr>
          </a:p>
          <a:p>
            <a:pPr eaLnBrk="1" hangingPunct="1">
              <a:lnSpc>
                <a:spcPts val="3000"/>
              </a:lnSpc>
              <a:spcBef>
                <a:spcPct val="20000"/>
              </a:spcBef>
              <a:buClrTx/>
              <a:buFontTx/>
              <a:buNone/>
            </a:pPr>
            <a:r>
              <a:rPr lang="zh-CN" altLang="en-US" sz="2000">
                <a:latin typeface="Times New Roman" panose="02020603050405020304" pitchFamily="18" charset="0"/>
              </a:rPr>
              <a:t>本项目采用原型分析方法和用例分析方法相结合来进行需求分析，以用例分析方法为主，对于每个</a:t>
            </a:r>
            <a:r>
              <a:rPr lang="en-US" altLang="zh-CN" sz="2000">
                <a:latin typeface="Times New Roman" panose="02020603050405020304" pitchFamily="18" charset="0"/>
              </a:rPr>
              <a:t>Use Case</a:t>
            </a:r>
            <a:r>
              <a:rPr lang="zh-CN" altLang="en-US" sz="2000">
                <a:latin typeface="Times New Roman" panose="02020603050405020304" pitchFamily="18" charset="0"/>
              </a:rPr>
              <a:t>，创建用户接口说明文档和</a:t>
            </a:r>
            <a:r>
              <a:rPr lang="en-US" altLang="zh-CN" sz="2000">
                <a:latin typeface="Times New Roman" panose="02020603050405020304" pitchFamily="18" charset="0"/>
              </a:rPr>
              <a:t>Use case</a:t>
            </a:r>
            <a:r>
              <a:rPr lang="zh-CN" altLang="en-US" sz="2000">
                <a:latin typeface="Times New Roman" panose="02020603050405020304" pitchFamily="18" charset="0"/>
              </a:rPr>
              <a:t>报告，同时建立这个用例的原型。</a:t>
            </a:r>
          </a:p>
          <a:p>
            <a:pPr eaLnBrk="1" hangingPunct="1">
              <a:lnSpc>
                <a:spcPts val="3000"/>
              </a:lnSpc>
              <a:spcBef>
                <a:spcPct val="20000"/>
              </a:spcBef>
              <a:buClrTx/>
              <a:buFontTx/>
              <a:buNone/>
            </a:pPr>
            <a:r>
              <a:rPr lang="zh-CN" altLang="en-US" sz="2000">
                <a:latin typeface="Times New Roman" panose="02020603050405020304" pitchFamily="18" charset="0"/>
              </a:rPr>
              <a:t>此系统的角色定义如图所示。</a:t>
            </a:r>
          </a:p>
        </p:txBody>
      </p:sp>
      <p:pic>
        <p:nvPicPr>
          <p:cNvPr id="46083"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4054475"/>
            <a:ext cx="7200900" cy="1895475"/>
          </a:xfrm>
          <a:prstGeom prst="rect">
            <a:avLst/>
          </a:prstGeom>
          <a:solidFill>
            <a:schemeClr val="bg1"/>
          </a:solidFill>
          <a:ln w="9525">
            <a:solidFill>
              <a:schemeClr val="bg1"/>
            </a:solidFill>
            <a:miter lim="800000"/>
            <a:headEnd/>
            <a:tailEnd/>
          </a:ln>
        </p:spPr>
      </p:pic>
      <p:sp>
        <p:nvSpPr>
          <p:cNvPr id="46084" name="Rectangle 3"/>
          <p:cNvSpPr>
            <a:spLocks noChangeArrowheads="1"/>
          </p:cNvSpPr>
          <p:nvPr/>
        </p:nvSpPr>
        <p:spPr bwMode="auto">
          <a:xfrm>
            <a:off x="2571750" y="6043613"/>
            <a:ext cx="3857625"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127000">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600">
                <a:solidFill>
                  <a:srgbClr val="000000"/>
                </a:solidFill>
                <a:latin typeface="Times New Roman" panose="02020603050405020304" pitchFamily="18" charset="0"/>
              </a:rPr>
              <a:t>HMS</a:t>
            </a:r>
            <a:r>
              <a:rPr lang="zh-CN" altLang="en-US" sz="1600">
                <a:solidFill>
                  <a:srgbClr val="000000"/>
                </a:solidFill>
                <a:latin typeface="Times New Roman" panose="02020603050405020304" pitchFamily="18" charset="0"/>
              </a:rPr>
              <a:t>中的角色</a:t>
            </a:r>
            <a:endParaRPr lang="zh-CN" altLang="en-US" sz="1600">
              <a:latin typeface="Times New Roman" panose="02020603050405020304" pitchFamily="18" charset="0"/>
            </a:endParaRPr>
          </a:p>
        </p:txBody>
      </p:sp>
      <p:sp>
        <p:nvSpPr>
          <p:cNvPr id="46085" name="Rectangle 2"/>
          <p:cNvSpPr>
            <a:spLocks noGrp="1" noChangeArrowheads="1"/>
          </p:cNvSpPr>
          <p:nvPr>
            <p:ph type="title"/>
          </p:nvPr>
        </p:nvSpPr>
        <p:spPr>
          <a:xfrm>
            <a:off x="177800" y="1054100"/>
            <a:ext cx="8788400" cy="717550"/>
          </a:xfrm>
          <a:noFill/>
        </p:spPr>
        <p:txBody>
          <a:bodyPr/>
          <a:lstStyle/>
          <a:p>
            <a:pPr eaLnBrk="1" hangingPunct="1"/>
            <a:r>
              <a:rPr lang="zh-CN" altLang="en-US" smtClean="0"/>
              <a:t>案例分析</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Text Box 3"/>
          <p:cNvSpPr txBox="1">
            <a:spLocks noChangeArrowheads="1"/>
          </p:cNvSpPr>
          <p:nvPr/>
        </p:nvSpPr>
        <p:spPr bwMode="auto">
          <a:xfrm>
            <a:off x="1019175" y="1989138"/>
            <a:ext cx="7839075" cy="455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1428" tIns="45714" rIns="91428" bIns="45714">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20663">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000">
                <a:solidFill>
                  <a:schemeClr val="accent1"/>
                </a:solidFill>
                <a:latin typeface="Times New Roman" panose="02020603050405020304" pitchFamily="18" charset="0"/>
                <a:ea typeface="黑体" panose="02010609060101010101" pitchFamily="49" charset="-122"/>
              </a:rPr>
              <a:t>其中各个角色描述如下：</a:t>
            </a:r>
          </a:p>
          <a:p>
            <a:pPr lvl="1">
              <a:lnSpc>
                <a:spcPct val="120000"/>
              </a:lnSpc>
              <a:spcBef>
                <a:spcPts val="400"/>
              </a:spcBef>
            </a:pPr>
            <a:r>
              <a:rPr lang="zh-CN" altLang="en-US" sz="2000">
                <a:latin typeface="宋体" panose="02010600030101010101" pitchFamily="2" charset="-122"/>
              </a:rPr>
              <a:t>角色</a:t>
            </a:r>
            <a:r>
              <a:rPr lang="en-US" altLang="zh-CN" sz="2000">
                <a:latin typeface="宋体" panose="02010600030101010101" pitchFamily="2" charset="-122"/>
              </a:rPr>
              <a:t>1: </a:t>
            </a:r>
            <a:r>
              <a:rPr lang="zh-CN" altLang="en-US" sz="2000">
                <a:latin typeface="宋体" panose="02010600030101010101" pitchFamily="2" charset="-122"/>
              </a:rPr>
              <a:t>员工（</a:t>
            </a:r>
            <a:r>
              <a:rPr lang="en-US" altLang="zh-CN" sz="2000">
                <a:latin typeface="宋体" panose="02010600030101010101" pitchFamily="2" charset="-122"/>
              </a:rPr>
              <a:t>Employee</a:t>
            </a:r>
            <a:r>
              <a:rPr lang="zh-CN" altLang="en-US" sz="2000">
                <a:latin typeface="宋体" panose="02010600030101010101" pitchFamily="2" charset="-122"/>
              </a:rPr>
              <a:t>）</a:t>
            </a:r>
          </a:p>
          <a:p>
            <a:pPr lvl="1">
              <a:lnSpc>
                <a:spcPct val="120000"/>
              </a:lnSpc>
              <a:spcBef>
                <a:spcPts val="400"/>
              </a:spcBef>
            </a:pPr>
            <a:r>
              <a:rPr lang="zh-CN" altLang="en-US" sz="2000">
                <a:latin typeface="宋体" panose="02010600030101010101" pitchFamily="2" charset="-122"/>
              </a:rPr>
              <a:t>角色</a:t>
            </a:r>
            <a:r>
              <a:rPr lang="en-US" altLang="zh-CN" sz="2000">
                <a:latin typeface="宋体" panose="02010600030101010101" pitchFamily="2" charset="-122"/>
              </a:rPr>
              <a:t>2: </a:t>
            </a:r>
            <a:r>
              <a:rPr lang="zh-CN" altLang="en-US" sz="2000">
                <a:latin typeface="宋体" panose="02010600030101010101" pitchFamily="2" charset="-122"/>
              </a:rPr>
              <a:t>雇用经理（</a:t>
            </a:r>
            <a:r>
              <a:rPr lang="en-US" altLang="zh-CN" sz="2000">
                <a:latin typeface="宋体" panose="02010600030101010101" pitchFamily="2" charset="-122"/>
              </a:rPr>
              <a:t>Hiring Manager</a:t>
            </a:r>
            <a:r>
              <a:rPr lang="zh-CN" altLang="en-US" sz="2000">
                <a:latin typeface="宋体" panose="02010600030101010101" pitchFamily="2" charset="-122"/>
              </a:rPr>
              <a:t>）</a:t>
            </a:r>
          </a:p>
          <a:p>
            <a:pPr lvl="1">
              <a:lnSpc>
                <a:spcPct val="120000"/>
              </a:lnSpc>
              <a:spcBef>
                <a:spcPts val="400"/>
              </a:spcBef>
            </a:pPr>
            <a:r>
              <a:rPr lang="zh-CN" altLang="en-US" sz="2000">
                <a:latin typeface="宋体" panose="02010600030101010101" pitchFamily="2" charset="-122"/>
              </a:rPr>
              <a:t>角色</a:t>
            </a:r>
            <a:r>
              <a:rPr lang="en-US" altLang="zh-CN" sz="2000">
                <a:latin typeface="宋体" panose="02010600030101010101" pitchFamily="2" charset="-122"/>
              </a:rPr>
              <a:t>3: </a:t>
            </a:r>
            <a:r>
              <a:rPr lang="zh-CN" altLang="en-US" sz="2000">
                <a:latin typeface="宋体" panose="02010600030101010101" pitchFamily="2" charset="-122"/>
              </a:rPr>
              <a:t>部门经理（</a:t>
            </a:r>
            <a:r>
              <a:rPr lang="en-US" altLang="zh-CN" sz="2000">
                <a:latin typeface="宋体" panose="02010600030101010101" pitchFamily="2" charset="-122"/>
              </a:rPr>
              <a:t>Department Manager</a:t>
            </a:r>
            <a:r>
              <a:rPr lang="zh-CN" altLang="en-US" sz="2000">
                <a:latin typeface="宋体" panose="02010600030101010101" pitchFamily="2" charset="-122"/>
              </a:rPr>
              <a:t>）</a:t>
            </a:r>
          </a:p>
          <a:p>
            <a:pPr lvl="1">
              <a:lnSpc>
                <a:spcPct val="120000"/>
              </a:lnSpc>
              <a:spcBef>
                <a:spcPts val="400"/>
              </a:spcBef>
            </a:pPr>
            <a:r>
              <a:rPr lang="zh-CN" altLang="en-US" sz="2000">
                <a:latin typeface="宋体" panose="02010600030101010101" pitchFamily="2" charset="-122"/>
              </a:rPr>
              <a:t>角色</a:t>
            </a:r>
            <a:r>
              <a:rPr lang="en-US" altLang="zh-CN" sz="2000">
                <a:latin typeface="宋体" panose="02010600030101010101" pitchFamily="2" charset="-122"/>
              </a:rPr>
              <a:t>4: </a:t>
            </a:r>
            <a:r>
              <a:rPr lang="zh-CN" altLang="en-US" sz="2000">
                <a:latin typeface="宋体" panose="02010600030101010101" pitchFamily="2" charset="-122"/>
              </a:rPr>
              <a:t>上级（</a:t>
            </a:r>
            <a:r>
              <a:rPr lang="en-US" altLang="zh-CN" sz="2000">
                <a:latin typeface="宋体" panose="02010600030101010101" pitchFamily="2" charset="-122"/>
              </a:rPr>
              <a:t>Superior</a:t>
            </a:r>
            <a:r>
              <a:rPr lang="zh-CN" altLang="en-US" sz="2000">
                <a:latin typeface="宋体" panose="02010600030101010101" pitchFamily="2" charset="-122"/>
              </a:rPr>
              <a:t>）</a:t>
            </a:r>
          </a:p>
          <a:p>
            <a:pPr lvl="1">
              <a:lnSpc>
                <a:spcPct val="120000"/>
              </a:lnSpc>
              <a:spcBef>
                <a:spcPts val="400"/>
              </a:spcBef>
            </a:pPr>
            <a:r>
              <a:rPr lang="zh-CN" altLang="en-US" sz="2000">
                <a:latin typeface="宋体" panose="02010600030101010101" pitchFamily="2" charset="-122"/>
              </a:rPr>
              <a:t>角色</a:t>
            </a:r>
            <a:r>
              <a:rPr lang="en-US" altLang="zh-CN" sz="2000">
                <a:latin typeface="宋体" panose="02010600030101010101" pitchFamily="2" charset="-122"/>
              </a:rPr>
              <a:t>5: </a:t>
            </a:r>
            <a:r>
              <a:rPr lang="zh-CN" altLang="en-US" sz="2000">
                <a:latin typeface="宋体" panose="02010600030101010101" pitchFamily="2" charset="-122"/>
              </a:rPr>
              <a:t>分区经理（</a:t>
            </a:r>
            <a:r>
              <a:rPr lang="en-US" altLang="zh-CN" sz="2000">
                <a:latin typeface="宋体" panose="02010600030101010101" pitchFamily="2" charset="-122"/>
              </a:rPr>
              <a:t>Division Manager</a:t>
            </a:r>
            <a:r>
              <a:rPr lang="zh-CN" altLang="en-US" sz="2000">
                <a:latin typeface="宋体" panose="02010600030101010101" pitchFamily="2" charset="-122"/>
              </a:rPr>
              <a:t>）</a:t>
            </a:r>
          </a:p>
          <a:p>
            <a:pPr lvl="1">
              <a:lnSpc>
                <a:spcPct val="120000"/>
              </a:lnSpc>
              <a:spcBef>
                <a:spcPts val="400"/>
              </a:spcBef>
            </a:pPr>
            <a:r>
              <a:rPr lang="zh-CN" altLang="en-US" sz="2000">
                <a:latin typeface="宋体" panose="02010600030101010101" pitchFamily="2" charset="-122"/>
              </a:rPr>
              <a:t>角色</a:t>
            </a:r>
            <a:r>
              <a:rPr lang="en-US" altLang="zh-CN" sz="2000">
                <a:latin typeface="宋体" panose="02010600030101010101" pitchFamily="2" charset="-122"/>
              </a:rPr>
              <a:t>6: </a:t>
            </a:r>
            <a:r>
              <a:rPr lang="zh-CN" altLang="en-US" sz="2000">
                <a:latin typeface="宋体" panose="02010600030101010101" pitchFamily="2" charset="-122"/>
              </a:rPr>
              <a:t>运行官（</a:t>
            </a:r>
            <a:r>
              <a:rPr lang="en-US" altLang="zh-CN" sz="2000">
                <a:latin typeface="宋体" panose="02010600030101010101" pitchFamily="2" charset="-122"/>
              </a:rPr>
              <a:t>Operation Head</a:t>
            </a:r>
            <a:r>
              <a:rPr lang="zh-CN" altLang="en-US" sz="2000">
                <a:latin typeface="宋体" panose="02010600030101010101" pitchFamily="2" charset="-122"/>
              </a:rPr>
              <a:t>）</a:t>
            </a:r>
          </a:p>
          <a:p>
            <a:pPr lvl="1">
              <a:lnSpc>
                <a:spcPct val="120000"/>
              </a:lnSpc>
              <a:spcBef>
                <a:spcPts val="400"/>
              </a:spcBef>
            </a:pPr>
            <a:r>
              <a:rPr lang="zh-CN" altLang="en-US" sz="2000">
                <a:latin typeface="宋体" panose="02010600030101010101" pitchFamily="2" charset="-122"/>
              </a:rPr>
              <a:t>角色</a:t>
            </a:r>
            <a:r>
              <a:rPr lang="en-US" altLang="zh-CN" sz="2000">
                <a:latin typeface="宋体" panose="02010600030101010101" pitchFamily="2" charset="-122"/>
              </a:rPr>
              <a:t>7: </a:t>
            </a:r>
            <a:r>
              <a:rPr lang="zh-CN" altLang="en-US" sz="2000">
                <a:latin typeface="宋体" panose="02010600030101010101" pitchFamily="2" charset="-122"/>
              </a:rPr>
              <a:t>申请人（</a:t>
            </a:r>
            <a:r>
              <a:rPr lang="en-US" altLang="zh-CN" sz="2000">
                <a:latin typeface="宋体" panose="02010600030101010101" pitchFamily="2" charset="-122"/>
              </a:rPr>
              <a:t>Applicant</a:t>
            </a:r>
            <a:r>
              <a:rPr lang="zh-CN" altLang="en-US" sz="2000">
                <a:latin typeface="宋体" panose="02010600030101010101" pitchFamily="2" charset="-122"/>
              </a:rPr>
              <a:t>）</a:t>
            </a:r>
            <a:r>
              <a:rPr lang="en-US" altLang="en-US" sz="2000">
                <a:latin typeface="宋体" panose="02010600030101010101" pitchFamily="2" charset="-122"/>
              </a:rPr>
              <a:t> </a:t>
            </a:r>
            <a:endParaRPr lang="zh-CN" altLang="en-US" sz="2000">
              <a:latin typeface="宋体" panose="02010600030101010101" pitchFamily="2" charset="-122"/>
            </a:endParaRPr>
          </a:p>
          <a:p>
            <a:pPr lvl="1">
              <a:lnSpc>
                <a:spcPct val="120000"/>
              </a:lnSpc>
              <a:spcBef>
                <a:spcPts val="400"/>
              </a:spcBef>
            </a:pPr>
            <a:r>
              <a:rPr lang="zh-CN" altLang="en-US" sz="2000">
                <a:latin typeface="宋体" panose="02010600030101010101" pitchFamily="2" charset="-122"/>
              </a:rPr>
              <a:t>角色</a:t>
            </a:r>
            <a:r>
              <a:rPr lang="en-US" altLang="zh-CN" sz="2000">
                <a:latin typeface="宋体" panose="02010600030101010101" pitchFamily="2" charset="-122"/>
              </a:rPr>
              <a:t>8: </a:t>
            </a:r>
            <a:r>
              <a:rPr lang="zh-CN" altLang="en-US" sz="2000">
                <a:latin typeface="宋体" panose="02010600030101010101" pitchFamily="2" charset="-122"/>
              </a:rPr>
              <a:t>人力资源经理（</a:t>
            </a:r>
            <a:r>
              <a:rPr lang="en-US" altLang="zh-CN" sz="2000">
                <a:latin typeface="宋体" panose="02010600030101010101" pitchFamily="2" charset="-122"/>
              </a:rPr>
              <a:t>HR Manager</a:t>
            </a:r>
            <a:r>
              <a:rPr lang="zh-CN" altLang="en-US" sz="2000">
                <a:latin typeface="宋体" panose="02010600030101010101" pitchFamily="2" charset="-122"/>
              </a:rPr>
              <a:t>）</a:t>
            </a:r>
          </a:p>
          <a:p>
            <a:pPr lvl="1">
              <a:lnSpc>
                <a:spcPct val="120000"/>
              </a:lnSpc>
              <a:spcBef>
                <a:spcPts val="400"/>
              </a:spcBef>
            </a:pPr>
            <a:r>
              <a:rPr lang="zh-CN" altLang="en-US" sz="2000">
                <a:latin typeface="宋体" panose="02010600030101010101" pitchFamily="2" charset="-122"/>
              </a:rPr>
              <a:t>角色</a:t>
            </a:r>
            <a:r>
              <a:rPr lang="en-US" altLang="zh-CN" sz="2000">
                <a:latin typeface="宋体" panose="02010600030101010101" pitchFamily="2" charset="-122"/>
              </a:rPr>
              <a:t>9: </a:t>
            </a:r>
            <a:r>
              <a:rPr lang="zh-CN" altLang="en-US" sz="2000">
                <a:latin typeface="宋体" panose="02010600030101010101" pitchFamily="2" charset="-122"/>
              </a:rPr>
              <a:t>培训经理（</a:t>
            </a:r>
            <a:r>
              <a:rPr lang="en-US" altLang="zh-CN" sz="2000">
                <a:latin typeface="宋体" panose="02010600030101010101" pitchFamily="2" charset="-122"/>
              </a:rPr>
              <a:t>Training Administrator</a:t>
            </a:r>
            <a:r>
              <a:rPr lang="zh-CN" altLang="en-US" sz="2000">
                <a:latin typeface="宋体" panose="02010600030101010101" pitchFamily="2" charset="-122"/>
              </a:rPr>
              <a:t>）</a:t>
            </a:r>
            <a:r>
              <a:rPr lang="en-US" altLang="en-US" sz="2000">
                <a:latin typeface="宋体" panose="02010600030101010101" pitchFamily="2" charset="-122"/>
              </a:rPr>
              <a:t> </a:t>
            </a:r>
            <a:endParaRPr lang="zh-CN" altLang="en-US" sz="2000">
              <a:latin typeface="宋体" panose="02010600030101010101" pitchFamily="2" charset="-122"/>
            </a:endParaRPr>
          </a:p>
          <a:p>
            <a:pPr lvl="1">
              <a:lnSpc>
                <a:spcPct val="120000"/>
              </a:lnSpc>
              <a:spcBef>
                <a:spcPts val="400"/>
              </a:spcBef>
            </a:pPr>
            <a:r>
              <a:rPr lang="zh-CN" altLang="en-US" sz="2000">
                <a:latin typeface="宋体" panose="02010600030101010101" pitchFamily="2" charset="-122"/>
              </a:rPr>
              <a:t>角色</a:t>
            </a:r>
            <a:r>
              <a:rPr lang="en-US" altLang="zh-CN" sz="2000">
                <a:latin typeface="宋体" panose="02010600030101010101" pitchFamily="2" charset="-122"/>
              </a:rPr>
              <a:t>10: </a:t>
            </a:r>
            <a:r>
              <a:rPr lang="zh-CN" altLang="en-US" sz="2000">
                <a:latin typeface="宋体" panose="02010600030101010101" pitchFamily="2" charset="-122"/>
              </a:rPr>
              <a:t>培训中心经理（</a:t>
            </a:r>
            <a:r>
              <a:rPr lang="en-US" altLang="zh-CN" sz="2000">
                <a:latin typeface="宋体" panose="02010600030101010101" pitchFamily="2" charset="-122"/>
              </a:rPr>
              <a:t>Training Center Administrator</a:t>
            </a:r>
            <a:r>
              <a:rPr lang="zh-CN" altLang="en-US" sz="2000">
                <a:latin typeface="宋体" panose="02010600030101010101" pitchFamily="2" charset="-122"/>
              </a:rPr>
              <a:t>）  </a:t>
            </a:r>
          </a:p>
        </p:txBody>
      </p:sp>
      <p:sp>
        <p:nvSpPr>
          <p:cNvPr id="47107" name="Rectangle 2"/>
          <p:cNvSpPr>
            <a:spLocks noGrp="1" noChangeArrowheads="1"/>
          </p:cNvSpPr>
          <p:nvPr>
            <p:ph type="title"/>
          </p:nvPr>
        </p:nvSpPr>
        <p:spPr>
          <a:xfrm>
            <a:off x="177800" y="1054100"/>
            <a:ext cx="8788400" cy="717550"/>
          </a:xfrm>
          <a:noFill/>
        </p:spPr>
        <p:txBody>
          <a:bodyPr/>
          <a:lstStyle/>
          <a:p>
            <a:pPr eaLnBrk="1" hangingPunct="1"/>
            <a:r>
              <a:rPr lang="zh-CN" altLang="en-US" smtClean="0"/>
              <a:t>案例分析</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Text Box 3"/>
          <p:cNvSpPr txBox="1">
            <a:spLocks noChangeArrowheads="1"/>
          </p:cNvSpPr>
          <p:nvPr/>
        </p:nvSpPr>
        <p:spPr bwMode="auto">
          <a:xfrm>
            <a:off x="395288" y="1844675"/>
            <a:ext cx="7410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1428" tIns="45714" rIns="91428" bIns="45714">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000" b="0">
                <a:solidFill>
                  <a:schemeClr val="accent1"/>
                </a:solidFill>
                <a:latin typeface="Times New Roman" panose="02020603050405020304" pitchFamily="18" charset="0"/>
                <a:ea typeface="黑体" panose="02010609060101010101" pitchFamily="49" charset="-122"/>
              </a:rPr>
              <a:t>用例分析</a:t>
            </a:r>
          </a:p>
        </p:txBody>
      </p:sp>
      <p:sp>
        <p:nvSpPr>
          <p:cNvPr id="48131"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pic>
        <p:nvPicPr>
          <p:cNvPr id="48132"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989138"/>
            <a:ext cx="6840537"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3" name="Rectangle 3"/>
          <p:cNvSpPr>
            <a:spLocks noChangeArrowheads="1"/>
          </p:cNvSpPr>
          <p:nvPr/>
        </p:nvSpPr>
        <p:spPr bwMode="auto">
          <a:xfrm>
            <a:off x="3071813" y="6475413"/>
            <a:ext cx="38576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127000">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600" b="0">
                <a:solidFill>
                  <a:srgbClr val="000000"/>
                </a:solidFill>
                <a:latin typeface="Times New Roman" panose="02020603050405020304" pitchFamily="18" charset="0"/>
              </a:rPr>
              <a:t> </a:t>
            </a:r>
            <a:r>
              <a:rPr lang="en-US" altLang="zh-CN" sz="1600">
                <a:solidFill>
                  <a:srgbClr val="000000"/>
                </a:solidFill>
                <a:latin typeface="Times New Roman" panose="02020603050405020304" pitchFamily="18" charset="0"/>
              </a:rPr>
              <a:t>HRMS</a:t>
            </a:r>
            <a:r>
              <a:rPr lang="zh-CN" altLang="en-US" sz="1600">
                <a:solidFill>
                  <a:srgbClr val="000000"/>
                </a:solidFill>
                <a:latin typeface="Times New Roman" panose="02020603050405020304" pitchFamily="18" charset="0"/>
              </a:rPr>
              <a:t>中的用例图</a:t>
            </a:r>
            <a:endParaRPr lang="zh-CN" altLang="en-US" sz="1600">
              <a:latin typeface="Times New Roman" panose="02020603050405020304" pitchFamily="18" charset="0"/>
            </a:endParaRPr>
          </a:p>
        </p:txBody>
      </p:sp>
      <p:sp>
        <p:nvSpPr>
          <p:cNvPr id="48134" name="Rectangle 2"/>
          <p:cNvSpPr>
            <a:spLocks noGrp="1" noChangeArrowheads="1"/>
          </p:cNvSpPr>
          <p:nvPr>
            <p:ph type="title"/>
          </p:nvPr>
        </p:nvSpPr>
        <p:spPr>
          <a:xfrm>
            <a:off x="177800" y="1054100"/>
            <a:ext cx="8788400" cy="717550"/>
          </a:xfrm>
          <a:noFill/>
        </p:spPr>
        <p:txBody>
          <a:bodyPr/>
          <a:lstStyle/>
          <a:p>
            <a:pPr eaLnBrk="1" hangingPunct="1"/>
            <a:r>
              <a:rPr lang="zh-CN" altLang="en-US" smtClean="0"/>
              <a:t>案例分析</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Text Box 3"/>
          <p:cNvSpPr txBox="1">
            <a:spLocks noChangeArrowheads="1"/>
          </p:cNvSpPr>
          <p:nvPr/>
        </p:nvSpPr>
        <p:spPr bwMode="auto">
          <a:xfrm>
            <a:off x="1019175" y="2220913"/>
            <a:ext cx="7410450" cy="336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1428" tIns="45714" rIns="91428" bIns="45714">
            <a:spAutoFit/>
          </a:bodyPr>
          <a:lstStyle>
            <a:lvl1pPr marL="342900" indent="-342900">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20663">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a:lnSpc>
                <a:spcPct val="120000"/>
              </a:lnSpc>
              <a:spcBef>
                <a:spcPts val="400"/>
              </a:spcBef>
            </a:pPr>
            <a:r>
              <a:rPr lang="zh-CN" altLang="en-US" sz="2000">
                <a:latin typeface="宋体" panose="02010600030101010101" pitchFamily="2" charset="-122"/>
              </a:rPr>
              <a:t>用例</a:t>
            </a:r>
            <a:r>
              <a:rPr lang="en-US" altLang="zh-CN" sz="2000">
                <a:latin typeface="宋体" panose="02010600030101010101" pitchFamily="2" charset="-122"/>
              </a:rPr>
              <a:t>1</a:t>
            </a:r>
            <a:r>
              <a:rPr lang="zh-CN" altLang="en-US" sz="2000">
                <a:latin typeface="宋体" panose="02010600030101010101" pitchFamily="2" charset="-122"/>
              </a:rPr>
              <a:t>：招聘员工（</a:t>
            </a:r>
            <a:r>
              <a:rPr lang="en-US" altLang="zh-CN" sz="2000">
                <a:latin typeface="宋体" panose="02010600030101010101" pitchFamily="2" charset="-122"/>
              </a:rPr>
              <a:t>Recruit Employee</a:t>
            </a:r>
            <a:r>
              <a:rPr lang="zh-CN" altLang="en-US" sz="2000">
                <a:latin typeface="宋体" panose="02010600030101010101" pitchFamily="2" charset="-122"/>
              </a:rPr>
              <a:t>）</a:t>
            </a:r>
          </a:p>
          <a:p>
            <a:pPr lvl="1">
              <a:lnSpc>
                <a:spcPct val="120000"/>
              </a:lnSpc>
              <a:spcBef>
                <a:spcPts val="400"/>
              </a:spcBef>
            </a:pPr>
            <a:r>
              <a:rPr lang="zh-CN" altLang="en-US" sz="2000">
                <a:latin typeface="宋体" panose="02010600030101010101" pitchFamily="2" charset="-122"/>
              </a:rPr>
              <a:t>用例</a:t>
            </a:r>
            <a:r>
              <a:rPr lang="en-US" altLang="zh-CN" sz="2000">
                <a:latin typeface="宋体" panose="02010600030101010101" pitchFamily="2" charset="-122"/>
              </a:rPr>
              <a:t>2</a:t>
            </a:r>
            <a:r>
              <a:rPr lang="zh-CN" altLang="en-US" sz="2000">
                <a:latin typeface="宋体" panose="02010600030101010101" pitchFamily="2" charset="-122"/>
              </a:rPr>
              <a:t>：候选人分类（</a:t>
            </a:r>
            <a:r>
              <a:rPr lang="en-US" altLang="zh-CN" sz="2000">
                <a:latin typeface="宋体" panose="02010600030101010101" pitchFamily="2" charset="-122"/>
              </a:rPr>
              <a:t>Categorize Candidate</a:t>
            </a:r>
            <a:r>
              <a:rPr lang="zh-CN" altLang="en-US" sz="2000">
                <a:latin typeface="宋体" panose="02010600030101010101" pitchFamily="2" charset="-122"/>
              </a:rPr>
              <a:t>）</a:t>
            </a:r>
          </a:p>
          <a:p>
            <a:pPr lvl="1">
              <a:lnSpc>
                <a:spcPct val="120000"/>
              </a:lnSpc>
              <a:spcBef>
                <a:spcPts val="400"/>
              </a:spcBef>
            </a:pPr>
            <a:r>
              <a:rPr lang="zh-CN" altLang="en-US" sz="2000">
                <a:latin typeface="宋体" panose="02010600030101010101" pitchFamily="2" charset="-122"/>
              </a:rPr>
              <a:t>用例</a:t>
            </a:r>
            <a:r>
              <a:rPr lang="en-US" altLang="zh-CN" sz="2000">
                <a:latin typeface="宋体" panose="02010600030101010101" pitchFamily="2" charset="-122"/>
              </a:rPr>
              <a:t>3</a:t>
            </a:r>
            <a:r>
              <a:rPr lang="zh-CN" altLang="en-US" sz="2000">
                <a:latin typeface="宋体" panose="02010600030101010101" pitchFamily="2" charset="-122"/>
              </a:rPr>
              <a:t>：更新面试信息（</a:t>
            </a:r>
            <a:r>
              <a:rPr lang="en-US" altLang="zh-CN" sz="2000">
                <a:latin typeface="宋体" panose="02010600030101010101" pitchFamily="2" charset="-122"/>
              </a:rPr>
              <a:t>Update Interview</a:t>
            </a:r>
            <a:r>
              <a:rPr lang="zh-CN" altLang="en-US" sz="2000">
                <a:latin typeface="宋体" panose="02010600030101010101" pitchFamily="2" charset="-122"/>
              </a:rPr>
              <a:t>）</a:t>
            </a:r>
          </a:p>
          <a:p>
            <a:pPr lvl="1">
              <a:lnSpc>
                <a:spcPct val="120000"/>
              </a:lnSpc>
              <a:spcBef>
                <a:spcPts val="400"/>
              </a:spcBef>
            </a:pPr>
            <a:r>
              <a:rPr lang="zh-CN" altLang="en-US" sz="2000">
                <a:latin typeface="宋体" panose="02010600030101010101" pitchFamily="2" charset="-122"/>
              </a:rPr>
              <a:t>用例</a:t>
            </a:r>
            <a:r>
              <a:rPr lang="en-US" altLang="zh-CN" sz="2000">
                <a:latin typeface="宋体" panose="02010600030101010101" pitchFamily="2" charset="-122"/>
              </a:rPr>
              <a:t>4</a:t>
            </a:r>
            <a:r>
              <a:rPr lang="zh-CN" altLang="en-US" sz="2000">
                <a:latin typeface="宋体" panose="02010600030101010101" pitchFamily="2" charset="-122"/>
              </a:rPr>
              <a:t>：确认候选人（</a:t>
            </a:r>
            <a:r>
              <a:rPr lang="en-US" altLang="zh-CN" sz="2000">
                <a:latin typeface="宋体" panose="02010600030101010101" pitchFamily="2" charset="-122"/>
              </a:rPr>
              <a:t>Confirm Candidate</a:t>
            </a:r>
            <a:r>
              <a:rPr lang="zh-CN" altLang="en-US" sz="2000">
                <a:latin typeface="宋体" panose="02010600030101010101" pitchFamily="2" charset="-122"/>
              </a:rPr>
              <a:t>）</a:t>
            </a:r>
          </a:p>
          <a:p>
            <a:pPr lvl="1">
              <a:lnSpc>
                <a:spcPct val="120000"/>
              </a:lnSpc>
              <a:spcBef>
                <a:spcPts val="400"/>
              </a:spcBef>
            </a:pPr>
            <a:r>
              <a:rPr lang="zh-CN" altLang="en-US" sz="2000">
                <a:latin typeface="宋体" panose="02010600030101010101" pitchFamily="2" charset="-122"/>
              </a:rPr>
              <a:t>用例</a:t>
            </a:r>
            <a:r>
              <a:rPr lang="en-US" altLang="zh-CN" sz="2000">
                <a:latin typeface="宋体" panose="02010600030101010101" pitchFamily="2" charset="-122"/>
              </a:rPr>
              <a:t>5</a:t>
            </a:r>
            <a:r>
              <a:rPr lang="zh-CN" altLang="en-US" sz="2000">
                <a:latin typeface="宋体" panose="02010600030101010101" pitchFamily="2" charset="-122"/>
              </a:rPr>
              <a:t>：管理申请（</a:t>
            </a:r>
            <a:r>
              <a:rPr lang="en-US" altLang="zh-CN" sz="2000">
                <a:latin typeface="宋体" panose="02010600030101010101" pitchFamily="2" charset="-122"/>
              </a:rPr>
              <a:t>Manage Requisition</a:t>
            </a:r>
            <a:r>
              <a:rPr lang="zh-CN" altLang="en-US" sz="2000">
                <a:latin typeface="宋体" panose="02010600030101010101" pitchFamily="2" charset="-122"/>
              </a:rPr>
              <a:t>）</a:t>
            </a:r>
            <a:r>
              <a:rPr lang="en-US" altLang="en-US" sz="2000">
                <a:latin typeface="宋体" panose="02010600030101010101" pitchFamily="2" charset="-122"/>
              </a:rPr>
              <a:t> </a:t>
            </a:r>
            <a:endParaRPr lang="zh-CN" altLang="en-US" sz="2000">
              <a:latin typeface="宋体" panose="02010600030101010101" pitchFamily="2" charset="-122"/>
            </a:endParaRPr>
          </a:p>
          <a:p>
            <a:pPr lvl="1">
              <a:lnSpc>
                <a:spcPct val="120000"/>
              </a:lnSpc>
              <a:spcBef>
                <a:spcPts val="400"/>
              </a:spcBef>
            </a:pPr>
            <a:r>
              <a:rPr lang="zh-CN" altLang="en-US" sz="2000">
                <a:latin typeface="宋体" panose="02010600030101010101" pitchFamily="2" charset="-122"/>
              </a:rPr>
              <a:t>用例</a:t>
            </a:r>
            <a:r>
              <a:rPr lang="en-US" altLang="zh-CN" sz="2000">
                <a:latin typeface="宋体" panose="02010600030101010101" pitchFamily="2" charset="-122"/>
              </a:rPr>
              <a:t>6</a:t>
            </a:r>
            <a:r>
              <a:rPr lang="zh-CN" altLang="en-US" sz="2000">
                <a:latin typeface="宋体" panose="02010600030101010101" pitchFamily="2" charset="-122"/>
              </a:rPr>
              <a:t>：记录申请者信息（</a:t>
            </a:r>
            <a:r>
              <a:rPr lang="en-US" altLang="zh-CN" sz="2000">
                <a:latin typeface="宋体" panose="02010600030101010101" pitchFamily="2" charset="-122"/>
              </a:rPr>
              <a:t>Register Applicant Data</a:t>
            </a:r>
            <a:r>
              <a:rPr lang="zh-CN" altLang="en-US" sz="2000">
                <a:latin typeface="宋体" panose="02010600030101010101" pitchFamily="2" charset="-122"/>
              </a:rPr>
              <a:t>）</a:t>
            </a:r>
          </a:p>
          <a:p>
            <a:pPr lvl="1">
              <a:lnSpc>
                <a:spcPct val="120000"/>
              </a:lnSpc>
              <a:spcBef>
                <a:spcPts val="400"/>
              </a:spcBef>
            </a:pPr>
            <a:r>
              <a:rPr lang="zh-CN" altLang="en-US" sz="2000">
                <a:latin typeface="宋体" panose="02010600030101010101" pitchFamily="2" charset="-122"/>
              </a:rPr>
              <a:t>用例</a:t>
            </a:r>
            <a:r>
              <a:rPr lang="en-US" altLang="zh-CN" sz="2000">
                <a:latin typeface="宋体" panose="02010600030101010101" pitchFamily="2" charset="-122"/>
              </a:rPr>
              <a:t>7</a:t>
            </a:r>
            <a:r>
              <a:rPr lang="zh-CN" altLang="en-US" sz="2000">
                <a:latin typeface="宋体" panose="02010600030101010101" pitchFamily="2" charset="-122"/>
              </a:rPr>
              <a:t>：修改申请者信息（</a:t>
            </a:r>
            <a:r>
              <a:rPr lang="en-US" altLang="zh-CN" sz="2000">
                <a:latin typeface="宋体" panose="02010600030101010101" pitchFamily="2" charset="-122"/>
              </a:rPr>
              <a:t>Modify Applicant Data</a:t>
            </a:r>
            <a:r>
              <a:rPr lang="zh-CN" altLang="en-US" sz="2000">
                <a:latin typeface="宋体" panose="02010600030101010101" pitchFamily="2" charset="-122"/>
              </a:rPr>
              <a:t>）</a:t>
            </a:r>
          </a:p>
          <a:p>
            <a:pPr lvl="1">
              <a:lnSpc>
                <a:spcPct val="120000"/>
              </a:lnSpc>
              <a:spcBef>
                <a:spcPts val="400"/>
              </a:spcBef>
            </a:pPr>
            <a:r>
              <a:rPr lang="zh-CN" altLang="en-US" sz="2000">
                <a:latin typeface="宋体" panose="02010600030101010101" pitchFamily="2" charset="-122"/>
              </a:rPr>
              <a:t>用例</a:t>
            </a:r>
            <a:r>
              <a:rPr lang="en-US" altLang="zh-CN" sz="2000">
                <a:latin typeface="宋体" panose="02010600030101010101" pitchFamily="2" charset="-122"/>
              </a:rPr>
              <a:t>8</a:t>
            </a:r>
            <a:r>
              <a:rPr lang="zh-CN" altLang="en-US" sz="2000">
                <a:latin typeface="宋体" panose="02010600030101010101" pitchFamily="2" charset="-122"/>
              </a:rPr>
              <a:t>：确认申请信息（</a:t>
            </a:r>
            <a:r>
              <a:rPr lang="en-US" altLang="zh-CN" sz="2000">
                <a:latin typeface="宋体" panose="02010600030101010101" pitchFamily="2" charset="-122"/>
              </a:rPr>
              <a:t>Validate Application</a:t>
            </a:r>
            <a:r>
              <a:rPr lang="zh-CN" altLang="en-US" sz="2000">
                <a:latin typeface="宋体" panose="02010600030101010101" pitchFamily="2" charset="-122"/>
              </a:rPr>
              <a:t>）</a:t>
            </a:r>
          </a:p>
        </p:txBody>
      </p:sp>
      <p:sp>
        <p:nvSpPr>
          <p:cNvPr id="49155"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49156" name="Rectangle 2"/>
          <p:cNvSpPr>
            <a:spLocks noGrp="1" noChangeArrowheads="1"/>
          </p:cNvSpPr>
          <p:nvPr>
            <p:ph type="title"/>
          </p:nvPr>
        </p:nvSpPr>
        <p:spPr>
          <a:xfrm>
            <a:off x="177800" y="1054100"/>
            <a:ext cx="8788400" cy="717550"/>
          </a:xfrm>
          <a:noFill/>
        </p:spPr>
        <p:txBody>
          <a:bodyPr/>
          <a:lstStyle/>
          <a:p>
            <a:pPr eaLnBrk="1" hangingPunct="1"/>
            <a:r>
              <a:rPr lang="zh-CN" altLang="en-US" smtClean="0"/>
              <a:t>案例分析</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179388" y="1052513"/>
            <a:ext cx="8788400" cy="717550"/>
          </a:xfrm>
          <a:noFill/>
        </p:spPr>
        <p:txBody>
          <a:bodyPr/>
          <a:lstStyle/>
          <a:p>
            <a:pPr eaLnBrk="1" hangingPunct="1"/>
            <a:r>
              <a:rPr lang="zh-CN" altLang="en-US" smtClean="0"/>
              <a:t>本章内容提要</a:t>
            </a:r>
            <a:endParaRPr lang="en-US" altLang="zh-CN" smtClean="0"/>
          </a:p>
        </p:txBody>
      </p:sp>
      <p:grpSp>
        <p:nvGrpSpPr>
          <p:cNvPr id="31747" name="Group 3"/>
          <p:cNvGrpSpPr>
            <a:grpSpLocks/>
          </p:cNvGrpSpPr>
          <p:nvPr/>
        </p:nvGrpSpPr>
        <p:grpSpPr bwMode="auto">
          <a:xfrm>
            <a:off x="1057275" y="2222500"/>
            <a:ext cx="5675313" cy="3943350"/>
            <a:chOff x="385" y="1161"/>
            <a:chExt cx="3575" cy="2484"/>
          </a:xfrm>
        </p:grpSpPr>
        <p:sp>
          <p:nvSpPr>
            <p:cNvPr id="31748" name="AutoShape 4"/>
            <p:cNvSpPr>
              <a:spLocks noChangeArrowheads="1"/>
            </p:cNvSpPr>
            <p:nvPr/>
          </p:nvSpPr>
          <p:spPr bwMode="auto">
            <a:xfrm>
              <a:off x="464" y="1161"/>
              <a:ext cx="3493" cy="279"/>
            </a:xfrm>
            <a:prstGeom prst="homePlate">
              <a:avLst>
                <a:gd name="adj" fmla="val 32516"/>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31749" name="AutoShape 8"/>
            <p:cNvSpPr>
              <a:spLocks noChangeArrowheads="1"/>
            </p:cNvSpPr>
            <p:nvPr/>
          </p:nvSpPr>
          <p:spPr bwMode="auto">
            <a:xfrm>
              <a:off x="467" y="3060"/>
              <a:ext cx="3493" cy="263"/>
            </a:xfrm>
            <a:prstGeom prst="homePlate">
              <a:avLst>
                <a:gd name="adj" fmla="val 32527"/>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grpSp>
          <p:nvGrpSpPr>
            <p:cNvPr id="31750" name="Group 6"/>
            <p:cNvGrpSpPr>
              <a:grpSpLocks/>
            </p:cNvGrpSpPr>
            <p:nvPr/>
          </p:nvGrpSpPr>
          <p:grpSpPr bwMode="auto">
            <a:xfrm>
              <a:off x="385" y="1207"/>
              <a:ext cx="3575" cy="2438"/>
              <a:chOff x="385" y="1207"/>
              <a:chExt cx="3575" cy="2438"/>
            </a:xfrm>
          </p:grpSpPr>
          <p:sp>
            <p:nvSpPr>
              <p:cNvPr id="31751" name="Text Box 5"/>
              <p:cNvSpPr txBox="1">
                <a:spLocks noChangeArrowheads="1"/>
              </p:cNvSpPr>
              <p:nvPr/>
            </p:nvSpPr>
            <p:spPr bwMode="auto">
              <a:xfrm>
                <a:off x="626" y="1215"/>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软件项目需求管理概述</a:t>
                </a:r>
                <a:r>
                  <a:rPr lang="zh-CN" altLang="en-US" sz="2000" b="0">
                    <a:latin typeface="Times New Roman" panose="02020603050405020304" pitchFamily="18" charset="0"/>
                  </a:rPr>
                  <a:t> </a:t>
                </a:r>
              </a:p>
            </p:txBody>
          </p:sp>
          <p:sp>
            <p:nvSpPr>
              <p:cNvPr id="31752" name="AutoShape 6"/>
              <p:cNvSpPr>
                <a:spLocks noChangeArrowheads="1"/>
              </p:cNvSpPr>
              <p:nvPr/>
            </p:nvSpPr>
            <p:spPr bwMode="auto">
              <a:xfrm>
                <a:off x="464" y="1491"/>
                <a:ext cx="3493" cy="273"/>
              </a:xfrm>
              <a:prstGeom prst="homePlate">
                <a:avLst>
                  <a:gd name="adj" fmla="val 32520"/>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31753" name="Text Box 7"/>
              <p:cNvSpPr txBox="1">
                <a:spLocks noChangeArrowheads="1"/>
              </p:cNvSpPr>
              <p:nvPr/>
            </p:nvSpPr>
            <p:spPr bwMode="auto">
              <a:xfrm>
                <a:off x="626" y="1539"/>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需求开发和管理过程</a:t>
                </a:r>
                <a:r>
                  <a:rPr lang="zh-CN" altLang="en-US" sz="2000" b="0">
                    <a:latin typeface="Times New Roman" panose="02020603050405020304" pitchFamily="18" charset="0"/>
                  </a:rPr>
                  <a:t> </a:t>
                </a:r>
              </a:p>
            </p:txBody>
          </p:sp>
          <p:sp>
            <p:nvSpPr>
              <p:cNvPr id="31754" name="AutoShape 8"/>
              <p:cNvSpPr>
                <a:spLocks noChangeArrowheads="1"/>
              </p:cNvSpPr>
              <p:nvPr/>
            </p:nvSpPr>
            <p:spPr bwMode="auto">
              <a:xfrm>
                <a:off x="464" y="1800"/>
                <a:ext cx="3493" cy="266"/>
              </a:xfrm>
              <a:prstGeom prst="homePlate">
                <a:avLst>
                  <a:gd name="adj" fmla="val 32525"/>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31755" name="Text Box 9"/>
              <p:cNvSpPr txBox="1">
                <a:spLocks noChangeArrowheads="1"/>
              </p:cNvSpPr>
              <p:nvPr/>
            </p:nvSpPr>
            <p:spPr bwMode="auto">
              <a:xfrm>
                <a:off x="626" y="1845"/>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需求获取方法</a:t>
                </a:r>
                <a:r>
                  <a:rPr lang="zh-CN" altLang="en-US" sz="2000" b="0">
                    <a:latin typeface="Times New Roman" panose="02020603050405020304" pitchFamily="18" charset="0"/>
                  </a:rPr>
                  <a:t> </a:t>
                </a:r>
              </a:p>
            </p:txBody>
          </p:sp>
          <p:sp>
            <p:nvSpPr>
              <p:cNvPr id="31756" name="Rectangle 10"/>
              <p:cNvSpPr>
                <a:spLocks noChangeArrowheads="1"/>
              </p:cNvSpPr>
              <p:nvPr/>
            </p:nvSpPr>
            <p:spPr bwMode="auto">
              <a:xfrm>
                <a:off x="385" y="1207"/>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5.1</a:t>
                </a:r>
                <a:endParaRPr lang="en-US" altLang="zh-CN" sz="1800">
                  <a:solidFill>
                    <a:srgbClr val="000000"/>
                  </a:solidFill>
                </a:endParaRPr>
              </a:p>
            </p:txBody>
          </p:sp>
          <p:sp>
            <p:nvSpPr>
              <p:cNvPr id="31757" name="Rectangle 11"/>
              <p:cNvSpPr>
                <a:spLocks noChangeArrowheads="1"/>
              </p:cNvSpPr>
              <p:nvPr/>
            </p:nvSpPr>
            <p:spPr bwMode="auto">
              <a:xfrm>
                <a:off x="385" y="1564"/>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5.2</a:t>
                </a:r>
                <a:endParaRPr lang="en-US" altLang="zh-CN" sz="1800">
                  <a:solidFill>
                    <a:schemeClr val="bg1"/>
                  </a:solidFill>
                </a:endParaRPr>
              </a:p>
            </p:txBody>
          </p:sp>
          <p:sp>
            <p:nvSpPr>
              <p:cNvPr id="31758" name="Rectangle 12"/>
              <p:cNvSpPr>
                <a:spLocks noChangeArrowheads="1"/>
              </p:cNvSpPr>
              <p:nvPr/>
            </p:nvSpPr>
            <p:spPr bwMode="auto">
              <a:xfrm>
                <a:off x="385" y="1873"/>
                <a:ext cx="211" cy="164"/>
              </a:xfrm>
              <a:prstGeom prst="rect">
                <a:avLst/>
              </a:prstGeom>
              <a:solidFill>
                <a:schemeClr val="accent2"/>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5.3</a:t>
                </a:r>
                <a:endParaRPr lang="en-US" altLang="zh-CN" sz="1800">
                  <a:solidFill>
                    <a:srgbClr val="000000"/>
                  </a:solidFill>
                </a:endParaRPr>
              </a:p>
            </p:txBody>
          </p:sp>
          <p:sp>
            <p:nvSpPr>
              <p:cNvPr id="31759" name="AutoShape 8"/>
              <p:cNvSpPr>
                <a:spLocks noChangeArrowheads="1"/>
              </p:cNvSpPr>
              <p:nvPr/>
            </p:nvSpPr>
            <p:spPr bwMode="auto">
              <a:xfrm>
                <a:off x="467" y="2115"/>
                <a:ext cx="3493" cy="263"/>
              </a:xfrm>
              <a:prstGeom prst="homePlate">
                <a:avLst>
                  <a:gd name="adj" fmla="val 32527"/>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31760" name="Text Box 9"/>
              <p:cNvSpPr txBox="1">
                <a:spLocks noChangeArrowheads="1"/>
              </p:cNvSpPr>
              <p:nvPr/>
            </p:nvSpPr>
            <p:spPr bwMode="auto">
              <a:xfrm>
                <a:off x="629" y="2160"/>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需求分析建模方法</a:t>
                </a:r>
                <a:r>
                  <a:rPr lang="zh-CN" altLang="en-US" sz="2000" b="0">
                    <a:latin typeface="Times New Roman" panose="02020603050405020304" pitchFamily="18" charset="0"/>
                  </a:rPr>
                  <a:t> </a:t>
                </a:r>
              </a:p>
            </p:txBody>
          </p:sp>
          <p:sp>
            <p:nvSpPr>
              <p:cNvPr id="31761" name="Rectangle 12"/>
              <p:cNvSpPr>
                <a:spLocks noChangeArrowheads="1"/>
              </p:cNvSpPr>
              <p:nvPr/>
            </p:nvSpPr>
            <p:spPr bwMode="auto">
              <a:xfrm>
                <a:off x="388" y="2188"/>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5.4</a:t>
                </a:r>
                <a:endParaRPr lang="en-US" altLang="zh-CN" sz="1800">
                  <a:solidFill>
                    <a:srgbClr val="000000"/>
                  </a:solidFill>
                </a:endParaRPr>
              </a:p>
            </p:txBody>
          </p:sp>
          <p:sp>
            <p:nvSpPr>
              <p:cNvPr id="31762" name="AutoShape 8"/>
              <p:cNvSpPr>
                <a:spLocks noChangeArrowheads="1"/>
              </p:cNvSpPr>
              <p:nvPr/>
            </p:nvSpPr>
            <p:spPr bwMode="auto">
              <a:xfrm>
                <a:off x="467" y="2430"/>
                <a:ext cx="3493" cy="263"/>
              </a:xfrm>
              <a:prstGeom prst="homePlate">
                <a:avLst>
                  <a:gd name="adj" fmla="val 32527"/>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31763" name="Text Box 9"/>
              <p:cNvSpPr txBox="1">
                <a:spLocks noChangeArrowheads="1"/>
              </p:cNvSpPr>
              <p:nvPr/>
            </p:nvSpPr>
            <p:spPr bwMode="auto">
              <a:xfrm>
                <a:off x="629" y="2475"/>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需求管理工具</a:t>
                </a:r>
                <a:r>
                  <a:rPr lang="zh-CN" altLang="en-US" sz="2000" b="0">
                    <a:latin typeface="Times New Roman" panose="02020603050405020304" pitchFamily="18" charset="0"/>
                  </a:rPr>
                  <a:t> </a:t>
                </a:r>
              </a:p>
            </p:txBody>
          </p:sp>
          <p:sp>
            <p:nvSpPr>
              <p:cNvPr id="31764" name="Rectangle 12"/>
              <p:cNvSpPr>
                <a:spLocks noChangeArrowheads="1"/>
              </p:cNvSpPr>
              <p:nvPr/>
            </p:nvSpPr>
            <p:spPr bwMode="auto">
              <a:xfrm>
                <a:off x="388" y="2503"/>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5.5</a:t>
                </a:r>
                <a:endParaRPr lang="en-US" altLang="zh-CN" sz="1800">
                  <a:solidFill>
                    <a:srgbClr val="000000"/>
                  </a:solidFill>
                </a:endParaRPr>
              </a:p>
            </p:txBody>
          </p:sp>
          <p:sp>
            <p:nvSpPr>
              <p:cNvPr id="31765" name="AutoShape 8"/>
              <p:cNvSpPr>
                <a:spLocks noChangeArrowheads="1"/>
              </p:cNvSpPr>
              <p:nvPr/>
            </p:nvSpPr>
            <p:spPr bwMode="auto">
              <a:xfrm>
                <a:off x="467" y="2745"/>
                <a:ext cx="3493" cy="263"/>
              </a:xfrm>
              <a:prstGeom prst="homePlate">
                <a:avLst>
                  <a:gd name="adj" fmla="val 32527"/>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31766" name="Text Box 9"/>
              <p:cNvSpPr txBox="1">
                <a:spLocks noChangeArrowheads="1"/>
              </p:cNvSpPr>
              <p:nvPr/>
            </p:nvSpPr>
            <p:spPr bwMode="auto">
              <a:xfrm>
                <a:off x="629" y="2790"/>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案例分析</a:t>
                </a:r>
                <a:r>
                  <a:rPr lang="zh-CN" altLang="en-US" sz="2000" b="0">
                    <a:latin typeface="Times New Roman" panose="02020603050405020304" pitchFamily="18" charset="0"/>
                  </a:rPr>
                  <a:t> </a:t>
                </a:r>
              </a:p>
            </p:txBody>
          </p:sp>
          <p:sp>
            <p:nvSpPr>
              <p:cNvPr id="31767" name="Rectangle 12"/>
              <p:cNvSpPr>
                <a:spLocks noChangeArrowheads="1"/>
              </p:cNvSpPr>
              <p:nvPr/>
            </p:nvSpPr>
            <p:spPr bwMode="auto">
              <a:xfrm>
                <a:off x="388" y="2783"/>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5.6</a:t>
                </a:r>
                <a:endParaRPr lang="en-US" altLang="zh-CN" sz="1800">
                  <a:solidFill>
                    <a:srgbClr val="000000"/>
                  </a:solidFill>
                </a:endParaRPr>
              </a:p>
            </p:txBody>
          </p:sp>
          <p:sp>
            <p:nvSpPr>
              <p:cNvPr id="31768" name="Text Box 9"/>
              <p:cNvSpPr txBox="1">
                <a:spLocks noChangeArrowheads="1"/>
              </p:cNvSpPr>
              <p:nvPr/>
            </p:nvSpPr>
            <p:spPr bwMode="auto">
              <a:xfrm>
                <a:off x="629" y="3105"/>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本章小结</a:t>
                </a:r>
                <a:r>
                  <a:rPr lang="zh-CN" altLang="en-US" sz="2000" b="0">
                    <a:latin typeface="Times New Roman" panose="02020603050405020304" pitchFamily="18" charset="0"/>
                  </a:rPr>
                  <a:t> </a:t>
                </a:r>
              </a:p>
            </p:txBody>
          </p:sp>
          <p:sp>
            <p:nvSpPr>
              <p:cNvPr id="31769" name="Rectangle 12"/>
              <p:cNvSpPr>
                <a:spLocks noChangeArrowheads="1"/>
              </p:cNvSpPr>
              <p:nvPr/>
            </p:nvSpPr>
            <p:spPr bwMode="auto">
              <a:xfrm>
                <a:off x="388" y="3133"/>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5.7</a:t>
                </a:r>
                <a:endParaRPr lang="en-US" altLang="zh-CN" sz="1800">
                  <a:solidFill>
                    <a:srgbClr val="000000"/>
                  </a:solidFill>
                </a:endParaRPr>
              </a:p>
            </p:txBody>
          </p:sp>
          <p:sp>
            <p:nvSpPr>
              <p:cNvPr id="31770" name="AutoShape 8"/>
              <p:cNvSpPr>
                <a:spLocks noChangeArrowheads="1"/>
              </p:cNvSpPr>
              <p:nvPr/>
            </p:nvSpPr>
            <p:spPr bwMode="auto">
              <a:xfrm>
                <a:off x="467" y="3375"/>
                <a:ext cx="3493" cy="270"/>
              </a:xfrm>
              <a:prstGeom prst="homePlate">
                <a:avLst>
                  <a:gd name="adj" fmla="val 32522"/>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31771" name="Text Box 9"/>
              <p:cNvSpPr txBox="1">
                <a:spLocks noChangeArrowheads="1"/>
              </p:cNvSpPr>
              <p:nvPr/>
            </p:nvSpPr>
            <p:spPr bwMode="auto">
              <a:xfrm>
                <a:off x="629" y="3420"/>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复习思考题</a:t>
                </a:r>
                <a:r>
                  <a:rPr lang="zh-CN" altLang="en-US" sz="2000" b="0">
                    <a:latin typeface="Times New Roman" panose="02020603050405020304" pitchFamily="18" charset="0"/>
                  </a:rPr>
                  <a:t> </a:t>
                </a:r>
              </a:p>
            </p:txBody>
          </p:sp>
          <p:sp>
            <p:nvSpPr>
              <p:cNvPr id="31772" name="Rectangle 12"/>
              <p:cNvSpPr>
                <a:spLocks noChangeArrowheads="1"/>
              </p:cNvSpPr>
              <p:nvPr/>
            </p:nvSpPr>
            <p:spPr bwMode="auto">
              <a:xfrm>
                <a:off x="388" y="3448"/>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5.8</a:t>
                </a:r>
                <a:endParaRPr lang="en-US" altLang="zh-CN" sz="1800">
                  <a:solidFill>
                    <a:srgbClr val="000000"/>
                  </a:solidFill>
                </a:endParaRPr>
              </a:p>
            </p:txBody>
          </p:sp>
        </p:gr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50179" name="TextBox 3"/>
          <p:cNvSpPr txBox="1">
            <a:spLocks noChangeArrowheads="1"/>
          </p:cNvSpPr>
          <p:nvPr/>
        </p:nvSpPr>
        <p:spPr bwMode="auto">
          <a:xfrm>
            <a:off x="1071563" y="1989138"/>
            <a:ext cx="7072312"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ts val="1200"/>
              </a:spcBef>
              <a:buClr>
                <a:schemeClr val="accent2"/>
              </a:buClr>
              <a:buSzPct val="70000"/>
              <a:buFont typeface="Wingdings" panose="05000000000000000000" pitchFamily="2" charset="2"/>
              <a:buChar char="l"/>
            </a:pPr>
            <a:r>
              <a:rPr lang="zh-CN" altLang="en-US" sz="2000">
                <a:latin typeface="黑体" panose="02010609060101010101" pitchFamily="49" charset="-122"/>
                <a:ea typeface="黑体" panose="02010609060101010101" pitchFamily="49" charset="-122"/>
              </a:rPr>
              <a:t>编写</a:t>
            </a:r>
            <a:r>
              <a:rPr lang="en-US" altLang="en-US" sz="2000">
                <a:latin typeface="黑体" panose="02010609060101010101" pitchFamily="49" charset="-122"/>
                <a:ea typeface="黑体" panose="02010609060101010101" pitchFamily="49" charset="-122"/>
              </a:rPr>
              <a:t>Use Case</a:t>
            </a:r>
            <a:r>
              <a:rPr lang="zh-CN" altLang="en-US" sz="2000">
                <a:latin typeface="黑体" panose="02010609060101010101" pitchFamily="49" charset="-122"/>
                <a:ea typeface="黑体" panose="02010609060101010101" pitchFamily="49" charset="-122"/>
              </a:rPr>
              <a:t>报告</a:t>
            </a:r>
            <a:endParaRPr lang="en-US" altLang="zh-CN" sz="2000">
              <a:latin typeface="黑体" panose="02010609060101010101" pitchFamily="49" charset="-122"/>
              <a:ea typeface="黑体" panose="02010609060101010101" pitchFamily="49" charset="-122"/>
            </a:endParaRPr>
          </a:p>
          <a:p>
            <a:pPr eaLnBrk="1" hangingPunct="1">
              <a:lnSpc>
                <a:spcPts val="3000"/>
              </a:lnSpc>
              <a:spcBef>
                <a:spcPct val="10000"/>
              </a:spcBef>
              <a:buClrTx/>
              <a:buFontTx/>
              <a:buNone/>
            </a:pPr>
            <a:r>
              <a:rPr lang="zh-CN" altLang="en-US" sz="2000">
                <a:latin typeface="Times New Roman" panose="02020603050405020304" pitchFamily="18" charset="0"/>
              </a:rPr>
              <a:t>为系统中的每个用例编写</a:t>
            </a:r>
            <a:r>
              <a:rPr lang="en-US" altLang="zh-CN" sz="2000">
                <a:latin typeface="Times New Roman" panose="02020603050405020304" pitchFamily="18" charset="0"/>
              </a:rPr>
              <a:t>Use Case</a:t>
            </a:r>
            <a:r>
              <a:rPr lang="zh-CN" altLang="en-US" sz="2000">
                <a:latin typeface="Times New Roman" panose="02020603050405020304" pitchFamily="18" charset="0"/>
              </a:rPr>
              <a:t>报告，则系统分析与设计人员可以更加清晰的掌握系统架构。</a:t>
            </a:r>
            <a:endParaRPr lang="en-US" altLang="zh-CN" sz="2000">
              <a:latin typeface="Times New Roman" panose="02020603050405020304" pitchFamily="18" charset="0"/>
            </a:endParaRPr>
          </a:p>
          <a:p>
            <a:pPr eaLnBrk="1" hangingPunct="1">
              <a:lnSpc>
                <a:spcPts val="3000"/>
              </a:lnSpc>
              <a:spcBef>
                <a:spcPct val="10000"/>
              </a:spcBef>
              <a:buClrTx/>
              <a:buFontTx/>
              <a:buNone/>
            </a:pPr>
            <a:r>
              <a:rPr lang="zh-CN" altLang="en-US" sz="2000">
                <a:latin typeface="Times New Roman" panose="02020603050405020304" pitchFamily="18" charset="0"/>
              </a:rPr>
              <a:t>格式如下：</a:t>
            </a:r>
          </a:p>
          <a:p>
            <a:pPr eaLnBrk="1" hangingPunct="1">
              <a:lnSpc>
                <a:spcPts val="3000"/>
              </a:lnSpc>
              <a:spcBef>
                <a:spcPct val="10000"/>
              </a:spcBef>
              <a:buClrTx/>
              <a:buFontTx/>
              <a:buNone/>
            </a:pPr>
            <a:r>
              <a:rPr lang="en-US" altLang="zh-CN" sz="2000">
                <a:latin typeface="Times New Roman" panose="02020603050405020304" pitchFamily="18" charset="0"/>
              </a:rPr>
              <a:t>Use Case Report: </a:t>
            </a:r>
            <a:r>
              <a:rPr lang="zh-CN" altLang="en-US" sz="2000">
                <a:latin typeface="Times New Roman" panose="02020603050405020304" pitchFamily="18" charset="0"/>
              </a:rPr>
              <a:t>创建员工记录</a:t>
            </a:r>
          </a:p>
          <a:p>
            <a:pPr eaLnBrk="1" hangingPunct="1">
              <a:lnSpc>
                <a:spcPts val="3000"/>
              </a:lnSpc>
              <a:spcBef>
                <a:spcPct val="10000"/>
              </a:spcBef>
              <a:buClrTx/>
              <a:buFontTx/>
              <a:buNone/>
            </a:pPr>
            <a:r>
              <a:rPr lang="en-US" altLang="zh-CN" sz="2000">
                <a:latin typeface="Times New Roman" panose="02020603050405020304" pitchFamily="18" charset="0"/>
              </a:rPr>
              <a:t>【</a:t>
            </a:r>
            <a:r>
              <a:rPr lang="zh-CN" altLang="en-US" sz="2000">
                <a:latin typeface="Times New Roman" panose="02020603050405020304" pitchFamily="18" charset="0"/>
              </a:rPr>
              <a:t>简短描述</a:t>
            </a:r>
            <a:r>
              <a:rPr lang="en-US" altLang="zh-CN" sz="2000">
                <a:latin typeface="Times New Roman" panose="02020603050405020304" pitchFamily="18" charset="0"/>
              </a:rPr>
              <a:t>】</a:t>
            </a:r>
          </a:p>
          <a:p>
            <a:pPr eaLnBrk="1" hangingPunct="1">
              <a:lnSpc>
                <a:spcPts val="3000"/>
              </a:lnSpc>
              <a:spcBef>
                <a:spcPct val="10000"/>
              </a:spcBef>
              <a:buClrTx/>
              <a:buFontTx/>
              <a:buNone/>
            </a:pPr>
            <a:r>
              <a:rPr lang="en-US" altLang="zh-CN" sz="2000">
                <a:latin typeface="Times New Roman" panose="02020603050405020304" pitchFamily="18" charset="0"/>
              </a:rPr>
              <a:t>【</a:t>
            </a:r>
            <a:r>
              <a:rPr lang="zh-CN" altLang="en-US" sz="2000">
                <a:latin typeface="Times New Roman" panose="02020603050405020304" pitchFamily="18" charset="0"/>
              </a:rPr>
              <a:t>事件流</a:t>
            </a:r>
            <a:r>
              <a:rPr lang="en-US" altLang="zh-CN" sz="2000">
                <a:latin typeface="Times New Roman" panose="02020603050405020304" pitchFamily="18" charset="0"/>
              </a:rPr>
              <a:t>】</a:t>
            </a:r>
          </a:p>
          <a:p>
            <a:pPr eaLnBrk="1" hangingPunct="1">
              <a:lnSpc>
                <a:spcPts val="3000"/>
              </a:lnSpc>
              <a:spcBef>
                <a:spcPct val="10000"/>
              </a:spcBef>
              <a:buClrTx/>
              <a:buFontTx/>
              <a:buNone/>
            </a:pPr>
            <a:r>
              <a:rPr lang="en-US" altLang="zh-CN" sz="2000">
                <a:latin typeface="Times New Roman" panose="02020603050405020304" pitchFamily="18" charset="0"/>
              </a:rPr>
              <a:t>【</a:t>
            </a:r>
            <a:r>
              <a:rPr lang="zh-CN" altLang="en-US" sz="2000">
                <a:latin typeface="Times New Roman" panose="02020603050405020304" pitchFamily="18" charset="0"/>
              </a:rPr>
              <a:t>特殊需求</a:t>
            </a:r>
            <a:r>
              <a:rPr lang="en-US" altLang="zh-CN" sz="2000">
                <a:latin typeface="Times New Roman" panose="02020603050405020304" pitchFamily="18" charset="0"/>
              </a:rPr>
              <a:t>】</a:t>
            </a:r>
            <a:endParaRPr lang="zh-CN" altLang="en-US" sz="2000">
              <a:latin typeface="Times New Roman" panose="02020603050405020304" pitchFamily="18" charset="0"/>
            </a:endParaRPr>
          </a:p>
          <a:p>
            <a:pPr eaLnBrk="1" hangingPunct="1">
              <a:lnSpc>
                <a:spcPts val="3000"/>
              </a:lnSpc>
              <a:spcBef>
                <a:spcPct val="10000"/>
              </a:spcBef>
              <a:buClrTx/>
              <a:buFontTx/>
              <a:buNone/>
            </a:pPr>
            <a:r>
              <a:rPr lang="en-US" altLang="zh-CN" sz="2000">
                <a:latin typeface="Times New Roman" panose="02020603050405020304" pitchFamily="18" charset="0"/>
              </a:rPr>
              <a:t>【</a:t>
            </a:r>
            <a:r>
              <a:rPr lang="zh-CN" altLang="en-US" sz="2000">
                <a:latin typeface="Times New Roman" panose="02020603050405020304" pitchFamily="18" charset="0"/>
              </a:rPr>
              <a:t>执行前条件</a:t>
            </a:r>
            <a:r>
              <a:rPr lang="en-US" altLang="zh-CN" sz="2000">
                <a:latin typeface="Times New Roman" panose="02020603050405020304" pitchFamily="18" charset="0"/>
              </a:rPr>
              <a:t>】</a:t>
            </a:r>
          </a:p>
          <a:p>
            <a:pPr eaLnBrk="1" hangingPunct="1">
              <a:lnSpc>
                <a:spcPts val="3000"/>
              </a:lnSpc>
              <a:spcBef>
                <a:spcPct val="10000"/>
              </a:spcBef>
              <a:buClrTx/>
              <a:buFontTx/>
              <a:buNone/>
            </a:pPr>
            <a:r>
              <a:rPr lang="en-US" altLang="zh-CN" sz="2000">
                <a:latin typeface="Times New Roman" panose="02020603050405020304" pitchFamily="18" charset="0"/>
              </a:rPr>
              <a:t>【</a:t>
            </a:r>
            <a:r>
              <a:rPr lang="zh-CN" altLang="en-US" sz="2000">
                <a:latin typeface="Times New Roman" panose="02020603050405020304" pitchFamily="18" charset="0"/>
              </a:rPr>
              <a:t>执行后结果</a:t>
            </a:r>
            <a:r>
              <a:rPr lang="en-US" altLang="zh-CN" sz="2000">
                <a:latin typeface="Times New Roman" panose="02020603050405020304" pitchFamily="18" charset="0"/>
              </a:rPr>
              <a:t>】</a:t>
            </a:r>
          </a:p>
          <a:p>
            <a:pPr eaLnBrk="1" hangingPunct="1">
              <a:lnSpc>
                <a:spcPts val="3000"/>
              </a:lnSpc>
              <a:spcBef>
                <a:spcPct val="10000"/>
              </a:spcBef>
              <a:buClrTx/>
              <a:buFontTx/>
              <a:buNone/>
            </a:pPr>
            <a:r>
              <a:rPr lang="zh-CN" altLang="zh-CN" sz="2000">
                <a:solidFill>
                  <a:srgbClr val="000000"/>
                </a:solidFill>
                <a:latin typeface="Times New Roman" panose="02020603050405020304" pitchFamily="18" charset="0"/>
              </a:rPr>
              <a:t>【</a:t>
            </a:r>
            <a:r>
              <a:rPr lang="en-US" altLang="zh-CN" sz="2000">
                <a:solidFill>
                  <a:srgbClr val="000000"/>
                </a:solidFill>
                <a:latin typeface="Times New Roman" panose="02020603050405020304" pitchFamily="18" charset="0"/>
              </a:rPr>
              <a:t>Use case</a:t>
            </a:r>
            <a:r>
              <a:rPr lang="zh-CN" altLang="en-US" sz="2000">
                <a:solidFill>
                  <a:srgbClr val="000000"/>
                </a:solidFill>
                <a:latin typeface="Times New Roman" panose="02020603050405020304" pitchFamily="18" charset="0"/>
              </a:rPr>
              <a:t>图</a:t>
            </a:r>
            <a:r>
              <a:rPr lang="en-US" altLang="zh-CN" sz="2000">
                <a:solidFill>
                  <a:srgbClr val="000000"/>
                </a:solidFill>
                <a:latin typeface="Times New Roman" panose="02020603050405020304" pitchFamily="18" charset="0"/>
              </a:rPr>
              <a:t>】</a:t>
            </a:r>
            <a:endParaRPr lang="en-US" altLang="zh-CN" sz="2000">
              <a:latin typeface="Times New Roman" panose="02020603050405020304" pitchFamily="18" charset="0"/>
            </a:endParaRPr>
          </a:p>
          <a:p>
            <a:pPr eaLnBrk="1" hangingPunct="1">
              <a:lnSpc>
                <a:spcPts val="3000"/>
              </a:lnSpc>
              <a:spcBef>
                <a:spcPct val="10000"/>
              </a:spcBef>
              <a:buClrTx/>
              <a:buFontTx/>
              <a:buNone/>
            </a:pPr>
            <a:r>
              <a:rPr lang="en-US" altLang="zh-CN" sz="2000">
                <a:latin typeface="Times New Roman" panose="02020603050405020304" pitchFamily="18" charset="0"/>
              </a:rPr>
              <a:t>【</a:t>
            </a:r>
            <a:r>
              <a:rPr lang="zh-CN" altLang="en-US" sz="2000">
                <a:latin typeface="Times New Roman" panose="02020603050405020304" pitchFamily="18" charset="0"/>
              </a:rPr>
              <a:t>场景</a:t>
            </a:r>
            <a:r>
              <a:rPr lang="en-US" altLang="zh-CN" sz="2000">
                <a:latin typeface="Times New Roman" panose="02020603050405020304" pitchFamily="18" charset="0"/>
              </a:rPr>
              <a:t>】</a:t>
            </a:r>
          </a:p>
        </p:txBody>
      </p:sp>
      <p:sp>
        <p:nvSpPr>
          <p:cNvPr id="50180" name="Rectangle 2"/>
          <p:cNvSpPr>
            <a:spLocks noGrp="1" noChangeArrowheads="1"/>
          </p:cNvSpPr>
          <p:nvPr>
            <p:ph type="title"/>
          </p:nvPr>
        </p:nvSpPr>
        <p:spPr>
          <a:xfrm>
            <a:off x="177800" y="1054100"/>
            <a:ext cx="8788400" cy="717550"/>
          </a:xfrm>
          <a:noFill/>
        </p:spPr>
        <p:txBody>
          <a:bodyPr/>
          <a:lstStyle/>
          <a:p>
            <a:pPr eaLnBrk="1" hangingPunct="1"/>
            <a:r>
              <a:rPr lang="zh-CN" altLang="en-US" smtClean="0"/>
              <a:t>案例分析</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506413" y="1949450"/>
            <a:ext cx="6589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127000">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solidFill>
                  <a:schemeClr val="accent1"/>
                </a:solidFill>
                <a:latin typeface="黑体" panose="02010609060101010101" pitchFamily="49" charset="-122"/>
                <a:ea typeface="黑体" panose="02010609060101010101" pitchFamily="49" charset="-122"/>
              </a:rPr>
              <a:t>下表描述了该用例和主角与其他</a:t>
            </a:r>
            <a:r>
              <a:rPr lang="en-US" altLang="zh-CN" sz="2000">
                <a:solidFill>
                  <a:schemeClr val="accent1"/>
                </a:solidFill>
                <a:latin typeface="黑体" panose="02010609060101010101" pitchFamily="49" charset="-122"/>
                <a:ea typeface="黑体" panose="02010609060101010101" pitchFamily="49" charset="-122"/>
              </a:rPr>
              <a:t>use case</a:t>
            </a:r>
            <a:r>
              <a:rPr lang="zh-CN" altLang="en-US" sz="2000">
                <a:solidFill>
                  <a:schemeClr val="accent1"/>
                </a:solidFill>
                <a:latin typeface="黑体" panose="02010609060101010101" pitchFamily="49" charset="-122"/>
                <a:ea typeface="黑体" panose="02010609060101010101" pitchFamily="49" charset="-122"/>
              </a:rPr>
              <a:t>的关系。</a:t>
            </a:r>
          </a:p>
        </p:txBody>
      </p:sp>
      <p:pic>
        <p:nvPicPr>
          <p:cNvPr id="51203" name="图片 6"/>
          <p:cNvPicPr>
            <a:picLocks noChangeAspect="1" noChangeArrowheads="1"/>
          </p:cNvPicPr>
          <p:nvPr/>
        </p:nvPicPr>
        <p:blipFill>
          <a:blip r:embed="rId2">
            <a:extLst>
              <a:ext uri="{28A0092B-C50C-407E-A947-70E740481C1C}">
                <a14:useLocalDpi xmlns:a14="http://schemas.microsoft.com/office/drawing/2010/main" val="0"/>
              </a:ext>
            </a:extLst>
          </a:blip>
          <a:srcRect t="3833" b="10417"/>
          <a:stretch>
            <a:fillRect/>
          </a:stretch>
        </p:blipFill>
        <p:spPr bwMode="auto">
          <a:xfrm>
            <a:off x="971550" y="2500313"/>
            <a:ext cx="7777163" cy="350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Rectangle 3"/>
          <p:cNvSpPr>
            <a:spLocks noChangeArrowheads="1"/>
          </p:cNvSpPr>
          <p:nvPr/>
        </p:nvSpPr>
        <p:spPr bwMode="auto">
          <a:xfrm>
            <a:off x="2286000" y="6215063"/>
            <a:ext cx="46434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127000">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600" b="0">
                <a:solidFill>
                  <a:srgbClr val="000000"/>
                </a:solidFill>
                <a:latin typeface="Times New Roman" panose="02020603050405020304" pitchFamily="18" charset="0"/>
              </a:rPr>
              <a:t> </a:t>
            </a:r>
            <a:r>
              <a:rPr lang="en-US" altLang="zh-CN" sz="1600">
                <a:solidFill>
                  <a:srgbClr val="000000"/>
                </a:solidFill>
                <a:latin typeface="Times New Roman" panose="02020603050405020304" pitchFamily="18" charset="0"/>
              </a:rPr>
              <a:t>HRMS</a:t>
            </a:r>
            <a:r>
              <a:rPr lang="zh-CN" altLang="en-US" sz="1600">
                <a:solidFill>
                  <a:srgbClr val="000000"/>
                </a:solidFill>
                <a:latin typeface="Times New Roman" panose="02020603050405020304" pitchFamily="18" charset="0"/>
              </a:rPr>
              <a:t>中的用例图</a:t>
            </a:r>
            <a:endParaRPr lang="zh-CN" altLang="en-US" sz="1600">
              <a:latin typeface="Times New Roman" panose="02020603050405020304" pitchFamily="18" charset="0"/>
            </a:endParaRPr>
          </a:p>
        </p:txBody>
      </p:sp>
      <p:sp>
        <p:nvSpPr>
          <p:cNvPr id="51205" name="Rectangle 2"/>
          <p:cNvSpPr>
            <a:spLocks noGrp="1" noChangeArrowheads="1"/>
          </p:cNvSpPr>
          <p:nvPr>
            <p:ph type="title"/>
          </p:nvPr>
        </p:nvSpPr>
        <p:spPr>
          <a:xfrm>
            <a:off x="177800" y="1054100"/>
            <a:ext cx="8788400" cy="717550"/>
          </a:xfrm>
          <a:noFill/>
        </p:spPr>
        <p:txBody>
          <a:bodyPr/>
          <a:lstStyle/>
          <a:p>
            <a:pPr eaLnBrk="1" hangingPunct="1"/>
            <a:r>
              <a:rPr lang="zh-CN" altLang="en-US" smtClean="0"/>
              <a:t>案例分析</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Text Box 3"/>
          <p:cNvSpPr txBox="1">
            <a:spLocks noChangeArrowheads="1"/>
          </p:cNvSpPr>
          <p:nvPr/>
        </p:nvSpPr>
        <p:spPr bwMode="auto">
          <a:xfrm>
            <a:off x="1000125" y="1916113"/>
            <a:ext cx="774858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1428" tIns="45714" rIns="91428" bIns="45714">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
                <a:schemeClr val="accent2"/>
              </a:buClr>
              <a:buSzPct val="70000"/>
              <a:buFont typeface="Wingdings" panose="05000000000000000000" pitchFamily="2" charset="2"/>
              <a:buChar char="n"/>
            </a:pPr>
            <a:r>
              <a:rPr kumimoji="0" lang="zh-CN" altLang="en-US" sz="2400">
                <a:solidFill>
                  <a:schemeClr val="accent2"/>
                </a:solidFill>
                <a:ea typeface="黑体" panose="02010609060101010101" pitchFamily="49" charset="-122"/>
              </a:rPr>
              <a:t> 需求变更管理</a:t>
            </a:r>
            <a:endParaRPr kumimoji="0" lang="en-US" altLang="zh-CN" sz="2400">
              <a:solidFill>
                <a:schemeClr val="accent2"/>
              </a:solidFill>
              <a:ea typeface="黑体" panose="02010609060101010101" pitchFamily="49" charset="-122"/>
            </a:endParaRPr>
          </a:p>
          <a:p>
            <a:pPr eaLnBrk="1" hangingPunct="1">
              <a:lnSpc>
                <a:spcPts val="3000"/>
              </a:lnSpc>
              <a:spcBef>
                <a:spcPct val="0"/>
              </a:spcBef>
              <a:buClrTx/>
              <a:buFontTx/>
              <a:buNone/>
            </a:pPr>
            <a:r>
              <a:rPr lang="zh-CN" altLang="en-US" sz="2000" b="0">
                <a:latin typeface="Times New Roman" panose="02020603050405020304" pitchFamily="18" charset="0"/>
              </a:rPr>
              <a:t>        </a:t>
            </a:r>
            <a:r>
              <a:rPr lang="zh-CN" altLang="en-US" sz="2000">
                <a:latin typeface="Times New Roman" panose="02020603050405020304" pitchFamily="18" charset="0"/>
              </a:rPr>
              <a:t>建立需求基准版本和需求控制版本文档。所有的需求文档都要进行版本控制，文档要包含文档类型、名称、创建者、创建时间、修改者、修改时间、版本号、评审人员等信息。</a:t>
            </a:r>
          </a:p>
          <a:p>
            <a:pPr eaLnBrk="1" hangingPunct="1">
              <a:lnSpc>
                <a:spcPts val="3000"/>
              </a:lnSpc>
              <a:spcBef>
                <a:spcPct val="0"/>
              </a:spcBef>
              <a:buClrTx/>
              <a:buFontTx/>
              <a:buNone/>
            </a:pPr>
            <a:r>
              <a:rPr lang="zh-CN" altLang="en-US" sz="2000">
                <a:latin typeface="Times New Roman" panose="02020603050405020304" pitchFamily="18" charset="0"/>
              </a:rPr>
              <a:t>        在开发</a:t>
            </a:r>
            <a:r>
              <a:rPr lang="en-US" altLang="zh-CN" sz="2000">
                <a:latin typeface="Times New Roman" panose="02020603050405020304" pitchFamily="18" charset="0"/>
              </a:rPr>
              <a:t>HRMS</a:t>
            </a:r>
            <a:r>
              <a:rPr lang="zh-CN" altLang="en-US" sz="2000">
                <a:latin typeface="Times New Roman" panose="02020603050405020304" pitchFamily="18" charset="0"/>
              </a:rPr>
              <a:t>中，提交的需求文档包括用户界面说明文档、</a:t>
            </a:r>
            <a:r>
              <a:rPr lang="en-US" altLang="zh-CN" sz="2000">
                <a:latin typeface="Times New Roman" panose="02020603050405020304" pitchFamily="18" charset="0"/>
              </a:rPr>
              <a:t>Use Case</a:t>
            </a:r>
            <a:r>
              <a:rPr lang="zh-CN" altLang="en-US" sz="2000">
                <a:latin typeface="Times New Roman" panose="02020603050405020304" pitchFamily="18" charset="0"/>
              </a:rPr>
              <a:t>报告、</a:t>
            </a:r>
            <a:r>
              <a:rPr lang="en-US" altLang="zh-CN" sz="2000">
                <a:latin typeface="Times New Roman" panose="02020603050405020304" pitchFamily="18" charset="0"/>
              </a:rPr>
              <a:t>Glossary</a:t>
            </a:r>
            <a:r>
              <a:rPr lang="zh-CN" altLang="en-US" sz="2000">
                <a:latin typeface="Times New Roman" panose="02020603050405020304" pitchFamily="18" charset="0"/>
              </a:rPr>
              <a:t>文档、软件开发计划、</a:t>
            </a:r>
            <a:r>
              <a:rPr lang="en-US" altLang="zh-CN" sz="2000">
                <a:latin typeface="Times New Roman" panose="02020603050405020304" pitchFamily="18" charset="0"/>
              </a:rPr>
              <a:t>Use Case</a:t>
            </a:r>
            <a:r>
              <a:rPr lang="zh-CN" altLang="en-US" sz="2000">
                <a:latin typeface="Times New Roman" panose="02020603050405020304" pitchFamily="18" charset="0"/>
              </a:rPr>
              <a:t>模型调研以及补充说明。所有的文档采用统一的编号规则和命名规则。</a:t>
            </a:r>
            <a:endParaRPr lang="en-US" altLang="zh-CN" sz="2000">
              <a:latin typeface="Times New Roman" panose="02020603050405020304" pitchFamily="18" charset="0"/>
            </a:endParaRPr>
          </a:p>
          <a:p>
            <a:pPr lvl="1" eaLnBrk="1" hangingPunct="1">
              <a:lnSpc>
                <a:spcPts val="3000"/>
              </a:lnSpc>
              <a:spcBef>
                <a:spcPct val="0"/>
              </a:spcBef>
              <a:buClr>
                <a:schemeClr val="accent2"/>
              </a:buClr>
              <a:buSzPct val="70000"/>
              <a:buFont typeface="Wingdings" panose="05000000000000000000" pitchFamily="2" charset="2"/>
              <a:buChar char="l"/>
            </a:pPr>
            <a:r>
              <a:rPr lang="en-US" altLang="zh-CN" sz="2000">
                <a:latin typeface="Times New Roman" panose="02020603050405020304" pitchFamily="18" charset="0"/>
              </a:rPr>
              <a:t> </a:t>
            </a:r>
            <a:r>
              <a:rPr lang="zh-CN" altLang="en-US" sz="2000">
                <a:solidFill>
                  <a:schemeClr val="accent2"/>
                </a:solidFill>
                <a:latin typeface="Times New Roman" panose="02020603050405020304" pitchFamily="18" charset="0"/>
                <a:ea typeface="黑体" panose="02010609060101010101" pitchFamily="49" charset="-122"/>
              </a:rPr>
              <a:t>文档编号规则</a:t>
            </a:r>
            <a:endParaRPr lang="zh-CN" altLang="en-US" sz="2000">
              <a:latin typeface="Times New Roman" panose="02020603050405020304" pitchFamily="18" charset="0"/>
            </a:endParaRPr>
          </a:p>
          <a:p>
            <a:pPr eaLnBrk="1" hangingPunct="1">
              <a:lnSpc>
                <a:spcPts val="3000"/>
              </a:lnSpc>
              <a:spcBef>
                <a:spcPct val="0"/>
              </a:spcBef>
              <a:buClrTx/>
              <a:buFontTx/>
              <a:buNone/>
            </a:pPr>
            <a:r>
              <a:rPr lang="zh-CN" altLang="en-US" sz="2000">
                <a:latin typeface="Times New Roman" panose="02020603050405020304" pitchFamily="18" charset="0"/>
              </a:rPr>
              <a:t>        系统名缩写＋</a:t>
            </a:r>
            <a:r>
              <a:rPr lang="en-US" altLang="zh-CN" sz="2000">
                <a:latin typeface="Times New Roman" panose="02020603050405020304" pitchFamily="18" charset="0"/>
              </a:rPr>
              <a:t>“_”</a:t>
            </a:r>
            <a:r>
              <a:rPr lang="zh-CN" altLang="en-US" sz="2000">
                <a:latin typeface="Times New Roman" panose="02020603050405020304" pitchFamily="18" charset="0"/>
              </a:rPr>
              <a:t>＋文档类型缩写＋</a:t>
            </a:r>
            <a:r>
              <a:rPr lang="en-US" altLang="zh-CN" sz="2000">
                <a:latin typeface="Times New Roman" panose="02020603050405020304" pitchFamily="18" charset="0"/>
              </a:rPr>
              <a:t>_</a:t>
            </a:r>
            <a:r>
              <a:rPr lang="zh-CN" altLang="en-US" sz="2000">
                <a:latin typeface="Times New Roman" panose="02020603050405020304" pitchFamily="18" charset="0"/>
              </a:rPr>
              <a:t>＋模块名缩写＋</a:t>
            </a:r>
            <a:r>
              <a:rPr lang="en-US" altLang="zh-CN" sz="2000">
                <a:latin typeface="Times New Roman" panose="02020603050405020304" pitchFamily="18" charset="0"/>
              </a:rPr>
              <a:t>“_”</a:t>
            </a:r>
            <a:r>
              <a:rPr lang="zh-CN" altLang="en-US" sz="2000">
                <a:latin typeface="Times New Roman" panose="02020603050405020304" pitchFamily="18" charset="0"/>
              </a:rPr>
              <a:t>＋编号＋版本号（后文没有</a:t>
            </a:r>
            <a:r>
              <a:rPr lang="en-US" altLang="zh-CN" sz="2000">
                <a:latin typeface="Times New Roman" panose="02020603050405020304" pitchFamily="18" charset="0"/>
              </a:rPr>
              <a:t>+</a:t>
            </a:r>
            <a:r>
              <a:rPr lang="zh-CN" altLang="en-US" sz="2000">
                <a:latin typeface="Times New Roman" panose="02020603050405020304" pitchFamily="18" charset="0"/>
              </a:rPr>
              <a:t>版本号）。</a:t>
            </a:r>
          </a:p>
          <a:p>
            <a:pPr lvl="1" eaLnBrk="1" hangingPunct="1">
              <a:lnSpc>
                <a:spcPts val="3000"/>
              </a:lnSpc>
              <a:spcBef>
                <a:spcPct val="0"/>
              </a:spcBef>
              <a:buClr>
                <a:schemeClr val="accent2"/>
              </a:buClr>
              <a:buSzPct val="70000"/>
              <a:buFont typeface="Wingdings" panose="05000000000000000000" pitchFamily="2" charset="2"/>
              <a:buChar char="l"/>
            </a:pPr>
            <a:r>
              <a:rPr lang="en-US" altLang="zh-CN" sz="2000">
                <a:latin typeface="Times New Roman" panose="02020603050405020304" pitchFamily="18" charset="0"/>
              </a:rPr>
              <a:t> </a:t>
            </a:r>
            <a:r>
              <a:rPr lang="zh-CN" altLang="en-US" sz="2000">
                <a:solidFill>
                  <a:schemeClr val="accent2"/>
                </a:solidFill>
                <a:latin typeface="Times New Roman" panose="02020603050405020304" pitchFamily="18" charset="0"/>
                <a:ea typeface="黑体" panose="02010609060101010101" pitchFamily="49" charset="-122"/>
              </a:rPr>
              <a:t>文档命名规则</a:t>
            </a:r>
            <a:endParaRPr lang="zh-CN" altLang="en-US" sz="2000">
              <a:latin typeface="Times New Roman" panose="02020603050405020304" pitchFamily="18" charset="0"/>
            </a:endParaRPr>
          </a:p>
          <a:p>
            <a:pPr eaLnBrk="1" hangingPunct="1">
              <a:lnSpc>
                <a:spcPts val="3000"/>
              </a:lnSpc>
              <a:spcBef>
                <a:spcPct val="0"/>
              </a:spcBef>
              <a:buClrTx/>
              <a:buFontTx/>
              <a:buNone/>
            </a:pPr>
            <a:r>
              <a:rPr lang="zh-CN" altLang="en-US" sz="2000">
                <a:latin typeface="Times New Roman" panose="02020603050405020304" pitchFamily="18" charset="0"/>
              </a:rPr>
              <a:t>        文档类型＋</a:t>
            </a:r>
            <a:r>
              <a:rPr lang="en-US" altLang="zh-CN" sz="2000">
                <a:latin typeface="Times New Roman" panose="02020603050405020304" pitchFamily="18" charset="0"/>
              </a:rPr>
              <a:t>“_”</a:t>
            </a:r>
            <a:r>
              <a:rPr lang="zh-CN" altLang="en-US" sz="2000">
                <a:latin typeface="Times New Roman" panose="02020603050405020304" pitchFamily="18" charset="0"/>
              </a:rPr>
              <a:t>文档名</a:t>
            </a:r>
            <a:r>
              <a:rPr lang="en-US" altLang="zh-CN" sz="2000">
                <a:latin typeface="Times New Roman" panose="02020603050405020304" pitchFamily="18" charset="0"/>
              </a:rPr>
              <a:t>“_”</a:t>
            </a:r>
            <a:r>
              <a:rPr lang="zh-CN" altLang="en-US" sz="2000">
                <a:latin typeface="Times New Roman" panose="02020603050405020304" pitchFamily="18" charset="0"/>
              </a:rPr>
              <a:t>＋版本号。</a:t>
            </a:r>
          </a:p>
        </p:txBody>
      </p:sp>
      <p:sp>
        <p:nvSpPr>
          <p:cNvPr id="52227" name="Rectangle 2"/>
          <p:cNvSpPr>
            <a:spLocks noGrp="1" noChangeArrowheads="1"/>
          </p:cNvSpPr>
          <p:nvPr>
            <p:ph type="title"/>
          </p:nvPr>
        </p:nvSpPr>
        <p:spPr>
          <a:xfrm>
            <a:off x="177800" y="1054100"/>
            <a:ext cx="8788400" cy="717550"/>
          </a:xfrm>
          <a:noFill/>
        </p:spPr>
        <p:txBody>
          <a:bodyPr/>
          <a:lstStyle/>
          <a:p>
            <a:pPr eaLnBrk="1" hangingPunct="1"/>
            <a:r>
              <a:rPr lang="zh-CN" altLang="en-US" smtClean="0"/>
              <a:t>案例分析</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graphicFrame>
        <p:nvGraphicFramePr>
          <p:cNvPr id="53251" name="Object 1"/>
          <p:cNvGraphicFramePr>
            <a:graphicFrameLocks noChangeAspect="1"/>
          </p:cNvGraphicFramePr>
          <p:nvPr/>
        </p:nvGraphicFramePr>
        <p:xfrm>
          <a:off x="1692275" y="1876425"/>
          <a:ext cx="5759450" cy="4505325"/>
        </p:xfrm>
        <a:graphic>
          <a:graphicData uri="http://schemas.openxmlformats.org/presentationml/2006/ole">
            <mc:AlternateContent xmlns:mc="http://schemas.openxmlformats.org/markup-compatibility/2006">
              <mc:Choice xmlns:v="urn:schemas-microsoft-com:vml" Requires="v">
                <p:oleObj spid="_x0000_s53258" r:id="rId3" imgW="4881677" imgH="5974690" progId="Visio.Drawing.11">
                  <p:embed/>
                </p:oleObj>
              </mc:Choice>
              <mc:Fallback>
                <p:oleObj r:id="rId3" imgW="4881677" imgH="597469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876425"/>
                        <a:ext cx="5759450" cy="450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2" name="Rectangle 3"/>
          <p:cNvSpPr>
            <a:spLocks noChangeArrowheads="1"/>
          </p:cNvSpPr>
          <p:nvPr/>
        </p:nvSpPr>
        <p:spPr bwMode="auto">
          <a:xfrm>
            <a:off x="2928938" y="6475413"/>
            <a:ext cx="31432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127000">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zh-CN" altLang="en-US" sz="1600" b="0">
                <a:solidFill>
                  <a:srgbClr val="000000"/>
                </a:solidFill>
                <a:latin typeface="Times New Roman" panose="02020603050405020304" pitchFamily="18" charset="0"/>
                <a:ea typeface="黑体" panose="02010609060101010101" pitchFamily="49" charset="-122"/>
              </a:rPr>
              <a:t>需求变更管理流程</a:t>
            </a:r>
            <a:endParaRPr lang="zh-CN" altLang="en-US" sz="1600" b="0">
              <a:latin typeface="Times New Roman" panose="02020603050405020304" pitchFamily="18" charset="0"/>
              <a:ea typeface="黑体" panose="02010609060101010101" pitchFamily="49" charset="-122"/>
            </a:endParaRPr>
          </a:p>
        </p:txBody>
      </p:sp>
      <p:sp>
        <p:nvSpPr>
          <p:cNvPr id="53253" name="Rectangle 2"/>
          <p:cNvSpPr>
            <a:spLocks noGrp="1" noChangeArrowheads="1"/>
          </p:cNvSpPr>
          <p:nvPr>
            <p:ph type="title"/>
          </p:nvPr>
        </p:nvSpPr>
        <p:spPr>
          <a:xfrm>
            <a:off x="177800" y="1054100"/>
            <a:ext cx="8788400" cy="717550"/>
          </a:xfrm>
          <a:noFill/>
        </p:spPr>
        <p:txBody>
          <a:bodyPr/>
          <a:lstStyle/>
          <a:p>
            <a:pPr eaLnBrk="1" hangingPunct="1"/>
            <a:r>
              <a:rPr lang="zh-CN" altLang="en-US" smtClean="0"/>
              <a:t>案例分析</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179388" y="1052513"/>
            <a:ext cx="8788400" cy="717550"/>
          </a:xfrm>
          <a:noFill/>
        </p:spPr>
        <p:txBody>
          <a:bodyPr/>
          <a:lstStyle/>
          <a:p>
            <a:pPr eaLnBrk="1" hangingPunct="1"/>
            <a:r>
              <a:rPr lang="zh-CN" altLang="en-US" smtClean="0"/>
              <a:t>本章内容提要</a:t>
            </a:r>
            <a:endParaRPr lang="en-US" altLang="zh-CN" smtClean="0"/>
          </a:p>
        </p:txBody>
      </p:sp>
      <p:grpSp>
        <p:nvGrpSpPr>
          <p:cNvPr id="54275" name="Group 3"/>
          <p:cNvGrpSpPr>
            <a:grpSpLocks/>
          </p:cNvGrpSpPr>
          <p:nvPr/>
        </p:nvGrpSpPr>
        <p:grpSpPr bwMode="auto">
          <a:xfrm>
            <a:off x="1057275" y="2222500"/>
            <a:ext cx="5675313" cy="3943350"/>
            <a:chOff x="385" y="1161"/>
            <a:chExt cx="3575" cy="2484"/>
          </a:xfrm>
        </p:grpSpPr>
        <p:sp>
          <p:nvSpPr>
            <p:cNvPr id="54276" name="AutoShape 4"/>
            <p:cNvSpPr>
              <a:spLocks noChangeArrowheads="1"/>
            </p:cNvSpPr>
            <p:nvPr/>
          </p:nvSpPr>
          <p:spPr bwMode="auto">
            <a:xfrm>
              <a:off x="464" y="1161"/>
              <a:ext cx="3493" cy="279"/>
            </a:xfrm>
            <a:prstGeom prst="homePlate">
              <a:avLst>
                <a:gd name="adj" fmla="val 32516"/>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54277" name="AutoShape 8"/>
            <p:cNvSpPr>
              <a:spLocks noChangeArrowheads="1"/>
            </p:cNvSpPr>
            <p:nvPr/>
          </p:nvSpPr>
          <p:spPr bwMode="auto">
            <a:xfrm>
              <a:off x="467" y="3060"/>
              <a:ext cx="3493" cy="263"/>
            </a:xfrm>
            <a:prstGeom prst="homePlate">
              <a:avLst>
                <a:gd name="adj" fmla="val 32527"/>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grpSp>
          <p:nvGrpSpPr>
            <p:cNvPr id="54278" name="Group 6"/>
            <p:cNvGrpSpPr>
              <a:grpSpLocks/>
            </p:cNvGrpSpPr>
            <p:nvPr/>
          </p:nvGrpSpPr>
          <p:grpSpPr bwMode="auto">
            <a:xfrm>
              <a:off x="385" y="1207"/>
              <a:ext cx="3575" cy="2438"/>
              <a:chOff x="385" y="1207"/>
              <a:chExt cx="3575" cy="2438"/>
            </a:xfrm>
          </p:grpSpPr>
          <p:sp>
            <p:nvSpPr>
              <p:cNvPr id="54279" name="Text Box 5"/>
              <p:cNvSpPr txBox="1">
                <a:spLocks noChangeArrowheads="1"/>
              </p:cNvSpPr>
              <p:nvPr/>
            </p:nvSpPr>
            <p:spPr bwMode="auto">
              <a:xfrm>
                <a:off x="626" y="1215"/>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软件项目需求管理概述</a:t>
                </a:r>
                <a:r>
                  <a:rPr lang="zh-CN" altLang="en-US" sz="2000" b="0">
                    <a:latin typeface="Times New Roman" panose="02020603050405020304" pitchFamily="18" charset="0"/>
                  </a:rPr>
                  <a:t> </a:t>
                </a:r>
              </a:p>
            </p:txBody>
          </p:sp>
          <p:sp>
            <p:nvSpPr>
              <p:cNvPr id="54280" name="AutoShape 6"/>
              <p:cNvSpPr>
                <a:spLocks noChangeArrowheads="1"/>
              </p:cNvSpPr>
              <p:nvPr/>
            </p:nvSpPr>
            <p:spPr bwMode="auto">
              <a:xfrm>
                <a:off x="464" y="1491"/>
                <a:ext cx="3493" cy="273"/>
              </a:xfrm>
              <a:prstGeom prst="homePlate">
                <a:avLst>
                  <a:gd name="adj" fmla="val 32520"/>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54281" name="Text Box 7"/>
              <p:cNvSpPr txBox="1">
                <a:spLocks noChangeArrowheads="1"/>
              </p:cNvSpPr>
              <p:nvPr/>
            </p:nvSpPr>
            <p:spPr bwMode="auto">
              <a:xfrm>
                <a:off x="626" y="1539"/>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需求开发和管理过程</a:t>
                </a:r>
                <a:r>
                  <a:rPr lang="zh-CN" altLang="en-US" sz="2000" b="0">
                    <a:latin typeface="Times New Roman" panose="02020603050405020304" pitchFamily="18" charset="0"/>
                  </a:rPr>
                  <a:t> </a:t>
                </a:r>
              </a:p>
            </p:txBody>
          </p:sp>
          <p:sp>
            <p:nvSpPr>
              <p:cNvPr id="54282" name="AutoShape 8"/>
              <p:cNvSpPr>
                <a:spLocks noChangeArrowheads="1"/>
              </p:cNvSpPr>
              <p:nvPr/>
            </p:nvSpPr>
            <p:spPr bwMode="auto">
              <a:xfrm>
                <a:off x="464" y="1800"/>
                <a:ext cx="3493" cy="266"/>
              </a:xfrm>
              <a:prstGeom prst="homePlate">
                <a:avLst>
                  <a:gd name="adj" fmla="val 32525"/>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54283" name="Text Box 9"/>
              <p:cNvSpPr txBox="1">
                <a:spLocks noChangeArrowheads="1"/>
              </p:cNvSpPr>
              <p:nvPr/>
            </p:nvSpPr>
            <p:spPr bwMode="auto">
              <a:xfrm>
                <a:off x="626" y="1845"/>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需求获取方法</a:t>
                </a:r>
                <a:r>
                  <a:rPr lang="zh-CN" altLang="en-US" sz="2000" b="0">
                    <a:latin typeface="Times New Roman" panose="02020603050405020304" pitchFamily="18" charset="0"/>
                  </a:rPr>
                  <a:t> </a:t>
                </a:r>
              </a:p>
            </p:txBody>
          </p:sp>
          <p:sp>
            <p:nvSpPr>
              <p:cNvPr id="54284" name="Rectangle 10"/>
              <p:cNvSpPr>
                <a:spLocks noChangeArrowheads="1"/>
              </p:cNvSpPr>
              <p:nvPr/>
            </p:nvSpPr>
            <p:spPr bwMode="auto">
              <a:xfrm>
                <a:off x="385" y="1207"/>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5.1</a:t>
                </a:r>
                <a:endParaRPr lang="en-US" altLang="zh-CN" sz="1800">
                  <a:solidFill>
                    <a:srgbClr val="000000"/>
                  </a:solidFill>
                </a:endParaRPr>
              </a:p>
            </p:txBody>
          </p:sp>
          <p:sp>
            <p:nvSpPr>
              <p:cNvPr id="54285" name="Rectangle 11"/>
              <p:cNvSpPr>
                <a:spLocks noChangeArrowheads="1"/>
              </p:cNvSpPr>
              <p:nvPr/>
            </p:nvSpPr>
            <p:spPr bwMode="auto">
              <a:xfrm>
                <a:off x="385" y="1564"/>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5.2</a:t>
                </a:r>
                <a:endParaRPr lang="en-US" altLang="zh-CN" sz="1800">
                  <a:solidFill>
                    <a:schemeClr val="bg1"/>
                  </a:solidFill>
                </a:endParaRPr>
              </a:p>
            </p:txBody>
          </p:sp>
          <p:sp>
            <p:nvSpPr>
              <p:cNvPr id="54286" name="Rectangle 12"/>
              <p:cNvSpPr>
                <a:spLocks noChangeArrowheads="1"/>
              </p:cNvSpPr>
              <p:nvPr/>
            </p:nvSpPr>
            <p:spPr bwMode="auto">
              <a:xfrm>
                <a:off x="385" y="1873"/>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5.3</a:t>
                </a:r>
                <a:endParaRPr lang="en-US" altLang="zh-CN" sz="1800">
                  <a:solidFill>
                    <a:srgbClr val="000000"/>
                  </a:solidFill>
                </a:endParaRPr>
              </a:p>
            </p:txBody>
          </p:sp>
          <p:sp>
            <p:nvSpPr>
              <p:cNvPr id="54287" name="AutoShape 8"/>
              <p:cNvSpPr>
                <a:spLocks noChangeArrowheads="1"/>
              </p:cNvSpPr>
              <p:nvPr/>
            </p:nvSpPr>
            <p:spPr bwMode="auto">
              <a:xfrm>
                <a:off x="467" y="2115"/>
                <a:ext cx="3493" cy="263"/>
              </a:xfrm>
              <a:prstGeom prst="homePlate">
                <a:avLst>
                  <a:gd name="adj" fmla="val 32527"/>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54288" name="Text Box 9"/>
              <p:cNvSpPr txBox="1">
                <a:spLocks noChangeArrowheads="1"/>
              </p:cNvSpPr>
              <p:nvPr/>
            </p:nvSpPr>
            <p:spPr bwMode="auto">
              <a:xfrm>
                <a:off x="629" y="2160"/>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需求分析建模方法</a:t>
                </a:r>
                <a:r>
                  <a:rPr lang="zh-CN" altLang="en-US" sz="2000" b="0">
                    <a:latin typeface="Times New Roman" panose="02020603050405020304" pitchFamily="18" charset="0"/>
                  </a:rPr>
                  <a:t> </a:t>
                </a:r>
              </a:p>
            </p:txBody>
          </p:sp>
          <p:sp>
            <p:nvSpPr>
              <p:cNvPr id="54289" name="Rectangle 12"/>
              <p:cNvSpPr>
                <a:spLocks noChangeArrowheads="1"/>
              </p:cNvSpPr>
              <p:nvPr/>
            </p:nvSpPr>
            <p:spPr bwMode="auto">
              <a:xfrm>
                <a:off x="388" y="2188"/>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5.4</a:t>
                </a:r>
                <a:endParaRPr lang="en-US" altLang="zh-CN" sz="1800">
                  <a:solidFill>
                    <a:srgbClr val="000000"/>
                  </a:solidFill>
                </a:endParaRPr>
              </a:p>
            </p:txBody>
          </p:sp>
          <p:sp>
            <p:nvSpPr>
              <p:cNvPr id="54290" name="AutoShape 8"/>
              <p:cNvSpPr>
                <a:spLocks noChangeArrowheads="1"/>
              </p:cNvSpPr>
              <p:nvPr/>
            </p:nvSpPr>
            <p:spPr bwMode="auto">
              <a:xfrm>
                <a:off x="467" y="2430"/>
                <a:ext cx="3493" cy="263"/>
              </a:xfrm>
              <a:prstGeom prst="homePlate">
                <a:avLst>
                  <a:gd name="adj" fmla="val 32527"/>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54291" name="Text Box 9"/>
              <p:cNvSpPr txBox="1">
                <a:spLocks noChangeArrowheads="1"/>
              </p:cNvSpPr>
              <p:nvPr/>
            </p:nvSpPr>
            <p:spPr bwMode="auto">
              <a:xfrm>
                <a:off x="629" y="2475"/>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需求管理工具</a:t>
                </a:r>
                <a:r>
                  <a:rPr lang="zh-CN" altLang="en-US" sz="2000" b="0">
                    <a:latin typeface="Times New Roman" panose="02020603050405020304" pitchFamily="18" charset="0"/>
                  </a:rPr>
                  <a:t> </a:t>
                </a:r>
              </a:p>
            </p:txBody>
          </p:sp>
          <p:sp>
            <p:nvSpPr>
              <p:cNvPr id="54292" name="Rectangle 12"/>
              <p:cNvSpPr>
                <a:spLocks noChangeArrowheads="1"/>
              </p:cNvSpPr>
              <p:nvPr/>
            </p:nvSpPr>
            <p:spPr bwMode="auto">
              <a:xfrm>
                <a:off x="388" y="2503"/>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5.5</a:t>
                </a:r>
                <a:endParaRPr lang="en-US" altLang="zh-CN" sz="1800">
                  <a:solidFill>
                    <a:srgbClr val="000000"/>
                  </a:solidFill>
                </a:endParaRPr>
              </a:p>
            </p:txBody>
          </p:sp>
          <p:sp>
            <p:nvSpPr>
              <p:cNvPr id="54293" name="AutoShape 8"/>
              <p:cNvSpPr>
                <a:spLocks noChangeArrowheads="1"/>
              </p:cNvSpPr>
              <p:nvPr/>
            </p:nvSpPr>
            <p:spPr bwMode="auto">
              <a:xfrm>
                <a:off x="467" y="2745"/>
                <a:ext cx="3493" cy="263"/>
              </a:xfrm>
              <a:prstGeom prst="homePlate">
                <a:avLst>
                  <a:gd name="adj" fmla="val 32527"/>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54294" name="Text Box 9"/>
              <p:cNvSpPr txBox="1">
                <a:spLocks noChangeArrowheads="1"/>
              </p:cNvSpPr>
              <p:nvPr/>
            </p:nvSpPr>
            <p:spPr bwMode="auto">
              <a:xfrm>
                <a:off x="629" y="2790"/>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案例分析</a:t>
                </a:r>
                <a:r>
                  <a:rPr lang="zh-CN" altLang="en-US" sz="2000" b="0">
                    <a:latin typeface="Times New Roman" panose="02020603050405020304" pitchFamily="18" charset="0"/>
                  </a:rPr>
                  <a:t> </a:t>
                </a:r>
              </a:p>
            </p:txBody>
          </p:sp>
          <p:sp>
            <p:nvSpPr>
              <p:cNvPr id="54295" name="Rectangle 12"/>
              <p:cNvSpPr>
                <a:spLocks noChangeArrowheads="1"/>
              </p:cNvSpPr>
              <p:nvPr/>
            </p:nvSpPr>
            <p:spPr bwMode="auto">
              <a:xfrm>
                <a:off x="388" y="2783"/>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5.6</a:t>
                </a:r>
                <a:endParaRPr lang="en-US" altLang="zh-CN" sz="1800">
                  <a:solidFill>
                    <a:srgbClr val="000000"/>
                  </a:solidFill>
                </a:endParaRPr>
              </a:p>
            </p:txBody>
          </p:sp>
          <p:sp>
            <p:nvSpPr>
              <p:cNvPr id="54296" name="Text Box 9"/>
              <p:cNvSpPr txBox="1">
                <a:spLocks noChangeArrowheads="1"/>
              </p:cNvSpPr>
              <p:nvPr/>
            </p:nvSpPr>
            <p:spPr bwMode="auto">
              <a:xfrm>
                <a:off x="629" y="3105"/>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本章小结</a:t>
                </a:r>
                <a:r>
                  <a:rPr lang="zh-CN" altLang="en-US" sz="2000" b="0">
                    <a:latin typeface="Times New Roman" panose="02020603050405020304" pitchFamily="18" charset="0"/>
                  </a:rPr>
                  <a:t> </a:t>
                </a:r>
              </a:p>
            </p:txBody>
          </p:sp>
          <p:sp>
            <p:nvSpPr>
              <p:cNvPr id="54297" name="Rectangle 12"/>
              <p:cNvSpPr>
                <a:spLocks noChangeArrowheads="1"/>
              </p:cNvSpPr>
              <p:nvPr/>
            </p:nvSpPr>
            <p:spPr bwMode="auto">
              <a:xfrm>
                <a:off x="388" y="3133"/>
                <a:ext cx="211" cy="164"/>
              </a:xfrm>
              <a:prstGeom prst="rect">
                <a:avLst/>
              </a:prstGeom>
              <a:solidFill>
                <a:schemeClr val="accent2"/>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5.7</a:t>
                </a:r>
                <a:endParaRPr lang="en-US" altLang="zh-CN" sz="1800">
                  <a:solidFill>
                    <a:srgbClr val="000000"/>
                  </a:solidFill>
                </a:endParaRPr>
              </a:p>
            </p:txBody>
          </p:sp>
          <p:sp>
            <p:nvSpPr>
              <p:cNvPr id="54298" name="AutoShape 8"/>
              <p:cNvSpPr>
                <a:spLocks noChangeArrowheads="1"/>
              </p:cNvSpPr>
              <p:nvPr/>
            </p:nvSpPr>
            <p:spPr bwMode="auto">
              <a:xfrm>
                <a:off x="467" y="3375"/>
                <a:ext cx="3493" cy="270"/>
              </a:xfrm>
              <a:prstGeom prst="homePlate">
                <a:avLst>
                  <a:gd name="adj" fmla="val 32522"/>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54299" name="Text Box 9"/>
              <p:cNvSpPr txBox="1">
                <a:spLocks noChangeArrowheads="1"/>
              </p:cNvSpPr>
              <p:nvPr/>
            </p:nvSpPr>
            <p:spPr bwMode="auto">
              <a:xfrm>
                <a:off x="629" y="3420"/>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复习思考题</a:t>
                </a:r>
                <a:r>
                  <a:rPr lang="zh-CN" altLang="en-US" sz="2000" b="0">
                    <a:latin typeface="Times New Roman" panose="02020603050405020304" pitchFamily="18" charset="0"/>
                  </a:rPr>
                  <a:t> </a:t>
                </a:r>
              </a:p>
            </p:txBody>
          </p:sp>
          <p:sp>
            <p:nvSpPr>
              <p:cNvPr id="54300" name="Rectangle 12"/>
              <p:cNvSpPr>
                <a:spLocks noChangeArrowheads="1"/>
              </p:cNvSpPr>
              <p:nvPr/>
            </p:nvSpPr>
            <p:spPr bwMode="auto">
              <a:xfrm>
                <a:off x="388" y="3448"/>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5.8</a:t>
                </a:r>
                <a:endParaRPr lang="en-US" altLang="zh-CN" sz="1800">
                  <a:solidFill>
                    <a:srgbClr val="000000"/>
                  </a:solidFill>
                </a:endParaRPr>
              </a:p>
            </p:txBody>
          </p:sp>
        </p:gr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77800" y="1054100"/>
            <a:ext cx="8788400" cy="717550"/>
          </a:xfrm>
          <a:noFill/>
        </p:spPr>
        <p:txBody>
          <a:bodyPr/>
          <a:lstStyle/>
          <a:p>
            <a:pPr eaLnBrk="1" hangingPunct="1"/>
            <a:r>
              <a:rPr lang="en-US" altLang="zh-CN" smtClean="0"/>
              <a:t>5.7 </a:t>
            </a:r>
            <a:r>
              <a:rPr lang="zh-CN" altLang="en-US" smtClean="0"/>
              <a:t>本章小结</a:t>
            </a:r>
          </a:p>
        </p:txBody>
      </p:sp>
      <p:sp>
        <p:nvSpPr>
          <p:cNvPr id="55299" name="Rectangle 5"/>
          <p:cNvSpPr>
            <a:spLocks noChangeArrowheads="1"/>
          </p:cNvSpPr>
          <p:nvPr/>
        </p:nvSpPr>
        <p:spPr bwMode="auto">
          <a:xfrm>
            <a:off x="442913" y="1900238"/>
            <a:ext cx="4316412" cy="4471987"/>
          </a:xfrm>
          <a:prstGeom prst="rect">
            <a:avLst/>
          </a:prstGeom>
          <a:solidFill>
            <a:srgbClr val="FFFFC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1600">
                <a:solidFill>
                  <a:srgbClr val="C45908"/>
                </a:solidFill>
              </a:rPr>
              <a:t>本章讲述了软件项目需求管理的基本概念、特点、过程，通过本章的学习，大家应该了解软件需求管理在软件项目管理中的作用与重要性，并熟悉其基本的方法。</a:t>
            </a:r>
            <a:endParaRPr kumimoji="0" lang="zh-CN" altLang="en-US" sz="1600">
              <a:solidFill>
                <a:srgbClr val="C45908"/>
              </a:solidFill>
            </a:endParaRPr>
          </a:p>
          <a:p>
            <a:pPr>
              <a:lnSpc>
                <a:spcPct val="130000"/>
              </a:lnSpc>
            </a:pPr>
            <a:r>
              <a:rPr lang="zh-CN" altLang="en-US" sz="1600">
                <a:solidFill>
                  <a:srgbClr val="C45908"/>
                </a:solidFill>
              </a:rPr>
              <a:t>软件需求包括以下几个层次：业务需求、用户需求和功能需求，也包括非功能需求、软件需求规格说明等。</a:t>
            </a:r>
            <a:endParaRPr kumimoji="0" lang="zh-CN" altLang="en-US" sz="1600">
              <a:solidFill>
                <a:srgbClr val="C45908"/>
              </a:solidFill>
            </a:endParaRPr>
          </a:p>
          <a:p>
            <a:pPr>
              <a:lnSpc>
                <a:spcPct val="130000"/>
              </a:lnSpc>
            </a:pPr>
            <a:r>
              <a:rPr lang="zh-CN" altLang="en-US" sz="1600">
                <a:solidFill>
                  <a:srgbClr val="C45908"/>
                </a:solidFill>
              </a:rPr>
              <a:t>需求过程包括需求开发和需求管理。而需求开发又包括需求获取、需求分析、编写需求规格说明、验证需求四个阶段。</a:t>
            </a:r>
          </a:p>
          <a:p>
            <a:pPr>
              <a:lnSpc>
                <a:spcPct val="130000"/>
              </a:lnSpc>
            </a:pPr>
            <a:r>
              <a:rPr lang="zh-CN" altLang="en-US" sz="1600">
                <a:solidFill>
                  <a:srgbClr val="C45908"/>
                </a:solidFill>
              </a:rPr>
              <a:t>需求获取是为了与客户建立良好的沟通渠道和方式。方法主要包括：访谈和调研、专题讨论会、脑力风暴、场景串联等。</a:t>
            </a:r>
          </a:p>
        </p:txBody>
      </p:sp>
      <p:sp>
        <p:nvSpPr>
          <p:cNvPr id="55300" name="Rectangle 6"/>
          <p:cNvSpPr>
            <a:spLocks noChangeArrowheads="1"/>
          </p:cNvSpPr>
          <p:nvPr/>
        </p:nvSpPr>
        <p:spPr bwMode="auto">
          <a:xfrm>
            <a:off x="4643438" y="1916113"/>
            <a:ext cx="4321175" cy="4465637"/>
          </a:xfrm>
          <a:prstGeom prst="rect">
            <a:avLst/>
          </a:prstGeom>
          <a:solidFill>
            <a:srgbClr val="FFFFC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1600">
                <a:solidFill>
                  <a:srgbClr val="4D48B8"/>
                </a:solidFill>
              </a:rPr>
              <a:t>需求分析包括提炼、分析和仔细审查已收集到的需求。</a:t>
            </a:r>
          </a:p>
          <a:p>
            <a:pPr>
              <a:lnSpc>
                <a:spcPct val="130000"/>
              </a:lnSpc>
            </a:pPr>
            <a:r>
              <a:rPr lang="zh-CN" altLang="en-US" sz="1600">
                <a:solidFill>
                  <a:srgbClr val="4D48B8"/>
                </a:solidFill>
              </a:rPr>
              <a:t>需求验证是为了确保需求说明准确、无二义性并完整地表达系统功能以及必要的质量特性。</a:t>
            </a:r>
            <a:endParaRPr kumimoji="0" lang="zh-CN" altLang="en-US" sz="1600">
              <a:solidFill>
                <a:srgbClr val="4D48B8"/>
              </a:solidFill>
            </a:endParaRPr>
          </a:p>
          <a:p>
            <a:pPr>
              <a:lnSpc>
                <a:spcPct val="130000"/>
              </a:lnSpc>
            </a:pPr>
            <a:r>
              <a:rPr lang="zh-CN" altLang="en-US" sz="1600">
                <a:solidFill>
                  <a:srgbClr val="4D48B8"/>
                </a:solidFill>
              </a:rPr>
              <a:t>常用的需求分析建模方法有用例分析方法、原型分析方法、结构化分析方法、功能列表方法等等。</a:t>
            </a:r>
          </a:p>
          <a:p>
            <a:pPr>
              <a:lnSpc>
                <a:spcPct val="130000"/>
              </a:lnSpc>
            </a:pPr>
            <a:r>
              <a:rPr lang="zh-CN" altLang="en-US" sz="1600">
                <a:solidFill>
                  <a:srgbClr val="4D48B8"/>
                </a:solidFill>
              </a:rPr>
              <a:t>需求管理工具中具有代表性的包括</a:t>
            </a:r>
            <a:r>
              <a:rPr lang="en-US" altLang="zh-CN" sz="1600">
                <a:solidFill>
                  <a:srgbClr val="4D48B8"/>
                </a:solidFill>
              </a:rPr>
              <a:t>CaliberRM</a:t>
            </a:r>
            <a:r>
              <a:rPr lang="zh-CN" altLang="en-US" sz="1600">
                <a:solidFill>
                  <a:srgbClr val="4D48B8"/>
                </a:solidFill>
              </a:rPr>
              <a:t>，</a:t>
            </a:r>
            <a:r>
              <a:rPr lang="en-US" altLang="zh-CN" sz="1600">
                <a:solidFill>
                  <a:srgbClr val="4D48B8"/>
                </a:solidFill>
              </a:rPr>
              <a:t>DOORS</a:t>
            </a:r>
            <a:r>
              <a:rPr lang="zh-CN" altLang="en-US" sz="1600">
                <a:solidFill>
                  <a:srgbClr val="4D48B8"/>
                </a:solidFill>
              </a:rPr>
              <a:t>，</a:t>
            </a:r>
            <a:r>
              <a:rPr lang="en-US" altLang="zh-CN" sz="1600">
                <a:solidFill>
                  <a:srgbClr val="4D48B8"/>
                </a:solidFill>
              </a:rPr>
              <a:t>RTM</a:t>
            </a:r>
            <a:r>
              <a:rPr lang="zh-CN" altLang="en-US" sz="1600">
                <a:solidFill>
                  <a:srgbClr val="4D48B8"/>
                </a:solidFill>
              </a:rPr>
              <a:t>，</a:t>
            </a:r>
            <a:r>
              <a:rPr lang="en-US" altLang="zh-CN" sz="1600">
                <a:solidFill>
                  <a:srgbClr val="4D48B8"/>
                </a:solidFill>
              </a:rPr>
              <a:t>Rational RequisitePro</a:t>
            </a:r>
            <a:r>
              <a:rPr lang="zh-CN" altLang="en-US" sz="1600">
                <a:solidFill>
                  <a:srgbClr val="4D48B8"/>
                </a:solidFill>
              </a:rPr>
              <a:t>等</a:t>
            </a:r>
            <a:r>
              <a:rPr lang="zh-CN" altLang="en-US" sz="1600" b="0">
                <a:solidFill>
                  <a:srgbClr val="4D48B8"/>
                </a:solidFill>
              </a:rPr>
              <a:t>。</a:t>
            </a:r>
            <a:endParaRPr kumimoji="0" lang="zh-CN" altLang="en-US" sz="1600">
              <a:solidFill>
                <a:srgbClr val="4D48B8"/>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179388" y="1052513"/>
            <a:ext cx="8788400" cy="717550"/>
          </a:xfrm>
          <a:noFill/>
        </p:spPr>
        <p:txBody>
          <a:bodyPr/>
          <a:lstStyle/>
          <a:p>
            <a:pPr eaLnBrk="1" hangingPunct="1"/>
            <a:r>
              <a:rPr lang="zh-CN" altLang="en-US" smtClean="0"/>
              <a:t>本章内容提要</a:t>
            </a:r>
            <a:endParaRPr lang="en-US" altLang="zh-CN" smtClean="0"/>
          </a:p>
        </p:txBody>
      </p:sp>
      <p:grpSp>
        <p:nvGrpSpPr>
          <p:cNvPr id="56323" name="Group 3"/>
          <p:cNvGrpSpPr>
            <a:grpSpLocks/>
          </p:cNvGrpSpPr>
          <p:nvPr/>
        </p:nvGrpSpPr>
        <p:grpSpPr bwMode="auto">
          <a:xfrm>
            <a:off x="1057275" y="2222500"/>
            <a:ext cx="5675313" cy="3943350"/>
            <a:chOff x="385" y="1161"/>
            <a:chExt cx="3575" cy="2484"/>
          </a:xfrm>
        </p:grpSpPr>
        <p:sp>
          <p:nvSpPr>
            <p:cNvPr id="56324" name="AutoShape 4"/>
            <p:cNvSpPr>
              <a:spLocks noChangeArrowheads="1"/>
            </p:cNvSpPr>
            <p:nvPr/>
          </p:nvSpPr>
          <p:spPr bwMode="auto">
            <a:xfrm>
              <a:off x="464" y="1161"/>
              <a:ext cx="3493" cy="279"/>
            </a:xfrm>
            <a:prstGeom prst="homePlate">
              <a:avLst>
                <a:gd name="adj" fmla="val 32516"/>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56325" name="AutoShape 8"/>
            <p:cNvSpPr>
              <a:spLocks noChangeArrowheads="1"/>
            </p:cNvSpPr>
            <p:nvPr/>
          </p:nvSpPr>
          <p:spPr bwMode="auto">
            <a:xfrm>
              <a:off x="467" y="3060"/>
              <a:ext cx="3493" cy="263"/>
            </a:xfrm>
            <a:prstGeom prst="homePlate">
              <a:avLst>
                <a:gd name="adj" fmla="val 32527"/>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grpSp>
          <p:nvGrpSpPr>
            <p:cNvPr id="56326" name="Group 6"/>
            <p:cNvGrpSpPr>
              <a:grpSpLocks/>
            </p:cNvGrpSpPr>
            <p:nvPr/>
          </p:nvGrpSpPr>
          <p:grpSpPr bwMode="auto">
            <a:xfrm>
              <a:off x="385" y="1207"/>
              <a:ext cx="3575" cy="2438"/>
              <a:chOff x="385" y="1207"/>
              <a:chExt cx="3575" cy="2438"/>
            </a:xfrm>
          </p:grpSpPr>
          <p:sp>
            <p:nvSpPr>
              <p:cNvPr id="56327" name="Text Box 5"/>
              <p:cNvSpPr txBox="1">
                <a:spLocks noChangeArrowheads="1"/>
              </p:cNvSpPr>
              <p:nvPr/>
            </p:nvSpPr>
            <p:spPr bwMode="auto">
              <a:xfrm>
                <a:off x="626" y="1215"/>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软件项目需求管理概述</a:t>
                </a:r>
                <a:r>
                  <a:rPr lang="zh-CN" altLang="en-US" sz="2000" b="0">
                    <a:latin typeface="Times New Roman" panose="02020603050405020304" pitchFamily="18" charset="0"/>
                  </a:rPr>
                  <a:t> </a:t>
                </a:r>
              </a:p>
            </p:txBody>
          </p:sp>
          <p:sp>
            <p:nvSpPr>
              <p:cNvPr id="56328" name="AutoShape 6"/>
              <p:cNvSpPr>
                <a:spLocks noChangeArrowheads="1"/>
              </p:cNvSpPr>
              <p:nvPr/>
            </p:nvSpPr>
            <p:spPr bwMode="auto">
              <a:xfrm>
                <a:off x="464" y="1491"/>
                <a:ext cx="3493" cy="273"/>
              </a:xfrm>
              <a:prstGeom prst="homePlate">
                <a:avLst>
                  <a:gd name="adj" fmla="val 32520"/>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56329" name="Text Box 7"/>
              <p:cNvSpPr txBox="1">
                <a:spLocks noChangeArrowheads="1"/>
              </p:cNvSpPr>
              <p:nvPr/>
            </p:nvSpPr>
            <p:spPr bwMode="auto">
              <a:xfrm>
                <a:off x="626" y="1539"/>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需求开发和管理过程</a:t>
                </a:r>
                <a:r>
                  <a:rPr lang="zh-CN" altLang="en-US" sz="2000" b="0">
                    <a:latin typeface="Times New Roman" panose="02020603050405020304" pitchFamily="18" charset="0"/>
                  </a:rPr>
                  <a:t> </a:t>
                </a:r>
              </a:p>
            </p:txBody>
          </p:sp>
          <p:sp>
            <p:nvSpPr>
              <p:cNvPr id="56330" name="AutoShape 8"/>
              <p:cNvSpPr>
                <a:spLocks noChangeArrowheads="1"/>
              </p:cNvSpPr>
              <p:nvPr/>
            </p:nvSpPr>
            <p:spPr bwMode="auto">
              <a:xfrm>
                <a:off x="464" y="1800"/>
                <a:ext cx="3493" cy="266"/>
              </a:xfrm>
              <a:prstGeom prst="homePlate">
                <a:avLst>
                  <a:gd name="adj" fmla="val 32525"/>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56331" name="Text Box 9"/>
              <p:cNvSpPr txBox="1">
                <a:spLocks noChangeArrowheads="1"/>
              </p:cNvSpPr>
              <p:nvPr/>
            </p:nvSpPr>
            <p:spPr bwMode="auto">
              <a:xfrm>
                <a:off x="626" y="1845"/>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需求获取方法</a:t>
                </a:r>
                <a:r>
                  <a:rPr lang="zh-CN" altLang="en-US" sz="2000" b="0">
                    <a:latin typeface="Times New Roman" panose="02020603050405020304" pitchFamily="18" charset="0"/>
                  </a:rPr>
                  <a:t> </a:t>
                </a:r>
              </a:p>
            </p:txBody>
          </p:sp>
          <p:sp>
            <p:nvSpPr>
              <p:cNvPr id="56332" name="Rectangle 10"/>
              <p:cNvSpPr>
                <a:spLocks noChangeArrowheads="1"/>
              </p:cNvSpPr>
              <p:nvPr/>
            </p:nvSpPr>
            <p:spPr bwMode="auto">
              <a:xfrm>
                <a:off x="385" y="1207"/>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5.1</a:t>
                </a:r>
                <a:endParaRPr lang="en-US" altLang="zh-CN" sz="1800">
                  <a:solidFill>
                    <a:srgbClr val="000000"/>
                  </a:solidFill>
                </a:endParaRPr>
              </a:p>
            </p:txBody>
          </p:sp>
          <p:sp>
            <p:nvSpPr>
              <p:cNvPr id="56333" name="Rectangle 11"/>
              <p:cNvSpPr>
                <a:spLocks noChangeArrowheads="1"/>
              </p:cNvSpPr>
              <p:nvPr/>
            </p:nvSpPr>
            <p:spPr bwMode="auto">
              <a:xfrm>
                <a:off x="385" y="1564"/>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5.2</a:t>
                </a:r>
                <a:endParaRPr lang="en-US" altLang="zh-CN" sz="1800">
                  <a:solidFill>
                    <a:schemeClr val="bg1"/>
                  </a:solidFill>
                </a:endParaRPr>
              </a:p>
            </p:txBody>
          </p:sp>
          <p:sp>
            <p:nvSpPr>
              <p:cNvPr id="56334" name="Rectangle 12"/>
              <p:cNvSpPr>
                <a:spLocks noChangeArrowheads="1"/>
              </p:cNvSpPr>
              <p:nvPr/>
            </p:nvSpPr>
            <p:spPr bwMode="auto">
              <a:xfrm>
                <a:off x="385" y="1873"/>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5.3</a:t>
                </a:r>
                <a:endParaRPr lang="en-US" altLang="zh-CN" sz="1800">
                  <a:solidFill>
                    <a:srgbClr val="000000"/>
                  </a:solidFill>
                </a:endParaRPr>
              </a:p>
            </p:txBody>
          </p:sp>
          <p:sp>
            <p:nvSpPr>
              <p:cNvPr id="56335" name="AutoShape 8"/>
              <p:cNvSpPr>
                <a:spLocks noChangeArrowheads="1"/>
              </p:cNvSpPr>
              <p:nvPr/>
            </p:nvSpPr>
            <p:spPr bwMode="auto">
              <a:xfrm>
                <a:off x="467" y="2115"/>
                <a:ext cx="3493" cy="263"/>
              </a:xfrm>
              <a:prstGeom prst="homePlate">
                <a:avLst>
                  <a:gd name="adj" fmla="val 32527"/>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56336" name="Text Box 9"/>
              <p:cNvSpPr txBox="1">
                <a:spLocks noChangeArrowheads="1"/>
              </p:cNvSpPr>
              <p:nvPr/>
            </p:nvSpPr>
            <p:spPr bwMode="auto">
              <a:xfrm>
                <a:off x="629" y="2160"/>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需求分析建模方法</a:t>
                </a:r>
                <a:r>
                  <a:rPr lang="zh-CN" altLang="en-US" sz="2000" b="0">
                    <a:latin typeface="Times New Roman" panose="02020603050405020304" pitchFamily="18" charset="0"/>
                  </a:rPr>
                  <a:t> </a:t>
                </a:r>
              </a:p>
            </p:txBody>
          </p:sp>
          <p:sp>
            <p:nvSpPr>
              <p:cNvPr id="56337" name="Rectangle 12"/>
              <p:cNvSpPr>
                <a:spLocks noChangeArrowheads="1"/>
              </p:cNvSpPr>
              <p:nvPr/>
            </p:nvSpPr>
            <p:spPr bwMode="auto">
              <a:xfrm>
                <a:off x="388" y="2188"/>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5.4</a:t>
                </a:r>
                <a:endParaRPr lang="en-US" altLang="zh-CN" sz="1800">
                  <a:solidFill>
                    <a:srgbClr val="000000"/>
                  </a:solidFill>
                </a:endParaRPr>
              </a:p>
            </p:txBody>
          </p:sp>
          <p:sp>
            <p:nvSpPr>
              <p:cNvPr id="56338" name="AutoShape 8"/>
              <p:cNvSpPr>
                <a:spLocks noChangeArrowheads="1"/>
              </p:cNvSpPr>
              <p:nvPr/>
            </p:nvSpPr>
            <p:spPr bwMode="auto">
              <a:xfrm>
                <a:off x="467" y="2430"/>
                <a:ext cx="3493" cy="263"/>
              </a:xfrm>
              <a:prstGeom prst="homePlate">
                <a:avLst>
                  <a:gd name="adj" fmla="val 32527"/>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56339" name="Text Box 9"/>
              <p:cNvSpPr txBox="1">
                <a:spLocks noChangeArrowheads="1"/>
              </p:cNvSpPr>
              <p:nvPr/>
            </p:nvSpPr>
            <p:spPr bwMode="auto">
              <a:xfrm>
                <a:off x="629" y="2475"/>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需求管理工具</a:t>
                </a:r>
                <a:r>
                  <a:rPr lang="zh-CN" altLang="en-US" sz="2000" b="0">
                    <a:latin typeface="Times New Roman" panose="02020603050405020304" pitchFamily="18" charset="0"/>
                  </a:rPr>
                  <a:t> </a:t>
                </a:r>
              </a:p>
            </p:txBody>
          </p:sp>
          <p:sp>
            <p:nvSpPr>
              <p:cNvPr id="56340" name="Rectangle 12"/>
              <p:cNvSpPr>
                <a:spLocks noChangeArrowheads="1"/>
              </p:cNvSpPr>
              <p:nvPr/>
            </p:nvSpPr>
            <p:spPr bwMode="auto">
              <a:xfrm>
                <a:off x="388" y="2503"/>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5.5</a:t>
                </a:r>
                <a:endParaRPr lang="en-US" altLang="zh-CN" sz="1800">
                  <a:solidFill>
                    <a:srgbClr val="000000"/>
                  </a:solidFill>
                </a:endParaRPr>
              </a:p>
            </p:txBody>
          </p:sp>
          <p:sp>
            <p:nvSpPr>
              <p:cNvPr id="56341" name="AutoShape 8"/>
              <p:cNvSpPr>
                <a:spLocks noChangeArrowheads="1"/>
              </p:cNvSpPr>
              <p:nvPr/>
            </p:nvSpPr>
            <p:spPr bwMode="auto">
              <a:xfrm>
                <a:off x="467" y="2745"/>
                <a:ext cx="3493" cy="263"/>
              </a:xfrm>
              <a:prstGeom prst="homePlate">
                <a:avLst>
                  <a:gd name="adj" fmla="val 32527"/>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56342" name="Text Box 9"/>
              <p:cNvSpPr txBox="1">
                <a:spLocks noChangeArrowheads="1"/>
              </p:cNvSpPr>
              <p:nvPr/>
            </p:nvSpPr>
            <p:spPr bwMode="auto">
              <a:xfrm>
                <a:off x="629" y="2790"/>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案例分析</a:t>
                </a:r>
                <a:r>
                  <a:rPr lang="zh-CN" altLang="en-US" sz="2000" b="0">
                    <a:latin typeface="Times New Roman" panose="02020603050405020304" pitchFamily="18" charset="0"/>
                  </a:rPr>
                  <a:t> </a:t>
                </a:r>
              </a:p>
            </p:txBody>
          </p:sp>
          <p:sp>
            <p:nvSpPr>
              <p:cNvPr id="56343" name="Rectangle 12"/>
              <p:cNvSpPr>
                <a:spLocks noChangeArrowheads="1"/>
              </p:cNvSpPr>
              <p:nvPr/>
            </p:nvSpPr>
            <p:spPr bwMode="auto">
              <a:xfrm>
                <a:off x="388" y="2783"/>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5.6</a:t>
                </a:r>
                <a:endParaRPr lang="en-US" altLang="zh-CN" sz="1800">
                  <a:solidFill>
                    <a:srgbClr val="000000"/>
                  </a:solidFill>
                </a:endParaRPr>
              </a:p>
            </p:txBody>
          </p:sp>
          <p:sp>
            <p:nvSpPr>
              <p:cNvPr id="56344" name="Text Box 9"/>
              <p:cNvSpPr txBox="1">
                <a:spLocks noChangeArrowheads="1"/>
              </p:cNvSpPr>
              <p:nvPr/>
            </p:nvSpPr>
            <p:spPr bwMode="auto">
              <a:xfrm>
                <a:off x="629" y="3105"/>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本章小结</a:t>
                </a:r>
                <a:r>
                  <a:rPr lang="zh-CN" altLang="en-US" sz="2000" b="0">
                    <a:latin typeface="Times New Roman" panose="02020603050405020304" pitchFamily="18" charset="0"/>
                  </a:rPr>
                  <a:t> </a:t>
                </a:r>
              </a:p>
            </p:txBody>
          </p:sp>
          <p:sp>
            <p:nvSpPr>
              <p:cNvPr id="56345" name="Rectangle 12"/>
              <p:cNvSpPr>
                <a:spLocks noChangeArrowheads="1"/>
              </p:cNvSpPr>
              <p:nvPr/>
            </p:nvSpPr>
            <p:spPr bwMode="auto">
              <a:xfrm>
                <a:off x="388" y="3133"/>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5.7</a:t>
                </a:r>
                <a:endParaRPr lang="en-US" altLang="zh-CN" sz="1800">
                  <a:solidFill>
                    <a:srgbClr val="000000"/>
                  </a:solidFill>
                </a:endParaRPr>
              </a:p>
            </p:txBody>
          </p:sp>
          <p:sp>
            <p:nvSpPr>
              <p:cNvPr id="56346" name="AutoShape 8"/>
              <p:cNvSpPr>
                <a:spLocks noChangeArrowheads="1"/>
              </p:cNvSpPr>
              <p:nvPr/>
            </p:nvSpPr>
            <p:spPr bwMode="auto">
              <a:xfrm>
                <a:off x="467" y="3375"/>
                <a:ext cx="3493" cy="270"/>
              </a:xfrm>
              <a:prstGeom prst="homePlate">
                <a:avLst>
                  <a:gd name="adj" fmla="val 32522"/>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56347" name="Text Box 9"/>
              <p:cNvSpPr txBox="1">
                <a:spLocks noChangeArrowheads="1"/>
              </p:cNvSpPr>
              <p:nvPr/>
            </p:nvSpPr>
            <p:spPr bwMode="auto">
              <a:xfrm>
                <a:off x="629" y="3420"/>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复习思考题</a:t>
                </a:r>
                <a:r>
                  <a:rPr lang="zh-CN" altLang="en-US" sz="2000" b="0">
                    <a:latin typeface="Times New Roman" panose="02020603050405020304" pitchFamily="18" charset="0"/>
                  </a:rPr>
                  <a:t> </a:t>
                </a:r>
              </a:p>
            </p:txBody>
          </p:sp>
          <p:sp>
            <p:nvSpPr>
              <p:cNvPr id="56348" name="Rectangle 12"/>
              <p:cNvSpPr>
                <a:spLocks noChangeArrowheads="1"/>
              </p:cNvSpPr>
              <p:nvPr/>
            </p:nvSpPr>
            <p:spPr bwMode="auto">
              <a:xfrm>
                <a:off x="388" y="3448"/>
                <a:ext cx="211" cy="164"/>
              </a:xfrm>
              <a:prstGeom prst="rect">
                <a:avLst/>
              </a:prstGeom>
              <a:solidFill>
                <a:schemeClr val="accent2"/>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5.8</a:t>
                </a:r>
                <a:endParaRPr lang="en-US" altLang="zh-CN" sz="1800">
                  <a:solidFill>
                    <a:srgbClr val="000000"/>
                  </a:solidFill>
                </a:endParaRPr>
              </a:p>
            </p:txBody>
          </p:sp>
        </p:gr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68313" y="1054100"/>
            <a:ext cx="8497887" cy="717550"/>
          </a:xfrm>
          <a:noFill/>
        </p:spPr>
        <p:txBody>
          <a:bodyPr/>
          <a:lstStyle/>
          <a:p>
            <a:pPr eaLnBrk="1" hangingPunct="1"/>
            <a:r>
              <a:rPr lang="en-US" altLang="zh-CN" smtClean="0"/>
              <a:t>5.8 </a:t>
            </a:r>
            <a:r>
              <a:rPr lang="zh-CN" altLang="en-US" smtClean="0"/>
              <a:t>复习思考题</a:t>
            </a:r>
          </a:p>
        </p:txBody>
      </p:sp>
      <p:sp>
        <p:nvSpPr>
          <p:cNvPr id="57347" name="TextBox 4"/>
          <p:cNvSpPr txBox="1">
            <a:spLocks noChangeArrowheads="1"/>
          </p:cNvSpPr>
          <p:nvPr/>
        </p:nvSpPr>
        <p:spPr bwMode="auto">
          <a:xfrm>
            <a:off x="714375" y="2133600"/>
            <a:ext cx="8072438"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ts val="3000"/>
              </a:lnSpc>
              <a:spcBef>
                <a:spcPct val="20000"/>
              </a:spcBef>
              <a:buClrTx/>
              <a:buFontTx/>
              <a:buAutoNum type="arabicPeriod"/>
            </a:pPr>
            <a:r>
              <a:rPr lang="zh-CN" altLang="en-US" sz="2000">
                <a:latin typeface="宋体" panose="02010600030101010101" pitchFamily="2" charset="-122"/>
              </a:rPr>
              <a:t>什么是软件需求？什么是软件需求管理？</a:t>
            </a:r>
          </a:p>
          <a:p>
            <a:pPr eaLnBrk="1" hangingPunct="1">
              <a:lnSpc>
                <a:spcPts val="3000"/>
              </a:lnSpc>
              <a:spcBef>
                <a:spcPct val="20000"/>
              </a:spcBef>
              <a:buClrTx/>
              <a:buFontTx/>
              <a:buAutoNum type="arabicPeriod"/>
            </a:pPr>
            <a:r>
              <a:rPr lang="zh-CN" altLang="en-US" sz="2000">
                <a:latin typeface="宋体" panose="02010600030101010101" pitchFamily="2" charset="-122"/>
              </a:rPr>
              <a:t>软件需求包括哪些层次？软件需求根据</a:t>
            </a:r>
            <a:r>
              <a:rPr lang="en-US" altLang="zh-CN" sz="2000">
                <a:latin typeface="Times New Roman" panose="02020603050405020304" pitchFamily="18" charset="0"/>
              </a:rPr>
              <a:t>FURPS+</a:t>
            </a:r>
            <a:r>
              <a:rPr lang="zh-CN" altLang="en-US" sz="2000">
                <a:latin typeface="宋体" panose="02010600030101010101" pitchFamily="2" charset="-122"/>
              </a:rPr>
              <a:t>模型是如何来分类的？</a:t>
            </a:r>
          </a:p>
          <a:p>
            <a:pPr eaLnBrk="1" hangingPunct="1">
              <a:lnSpc>
                <a:spcPts val="3000"/>
              </a:lnSpc>
              <a:spcBef>
                <a:spcPct val="20000"/>
              </a:spcBef>
              <a:buClrTx/>
              <a:buFontTx/>
              <a:buAutoNum type="arabicPeriod"/>
            </a:pPr>
            <a:r>
              <a:rPr lang="zh-CN" altLang="en-US" sz="2000">
                <a:latin typeface="宋体" panose="02010600030101010101" pitchFamily="2" charset="-122"/>
              </a:rPr>
              <a:t>软件需求开发包括哪四个阶段，在这四个阶段执行哪些活动？</a:t>
            </a:r>
          </a:p>
          <a:p>
            <a:pPr eaLnBrk="1" hangingPunct="1">
              <a:lnSpc>
                <a:spcPts val="3000"/>
              </a:lnSpc>
              <a:spcBef>
                <a:spcPct val="20000"/>
              </a:spcBef>
              <a:buClrTx/>
              <a:buFontTx/>
              <a:buAutoNum type="arabicPeriod"/>
            </a:pPr>
            <a:r>
              <a:rPr lang="zh-CN" altLang="en-US" sz="2000">
                <a:latin typeface="宋体" panose="02010600030101010101" pitchFamily="2" charset="-122"/>
              </a:rPr>
              <a:t>什么是软件需求规格说明？应如何编写？。</a:t>
            </a:r>
          </a:p>
          <a:p>
            <a:pPr eaLnBrk="1" hangingPunct="1">
              <a:lnSpc>
                <a:spcPts val="3000"/>
              </a:lnSpc>
              <a:spcBef>
                <a:spcPct val="20000"/>
              </a:spcBef>
              <a:buClrTx/>
              <a:buFontTx/>
              <a:buAutoNum type="arabicPeriod"/>
            </a:pPr>
            <a:r>
              <a:rPr lang="zh-CN" altLang="en-US" sz="2000">
                <a:latin typeface="宋体" panose="02010600030101010101" pitchFamily="2" charset="-122"/>
              </a:rPr>
              <a:t>什么是在软件需求变更管理，需求变更管理中有哪些活动？</a:t>
            </a:r>
          </a:p>
          <a:p>
            <a:pPr eaLnBrk="1" hangingPunct="1">
              <a:lnSpc>
                <a:spcPts val="3000"/>
              </a:lnSpc>
              <a:spcBef>
                <a:spcPct val="20000"/>
              </a:spcBef>
              <a:buClrTx/>
              <a:buFontTx/>
              <a:buAutoNum type="arabicPeriod"/>
            </a:pPr>
            <a:r>
              <a:rPr lang="zh-CN" altLang="en-US" sz="2000">
                <a:latin typeface="宋体" panose="02010600030101010101" pitchFamily="2" charset="-122"/>
              </a:rPr>
              <a:t>试分析需求分析建模方法的几种方法，并比较它们的优缺点。</a:t>
            </a:r>
          </a:p>
          <a:p>
            <a:pPr eaLnBrk="1" hangingPunct="1">
              <a:lnSpc>
                <a:spcPts val="3000"/>
              </a:lnSpc>
              <a:spcBef>
                <a:spcPct val="20000"/>
              </a:spcBef>
              <a:buClrTx/>
              <a:buFontTx/>
              <a:buAutoNum type="arabicPeriod"/>
            </a:pPr>
            <a:r>
              <a:rPr lang="zh-CN" altLang="en-US" sz="2000">
                <a:latin typeface="宋体" panose="02010600030101010101" pitchFamily="2" charset="-122"/>
              </a:rPr>
              <a:t>什么是需求管理工具？试述几种需求管理工具的用法。</a:t>
            </a:r>
          </a:p>
          <a:p>
            <a:pPr eaLnBrk="1" hangingPunct="1">
              <a:lnSpc>
                <a:spcPts val="3000"/>
              </a:lnSpc>
              <a:spcBef>
                <a:spcPct val="20000"/>
              </a:spcBef>
              <a:buClrTx/>
              <a:buFontTx/>
              <a:buAutoNum type="arabicPeriod"/>
            </a:pPr>
            <a:r>
              <a:rPr lang="zh-CN" altLang="en-US" sz="2000">
                <a:latin typeface="宋体" panose="02010600030101010101" pitchFamily="2" charset="-122"/>
              </a:rPr>
              <a:t>说说在以后的项目管理中，你将如何进行需求管理。</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Text Box 3"/>
          <p:cNvSpPr txBox="1">
            <a:spLocks noChangeArrowheads="1"/>
          </p:cNvSpPr>
          <p:nvPr/>
        </p:nvSpPr>
        <p:spPr bwMode="auto">
          <a:xfrm>
            <a:off x="684213" y="1916113"/>
            <a:ext cx="7731125" cy="310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1428" tIns="45714" rIns="91428" bIns="45714">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
                <a:schemeClr val="accent2"/>
              </a:buClr>
              <a:buSzPct val="70000"/>
              <a:buFont typeface="Wingdings" panose="05000000000000000000" pitchFamily="2" charset="2"/>
              <a:buChar char="n"/>
            </a:pPr>
            <a:r>
              <a:rPr kumimoji="0" lang="zh-CN" altLang="en-US" sz="2400">
                <a:solidFill>
                  <a:schemeClr val="accent2"/>
                </a:solidFill>
              </a:rPr>
              <a:t> </a:t>
            </a:r>
            <a:r>
              <a:rPr kumimoji="0" lang="zh-CN" altLang="en-US" sz="2400">
                <a:solidFill>
                  <a:schemeClr val="accent2"/>
                </a:solidFill>
                <a:ea typeface="黑体" panose="02010609060101010101" pitchFamily="49" charset="-122"/>
              </a:rPr>
              <a:t>访谈和调研</a:t>
            </a:r>
            <a:endParaRPr kumimoji="0" lang="en-US" altLang="zh-CN" sz="2400">
              <a:solidFill>
                <a:schemeClr val="accent2"/>
              </a:solidFill>
              <a:ea typeface="黑体" panose="02010609060101010101" pitchFamily="49" charset="-122"/>
            </a:endParaRPr>
          </a:p>
          <a:p>
            <a:pPr lvl="1">
              <a:lnSpc>
                <a:spcPct val="110000"/>
              </a:lnSpc>
              <a:spcBef>
                <a:spcPts val="600"/>
              </a:spcBef>
              <a:buClr>
                <a:schemeClr val="accent2"/>
              </a:buClr>
              <a:buSzPct val="70000"/>
              <a:buFont typeface="Wingdings" panose="05000000000000000000" pitchFamily="2" charset="2"/>
              <a:buChar char="l"/>
            </a:pPr>
            <a:r>
              <a:rPr lang="zh-CN" altLang="en-US" sz="2000">
                <a:latin typeface="Times New Roman" panose="02020603050405020304" pitchFamily="18" charset="0"/>
              </a:rPr>
              <a:t>和用户进行访谈和调研通常是适用于任何环境下的最重要最直接的方法之一。</a:t>
            </a:r>
          </a:p>
          <a:p>
            <a:pPr lvl="1">
              <a:lnSpc>
                <a:spcPct val="110000"/>
              </a:lnSpc>
              <a:spcBef>
                <a:spcPts val="600"/>
              </a:spcBef>
              <a:buClr>
                <a:schemeClr val="accent2"/>
              </a:buClr>
              <a:buSzPct val="70000"/>
              <a:buFont typeface="Wingdings" panose="05000000000000000000" pitchFamily="2" charset="2"/>
              <a:buChar char="l"/>
            </a:pPr>
            <a:r>
              <a:rPr lang="zh-CN" altLang="en-US" sz="2000">
                <a:latin typeface="Times New Roman" panose="02020603050405020304" pitchFamily="18" charset="0"/>
              </a:rPr>
              <a:t>访谈的一个主要目标是确保访谈者的偏见或主观意识不会干扰自由的交流。</a:t>
            </a:r>
          </a:p>
          <a:p>
            <a:pPr lvl="1">
              <a:lnSpc>
                <a:spcPct val="110000"/>
              </a:lnSpc>
              <a:spcBef>
                <a:spcPts val="600"/>
              </a:spcBef>
              <a:buClr>
                <a:schemeClr val="accent2"/>
              </a:buClr>
              <a:buSzPct val="70000"/>
              <a:buFont typeface="Wingdings" panose="05000000000000000000" pitchFamily="2" charset="2"/>
              <a:buChar char="l"/>
            </a:pPr>
            <a:r>
              <a:rPr lang="en-US" altLang="en-US" sz="2000">
                <a:latin typeface="Times New Roman" panose="02020603050405020304" pitchFamily="18" charset="0"/>
              </a:rPr>
              <a:t>“</a:t>
            </a:r>
            <a:r>
              <a:rPr lang="zh-CN" altLang="en-US" sz="2000">
                <a:latin typeface="Times New Roman" panose="02020603050405020304" pitchFamily="18" charset="0"/>
              </a:rPr>
              <a:t>环境无关问题</a:t>
            </a:r>
            <a:r>
              <a:rPr lang="en-US" altLang="en-US" sz="2000">
                <a:latin typeface="Times New Roman" panose="02020603050405020304" pitchFamily="18" charset="0"/>
              </a:rPr>
              <a:t>”</a:t>
            </a:r>
            <a:r>
              <a:rPr lang="zh-CN" altLang="en-US" sz="2000">
                <a:latin typeface="Times New Roman" panose="02020603050405020304" pitchFamily="18" charset="0"/>
              </a:rPr>
              <a:t>就是不涉及任何背景的问题。</a:t>
            </a:r>
            <a:endParaRPr lang="en-US" altLang="zh-CN" sz="2000">
              <a:latin typeface="Times New Roman" panose="02020603050405020304" pitchFamily="18" charset="0"/>
            </a:endParaRPr>
          </a:p>
          <a:p>
            <a:pPr lvl="1">
              <a:lnSpc>
                <a:spcPct val="110000"/>
              </a:lnSpc>
              <a:spcBef>
                <a:spcPts val="600"/>
              </a:spcBef>
              <a:buClr>
                <a:schemeClr val="accent2"/>
              </a:buClr>
              <a:buSzPct val="70000"/>
              <a:buFont typeface="Wingdings" panose="05000000000000000000" pitchFamily="2" charset="2"/>
              <a:buChar char="l"/>
            </a:pPr>
            <a:r>
              <a:rPr lang="zh-CN" altLang="en-US" sz="2000">
                <a:latin typeface="Times New Roman" panose="02020603050405020304" pitchFamily="18" charset="0"/>
              </a:rPr>
              <a:t>通过几次这样的访谈，开发人员和系统分析员能获得一些问题域中的知识，对要解决的问题有进一步的理解。</a:t>
            </a:r>
          </a:p>
        </p:txBody>
      </p:sp>
      <p:sp>
        <p:nvSpPr>
          <p:cNvPr id="32771" name="Rectangle 2"/>
          <p:cNvSpPr>
            <a:spLocks noGrp="1" noChangeArrowheads="1"/>
          </p:cNvSpPr>
          <p:nvPr>
            <p:ph type="title"/>
          </p:nvPr>
        </p:nvSpPr>
        <p:spPr>
          <a:xfrm>
            <a:off x="177800" y="1054100"/>
            <a:ext cx="8788400" cy="717550"/>
          </a:xfrm>
          <a:noFill/>
        </p:spPr>
        <p:txBody>
          <a:bodyPr/>
          <a:lstStyle/>
          <a:p>
            <a:pPr eaLnBrk="1" hangingPunct="1"/>
            <a:r>
              <a:rPr lang="en-US" altLang="zh-CN" smtClean="0"/>
              <a:t>5.3  </a:t>
            </a:r>
            <a:r>
              <a:rPr lang="zh-CN" altLang="en-US" smtClean="0"/>
              <a:t>需求获取方法</a:t>
            </a:r>
          </a:p>
        </p:txBody>
      </p:sp>
      <p:pic>
        <p:nvPicPr>
          <p:cNvPr id="327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63" y="5038725"/>
            <a:ext cx="1819275"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Text Box 3"/>
          <p:cNvSpPr txBox="1">
            <a:spLocks noChangeArrowheads="1"/>
          </p:cNvSpPr>
          <p:nvPr/>
        </p:nvSpPr>
        <p:spPr bwMode="auto">
          <a:xfrm>
            <a:off x="684213" y="1989138"/>
            <a:ext cx="7920037"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1428" tIns="45714" rIns="91428" bIns="45714">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
                <a:schemeClr val="accent2"/>
              </a:buClr>
              <a:buSzPct val="70000"/>
              <a:buFont typeface="Wingdings" panose="05000000000000000000" pitchFamily="2" charset="2"/>
              <a:buChar char="n"/>
            </a:pPr>
            <a:r>
              <a:rPr kumimoji="0" lang="zh-CN" altLang="en-US" sz="2400">
                <a:solidFill>
                  <a:schemeClr val="accent2"/>
                </a:solidFill>
              </a:rPr>
              <a:t> </a:t>
            </a:r>
            <a:r>
              <a:rPr kumimoji="0" lang="zh-CN" altLang="en-US" sz="2400">
                <a:solidFill>
                  <a:schemeClr val="accent2"/>
                </a:solidFill>
                <a:ea typeface="黑体" panose="02010609060101010101" pitchFamily="49" charset="-122"/>
              </a:rPr>
              <a:t>专题讨论会</a:t>
            </a:r>
            <a:endParaRPr kumimoji="0" lang="en-US" altLang="zh-CN" sz="2400">
              <a:solidFill>
                <a:schemeClr val="accent2"/>
              </a:solidFill>
              <a:ea typeface="黑体" panose="02010609060101010101" pitchFamily="49" charset="-122"/>
            </a:endParaRPr>
          </a:p>
          <a:p>
            <a:pPr lvl="1">
              <a:lnSpc>
                <a:spcPct val="110000"/>
              </a:lnSpc>
              <a:spcBef>
                <a:spcPct val="30000"/>
              </a:spcBef>
              <a:buClr>
                <a:schemeClr val="accent2"/>
              </a:buClr>
              <a:buSzPct val="70000"/>
              <a:buFont typeface="Wingdings" panose="05000000000000000000" pitchFamily="2" charset="2"/>
              <a:buChar char="l"/>
            </a:pPr>
            <a:r>
              <a:rPr lang="zh-CN" altLang="en-US" sz="2000">
                <a:latin typeface="Times New Roman" panose="02020603050405020304" pitchFamily="18" charset="0"/>
              </a:rPr>
              <a:t>专题讨论会是一种可用于任何情况下的软件需求调研方法。</a:t>
            </a:r>
          </a:p>
          <a:p>
            <a:pPr lvl="1">
              <a:lnSpc>
                <a:spcPct val="110000"/>
              </a:lnSpc>
              <a:spcBef>
                <a:spcPct val="30000"/>
              </a:spcBef>
              <a:buClr>
                <a:schemeClr val="accent2"/>
              </a:buClr>
              <a:buSzPct val="70000"/>
              <a:buFont typeface="Wingdings" panose="05000000000000000000" pitchFamily="2" charset="2"/>
              <a:buChar char="l"/>
            </a:pPr>
            <a:r>
              <a:rPr lang="zh-CN" altLang="en-US" sz="2000">
                <a:latin typeface="Times New Roman" panose="02020603050405020304" pitchFamily="18" charset="0"/>
              </a:rPr>
              <a:t>专题讨论会的目的是鼓励软件需求调研并且在很短的时间内  对讨论的问题达成一致。</a:t>
            </a:r>
          </a:p>
          <a:p>
            <a:pPr lvl="1">
              <a:lnSpc>
                <a:spcPct val="110000"/>
              </a:lnSpc>
              <a:spcBef>
                <a:spcPct val="30000"/>
              </a:spcBef>
              <a:buClr>
                <a:schemeClr val="accent2"/>
              </a:buClr>
              <a:buSzPct val="70000"/>
              <a:buFont typeface="Wingdings" panose="05000000000000000000" pitchFamily="2" charset="2"/>
              <a:buChar char="l"/>
            </a:pPr>
            <a:r>
              <a:rPr lang="zh-CN" altLang="en-US" sz="2000">
                <a:latin typeface="Times New Roman" panose="02020603050405020304" pitchFamily="18" charset="0"/>
              </a:rPr>
              <a:t>专题讨论会一般由开发团队的成员主持，主要讨论系统应具备的特征或者评审系统特性。</a:t>
            </a:r>
          </a:p>
          <a:p>
            <a:pPr lvl="1">
              <a:lnSpc>
                <a:spcPct val="110000"/>
              </a:lnSpc>
              <a:spcBef>
                <a:spcPct val="30000"/>
              </a:spcBef>
              <a:buClr>
                <a:schemeClr val="accent2"/>
              </a:buClr>
              <a:buSzPct val="70000"/>
              <a:buFont typeface="Wingdings" panose="05000000000000000000" pitchFamily="2" charset="2"/>
              <a:buChar char="l"/>
            </a:pPr>
            <a:r>
              <a:rPr lang="zh-CN" altLang="en-US" sz="2000">
                <a:latin typeface="Times New Roman" panose="02020603050405020304" pitchFamily="18" charset="0"/>
              </a:rPr>
              <a:t>专题讨论会前的准备工作是能否成功的举行会议的关键。</a:t>
            </a:r>
          </a:p>
        </p:txBody>
      </p:sp>
      <p:sp>
        <p:nvSpPr>
          <p:cNvPr id="33795" name="Rectangle 2"/>
          <p:cNvSpPr>
            <a:spLocks noGrp="1" noChangeArrowheads="1"/>
          </p:cNvSpPr>
          <p:nvPr>
            <p:ph type="title"/>
          </p:nvPr>
        </p:nvSpPr>
        <p:spPr>
          <a:xfrm>
            <a:off x="177800" y="1054100"/>
            <a:ext cx="8788400" cy="717550"/>
          </a:xfrm>
          <a:noFill/>
        </p:spPr>
        <p:txBody>
          <a:bodyPr/>
          <a:lstStyle/>
          <a:p>
            <a:pPr eaLnBrk="1" hangingPunct="1"/>
            <a:r>
              <a:rPr lang="zh-CN" altLang="en-US" smtClean="0"/>
              <a:t>需求获取方法</a:t>
            </a:r>
          </a:p>
        </p:txBody>
      </p:sp>
      <p:pic>
        <p:nvPicPr>
          <p:cNvPr id="3379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25" y="4813300"/>
            <a:ext cx="1928813"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818"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2450" y="1011238"/>
            <a:ext cx="1819275"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Text Box 3"/>
          <p:cNvSpPr txBox="1">
            <a:spLocks noChangeArrowheads="1"/>
          </p:cNvSpPr>
          <p:nvPr/>
        </p:nvSpPr>
        <p:spPr bwMode="auto">
          <a:xfrm>
            <a:off x="684213" y="2011363"/>
            <a:ext cx="773112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1428" tIns="45714" rIns="91428" bIns="45714">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
                <a:schemeClr val="accent2"/>
              </a:buClr>
              <a:buSzPct val="70000"/>
              <a:buFont typeface="Wingdings" panose="05000000000000000000" pitchFamily="2" charset="2"/>
              <a:buChar char="n"/>
            </a:pPr>
            <a:r>
              <a:rPr kumimoji="0" lang="zh-CN" altLang="en-US" sz="2400">
                <a:solidFill>
                  <a:schemeClr val="accent2"/>
                </a:solidFill>
              </a:rPr>
              <a:t> </a:t>
            </a:r>
            <a:r>
              <a:rPr kumimoji="0" lang="zh-CN" altLang="en-US" sz="2400">
                <a:solidFill>
                  <a:schemeClr val="accent2"/>
                </a:solidFill>
                <a:ea typeface="黑体" panose="02010609060101010101" pitchFamily="49" charset="-122"/>
              </a:rPr>
              <a:t>脑力风暴</a:t>
            </a:r>
            <a:endParaRPr kumimoji="0" lang="en-US" altLang="zh-CN" sz="2400">
              <a:solidFill>
                <a:schemeClr val="accent2"/>
              </a:solidFill>
              <a:ea typeface="黑体" panose="02010609060101010101" pitchFamily="49" charset="-122"/>
            </a:endParaRPr>
          </a:p>
          <a:p>
            <a:pPr lvl="1">
              <a:spcBef>
                <a:spcPts val="600"/>
              </a:spcBef>
              <a:buClr>
                <a:schemeClr val="accent2"/>
              </a:buClr>
              <a:buSzPct val="70000"/>
              <a:buFont typeface="Wingdings" panose="05000000000000000000" pitchFamily="2" charset="2"/>
              <a:buChar char="l"/>
            </a:pPr>
            <a:r>
              <a:rPr lang="zh-CN" altLang="en-US" sz="1800" b="0">
                <a:latin typeface="Times New Roman" panose="02020603050405020304" pitchFamily="18" charset="0"/>
              </a:rPr>
              <a:t> </a:t>
            </a:r>
            <a:r>
              <a:rPr lang="zh-CN" altLang="en-US" sz="2000">
                <a:latin typeface="Times New Roman" panose="02020603050405020304" pitchFamily="18" charset="0"/>
              </a:rPr>
              <a:t>脑力风暴是一种对于获取新观点或创造性的解决方案而言非常有用的方法。</a:t>
            </a:r>
          </a:p>
          <a:p>
            <a:pPr lvl="1">
              <a:spcBef>
                <a:spcPts val="600"/>
              </a:spcBef>
              <a:buClr>
                <a:schemeClr val="accent2"/>
              </a:buClr>
              <a:buSzPct val="70000"/>
              <a:buFont typeface="Wingdings" panose="05000000000000000000" pitchFamily="2" charset="2"/>
              <a:buChar char="l"/>
            </a:pPr>
            <a:r>
              <a:rPr lang="zh-CN" altLang="en-US" sz="2000">
                <a:latin typeface="Times New Roman" panose="02020603050405020304" pitchFamily="18" charset="0"/>
              </a:rPr>
              <a:t> 通常，专题讨论会的一部分时间是用于进行脑力风暴，找出关于软件系统的新想法和新特征。</a:t>
            </a:r>
          </a:p>
          <a:p>
            <a:pPr lvl="1">
              <a:spcBef>
                <a:spcPts val="600"/>
              </a:spcBef>
              <a:buClr>
                <a:schemeClr val="accent2"/>
              </a:buClr>
              <a:buSzPct val="70000"/>
              <a:buFont typeface="Wingdings" panose="05000000000000000000" pitchFamily="2" charset="2"/>
              <a:buChar char="l"/>
            </a:pPr>
            <a:r>
              <a:rPr lang="zh-CN" altLang="en-US" sz="2000">
                <a:latin typeface="Times New Roman" panose="02020603050405020304" pitchFamily="18" charset="0"/>
              </a:rPr>
              <a:t> 脑力风暴包括两个阶段：想法产生阶段和想法精化阶段。</a:t>
            </a:r>
          </a:p>
        </p:txBody>
      </p:sp>
      <p:graphicFrame>
        <p:nvGraphicFramePr>
          <p:cNvPr id="24605" name="Group 29"/>
          <p:cNvGraphicFramePr>
            <a:graphicFrameLocks noGrp="1"/>
          </p:cNvGraphicFramePr>
          <p:nvPr/>
        </p:nvGraphicFramePr>
        <p:xfrm>
          <a:off x="1130300" y="4683125"/>
          <a:ext cx="7113588" cy="2058988"/>
        </p:xfrm>
        <a:graphic>
          <a:graphicData uri="http://schemas.openxmlformats.org/drawingml/2006/table">
            <a:tbl>
              <a:tblPr/>
              <a:tblGrid>
                <a:gridCol w="1592263">
                  <a:extLst>
                    <a:ext uri="{9D8B030D-6E8A-4147-A177-3AD203B41FA5}">
                      <a16:colId xmlns:a16="http://schemas.microsoft.com/office/drawing/2014/main" val="20000"/>
                    </a:ext>
                  </a:extLst>
                </a:gridCol>
                <a:gridCol w="1952625">
                  <a:extLst>
                    <a:ext uri="{9D8B030D-6E8A-4147-A177-3AD203B41FA5}">
                      <a16:colId xmlns:a16="http://schemas.microsoft.com/office/drawing/2014/main" val="20001"/>
                    </a:ext>
                  </a:extLst>
                </a:gridCol>
                <a:gridCol w="3568700">
                  <a:extLst>
                    <a:ext uri="{9D8B030D-6E8A-4147-A177-3AD203B41FA5}">
                      <a16:colId xmlns:a16="http://schemas.microsoft.com/office/drawing/2014/main" val="20002"/>
                    </a:ext>
                  </a:extLst>
                </a:gridCol>
              </a:tblGrid>
              <a:tr h="719138">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应用程序</a:t>
                      </a:r>
                      <a:endPar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6A6A6"/>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脑力风暴中确定的特征</a:t>
                      </a:r>
                      <a:endPar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6A6A6"/>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系统特征定义</a:t>
                      </a:r>
                      <a:endPar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6A6A6"/>
                    </a:solidFill>
                  </a:tcPr>
                </a:tc>
                <a:extLst>
                  <a:ext uri="{0D108BD9-81ED-4DB2-BD59-A6C34878D82A}">
                    <a16:rowId xmlns:a16="http://schemas.microsoft.com/office/drawing/2014/main" val="10000"/>
                  </a:ext>
                </a:extLst>
              </a:tr>
              <a:tr h="669925">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家用自动照明系统</a:t>
                      </a:r>
                      <a:endPar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自动照明设置</a:t>
                      </a:r>
                      <a:endPar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用户可以制定每天自动照明的时间计划，系统将按时间计划触发照明事件</a:t>
                      </a:r>
                      <a:endPar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669925">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任务管理系统</a:t>
                      </a:r>
                      <a:endPar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代理任务通知</a:t>
                      </a:r>
                      <a:endPar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127000" algn="ctr" defTabSz="914400" rtl="0" eaLnBrk="1" fontAlgn="base" latinLnBrk="0" hangingPunct="1">
                        <a:lnSpc>
                          <a:spcPct val="135000"/>
                        </a:lnSpc>
                        <a:spcBef>
                          <a:spcPct val="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当用户将自己的任务代理给其他人时，系统自动发送</a:t>
                      </a:r>
                      <a:r>
                        <a:rPr kumimoji="0" lang="en-US" altLang="zh-CN" sz="12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Email</a:t>
                      </a:r>
                      <a:r>
                        <a:rPr kumimoji="0" lang="zh-CN" altLang="en-US" sz="1200" b="1" i="0" u="none" strike="noStrike" cap="none" normalizeH="0" baseline="0" smtClean="0">
                          <a:ln>
                            <a:noFill/>
                          </a:ln>
                          <a:solidFill>
                            <a:srgbClr val="000000"/>
                          </a:solidFill>
                          <a:effectLst/>
                          <a:latin typeface="黑体" pitchFamily="2" charset="-122"/>
                          <a:ea typeface="黑体" pitchFamily="2" charset="-122"/>
                          <a:cs typeface="Times New Roman" pitchFamily="18" charset="0"/>
                        </a:rPr>
                        <a:t>通知将接手该任务的人</a:t>
                      </a:r>
                      <a:endParaRPr kumimoji="0" lang="zh-CN" altLang="en-US" sz="1200" b="1" i="0" u="none" strike="noStrike" cap="none" normalizeH="0" baseline="0" smtClean="0">
                        <a:ln>
                          <a:noFill/>
                        </a:ln>
                        <a:solidFill>
                          <a:schemeClr val="tx1"/>
                        </a:solidFill>
                        <a:effectLst/>
                        <a:latin typeface="黑体" pitchFamily="2" charset="-122"/>
                        <a:ea typeface="黑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bl>
          </a:graphicData>
        </a:graphic>
      </p:graphicFrame>
      <p:sp>
        <p:nvSpPr>
          <p:cNvPr id="34838" name="矩形 4"/>
          <p:cNvSpPr>
            <a:spLocks noChangeArrowheads="1"/>
          </p:cNvSpPr>
          <p:nvPr/>
        </p:nvSpPr>
        <p:spPr bwMode="auto">
          <a:xfrm>
            <a:off x="1071563" y="4284663"/>
            <a:ext cx="43576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1800">
                <a:solidFill>
                  <a:srgbClr val="63B4D1"/>
                </a:solidFill>
                <a:latin typeface="Times New Roman" panose="02020603050405020304" pitchFamily="18" charset="0"/>
                <a:ea typeface="黑体" panose="02010609060101010101" pitchFamily="49" charset="-122"/>
              </a:rPr>
              <a:t>脑力风暴中为确定的问题定义系统特征</a:t>
            </a:r>
          </a:p>
        </p:txBody>
      </p:sp>
      <p:sp>
        <p:nvSpPr>
          <p:cNvPr id="34839" name="Rectangle 2"/>
          <p:cNvSpPr>
            <a:spLocks noGrp="1" noChangeArrowheads="1"/>
          </p:cNvSpPr>
          <p:nvPr>
            <p:ph type="title"/>
          </p:nvPr>
        </p:nvSpPr>
        <p:spPr>
          <a:xfrm>
            <a:off x="177800" y="1054100"/>
            <a:ext cx="8788400" cy="717550"/>
          </a:xfrm>
          <a:noFill/>
        </p:spPr>
        <p:txBody>
          <a:bodyPr/>
          <a:lstStyle/>
          <a:p>
            <a:pPr eaLnBrk="1" hangingPunct="1"/>
            <a:r>
              <a:rPr lang="zh-CN" altLang="en-US" smtClean="0"/>
              <a:t>需求获取方法</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Text Box 3"/>
          <p:cNvSpPr txBox="1">
            <a:spLocks noChangeArrowheads="1"/>
          </p:cNvSpPr>
          <p:nvPr/>
        </p:nvSpPr>
        <p:spPr bwMode="auto">
          <a:xfrm>
            <a:off x="1004888" y="1989138"/>
            <a:ext cx="741045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1428" tIns="45714" rIns="91428" bIns="45714">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
                <a:schemeClr val="accent2"/>
              </a:buClr>
              <a:buSzPct val="70000"/>
              <a:buFont typeface="Wingdings" panose="05000000000000000000" pitchFamily="2" charset="2"/>
              <a:buChar char="n"/>
            </a:pPr>
            <a:r>
              <a:rPr kumimoji="0" lang="zh-CN" altLang="en-US" sz="2400">
                <a:solidFill>
                  <a:schemeClr val="accent2"/>
                </a:solidFill>
              </a:rPr>
              <a:t> </a:t>
            </a:r>
            <a:r>
              <a:rPr kumimoji="0" lang="zh-CN" altLang="en-US" sz="2400">
                <a:solidFill>
                  <a:schemeClr val="accent2"/>
                </a:solidFill>
                <a:ea typeface="黑体" panose="02010609060101010101" pitchFamily="49" charset="-122"/>
              </a:rPr>
              <a:t>场景串联</a:t>
            </a:r>
          </a:p>
          <a:p>
            <a:pPr lvl="1">
              <a:lnSpc>
                <a:spcPct val="130000"/>
              </a:lnSpc>
              <a:spcBef>
                <a:spcPct val="30000"/>
              </a:spcBef>
              <a:buClr>
                <a:schemeClr val="accent2"/>
              </a:buClr>
              <a:buSzPct val="70000"/>
              <a:buFont typeface="Wingdings" panose="05000000000000000000" pitchFamily="2" charset="2"/>
              <a:buChar char="l"/>
            </a:pPr>
            <a:r>
              <a:rPr lang="zh-CN" altLang="en-US" sz="1800" b="0">
                <a:latin typeface="Times New Roman" panose="02020603050405020304" pitchFamily="18" charset="0"/>
              </a:rPr>
              <a:t> </a:t>
            </a:r>
            <a:r>
              <a:rPr lang="zh-CN" altLang="en-US" sz="2000">
                <a:latin typeface="Times New Roman" panose="02020603050405020304" pitchFamily="18" charset="0"/>
              </a:rPr>
              <a:t>场景串联的目的是为了尽早的从用户那里得到用户对建议的系统功能的意见。</a:t>
            </a:r>
          </a:p>
          <a:p>
            <a:pPr lvl="1">
              <a:lnSpc>
                <a:spcPct val="130000"/>
              </a:lnSpc>
              <a:spcBef>
                <a:spcPct val="30000"/>
              </a:spcBef>
              <a:buClr>
                <a:schemeClr val="accent2"/>
              </a:buClr>
              <a:buSzPct val="70000"/>
              <a:buFont typeface="Wingdings" panose="05000000000000000000" pitchFamily="2" charset="2"/>
              <a:buChar char="l"/>
            </a:pPr>
            <a:r>
              <a:rPr lang="zh-CN" altLang="en-US" sz="2000">
                <a:latin typeface="Times New Roman" panose="02020603050405020304" pitchFamily="18" charset="0"/>
              </a:rPr>
              <a:t> 场景串联提供了用户界面以说明系统操作流程，它容易创建和修改，能让用户知道系统的操作方式和流程。</a:t>
            </a:r>
          </a:p>
          <a:p>
            <a:pPr lvl="1">
              <a:lnSpc>
                <a:spcPct val="130000"/>
              </a:lnSpc>
              <a:spcBef>
                <a:spcPct val="30000"/>
              </a:spcBef>
              <a:buClr>
                <a:schemeClr val="accent2"/>
              </a:buClr>
              <a:buSzPct val="70000"/>
              <a:buFont typeface="Wingdings" panose="05000000000000000000" pitchFamily="2" charset="2"/>
              <a:buChar char="l"/>
            </a:pPr>
            <a:r>
              <a:rPr lang="zh-CN" altLang="en-US" sz="2000">
                <a:latin typeface="Times New Roman" panose="02020603050405020304" pitchFamily="18" charset="0"/>
              </a:rPr>
              <a:t> 根据与用户交互的方式，场景串联被分成三种模式：静态的场景串联、动态的场景串联以及交互的场景串联。</a:t>
            </a:r>
          </a:p>
          <a:p>
            <a:pPr lvl="1">
              <a:lnSpc>
                <a:spcPct val="130000"/>
              </a:lnSpc>
              <a:spcBef>
                <a:spcPct val="30000"/>
              </a:spcBef>
              <a:buClr>
                <a:schemeClr val="accent2"/>
              </a:buClr>
              <a:buSzPct val="70000"/>
              <a:buFont typeface="Wingdings" panose="05000000000000000000" pitchFamily="2" charset="2"/>
              <a:buChar char="l"/>
            </a:pPr>
            <a:r>
              <a:rPr lang="zh-CN" altLang="en-US" sz="2000">
                <a:latin typeface="Times New Roman" panose="02020603050405020304" pitchFamily="18" charset="0"/>
              </a:rPr>
              <a:t> 选择提供哪种场景串联是根据系统的复杂性和需求缺陷的风险来确定的。</a:t>
            </a:r>
          </a:p>
        </p:txBody>
      </p:sp>
      <p:sp>
        <p:nvSpPr>
          <p:cNvPr id="35843" name="Rectangle 2"/>
          <p:cNvSpPr>
            <a:spLocks noGrp="1" noChangeArrowheads="1"/>
          </p:cNvSpPr>
          <p:nvPr>
            <p:ph type="title"/>
          </p:nvPr>
        </p:nvSpPr>
        <p:spPr>
          <a:xfrm>
            <a:off x="177800" y="1054100"/>
            <a:ext cx="8788400" cy="717550"/>
          </a:xfrm>
          <a:noFill/>
        </p:spPr>
        <p:txBody>
          <a:bodyPr/>
          <a:lstStyle/>
          <a:p>
            <a:pPr eaLnBrk="1" hangingPunct="1"/>
            <a:r>
              <a:rPr lang="zh-CN" altLang="en-US" smtClean="0"/>
              <a:t>需求获取方法</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179388" y="1052513"/>
            <a:ext cx="8788400" cy="717550"/>
          </a:xfrm>
          <a:noFill/>
        </p:spPr>
        <p:txBody>
          <a:bodyPr/>
          <a:lstStyle/>
          <a:p>
            <a:pPr eaLnBrk="1" hangingPunct="1"/>
            <a:r>
              <a:rPr lang="zh-CN" altLang="en-US" smtClean="0"/>
              <a:t>本章内容提要</a:t>
            </a:r>
            <a:endParaRPr lang="en-US" altLang="zh-CN" smtClean="0"/>
          </a:p>
        </p:txBody>
      </p:sp>
      <p:grpSp>
        <p:nvGrpSpPr>
          <p:cNvPr id="36867" name="Group 3"/>
          <p:cNvGrpSpPr>
            <a:grpSpLocks/>
          </p:cNvGrpSpPr>
          <p:nvPr/>
        </p:nvGrpSpPr>
        <p:grpSpPr bwMode="auto">
          <a:xfrm>
            <a:off x="1057275" y="2222500"/>
            <a:ext cx="5675313" cy="3943350"/>
            <a:chOff x="385" y="1161"/>
            <a:chExt cx="3575" cy="2484"/>
          </a:xfrm>
        </p:grpSpPr>
        <p:sp>
          <p:nvSpPr>
            <p:cNvPr id="36868" name="AutoShape 4"/>
            <p:cNvSpPr>
              <a:spLocks noChangeArrowheads="1"/>
            </p:cNvSpPr>
            <p:nvPr/>
          </p:nvSpPr>
          <p:spPr bwMode="auto">
            <a:xfrm>
              <a:off x="464" y="1161"/>
              <a:ext cx="3493" cy="279"/>
            </a:xfrm>
            <a:prstGeom prst="homePlate">
              <a:avLst>
                <a:gd name="adj" fmla="val 32516"/>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36869" name="AutoShape 8"/>
            <p:cNvSpPr>
              <a:spLocks noChangeArrowheads="1"/>
            </p:cNvSpPr>
            <p:nvPr/>
          </p:nvSpPr>
          <p:spPr bwMode="auto">
            <a:xfrm>
              <a:off x="467" y="3060"/>
              <a:ext cx="3493" cy="263"/>
            </a:xfrm>
            <a:prstGeom prst="homePlate">
              <a:avLst>
                <a:gd name="adj" fmla="val 32527"/>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grpSp>
          <p:nvGrpSpPr>
            <p:cNvPr id="36870" name="Group 6"/>
            <p:cNvGrpSpPr>
              <a:grpSpLocks/>
            </p:cNvGrpSpPr>
            <p:nvPr/>
          </p:nvGrpSpPr>
          <p:grpSpPr bwMode="auto">
            <a:xfrm>
              <a:off x="385" y="1207"/>
              <a:ext cx="3575" cy="2438"/>
              <a:chOff x="385" y="1207"/>
              <a:chExt cx="3575" cy="2438"/>
            </a:xfrm>
          </p:grpSpPr>
          <p:sp>
            <p:nvSpPr>
              <p:cNvPr id="36871" name="Text Box 5"/>
              <p:cNvSpPr txBox="1">
                <a:spLocks noChangeArrowheads="1"/>
              </p:cNvSpPr>
              <p:nvPr/>
            </p:nvSpPr>
            <p:spPr bwMode="auto">
              <a:xfrm>
                <a:off x="626" y="1215"/>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软件项目需求管理概述</a:t>
                </a:r>
                <a:r>
                  <a:rPr lang="zh-CN" altLang="en-US" sz="2000" b="0">
                    <a:latin typeface="Times New Roman" panose="02020603050405020304" pitchFamily="18" charset="0"/>
                  </a:rPr>
                  <a:t> </a:t>
                </a:r>
              </a:p>
            </p:txBody>
          </p:sp>
          <p:sp>
            <p:nvSpPr>
              <p:cNvPr id="36872" name="AutoShape 6"/>
              <p:cNvSpPr>
                <a:spLocks noChangeArrowheads="1"/>
              </p:cNvSpPr>
              <p:nvPr/>
            </p:nvSpPr>
            <p:spPr bwMode="auto">
              <a:xfrm>
                <a:off x="464" y="1491"/>
                <a:ext cx="3493" cy="273"/>
              </a:xfrm>
              <a:prstGeom prst="homePlate">
                <a:avLst>
                  <a:gd name="adj" fmla="val 32520"/>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36873" name="Text Box 7"/>
              <p:cNvSpPr txBox="1">
                <a:spLocks noChangeArrowheads="1"/>
              </p:cNvSpPr>
              <p:nvPr/>
            </p:nvSpPr>
            <p:spPr bwMode="auto">
              <a:xfrm>
                <a:off x="626" y="1539"/>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需求开发和管理过程</a:t>
                </a:r>
                <a:r>
                  <a:rPr lang="zh-CN" altLang="en-US" sz="2000" b="0">
                    <a:latin typeface="Times New Roman" panose="02020603050405020304" pitchFamily="18" charset="0"/>
                  </a:rPr>
                  <a:t> </a:t>
                </a:r>
              </a:p>
            </p:txBody>
          </p:sp>
          <p:sp>
            <p:nvSpPr>
              <p:cNvPr id="36874" name="AutoShape 8"/>
              <p:cNvSpPr>
                <a:spLocks noChangeArrowheads="1"/>
              </p:cNvSpPr>
              <p:nvPr/>
            </p:nvSpPr>
            <p:spPr bwMode="auto">
              <a:xfrm>
                <a:off x="464" y="1800"/>
                <a:ext cx="3493" cy="266"/>
              </a:xfrm>
              <a:prstGeom prst="homePlate">
                <a:avLst>
                  <a:gd name="adj" fmla="val 32525"/>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36875" name="Text Box 9"/>
              <p:cNvSpPr txBox="1">
                <a:spLocks noChangeArrowheads="1"/>
              </p:cNvSpPr>
              <p:nvPr/>
            </p:nvSpPr>
            <p:spPr bwMode="auto">
              <a:xfrm>
                <a:off x="626" y="1845"/>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需求获取方法</a:t>
                </a:r>
                <a:r>
                  <a:rPr lang="zh-CN" altLang="en-US" sz="2000" b="0">
                    <a:latin typeface="Times New Roman" panose="02020603050405020304" pitchFamily="18" charset="0"/>
                  </a:rPr>
                  <a:t> </a:t>
                </a:r>
              </a:p>
            </p:txBody>
          </p:sp>
          <p:sp>
            <p:nvSpPr>
              <p:cNvPr id="36876" name="Rectangle 10"/>
              <p:cNvSpPr>
                <a:spLocks noChangeArrowheads="1"/>
              </p:cNvSpPr>
              <p:nvPr/>
            </p:nvSpPr>
            <p:spPr bwMode="auto">
              <a:xfrm>
                <a:off x="385" y="1207"/>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5.1</a:t>
                </a:r>
                <a:endParaRPr lang="en-US" altLang="zh-CN" sz="1800">
                  <a:solidFill>
                    <a:srgbClr val="000000"/>
                  </a:solidFill>
                </a:endParaRPr>
              </a:p>
            </p:txBody>
          </p:sp>
          <p:sp>
            <p:nvSpPr>
              <p:cNvPr id="36877" name="Rectangle 11"/>
              <p:cNvSpPr>
                <a:spLocks noChangeArrowheads="1"/>
              </p:cNvSpPr>
              <p:nvPr/>
            </p:nvSpPr>
            <p:spPr bwMode="auto">
              <a:xfrm>
                <a:off x="385" y="1564"/>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5.2</a:t>
                </a:r>
                <a:endParaRPr lang="en-US" altLang="zh-CN" sz="1800">
                  <a:solidFill>
                    <a:schemeClr val="bg1"/>
                  </a:solidFill>
                </a:endParaRPr>
              </a:p>
            </p:txBody>
          </p:sp>
          <p:sp>
            <p:nvSpPr>
              <p:cNvPr id="36878" name="Rectangle 12"/>
              <p:cNvSpPr>
                <a:spLocks noChangeArrowheads="1"/>
              </p:cNvSpPr>
              <p:nvPr/>
            </p:nvSpPr>
            <p:spPr bwMode="auto">
              <a:xfrm>
                <a:off x="385" y="1873"/>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5.3</a:t>
                </a:r>
                <a:endParaRPr lang="en-US" altLang="zh-CN" sz="1800">
                  <a:solidFill>
                    <a:srgbClr val="000000"/>
                  </a:solidFill>
                </a:endParaRPr>
              </a:p>
            </p:txBody>
          </p:sp>
          <p:sp>
            <p:nvSpPr>
              <p:cNvPr id="36879" name="AutoShape 8"/>
              <p:cNvSpPr>
                <a:spLocks noChangeArrowheads="1"/>
              </p:cNvSpPr>
              <p:nvPr/>
            </p:nvSpPr>
            <p:spPr bwMode="auto">
              <a:xfrm>
                <a:off x="467" y="2115"/>
                <a:ext cx="3493" cy="263"/>
              </a:xfrm>
              <a:prstGeom prst="homePlate">
                <a:avLst>
                  <a:gd name="adj" fmla="val 32527"/>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36880" name="Text Box 9"/>
              <p:cNvSpPr txBox="1">
                <a:spLocks noChangeArrowheads="1"/>
              </p:cNvSpPr>
              <p:nvPr/>
            </p:nvSpPr>
            <p:spPr bwMode="auto">
              <a:xfrm>
                <a:off x="629" y="2160"/>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需求分析建模方法</a:t>
                </a:r>
                <a:r>
                  <a:rPr lang="zh-CN" altLang="en-US" sz="2000" b="0">
                    <a:latin typeface="Times New Roman" panose="02020603050405020304" pitchFamily="18" charset="0"/>
                  </a:rPr>
                  <a:t> </a:t>
                </a:r>
              </a:p>
            </p:txBody>
          </p:sp>
          <p:sp>
            <p:nvSpPr>
              <p:cNvPr id="36881" name="Rectangle 12"/>
              <p:cNvSpPr>
                <a:spLocks noChangeArrowheads="1"/>
              </p:cNvSpPr>
              <p:nvPr/>
            </p:nvSpPr>
            <p:spPr bwMode="auto">
              <a:xfrm>
                <a:off x="388" y="2188"/>
                <a:ext cx="211" cy="164"/>
              </a:xfrm>
              <a:prstGeom prst="rect">
                <a:avLst/>
              </a:prstGeom>
              <a:solidFill>
                <a:schemeClr val="accent2"/>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5.4</a:t>
                </a:r>
                <a:endParaRPr lang="en-US" altLang="zh-CN" sz="1800">
                  <a:solidFill>
                    <a:srgbClr val="000000"/>
                  </a:solidFill>
                </a:endParaRPr>
              </a:p>
            </p:txBody>
          </p:sp>
          <p:sp>
            <p:nvSpPr>
              <p:cNvPr id="36882" name="AutoShape 8"/>
              <p:cNvSpPr>
                <a:spLocks noChangeArrowheads="1"/>
              </p:cNvSpPr>
              <p:nvPr/>
            </p:nvSpPr>
            <p:spPr bwMode="auto">
              <a:xfrm>
                <a:off x="467" y="2430"/>
                <a:ext cx="3493" cy="263"/>
              </a:xfrm>
              <a:prstGeom prst="homePlate">
                <a:avLst>
                  <a:gd name="adj" fmla="val 32527"/>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36883" name="Text Box 9"/>
              <p:cNvSpPr txBox="1">
                <a:spLocks noChangeArrowheads="1"/>
              </p:cNvSpPr>
              <p:nvPr/>
            </p:nvSpPr>
            <p:spPr bwMode="auto">
              <a:xfrm>
                <a:off x="629" y="2475"/>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需求管理工具</a:t>
                </a:r>
                <a:r>
                  <a:rPr lang="zh-CN" altLang="en-US" sz="2000" b="0">
                    <a:latin typeface="Times New Roman" panose="02020603050405020304" pitchFamily="18" charset="0"/>
                  </a:rPr>
                  <a:t> </a:t>
                </a:r>
              </a:p>
            </p:txBody>
          </p:sp>
          <p:sp>
            <p:nvSpPr>
              <p:cNvPr id="36884" name="Rectangle 12"/>
              <p:cNvSpPr>
                <a:spLocks noChangeArrowheads="1"/>
              </p:cNvSpPr>
              <p:nvPr/>
            </p:nvSpPr>
            <p:spPr bwMode="auto">
              <a:xfrm>
                <a:off x="388" y="2503"/>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5.5</a:t>
                </a:r>
                <a:endParaRPr lang="en-US" altLang="zh-CN" sz="1800">
                  <a:solidFill>
                    <a:srgbClr val="000000"/>
                  </a:solidFill>
                </a:endParaRPr>
              </a:p>
            </p:txBody>
          </p:sp>
          <p:sp>
            <p:nvSpPr>
              <p:cNvPr id="36885" name="AutoShape 8"/>
              <p:cNvSpPr>
                <a:spLocks noChangeArrowheads="1"/>
              </p:cNvSpPr>
              <p:nvPr/>
            </p:nvSpPr>
            <p:spPr bwMode="auto">
              <a:xfrm>
                <a:off x="467" y="2745"/>
                <a:ext cx="3493" cy="263"/>
              </a:xfrm>
              <a:prstGeom prst="homePlate">
                <a:avLst>
                  <a:gd name="adj" fmla="val 32527"/>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36886" name="Text Box 9"/>
              <p:cNvSpPr txBox="1">
                <a:spLocks noChangeArrowheads="1"/>
              </p:cNvSpPr>
              <p:nvPr/>
            </p:nvSpPr>
            <p:spPr bwMode="auto">
              <a:xfrm>
                <a:off x="629" y="2790"/>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案例分析</a:t>
                </a:r>
                <a:r>
                  <a:rPr lang="zh-CN" altLang="en-US" sz="2000" b="0">
                    <a:latin typeface="Times New Roman" panose="02020603050405020304" pitchFamily="18" charset="0"/>
                  </a:rPr>
                  <a:t> </a:t>
                </a:r>
              </a:p>
            </p:txBody>
          </p:sp>
          <p:sp>
            <p:nvSpPr>
              <p:cNvPr id="36887" name="Rectangle 12"/>
              <p:cNvSpPr>
                <a:spLocks noChangeArrowheads="1"/>
              </p:cNvSpPr>
              <p:nvPr/>
            </p:nvSpPr>
            <p:spPr bwMode="auto">
              <a:xfrm>
                <a:off x="388" y="2783"/>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5.6</a:t>
                </a:r>
                <a:endParaRPr lang="en-US" altLang="zh-CN" sz="1800">
                  <a:solidFill>
                    <a:srgbClr val="000000"/>
                  </a:solidFill>
                </a:endParaRPr>
              </a:p>
            </p:txBody>
          </p:sp>
          <p:sp>
            <p:nvSpPr>
              <p:cNvPr id="36888" name="Text Box 9"/>
              <p:cNvSpPr txBox="1">
                <a:spLocks noChangeArrowheads="1"/>
              </p:cNvSpPr>
              <p:nvPr/>
            </p:nvSpPr>
            <p:spPr bwMode="auto">
              <a:xfrm>
                <a:off x="629" y="3105"/>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本章小结</a:t>
                </a:r>
                <a:r>
                  <a:rPr lang="zh-CN" altLang="en-US" sz="2000" b="0">
                    <a:latin typeface="Times New Roman" panose="02020603050405020304" pitchFamily="18" charset="0"/>
                  </a:rPr>
                  <a:t> </a:t>
                </a:r>
              </a:p>
            </p:txBody>
          </p:sp>
          <p:sp>
            <p:nvSpPr>
              <p:cNvPr id="36889" name="Rectangle 12"/>
              <p:cNvSpPr>
                <a:spLocks noChangeArrowheads="1"/>
              </p:cNvSpPr>
              <p:nvPr/>
            </p:nvSpPr>
            <p:spPr bwMode="auto">
              <a:xfrm>
                <a:off x="388" y="3133"/>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5.7</a:t>
                </a:r>
                <a:endParaRPr lang="en-US" altLang="zh-CN" sz="1800">
                  <a:solidFill>
                    <a:srgbClr val="000000"/>
                  </a:solidFill>
                </a:endParaRPr>
              </a:p>
            </p:txBody>
          </p:sp>
          <p:sp>
            <p:nvSpPr>
              <p:cNvPr id="36890" name="AutoShape 8"/>
              <p:cNvSpPr>
                <a:spLocks noChangeArrowheads="1"/>
              </p:cNvSpPr>
              <p:nvPr/>
            </p:nvSpPr>
            <p:spPr bwMode="auto">
              <a:xfrm>
                <a:off x="467" y="3375"/>
                <a:ext cx="3493" cy="270"/>
              </a:xfrm>
              <a:prstGeom prst="homePlate">
                <a:avLst>
                  <a:gd name="adj" fmla="val 32522"/>
                </a:avLst>
              </a:prstGeom>
              <a:solidFill>
                <a:schemeClr val="bg1">
                  <a:alpha val="0"/>
                </a:schemeClr>
              </a:solidFill>
              <a:ln w="19050">
                <a:solidFill>
                  <a:schemeClr val="tx1"/>
                </a:solidFill>
                <a:miter lim="800000"/>
                <a:headEnd/>
                <a:tailEnd/>
              </a:ln>
            </p:spPr>
            <p:txBody>
              <a:bodyPr wrap="none" lIns="72000" tIns="0" rIns="0" bIns="0" anchor="ct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36891" name="Text Box 9"/>
              <p:cNvSpPr txBox="1">
                <a:spLocks noChangeArrowheads="1"/>
              </p:cNvSpPr>
              <p:nvPr/>
            </p:nvSpPr>
            <p:spPr bwMode="auto">
              <a:xfrm>
                <a:off x="629" y="3420"/>
                <a:ext cx="30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000">
                    <a:latin typeface="Times New Roman" panose="02020603050405020304" pitchFamily="18" charset="0"/>
                    <a:ea typeface="黑体" panose="02010609060101010101" pitchFamily="49" charset="-122"/>
                  </a:rPr>
                  <a:t>复习思考题</a:t>
                </a:r>
                <a:r>
                  <a:rPr lang="zh-CN" altLang="en-US" sz="2000" b="0">
                    <a:latin typeface="Times New Roman" panose="02020603050405020304" pitchFamily="18" charset="0"/>
                  </a:rPr>
                  <a:t> </a:t>
                </a:r>
              </a:p>
            </p:txBody>
          </p:sp>
          <p:sp>
            <p:nvSpPr>
              <p:cNvPr id="36892" name="Rectangle 12"/>
              <p:cNvSpPr>
                <a:spLocks noChangeArrowheads="1"/>
              </p:cNvSpPr>
              <p:nvPr/>
            </p:nvSpPr>
            <p:spPr bwMode="auto">
              <a:xfrm>
                <a:off x="388" y="3448"/>
                <a:ext cx="211" cy="164"/>
              </a:xfrm>
              <a:prstGeom prst="rect">
                <a:avLst/>
              </a:prstGeom>
              <a:solidFill>
                <a:schemeClr val="tx1"/>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r>
                  <a:rPr lang="en-US" altLang="zh-CN" sz="1200">
                    <a:solidFill>
                      <a:schemeClr val="bg1"/>
                    </a:solidFill>
                  </a:rPr>
                  <a:t>5.8</a:t>
                </a:r>
                <a:endParaRPr lang="en-US" altLang="zh-CN" sz="1800">
                  <a:solidFill>
                    <a:srgbClr val="000000"/>
                  </a:solidFill>
                </a:endParaRPr>
              </a:p>
            </p:txBody>
          </p:sp>
        </p:gr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Text Box 3"/>
          <p:cNvSpPr txBox="1">
            <a:spLocks noChangeArrowheads="1"/>
          </p:cNvSpPr>
          <p:nvPr/>
        </p:nvSpPr>
        <p:spPr bwMode="auto">
          <a:xfrm>
            <a:off x="611188" y="1976438"/>
            <a:ext cx="8032750"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1428" tIns="45714" rIns="91428" bIns="45714">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20663">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
                <a:schemeClr val="accent2"/>
              </a:buClr>
              <a:buSzPct val="70000"/>
              <a:buFont typeface="Wingdings" panose="05000000000000000000" pitchFamily="2" charset="2"/>
              <a:buChar char="n"/>
            </a:pPr>
            <a:r>
              <a:rPr kumimoji="0" lang="zh-CN" altLang="en-US" sz="2400">
                <a:solidFill>
                  <a:schemeClr val="accent2"/>
                </a:solidFill>
              </a:rPr>
              <a:t> </a:t>
            </a:r>
            <a:r>
              <a:rPr kumimoji="0" lang="zh-CN" altLang="en-US" sz="2400">
                <a:solidFill>
                  <a:schemeClr val="accent2"/>
                </a:solidFill>
                <a:ea typeface="黑体" panose="02010609060101010101" pitchFamily="49" charset="-122"/>
              </a:rPr>
              <a:t>用例分析方法</a:t>
            </a:r>
            <a:endParaRPr kumimoji="0" lang="en-US" altLang="zh-CN" sz="2400">
              <a:solidFill>
                <a:schemeClr val="accent2"/>
              </a:solidFill>
              <a:ea typeface="黑体" panose="02010609060101010101" pitchFamily="49" charset="-122"/>
            </a:endParaRPr>
          </a:p>
          <a:p>
            <a:pPr lvl="1">
              <a:spcBef>
                <a:spcPct val="50000"/>
              </a:spcBef>
              <a:buClr>
                <a:schemeClr val="accent2"/>
              </a:buClr>
              <a:buSzPct val="70000"/>
              <a:buFont typeface="Wingdings" panose="05000000000000000000" pitchFamily="2" charset="2"/>
              <a:buChar char="l"/>
            </a:pPr>
            <a:r>
              <a:rPr lang="zh-CN" altLang="en-US" sz="2000" b="0">
                <a:latin typeface="Times New Roman" panose="02020603050405020304" pitchFamily="18" charset="0"/>
              </a:rPr>
              <a:t> </a:t>
            </a:r>
            <a:r>
              <a:rPr lang="zh-CN" altLang="en-US" sz="2000">
                <a:latin typeface="Times New Roman" panose="02020603050405020304" pitchFamily="18" charset="0"/>
              </a:rPr>
              <a:t>简介</a:t>
            </a:r>
            <a:endParaRPr lang="en-US" altLang="zh-CN" sz="2000">
              <a:latin typeface="Times New Roman" panose="02020603050405020304" pitchFamily="18" charset="0"/>
            </a:endParaRPr>
          </a:p>
          <a:p>
            <a:pPr lvl="2">
              <a:lnSpc>
                <a:spcPct val="120000"/>
              </a:lnSpc>
              <a:spcBef>
                <a:spcPts val="400"/>
              </a:spcBef>
            </a:pPr>
            <a:r>
              <a:rPr lang="zh-CN" altLang="en-US">
                <a:latin typeface="宋体" panose="02010600030101010101" pitchFamily="2" charset="-122"/>
              </a:rPr>
              <a:t>软件需求分析者利用场景或经历来描述用户和软件系统的交互方式，并以此来获取软件需求。</a:t>
            </a:r>
            <a:endParaRPr lang="en-US" altLang="zh-CN">
              <a:latin typeface="宋体" panose="02010600030101010101" pitchFamily="2" charset="-122"/>
            </a:endParaRPr>
          </a:p>
          <a:p>
            <a:pPr lvl="2">
              <a:lnSpc>
                <a:spcPct val="120000"/>
              </a:lnSpc>
              <a:spcBef>
                <a:spcPts val="400"/>
              </a:spcBef>
            </a:pPr>
            <a:r>
              <a:rPr lang="zh-CN" altLang="en-US">
                <a:latin typeface="宋体" panose="02010600030101010101" pitchFamily="2" charset="-122"/>
              </a:rPr>
              <a:t>使用用例的分析方法来源于面向对象的思想。</a:t>
            </a:r>
          </a:p>
          <a:p>
            <a:pPr lvl="2">
              <a:lnSpc>
                <a:spcPct val="120000"/>
              </a:lnSpc>
              <a:spcBef>
                <a:spcPts val="400"/>
              </a:spcBef>
            </a:pPr>
            <a:r>
              <a:rPr lang="zh-CN" altLang="en-US">
                <a:latin typeface="宋体" panose="02010600030101010101" pitchFamily="2" charset="-122"/>
              </a:rPr>
              <a:t>用例分析方法最大的特点在于面向用例，在对用例的描述中引入了外部角色的概念。</a:t>
            </a:r>
            <a:endParaRPr lang="en-US" altLang="zh-CN">
              <a:latin typeface="宋体" panose="02010600030101010101" pitchFamily="2" charset="-122"/>
            </a:endParaRPr>
          </a:p>
          <a:p>
            <a:pPr lvl="1">
              <a:spcBef>
                <a:spcPts val="600"/>
              </a:spcBef>
              <a:buClr>
                <a:schemeClr val="accent2"/>
              </a:buClr>
              <a:buSzPct val="70000"/>
              <a:buFont typeface="Wingdings" panose="05000000000000000000" pitchFamily="2" charset="2"/>
              <a:buChar char="l"/>
            </a:pPr>
            <a:r>
              <a:rPr lang="zh-CN" altLang="en-US" sz="2000">
                <a:latin typeface="Times New Roman" panose="02020603050405020304" pitchFamily="18" charset="0"/>
              </a:rPr>
              <a:t> 相关技术</a:t>
            </a:r>
            <a:endParaRPr lang="en-US" altLang="zh-CN" sz="2000">
              <a:latin typeface="Times New Roman" panose="02020603050405020304" pitchFamily="18" charset="0"/>
            </a:endParaRPr>
          </a:p>
          <a:p>
            <a:pPr lvl="2">
              <a:lnSpc>
                <a:spcPct val="120000"/>
              </a:lnSpc>
              <a:spcBef>
                <a:spcPts val="400"/>
              </a:spcBef>
            </a:pPr>
            <a:r>
              <a:rPr lang="zh-CN" altLang="en-US">
                <a:latin typeface="宋体" panose="02010600030101010101" pitchFamily="2" charset="-122"/>
              </a:rPr>
              <a:t>用例需求分析常常采用</a:t>
            </a:r>
            <a:r>
              <a:rPr lang="en-US" altLang="en-US">
                <a:latin typeface="宋体" panose="02010600030101010101" pitchFamily="2" charset="-122"/>
              </a:rPr>
              <a:t>UML</a:t>
            </a:r>
            <a:r>
              <a:rPr lang="zh-CN" altLang="en-US">
                <a:latin typeface="宋体" panose="02010600030101010101" pitchFamily="2" charset="-122"/>
              </a:rPr>
              <a:t>（</a:t>
            </a:r>
            <a:r>
              <a:rPr lang="en-US" altLang="en-US">
                <a:latin typeface="宋体" panose="02010600030101010101" pitchFamily="2" charset="-122"/>
              </a:rPr>
              <a:t>Unified Modeling Language</a:t>
            </a:r>
            <a:r>
              <a:rPr lang="zh-CN" altLang="en-US">
                <a:latin typeface="宋体" panose="02010600030101010101" pitchFamily="2" charset="-122"/>
              </a:rPr>
              <a:t>，统一建模语言）技术，</a:t>
            </a:r>
            <a:r>
              <a:rPr lang="en-US" altLang="en-US">
                <a:latin typeface="宋体" panose="02010600030101010101" pitchFamily="2" charset="-122"/>
              </a:rPr>
              <a:t>UML</a:t>
            </a:r>
            <a:r>
              <a:rPr lang="zh-CN" altLang="en-US">
                <a:latin typeface="宋体" panose="02010600030101010101" pitchFamily="2" charset="-122"/>
              </a:rPr>
              <a:t>是一种面向对象的建模语言。</a:t>
            </a:r>
            <a:endParaRPr lang="en-US" altLang="zh-CN">
              <a:latin typeface="宋体" panose="02010600030101010101" pitchFamily="2" charset="-122"/>
            </a:endParaRPr>
          </a:p>
        </p:txBody>
      </p:sp>
      <p:sp>
        <p:nvSpPr>
          <p:cNvPr id="37891" name="Rectangle 2"/>
          <p:cNvSpPr>
            <a:spLocks noGrp="1" noChangeArrowheads="1"/>
          </p:cNvSpPr>
          <p:nvPr>
            <p:ph type="title"/>
          </p:nvPr>
        </p:nvSpPr>
        <p:spPr>
          <a:xfrm>
            <a:off x="177800" y="1054100"/>
            <a:ext cx="8788400" cy="717550"/>
          </a:xfrm>
          <a:noFill/>
        </p:spPr>
        <p:txBody>
          <a:bodyPr/>
          <a:lstStyle/>
          <a:p>
            <a:pPr eaLnBrk="1" hangingPunct="1"/>
            <a:r>
              <a:rPr lang="en-US" altLang="zh-CN" smtClean="0"/>
              <a:t>5.4  </a:t>
            </a:r>
            <a:r>
              <a:rPr lang="zh-CN" altLang="en-US" smtClean="0"/>
              <a:t>需求分析建模方法</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Text Box 3"/>
          <p:cNvSpPr txBox="1">
            <a:spLocks noChangeArrowheads="1"/>
          </p:cNvSpPr>
          <p:nvPr/>
        </p:nvSpPr>
        <p:spPr bwMode="auto">
          <a:xfrm>
            <a:off x="1004888" y="2060575"/>
            <a:ext cx="7410450" cy="377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1428" tIns="45714" rIns="91428" bIns="45714">
            <a:spAutoFit/>
          </a:bodyPr>
          <a:lstStyle>
            <a:lvl1pPr>
              <a:spcBef>
                <a:spcPct val="30000"/>
              </a:spcBef>
              <a:buClr>
                <a:srgbClr val="0000FF"/>
              </a:buClr>
              <a:buFont typeface="Wingdings 2" panose="05020102010507070707" pitchFamily="18"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00FF"/>
              </a:buClr>
              <a:buFont typeface="黑体" panose="02010609060101010101" pitchFamily="49" charset="-122"/>
              <a:buChar char="–"/>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00FF"/>
              </a:buClr>
              <a:buFont typeface="黑体" panose="02010609060101010101" pitchFamily="49"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Clr>
                <a:srgbClr val="0000FF"/>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
                <a:schemeClr val="accent2"/>
              </a:buClr>
              <a:buSzPct val="70000"/>
              <a:buFont typeface="Wingdings" panose="05000000000000000000" pitchFamily="2" charset="2"/>
              <a:buChar char="n"/>
            </a:pPr>
            <a:r>
              <a:rPr kumimoji="0" lang="zh-CN" altLang="en-US" sz="2400">
                <a:solidFill>
                  <a:schemeClr val="accent2"/>
                </a:solidFill>
              </a:rPr>
              <a:t> </a:t>
            </a:r>
            <a:r>
              <a:rPr kumimoji="0" lang="zh-CN" altLang="en-US" sz="2400">
                <a:solidFill>
                  <a:schemeClr val="accent2"/>
                </a:solidFill>
                <a:ea typeface="黑体" panose="02010609060101010101" pitchFamily="49" charset="-122"/>
              </a:rPr>
              <a:t>原型分析方法</a:t>
            </a:r>
            <a:endParaRPr kumimoji="0" lang="en-US" altLang="zh-CN" sz="2400">
              <a:solidFill>
                <a:schemeClr val="accent2"/>
              </a:solidFill>
              <a:ea typeface="黑体" panose="02010609060101010101" pitchFamily="49" charset="-122"/>
            </a:endParaRPr>
          </a:p>
          <a:p>
            <a:pPr lvl="1">
              <a:lnSpc>
                <a:spcPct val="120000"/>
              </a:lnSpc>
              <a:spcBef>
                <a:spcPts val="1200"/>
              </a:spcBef>
              <a:buClr>
                <a:schemeClr val="accent2"/>
              </a:buClr>
              <a:buSzPct val="70000"/>
              <a:buFont typeface="Wingdings" panose="05000000000000000000" pitchFamily="2" charset="2"/>
              <a:buChar char="l"/>
            </a:pPr>
            <a:r>
              <a:rPr lang="zh-CN" altLang="en-US" sz="2000">
                <a:latin typeface="Times New Roman" panose="02020603050405020304" pitchFamily="18" charset="0"/>
              </a:rPr>
              <a:t>原型法是为了快速开发系统而推出的一种开发模式，旨在改进传统的结构化生命周期法的不足，缩短开发周期，减少开发风险。</a:t>
            </a:r>
          </a:p>
          <a:p>
            <a:pPr lvl="1">
              <a:lnSpc>
                <a:spcPct val="120000"/>
              </a:lnSpc>
              <a:spcBef>
                <a:spcPts val="1200"/>
              </a:spcBef>
              <a:buClr>
                <a:schemeClr val="accent2"/>
              </a:buClr>
              <a:buSzPct val="70000"/>
              <a:buFont typeface="Wingdings" panose="05000000000000000000" pitchFamily="2" charset="2"/>
              <a:buChar char="l"/>
            </a:pPr>
            <a:r>
              <a:rPr lang="zh-CN" altLang="en-US" sz="2000">
                <a:latin typeface="Times New Roman" panose="02020603050405020304" pitchFamily="18" charset="0"/>
              </a:rPr>
              <a:t>原型法的理念</a:t>
            </a:r>
          </a:p>
          <a:p>
            <a:pPr lvl="1">
              <a:lnSpc>
                <a:spcPct val="120000"/>
              </a:lnSpc>
              <a:spcBef>
                <a:spcPts val="1200"/>
              </a:spcBef>
              <a:buClr>
                <a:schemeClr val="accent2"/>
              </a:buClr>
              <a:buSzPct val="70000"/>
              <a:buFont typeface="Wingdings" panose="05000000000000000000" pitchFamily="2" charset="2"/>
              <a:buChar char="l"/>
            </a:pPr>
            <a:r>
              <a:rPr lang="zh-CN" altLang="en-US" sz="2000">
                <a:latin typeface="Times New Roman" panose="02020603050405020304" pitchFamily="18" charset="0"/>
              </a:rPr>
              <a:t>对原型的基本要求</a:t>
            </a:r>
          </a:p>
          <a:p>
            <a:pPr lvl="1">
              <a:lnSpc>
                <a:spcPct val="120000"/>
              </a:lnSpc>
              <a:spcBef>
                <a:spcPts val="1200"/>
              </a:spcBef>
              <a:buClr>
                <a:schemeClr val="accent2"/>
              </a:buClr>
              <a:buSzPct val="70000"/>
              <a:buFont typeface="Wingdings" panose="05000000000000000000" pitchFamily="2" charset="2"/>
              <a:buChar char="l"/>
            </a:pPr>
            <a:r>
              <a:rPr lang="zh-CN" altLang="en-US" sz="2000">
                <a:latin typeface="Times New Roman" panose="02020603050405020304" pitchFamily="18" charset="0"/>
              </a:rPr>
              <a:t>原型法进行软件需求分析的过程</a:t>
            </a:r>
          </a:p>
          <a:p>
            <a:pPr lvl="1">
              <a:lnSpc>
                <a:spcPct val="120000"/>
              </a:lnSpc>
              <a:spcBef>
                <a:spcPts val="1200"/>
              </a:spcBef>
              <a:buClr>
                <a:schemeClr val="accent2"/>
              </a:buClr>
              <a:buSzPct val="70000"/>
              <a:buFont typeface="Wingdings" panose="05000000000000000000" pitchFamily="2" charset="2"/>
              <a:buChar char="l"/>
            </a:pPr>
            <a:r>
              <a:rPr lang="zh-CN" altLang="en-US" sz="2000">
                <a:latin typeface="Times New Roman" panose="02020603050405020304" pitchFamily="18" charset="0"/>
              </a:rPr>
              <a:t>原型法的适用范围</a:t>
            </a:r>
          </a:p>
        </p:txBody>
      </p:sp>
      <p:sp>
        <p:nvSpPr>
          <p:cNvPr id="38915" name="Rectangle 2"/>
          <p:cNvSpPr>
            <a:spLocks noGrp="1" noChangeArrowheads="1"/>
          </p:cNvSpPr>
          <p:nvPr>
            <p:ph type="title"/>
          </p:nvPr>
        </p:nvSpPr>
        <p:spPr>
          <a:xfrm>
            <a:off x="179388" y="1052513"/>
            <a:ext cx="8788400" cy="717550"/>
          </a:xfrm>
          <a:noFill/>
        </p:spPr>
        <p:txBody>
          <a:bodyPr/>
          <a:lstStyle/>
          <a:p>
            <a:pPr eaLnBrk="1" hangingPunct="1"/>
            <a:r>
              <a:rPr lang="zh-CN" altLang="en-US" smtClean="0"/>
              <a:t>需求分析建模方法</a:t>
            </a:r>
          </a:p>
        </p:txBody>
      </p:sp>
      <p:pic>
        <p:nvPicPr>
          <p:cNvPr id="389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7938" y="4429125"/>
            <a:ext cx="18288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默认设计模板">
  <a:themeElements>
    <a:clrScheme name="1_默认设计模板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80808"/>
      </a:hlink>
      <a:folHlink>
        <a:srgbClr val="0000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1898</TotalTime>
  <Words>1973</Words>
  <Application>Microsoft Office PowerPoint</Application>
  <PresentationFormat>全屏显示(4:3)</PresentationFormat>
  <Paragraphs>301</Paragraphs>
  <Slides>27</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37" baseType="lpstr">
      <vt:lpstr>Times New Roman</vt:lpstr>
      <vt:lpstr>宋体</vt:lpstr>
      <vt:lpstr>Arial</vt:lpstr>
      <vt:lpstr>Wingdings 2</vt:lpstr>
      <vt:lpstr>黑体</vt:lpstr>
      <vt:lpstr>Wingdings</vt:lpstr>
      <vt:lpstr>Comic Sans MS</vt:lpstr>
      <vt:lpstr>新宋体</vt:lpstr>
      <vt:lpstr>1_默认设计模板</vt:lpstr>
      <vt:lpstr>Visio.Drawing.11</vt:lpstr>
      <vt:lpstr>第 5 章   软件项目需求管理 </vt:lpstr>
      <vt:lpstr>本章内容提要</vt:lpstr>
      <vt:lpstr>5.3  需求获取方法</vt:lpstr>
      <vt:lpstr>需求获取方法</vt:lpstr>
      <vt:lpstr>需求获取方法</vt:lpstr>
      <vt:lpstr>需求获取方法</vt:lpstr>
      <vt:lpstr>本章内容提要</vt:lpstr>
      <vt:lpstr>5.4  需求分析建模方法</vt:lpstr>
      <vt:lpstr>需求分析建模方法</vt:lpstr>
      <vt:lpstr>需求分析建模方法</vt:lpstr>
      <vt:lpstr>本章内容提要</vt:lpstr>
      <vt:lpstr>5.5  需求管理工具</vt:lpstr>
      <vt:lpstr>本章内容提要</vt:lpstr>
      <vt:lpstr>5.6  案例分析</vt:lpstr>
      <vt:lpstr>案例分析</vt:lpstr>
      <vt:lpstr>案例分析</vt:lpstr>
      <vt:lpstr>案例分析</vt:lpstr>
      <vt:lpstr>案例分析</vt:lpstr>
      <vt:lpstr>案例分析</vt:lpstr>
      <vt:lpstr>案例分析</vt:lpstr>
      <vt:lpstr>案例分析</vt:lpstr>
      <vt:lpstr>案例分析</vt:lpstr>
      <vt:lpstr>案例分析</vt:lpstr>
      <vt:lpstr>本章内容提要</vt:lpstr>
      <vt:lpstr>5.7 本章小结</vt:lpstr>
      <vt:lpstr>本章内容提要</vt:lpstr>
      <vt:lpstr>5.8 复习思考题</vt:lpstr>
    </vt:vector>
  </TitlesOfParts>
  <Manager>杨立东</Manager>
  <Company>CRS Tech（上海连陆）</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软件项目需求管理概述</dc:title>
  <dc:subject>软件项目需求管理概述</dc:subject>
  <dc:creator>陈震</dc:creator>
  <cp:lastModifiedBy>TB-YK</cp:lastModifiedBy>
  <cp:revision>282</cp:revision>
  <dcterms:created xsi:type="dcterms:W3CDTF">2005-05-27T08:51:01Z</dcterms:created>
  <dcterms:modified xsi:type="dcterms:W3CDTF">2020-03-05T17:36:52Z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说明">
    <vt:lpwstr>PowerPoint 打印文稿</vt:lpwstr>
  </property>
</Properties>
</file>