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2"/>
  </p:notesMasterIdLst>
  <p:sldIdLst>
    <p:sldId id="256" r:id="rId2"/>
    <p:sldId id="374" r:id="rId3"/>
    <p:sldId id="375" r:id="rId4"/>
    <p:sldId id="376" r:id="rId5"/>
    <p:sldId id="377" r:id="rId6"/>
    <p:sldId id="378" r:id="rId7"/>
    <p:sldId id="379" r:id="rId8"/>
    <p:sldId id="381" r:id="rId9"/>
    <p:sldId id="382" r:id="rId10"/>
    <p:sldId id="380" r:id="rId11"/>
    <p:sldId id="383" r:id="rId12"/>
    <p:sldId id="384" r:id="rId13"/>
    <p:sldId id="385" r:id="rId14"/>
    <p:sldId id="386" r:id="rId15"/>
    <p:sldId id="387" r:id="rId16"/>
    <p:sldId id="388" r:id="rId17"/>
    <p:sldId id="390" r:id="rId18"/>
    <p:sldId id="389" r:id="rId19"/>
    <p:sldId id="391" r:id="rId20"/>
    <p:sldId id="392" r:id="rId21"/>
    <p:sldId id="393" r:id="rId22"/>
    <p:sldId id="394" r:id="rId23"/>
    <p:sldId id="396" r:id="rId24"/>
    <p:sldId id="397" r:id="rId25"/>
    <p:sldId id="398" r:id="rId26"/>
    <p:sldId id="399" r:id="rId27"/>
    <p:sldId id="338" r:id="rId28"/>
    <p:sldId id="336" r:id="rId29"/>
    <p:sldId id="339" r:id="rId30"/>
    <p:sldId id="340" r:id="rId31"/>
  </p:sldIdLst>
  <p:sldSz cx="9144000" cy="6858000" type="screen4x3"/>
  <p:notesSz cx="6858000" cy="9144000"/>
  <p:defaultTextStyle>
    <a:defPPr>
      <a:defRPr lang="zh-CN"/>
    </a:defPPr>
    <a:lvl1pPr algn="l" rtl="0" fontAlgn="base">
      <a:spcBef>
        <a:spcPct val="30000"/>
      </a:spcBef>
      <a:spcAft>
        <a:spcPct val="0"/>
      </a:spcAft>
      <a:buClr>
        <a:srgbClr val="0000FF"/>
      </a:buClr>
      <a:buFont typeface="Wingdings 2" panose="05020102010507070707" pitchFamily="18" charset="2"/>
      <a:defRPr sz="2400" b="1" kern="1200">
        <a:solidFill>
          <a:schemeClr val="accent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buClr>
        <a:srgbClr val="0000FF"/>
      </a:buClr>
      <a:buFont typeface="Wingdings 2" panose="05020102010507070707" pitchFamily="18" charset="2"/>
      <a:defRPr sz="2400" b="1" kern="1200">
        <a:solidFill>
          <a:schemeClr val="accent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buClr>
        <a:srgbClr val="0000FF"/>
      </a:buClr>
      <a:buFont typeface="Wingdings 2" panose="05020102010507070707" pitchFamily="18" charset="2"/>
      <a:defRPr sz="2400" b="1" kern="1200">
        <a:solidFill>
          <a:schemeClr val="accent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buClr>
        <a:srgbClr val="0000FF"/>
      </a:buClr>
      <a:buFont typeface="Wingdings 2" panose="05020102010507070707" pitchFamily="18" charset="2"/>
      <a:defRPr sz="2400" b="1" kern="1200">
        <a:solidFill>
          <a:schemeClr val="accent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buClr>
        <a:srgbClr val="0000FF"/>
      </a:buClr>
      <a:buFont typeface="Wingdings 2" panose="05020102010507070707" pitchFamily="18" charset="2"/>
      <a:defRPr sz="2400" b="1" kern="1200">
        <a:solidFill>
          <a:schemeClr val="accent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accent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accent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accent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accent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FF66FF"/>
    <a:srgbClr val="CA5B08"/>
    <a:srgbClr val="CC6600"/>
    <a:srgbClr val="66FFFF"/>
    <a:srgbClr val="00FFCC"/>
    <a:srgbClr val="FFFF00"/>
    <a:srgbClr val="B0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672" autoAdjust="0"/>
  </p:normalViewPr>
  <p:slideViewPr>
    <p:cSldViewPr>
      <p:cViewPr varScale="1">
        <p:scale>
          <a:sx n="69" d="100"/>
          <a:sy n="69" d="100"/>
        </p:scale>
        <p:origin x="1200" y="40"/>
      </p:cViewPr>
      <p:guideLst>
        <p:guide orient="horz" pos="2160"/>
        <p:guide pos="2880"/>
      </p:guideLst>
    </p:cSldViewPr>
  </p:slid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kumimoji="1" sz="1200" b="0">
                <a:solidFill>
                  <a:schemeClr val="tx1"/>
                </a:solidFill>
                <a:latin typeface="Times New Roman" pitchFamily="18" charset="0"/>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200" b="0">
                <a:solidFill>
                  <a:schemeClr val="tx1"/>
                </a:solidFill>
                <a:latin typeface="Times New Roman" pitchFamily="18" charset="0"/>
              </a:defRPr>
            </a:lvl1pPr>
          </a:lstStyle>
          <a:p>
            <a:pPr>
              <a:defRPr/>
            </a:pPr>
            <a:endParaRPr lang="en-US" altLang="zh-CN"/>
          </a:p>
        </p:txBody>
      </p:sp>
      <p:sp>
        <p:nvSpPr>
          <p:cNvPr id="952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kumimoji="1" sz="1200" b="0">
                <a:solidFill>
                  <a:schemeClr val="tx1"/>
                </a:solidFill>
                <a:latin typeface="Times New Roman" pitchFamily="18" charset="0"/>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kumimoji="1" sz="1200" b="0">
                <a:solidFill>
                  <a:schemeClr val="tx1"/>
                </a:solidFill>
                <a:latin typeface="Times New Roman" panose="02020603050405020304" pitchFamily="18" charset="0"/>
              </a:defRPr>
            </a:lvl1pPr>
          </a:lstStyle>
          <a:p>
            <a:fld id="{51753B81-4A3F-4180-96DC-15744BDD644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fld id="{DEE2DE05-A1FA-4A1E-A793-8B4DC353BF05}" type="slidenum">
              <a:rPr lang="en-US" altLang="zh-CN" sz="1200" b="0">
                <a:solidFill>
                  <a:schemeClr val="tx1"/>
                </a:solidFill>
                <a:latin typeface="Times New Roman" panose="02020603050405020304" pitchFamily="18" charset="0"/>
              </a:rPr>
              <a:pPr eaLnBrk="1" hangingPunct="1"/>
              <a:t>1</a:t>
            </a:fld>
            <a:endParaRPr lang="en-US" altLang="zh-CN" sz="1200" b="0">
              <a:solidFill>
                <a:schemeClr val="tx1"/>
              </a:solidFill>
              <a:latin typeface="Times New Roman" panose="02020603050405020304" pitchFamily="18" charset="0"/>
            </a:endParaRPr>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fld id="{DAEADF3C-6D44-4846-BBAB-E6DE129EE700}" type="slidenum">
              <a:rPr lang="en-US" altLang="zh-CN" sz="1200" b="0">
                <a:solidFill>
                  <a:schemeClr val="tx1"/>
                </a:solidFill>
                <a:latin typeface="Times New Roman" panose="02020603050405020304" pitchFamily="18" charset="0"/>
              </a:rPr>
              <a:pPr eaLnBrk="1" hangingPunct="1"/>
              <a:t>27</a:t>
            </a:fld>
            <a:endParaRPr lang="en-US" altLang="zh-CN" sz="1200" b="0">
              <a:solidFill>
                <a:schemeClr val="tx1"/>
              </a:solidFill>
              <a:latin typeface="Times New Roman" panose="02020603050405020304" pitchFamily="18" charset="0"/>
            </a:endParaRPr>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fld id="{C01092A4-57B0-4CAB-A0C6-415ABE4A98E4}" type="slidenum">
              <a:rPr lang="en-US" altLang="zh-CN" sz="1200" b="0">
                <a:solidFill>
                  <a:schemeClr val="tx1"/>
                </a:solidFill>
                <a:latin typeface="Times New Roman" panose="02020603050405020304" pitchFamily="18" charset="0"/>
              </a:rPr>
              <a:pPr eaLnBrk="1" hangingPunct="1"/>
              <a:t>28</a:t>
            </a:fld>
            <a:endParaRPr lang="en-US" altLang="zh-CN" sz="1200" b="0">
              <a:solidFill>
                <a:schemeClr val="tx1"/>
              </a:solidFill>
              <a:latin typeface="Times New Roman" panose="02020603050405020304" pitchFamily="18" charset="0"/>
            </a:endParaRPr>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fld id="{9B920952-E716-4CB5-973D-ED0AA950D0F5}" type="slidenum">
              <a:rPr lang="en-US" altLang="zh-CN" sz="1200" b="0">
                <a:solidFill>
                  <a:schemeClr val="tx1"/>
                </a:solidFill>
                <a:latin typeface="Times New Roman" panose="02020603050405020304" pitchFamily="18" charset="0"/>
              </a:rPr>
              <a:pPr eaLnBrk="1" hangingPunct="1"/>
              <a:t>29</a:t>
            </a:fld>
            <a:endParaRPr lang="en-US" altLang="zh-CN" sz="1200" b="0">
              <a:solidFill>
                <a:schemeClr val="tx1"/>
              </a:solidFill>
              <a:latin typeface="Times New Roman" panose="02020603050405020304" pitchFamily="18" charset="0"/>
            </a:endParaRPr>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fld id="{99FDCF20-D40C-4BCF-B1C7-B79A5A9E8D58}" type="slidenum">
              <a:rPr lang="en-US" altLang="zh-CN" sz="1200" b="0">
                <a:solidFill>
                  <a:schemeClr val="tx1"/>
                </a:solidFill>
                <a:latin typeface="Times New Roman" panose="02020603050405020304" pitchFamily="18" charset="0"/>
              </a:rPr>
              <a:pPr eaLnBrk="1" hangingPunct="1"/>
              <a:t>30</a:t>
            </a:fld>
            <a:endParaRPr lang="en-US" altLang="zh-CN" sz="1200" b="0">
              <a:solidFill>
                <a:schemeClr val="tx1"/>
              </a:solidFill>
              <a:latin typeface="Times New Roman" panose="02020603050405020304" pitchFamily="18" charset="0"/>
            </a:endParaRPr>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2"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5364163" y="201613"/>
            <a:ext cx="3703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itchFamily="2" charset="-122"/>
                <a:ea typeface="宋体" pitchFamily="2" charset="-122"/>
              </a:defRPr>
            </a:lvl1pPr>
            <a:lvl2pPr marL="742950" indent="-285750" eaLnBrk="0" hangingPunct="0">
              <a:defRPr sz="2400" b="1">
                <a:solidFill>
                  <a:schemeClr val="accent1"/>
                </a:solidFill>
                <a:latin typeface="宋体" pitchFamily="2" charset="-122"/>
                <a:ea typeface="宋体" pitchFamily="2" charset="-122"/>
              </a:defRPr>
            </a:lvl2pPr>
            <a:lvl3pPr marL="1143000" indent="-228600" eaLnBrk="0" hangingPunct="0">
              <a:defRPr sz="2400" b="1">
                <a:solidFill>
                  <a:schemeClr val="accent1"/>
                </a:solidFill>
                <a:latin typeface="宋体" pitchFamily="2" charset="-122"/>
                <a:ea typeface="宋体" pitchFamily="2" charset="-122"/>
              </a:defRPr>
            </a:lvl3pPr>
            <a:lvl4pPr marL="1600200" indent="-228600" eaLnBrk="0" hangingPunct="0">
              <a:defRPr sz="2400" b="1">
                <a:solidFill>
                  <a:schemeClr val="accent1"/>
                </a:solidFill>
                <a:latin typeface="宋体" pitchFamily="2" charset="-122"/>
                <a:ea typeface="宋体" pitchFamily="2" charset="-122"/>
              </a:defRPr>
            </a:lvl4pPr>
            <a:lvl5pPr marL="2057400" indent="-228600" eaLnBrk="0" hangingPunct="0">
              <a:defRPr sz="2400" b="1">
                <a:solidFill>
                  <a:schemeClr val="accent1"/>
                </a:solidFill>
                <a:latin typeface="宋体" pitchFamily="2" charset="-122"/>
                <a:ea typeface="宋体" pitchFamily="2" charset="-122"/>
              </a:defRPr>
            </a:lvl5pPr>
            <a:lvl6pPr marL="25146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6pPr>
            <a:lvl7pPr marL="29718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7pPr>
            <a:lvl8pPr marL="34290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8pPr>
            <a:lvl9pPr marL="38862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9pPr>
          </a:lstStyle>
          <a:p>
            <a:pPr algn="r" eaLnBrk="1" hangingPunct="1">
              <a:spcBef>
                <a:spcPct val="0"/>
              </a:spcBef>
              <a:buClrTx/>
              <a:buFontTx/>
              <a:buNone/>
              <a:defRPr/>
            </a:pPr>
            <a:r>
              <a:rPr kumimoji="1" lang="zh-CN" altLang="en-US" sz="2000" smtClean="0">
                <a:solidFill>
                  <a:srgbClr val="63B4D1"/>
                </a:solidFill>
                <a:latin typeface="黑体" pitchFamily="2" charset="-122"/>
                <a:ea typeface="黑体" pitchFamily="2" charset="-122"/>
              </a:rPr>
              <a:t>华中科技大学软件学院 </a:t>
            </a:r>
          </a:p>
        </p:txBody>
      </p:sp>
      <p:pic>
        <p:nvPicPr>
          <p:cNvPr id="6" name="Picture 6" descr="软件学院徽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60350"/>
            <a:ext cx="17272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979613" y="711200"/>
            <a:ext cx="4051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itchFamily="2" charset="-122"/>
                <a:ea typeface="宋体" pitchFamily="2" charset="-122"/>
              </a:defRPr>
            </a:lvl1pPr>
            <a:lvl2pPr marL="742950" indent="-285750" eaLnBrk="0" hangingPunct="0">
              <a:defRPr sz="2400" b="1">
                <a:solidFill>
                  <a:schemeClr val="accent1"/>
                </a:solidFill>
                <a:latin typeface="宋体" pitchFamily="2" charset="-122"/>
                <a:ea typeface="宋体" pitchFamily="2" charset="-122"/>
              </a:defRPr>
            </a:lvl2pPr>
            <a:lvl3pPr marL="1143000" indent="-228600" eaLnBrk="0" hangingPunct="0">
              <a:defRPr sz="2400" b="1">
                <a:solidFill>
                  <a:schemeClr val="accent1"/>
                </a:solidFill>
                <a:latin typeface="宋体" pitchFamily="2" charset="-122"/>
                <a:ea typeface="宋体" pitchFamily="2" charset="-122"/>
              </a:defRPr>
            </a:lvl3pPr>
            <a:lvl4pPr marL="1600200" indent="-228600" eaLnBrk="0" hangingPunct="0">
              <a:defRPr sz="2400" b="1">
                <a:solidFill>
                  <a:schemeClr val="accent1"/>
                </a:solidFill>
                <a:latin typeface="宋体" pitchFamily="2" charset="-122"/>
                <a:ea typeface="宋体" pitchFamily="2" charset="-122"/>
              </a:defRPr>
            </a:lvl4pPr>
            <a:lvl5pPr marL="2057400" indent="-228600" eaLnBrk="0" hangingPunct="0">
              <a:defRPr sz="2400" b="1">
                <a:solidFill>
                  <a:schemeClr val="accent1"/>
                </a:solidFill>
                <a:latin typeface="宋体" pitchFamily="2" charset="-122"/>
                <a:ea typeface="宋体" pitchFamily="2" charset="-122"/>
              </a:defRPr>
            </a:lvl5pPr>
            <a:lvl6pPr marL="25146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6pPr>
            <a:lvl7pPr marL="29718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7pPr>
            <a:lvl8pPr marL="34290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8pPr>
            <a:lvl9pPr marL="38862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9pPr>
          </a:lstStyle>
          <a:p>
            <a:pPr eaLnBrk="1" hangingPunct="1">
              <a:spcBef>
                <a:spcPct val="0"/>
              </a:spcBef>
              <a:buClrTx/>
              <a:buFontTx/>
              <a:buNone/>
              <a:defRPr/>
            </a:pPr>
            <a:r>
              <a:rPr kumimoji="1" lang="en-US" altLang="zh-CN" sz="2000" smtClean="0">
                <a:solidFill>
                  <a:srgbClr val="63B4D1"/>
                </a:solidFill>
                <a:latin typeface="Arial" charset="0"/>
                <a:ea typeface="黑体" pitchFamily="2" charset="-122"/>
              </a:rPr>
              <a:t>THE SCHOOL OF SOFTWARE ENGINEERING OF HUST</a:t>
            </a:r>
          </a:p>
        </p:txBody>
      </p:sp>
      <p:sp>
        <p:nvSpPr>
          <p:cNvPr id="80899" name="Rectangle 3"/>
          <p:cNvSpPr>
            <a:spLocks noGrp="1" noChangeArrowheads="1"/>
          </p:cNvSpPr>
          <p:nvPr>
            <p:ph type="ctrTitle" sz="quarter"/>
          </p:nvPr>
        </p:nvSpPr>
        <p:spPr>
          <a:xfrm>
            <a:off x="609600" y="2420938"/>
            <a:ext cx="8283575" cy="1800225"/>
          </a:xfrm>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defRPr sz="3600">
                <a:solidFill>
                  <a:srgbClr val="FFFF00"/>
                </a:solidFill>
              </a:defRPr>
            </a:lvl1pPr>
          </a:lstStyle>
          <a:p>
            <a:pPr lvl="0"/>
            <a:r>
              <a:rPr lang="zh-CN" altLang="en-US" noProof="0" smtClean="0"/>
              <a:t>单击此处编辑母版标题样式</a:t>
            </a:r>
          </a:p>
        </p:txBody>
      </p:sp>
      <p:sp>
        <p:nvSpPr>
          <p:cNvPr id="80900" name="Rectangle 4"/>
          <p:cNvSpPr>
            <a:spLocks noGrp="1" noChangeArrowheads="1"/>
          </p:cNvSpPr>
          <p:nvPr>
            <p:ph type="subTitle" sz="quarter" idx="1"/>
          </p:nvPr>
        </p:nvSpPr>
        <p:spPr>
          <a:xfrm>
            <a:off x="323850" y="4292600"/>
            <a:ext cx="8569325" cy="2160588"/>
          </a:xfrm>
        </p:spPr>
        <p:txBody>
          <a:bodyPr anchor="ctr"/>
          <a:lstStyle>
            <a:lvl1pPr marL="0" indent="0" algn="r">
              <a:buFont typeface="Wingdings 2" pitchFamily="18" charset="2"/>
              <a:buNone/>
              <a:defRPr>
                <a:solidFill>
                  <a:schemeClr val="bg1"/>
                </a:solidFill>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4073393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7517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1052513"/>
            <a:ext cx="2159000" cy="580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1052513"/>
            <a:ext cx="6329363" cy="580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961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052513"/>
            <a:ext cx="8640763"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773238"/>
            <a:ext cx="4243388" cy="5084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73238"/>
            <a:ext cx="4244975" cy="5084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582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981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6334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773238"/>
            <a:ext cx="4243388"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73238"/>
            <a:ext cx="4244975"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966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737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6608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93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8592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4998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5E9EFF"/>
            </a:gs>
            <a:gs pos="39999">
              <a:srgbClr val="85C2FF"/>
            </a:gs>
            <a:gs pos="70000">
              <a:srgbClr val="C4D6EB"/>
            </a:gs>
            <a:gs pos="100000">
              <a:srgbClr val="FFEBFA"/>
            </a:gs>
          </a:gsLst>
          <a:lin ang="13500000" scaled="1"/>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448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Text Box 3"/>
          <p:cNvSpPr txBox="1">
            <a:spLocks noChangeArrowheads="1"/>
          </p:cNvSpPr>
          <p:nvPr/>
        </p:nvSpPr>
        <p:spPr bwMode="auto">
          <a:xfrm>
            <a:off x="8412163" y="6624638"/>
            <a:ext cx="500062"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r" eaLnBrk="1" hangingPunct="1">
              <a:spcBef>
                <a:spcPct val="0"/>
              </a:spcBef>
              <a:buClrTx/>
              <a:buFontTx/>
              <a:buNone/>
            </a:pPr>
            <a:fld id="{6B1F2FFC-BE43-4960-B6B3-C7EB015EEC33}" type="slidenum">
              <a:rPr lang="en-US" altLang="zh-CN" sz="1200">
                <a:solidFill>
                  <a:schemeClr val="tx2"/>
                </a:solidFill>
                <a:latin typeface="Comic Sans MS" panose="030F0702030302020204" pitchFamily="66" charset="0"/>
                <a:cs typeface="Times New Roman" panose="02020603050405020304" pitchFamily="18" charset="0"/>
              </a:rPr>
              <a:pPr algn="r" eaLnBrk="1" hangingPunct="1">
                <a:spcBef>
                  <a:spcPct val="0"/>
                </a:spcBef>
                <a:buClrTx/>
                <a:buFontTx/>
                <a:buNone/>
              </a:pPr>
              <a:t>‹#›</a:t>
            </a:fld>
            <a:endParaRPr lang="en-US" altLang="zh-CN" sz="1200">
              <a:solidFill>
                <a:schemeClr val="tx2"/>
              </a:solidFill>
              <a:latin typeface="Comic Sans MS" panose="030F0702030302020204" pitchFamily="66" charset="0"/>
              <a:cs typeface="Times New Roman" panose="02020603050405020304" pitchFamily="18" charset="0"/>
            </a:endParaRPr>
          </a:p>
        </p:txBody>
      </p:sp>
      <p:sp>
        <p:nvSpPr>
          <p:cNvPr id="79876" name="Rectangle 4"/>
          <p:cNvSpPr>
            <a:spLocks noGrp="1" noChangeArrowheads="1"/>
          </p:cNvSpPr>
          <p:nvPr>
            <p:ph type="title"/>
          </p:nvPr>
        </p:nvSpPr>
        <p:spPr bwMode="auto">
          <a:xfrm>
            <a:off x="323850" y="1052513"/>
            <a:ext cx="86407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9877" name="Rectangle 5"/>
          <p:cNvSpPr>
            <a:spLocks noGrp="1" noChangeArrowheads="1"/>
          </p:cNvSpPr>
          <p:nvPr>
            <p:ph type="body" idx="1"/>
          </p:nvPr>
        </p:nvSpPr>
        <p:spPr bwMode="auto">
          <a:xfrm>
            <a:off x="323850" y="1773238"/>
            <a:ext cx="8640763" cy="508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878" name="Rectangle 6"/>
          <p:cNvSpPr>
            <a:spLocks noChangeArrowheads="1"/>
          </p:cNvSpPr>
          <p:nvPr/>
        </p:nvSpPr>
        <p:spPr bwMode="auto">
          <a:xfrm>
            <a:off x="152400" y="1700213"/>
            <a:ext cx="5638800" cy="76200"/>
          </a:xfrm>
          <a:prstGeom prst="rect">
            <a:avLst/>
          </a:prstGeom>
          <a:gradFill rotWithShape="0">
            <a:gsLst>
              <a:gs pos="0">
                <a:srgbClr val="6666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031" name="Text Box 7"/>
          <p:cNvSpPr txBox="1">
            <a:spLocks noChangeArrowheads="1"/>
          </p:cNvSpPr>
          <p:nvPr/>
        </p:nvSpPr>
        <p:spPr bwMode="auto">
          <a:xfrm>
            <a:off x="3563938" y="111125"/>
            <a:ext cx="5688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itchFamily="2" charset="-122"/>
                <a:ea typeface="宋体" pitchFamily="2" charset="-122"/>
              </a:defRPr>
            </a:lvl1pPr>
            <a:lvl2pPr marL="742950" indent="-285750" eaLnBrk="0" hangingPunct="0">
              <a:defRPr sz="2400" b="1">
                <a:solidFill>
                  <a:schemeClr val="accent1"/>
                </a:solidFill>
                <a:latin typeface="宋体" pitchFamily="2" charset="-122"/>
                <a:ea typeface="宋体" pitchFamily="2" charset="-122"/>
              </a:defRPr>
            </a:lvl2pPr>
            <a:lvl3pPr marL="1143000" indent="-228600" eaLnBrk="0" hangingPunct="0">
              <a:defRPr sz="2400" b="1">
                <a:solidFill>
                  <a:schemeClr val="accent1"/>
                </a:solidFill>
                <a:latin typeface="宋体" pitchFamily="2" charset="-122"/>
                <a:ea typeface="宋体" pitchFamily="2" charset="-122"/>
              </a:defRPr>
            </a:lvl3pPr>
            <a:lvl4pPr marL="1600200" indent="-228600" eaLnBrk="0" hangingPunct="0">
              <a:defRPr sz="2400" b="1">
                <a:solidFill>
                  <a:schemeClr val="accent1"/>
                </a:solidFill>
                <a:latin typeface="宋体" pitchFamily="2" charset="-122"/>
                <a:ea typeface="宋体" pitchFamily="2" charset="-122"/>
              </a:defRPr>
            </a:lvl4pPr>
            <a:lvl5pPr marL="2057400" indent="-228600" eaLnBrk="0" hangingPunct="0">
              <a:defRPr sz="2400" b="1">
                <a:solidFill>
                  <a:schemeClr val="accent1"/>
                </a:solidFill>
                <a:latin typeface="宋体" pitchFamily="2" charset="-122"/>
                <a:ea typeface="宋体" pitchFamily="2" charset="-122"/>
              </a:defRPr>
            </a:lvl5pPr>
            <a:lvl6pPr marL="25146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6pPr>
            <a:lvl7pPr marL="29718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7pPr>
            <a:lvl8pPr marL="34290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8pPr>
            <a:lvl9pPr marL="3886200" indent="-228600" eaLnBrk="0" fontAlgn="base" hangingPunct="0">
              <a:spcBef>
                <a:spcPct val="30000"/>
              </a:spcBef>
              <a:spcAft>
                <a:spcPct val="0"/>
              </a:spcAft>
              <a:buClr>
                <a:srgbClr val="0000FF"/>
              </a:buClr>
              <a:buFont typeface="Wingdings 2" pitchFamily="18" charset="2"/>
              <a:defRPr sz="2400" b="1">
                <a:solidFill>
                  <a:schemeClr val="accent1"/>
                </a:solidFill>
                <a:latin typeface="宋体" pitchFamily="2" charset="-122"/>
                <a:ea typeface="宋体" pitchFamily="2" charset="-122"/>
              </a:defRPr>
            </a:lvl9pPr>
          </a:lstStyle>
          <a:p>
            <a:pPr algn="r" eaLnBrk="1" hangingPunct="1">
              <a:spcBef>
                <a:spcPct val="0"/>
              </a:spcBef>
              <a:buClrTx/>
              <a:buFontTx/>
              <a:buNone/>
              <a:defRPr/>
            </a:pPr>
            <a:r>
              <a:rPr kumimoji="1" lang="en-US" altLang="zh-CN" sz="1600" smtClean="0">
                <a:solidFill>
                  <a:schemeClr val="bg1"/>
                </a:solidFill>
                <a:latin typeface="Arial" charset="0"/>
              </a:rPr>
              <a:t>THE SCHOOL OF SOFTWARE ENGINEERING OF HUST</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left)">
                                      <p:cBhvr>
                                        <p:cTn id="7" dur="500"/>
                                        <p:tgtEl>
                                          <p:spTgt spid="7987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slide(fromBottom)">
                                      <p:cBhvr>
                                        <p:cTn id="11" dur="500"/>
                                        <p:tgtEl>
                                          <p:spTgt spid="79876"/>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79877">
                                            <p:txEl>
                                              <p:pRg st="0" end="0"/>
                                            </p:txEl>
                                          </p:spTgt>
                                        </p:tgtEl>
                                        <p:attrNameLst>
                                          <p:attrName>style.visibility</p:attrName>
                                        </p:attrNameLst>
                                      </p:cBhvr>
                                      <p:to>
                                        <p:strVal val="visible"/>
                                      </p:to>
                                    </p:set>
                                    <p:animEffect transition="in" filter="slide(fromTop)">
                                      <p:cBhvr>
                                        <p:cTn id="15" dur="500"/>
                                        <p:tgtEl>
                                          <p:spTgt spid="79877">
                                            <p:txEl>
                                              <p:pRg st="0" end="0"/>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9877">
                                            <p:txEl>
                                              <p:pRg st="1" end="1"/>
                                            </p:txEl>
                                          </p:spTgt>
                                        </p:tgtEl>
                                        <p:attrNameLst>
                                          <p:attrName>style.visibility</p:attrName>
                                        </p:attrNameLst>
                                      </p:cBhvr>
                                      <p:to>
                                        <p:strVal val="visible"/>
                                      </p:to>
                                    </p:set>
                                    <p:animEffect transition="in" filter="slide(fromTop)">
                                      <p:cBhvr>
                                        <p:cTn id="18" dur="500"/>
                                        <p:tgtEl>
                                          <p:spTgt spid="79877">
                                            <p:txEl>
                                              <p:pRg st="1" end="1"/>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79877">
                                            <p:txEl>
                                              <p:pRg st="2" end="2"/>
                                            </p:txEl>
                                          </p:spTgt>
                                        </p:tgtEl>
                                        <p:attrNameLst>
                                          <p:attrName>style.visibility</p:attrName>
                                        </p:attrNameLst>
                                      </p:cBhvr>
                                      <p:to>
                                        <p:strVal val="visible"/>
                                      </p:to>
                                    </p:set>
                                    <p:animEffect transition="in" filter="slide(fromTop)">
                                      <p:cBhvr>
                                        <p:cTn id="21" dur="500"/>
                                        <p:tgtEl>
                                          <p:spTgt spid="79877">
                                            <p:txEl>
                                              <p:pRg st="2" end="2"/>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9877">
                                            <p:txEl>
                                              <p:pRg st="3" end="3"/>
                                            </p:txEl>
                                          </p:spTgt>
                                        </p:tgtEl>
                                        <p:attrNameLst>
                                          <p:attrName>style.visibility</p:attrName>
                                        </p:attrNameLst>
                                      </p:cBhvr>
                                      <p:to>
                                        <p:strVal val="visible"/>
                                      </p:to>
                                    </p:set>
                                    <p:animEffect transition="in" filter="slide(fromTop)">
                                      <p:cBhvr>
                                        <p:cTn id="24" dur="500"/>
                                        <p:tgtEl>
                                          <p:spTgt spid="79877">
                                            <p:txEl>
                                              <p:pRg st="3" end="3"/>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79877">
                                            <p:txEl>
                                              <p:pRg st="4" end="4"/>
                                            </p:txEl>
                                          </p:spTgt>
                                        </p:tgtEl>
                                        <p:attrNameLst>
                                          <p:attrName>style.visibility</p:attrName>
                                        </p:attrNameLst>
                                      </p:cBhvr>
                                      <p:to>
                                        <p:strVal val="visible"/>
                                      </p:to>
                                    </p:set>
                                    <p:animEffect transition="in" filter="slide(fromTop)">
                                      <p:cBhvr>
                                        <p:cTn id="27" dur="500"/>
                                        <p:tgtEl>
                                          <p:spTgt spid="798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build="p" autoUpdateAnimBg="0" advAuto="0">
        <p:tmplLst>
          <p:tmpl lvl="1">
            <p:tnLst>
              <p:par>
                <p:cTn presetID="12" presetClass="entr" presetSubtype="1" fill="hold" nodeType="after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2">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3">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4">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5">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Lst>
      </p:bldP>
      <p:bldP spid="79878" grpId="0" animBg="1"/>
    </p:bldLst>
  </p:timing>
  <p:txStyles>
    <p:titleStyle>
      <a:lvl1pPr marL="342900" indent="-342900" algn="l" rtl="0" eaLnBrk="0" fontAlgn="base" hangingPunct="0">
        <a:spcBef>
          <a:spcPct val="20000"/>
        </a:spcBef>
        <a:spcAft>
          <a:spcPct val="0"/>
        </a:spcAft>
        <a:defRPr sz="2800" b="1">
          <a:solidFill>
            <a:schemeClr val="accent2"/>
          </a:solidFill>
          <a:latin typeface="+mj-lt"/>
          <a:ea typeface="+mj-ea"/>
          <a:cs typeface="+mj-cs"/>
        </a:defRPr>
      </a:lvl1pPr>
      <a:lvl2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2pPr>
      <a:lvl3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3pPr>
      <a:lvl4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4pPr>
      <a:lvl5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5pPr>
      <a:lvl6pPr marL="800100" indent="-342900" algn="l" rtl="0" fontAlgn="base">
        <a:spcBef>
          <a:spcPct val="20000"/>
        </a:spcBef>
        <a:spcAft>
          <a:spcPct val="0"/>
        </a:spcAft>
        <a:defRPr sz="2800" b="1">
          <a:solidFill>
            <a:schemeClr val="accent2"/>
          </a:solidFill>
          <a:latin typeface="Arial" charset="0"/>
          <a:ea typeface="宋体" pitchFamily="2" charset="-122"/>
        </a:defRPr>
      </a:lvl6pPr>
      <a:lvl7pPr marL="1257300" indent="-342900" algn="l" rtl="0" fontAlgn="base">
        <a:spcBef>
          <a:spcPct val="20000"/>
        </a:spcBef>
        <a:spcAft>
          <a:spcPct val="0"/>
        </a:spcAft>
        <a:defRPr sz="2800" b="1">
          <a:solidFill>
            <a:schemeClr val="accent2"/>
          </a:solidFill>
          <a:latin typeface="Arial" charset="0"/>
          <a:ea typeface="宋体" pitchFamily="2" charset="-122"/>
        </a:defRPr>
      </a:lvl7pPr>
      <a:lvl8pPr marL="1714500" indent="-342900" algn="l" rtl="0" fontAlgn="base">
        <a:spcBef>
          <a:spcPct val="20000"/>
        </a:spcBef>
        <a:spcAft>
          <a:spcPct val="0"/>
        </a:spcAft>
        <a:defRPr sz="2800" b="1">
          <a:solidFill>
            <a:schemeClr val="accent2"/>
          </a:solidFill>
          <a:latin typeface="Arial" charset="0"/>
          <a:ea typeface="宋体" pitchFamily="2" charset="-122"/>
        </a:defRPr>
      </a:lvl8pPr>
      <a:lvl9pPr marL="2171700" indent="-342900" algn="l" rtl="0" fontAlgn="base">
        <a:spcBef>
          <a:spcPct val="20000"/>
        </a:spcBef>
        <a:spcAft>
          <a:spcPct val="0"/>
        </a:spcAft>
        <a:defRPr sz="2800" b="1">
          <a:solidFill>
            <a:schemeClr val="accent2"/>
          </a:solidFill>
          <a:latin typeface="Arial" charset="0"/>
          <a:ea typeface="宋体" pitchFamily="2" charset="-122"/>
        </a:defRPr>
      </a:lvl9pPr>
    </p:titleStyle>
    <p:bodyStyle>
      <a:lvl1pPr marL="342900" indent="-342900" algn="l" rtl="0" eaLnBrk="0" fontAlgn="base" hangingPunct="0">
        <a:spcBef>
          <a:spcPct val="30000"/>
        </a:spcBef>
        <a:spcAft>
          <a:spcPct val="0"/>
        </a:spcAft>
        <a:buClr>
          <a:srgbClr val="0000FF"/>
        </a:buClr>
        <a:buFont typeface="Wingdings 2" panose="05020102010507070707" pitchFamily="18" charset="2"/>
        <a:buChar char="¡"/>
        <a:defRPr sz="2800" b="1">
          <a:solidFill>
            <a:schemeClr val="tx1"/>
          </a:solidFill>
          <a:latin typeface="+mn-lt"/>
          <a:ea typeface="+mn-ea"/>
          <a:cs typeface="+mn-cs"/>
        </a:defRPr>
      </a:lvl1pPr>
      <a:lvl2pPr marL="742950" indent="-220663" algn="l" rtl="0" eaLnBrk="0" fontAlgn="base" hangingPunct="0">
        <a:spcBef>
          <a:spcPct val="20000"/>
        </a:spcBef>
        <a:spcAft>
          <a:spcPct val="0"/>
        </a:spcAft>
        <a:buClr>
          <a:srgbClr val="0000FF"/>
        </a:buClr>
        <a:buFont typeface="黑体" panose="02010609060101010101" pitchFamily="49" charset="-122"/>
        <a:buChar char="–"/>
        <a:defRPr sz="2400" b="1">
          <a:solidFill>
            <a:schemeClr val="tx1"/>
          </a:solidFill>
          <a:latin typeface="+mn-lt"/>
          <a:ea typeface="+mn-ea"/>
        </a:defRPr>
      </a:lvl2pPr>
      <a:lvl3pPr marL="1150938" indent="-228600" algn="l" rtl="0" eaLnBrk="0" fontAlgn="base" hangingPunct="0">
        <a:spcBef>
          <a:spcPct val="20000"/>
        </a:spcBef>
        <a:spcAft>
          <a:spcPct val="0"/>
        </a:spcAft>
        <a:buClr>
          <a:srgbClr val="0000FF"/>
        </a:buClr>
        <a:buFont typeface="黑体" panose="02010609060101010101" pitchFamily="49"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0"/>
        </a:spcBef>
        <a:spcAft>
          <a:spcPct val="0"/>
        </a:spcAft>
        <a:buClr>
          <a:srgbClr val="0000FF"/>
        </a:buClr>
        <a:buFont typeface="Wingdings" panose="05000000000000000000" pitchFamily="2" charset="2"/>
        <a:buChar char="§"/>
        <a:defRPr>
          <a:solidFill>
            <a:schemeClr val="tx1"/>
          </a:solidFill>
          <a:latin typeface="+mn-lt"/>
          <a:ea typeface="+mn-ea"/>
        </a:defRPr>
      </a:lvl5pPr>
      <a:lvl6pPr marL="25146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6pPr>
      <a:lvl7pPr marL="29718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7pPr>
      <a:lvl8pPr marL="34290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8pPr>
      <a:lvl9pPr marL="38862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7"/>
          <p:cNvSpPr>
            <a:spLocks noGrp="1" noChangeArrowheads="1"/>
          </p:cNvSpPr>
          <p:nvPr>
            <p:ph type="ctrTitle"/>
          </p:nvPr>
        </p:nvSpPr>
        <p:spPr>
          <a:noFill/>
        </p:spPr>
        <p:txBody>
          <a:bodyPr/>
          <a:lstStyle/>
          <a:p>
            <a:pPr algn="ctr" eaLnBrk="1" hangingPunct="1"/>
            <a:r>
              <a:rPr lang="zh-CN" altLang="en-US" smtClean="0"/>
              <a:t>第 </a:t>
            </a:r>
            <a:r>
              <a:rPr lang="en-US" altLang="zh-CN" smtClean="0"/>
              <a:t>6 </a:t>
            </a:r>
            <a:r>
              <a:rPr lang="zh-CN" altLang="en-US" smtClean="0"/>
              <a:t>章   软件项目开发计划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3731" name="Rectangle 3"/>
          <p:cNvSpPr>
            <a:spLocks noGrp="1" noChangeArrowheads="1"/>
          </p:cNvSpPr>
          <p:nvPr>
            <p:ph type="body" idx="1"/>
          </p:nvPr>
        </p:nvSpPr>
        <p:spPr>
          <a:xfrm>
            <a:off x="684213" y="1989138"/>
            <a:ext cx="8280400" cy="4868862"/>
          </a:xfrm>
        </p:spPr>
        <p:txBody>
          <a:bodyPr/>
          <a:lstStyle/>
          <a:p>
            <a:pPr eaLnBrk="1" hangingPunct="1">
              <a:lnSpc>
                <a:spcPct val="130000"/>
              </a:lnSpc>
            </a:pPr>
            <a:r>
              <a:rPr lang="zh-CN" altLang="en-US" sz="2400" smtClean="0">
                <a:solidFill>
                  <a:schemeClr val="accent2"/>
                </a:solidFill>
                <a:latin typeface="黑体" panose="02010609060101010101" pitchFamily="49" charset="-122"/>
                <a:ea typeface="黑体" panose="02010609060101010101" pitchFamily="49" charset="-122"/>
              </a:rPr>
              <a:t>关键路径的几点说明</a:t>
            </a:r>
          </a:p>
          <a:p>
            <a:pPr lvl="1"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如果关键路径上的一个活动比计划的时间长，整个项目的进度将会拖延，除非采取纠正措施</a:t>
            </a:r>
          </a:p>
          <a:p>
            <a:pPr lvl="1"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并不是所有的关键任务都在关键路径上</a:t>
            </a:r>
          </a:p>
          <a:p>
            <a:pPr lvl="1"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明确关键路径后，你可以合理安排进度</a:t>
            </a:r>
          </a:p>
          <a:p>
            <a:pPr lvl="1"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关键路径可能不止一条</a:t>
            </a:r>
          </a:p>
          <a:p>
            <a:pPr lvl="1"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在项目的进行过程中，关键路径可能改变的</a:t>
            </a:r>
          </a:p>
          <a:p>
            <a:pPr eaLnBrk="1" hangingPunct="1"/>
            <a:endParaRPr lang="zh-CN" altLang="en-US" sz="2000" smtClean="0">
              <a:latin typeface="黑体" panose="02010609060101010101" pitchFamily="49" charset="-122"/>
              <a:ea typeface="黑体" panose="02010609060101010101" pitchFamily="49" charset="-122"/>
            </a:endParaRPr>
          </a:p>
          <a:p>
            <a:pPr eaLnBrk="1" hangingPunct="1"/>
            <a:endParaRPr lang="en-US" altLang="zh-CN"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4755" name="Rectangle 3"/>
          <p:cNvSpPr>
            <a:spLocks noGrp="1" noChangeArrowheads="1"/>
          </p:cNvSpPr>
          <p:nvPr>
            <p:ph type="body" idx="1"/>
          </p:nvPr>
        </p:nvSpPr>
        <p:spPr>
          <a:xfrm>
            <a:off x="611188" y="1916113"/>
            <a:ext cx="8353425" cy="4941887"/>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正推法</a:t>
            </a:r>
            <a:r>
              <a:rPr lang="en-US" altLang="zh-CN" sz="2400" smtClean="0">
                <a:solidFill>
                  <a:schemeClr val="accent2"/>
                </a:solidFill>
                <a:latin typeface="黑体" panose="02010609060101010101" pitchFamily="49" charset="-122"/>
                <a:ea typeface="黑体" panose="02010609060101010101" pitchFamily="49" charset="-122"/>
              </a:rPr>
              <a:t>(</a:t>
            </a:r>
            <a:r>
              <a:rPr lang="en-US" altLang="zh-CN" sz="2400" smtClean="0">
                <a:solidFill>
                  <a:schemeClr val="accent2"/>
                </a:solidFill>
                <a:ea typeface="黑体" panose="02010609060101010101" pitchFamily="49" charset="-122"/>
              </a:rPr>
              <a:t>Forward pass</a:t>
            </a:r>
            <a:r>
              <a:rPr lang="en-US" altLang="zh-CN" sz="2400" smtClean="0">
                <a:solidFill>
                  <a:schemeClr val="accent2"/>
                </a:solidFill>
                <a:latin typeface="黑体" panose="02010609060101010101" pitchFamily="49" charset="-122"/>
                <a:ea typeface="黑体" panose="02010609060101010101" pitchFamily="49" charset="-122"/>
              </a:rPr>
              <a:t>)</a:t>
            </a:r>
          </a:p>
          <a:p>
            <a:pPr eaLnBrk="1" hangingPunct="1">
              <a:buFont typeface="Wingdings 2" panose="05020102010507070707" pitchFamily="18" charset="2"/>
              <a:buNone/>
            </a:pPr>
            <a:r>
              <a:rPr lang="en-US" altLang="zh-CN" sz="2400" b="0" smtClean="0">
                <a:solidFill>
                  <a:srgbClr val="B0AC00"/>
                </a:solidFill>
                <a:latin typeface="黑体" panose="02010609060101010101" pitchFamily="49" charset="-122"/>
                <a:ea typeface="黑体" panose="02010609060101010101" pitchFamily="49" charset="-122"/>
              </a:rPr>
              <a:t>   </a:t>
            </a:r>
            <a:r>
              <a:rPr lang="en-US" altLang="zh-CN" sz="2000" smtClean="0">
                <a:solidFill>
                  <a:srgbClr val="CC6600"/>
                </a:solidFill>
                <a:ea typeface="黑体" panose="02010609060101010101" pitchFamily="49" charset="-122"/>
              </a:rPr>
              <a:t>——</a:t>
            </a:r>
            <a:r>
              <a:rPr lang="zh-CN" altLang="en-US" sz="2000" smtClean="0">
                <a:solidFill>
                  <a:srgbClr val="CC6600"/>
                </a:solidFill>
                <a:latin typeface="黑体" panose="02010609060101010101" pitchFamily="49" charset="-122"/>
                <a:ea typeface="黑体" panose="02010609060101010101" pitchFamily="49" charset="-122"/>
              </a:rPr>
              <a:t>按照时间顺序计算最早开始时间和最早完成时间的方法</a:t>
            </a:r>
            <a:r>
              <a:rPr lang="en-US" altLang="zh-CN" sz="2000" smtClean="0">
                <a:solidFill>
                  <a:srgbClr val="CC6600"/>
                </a:solidFill>
                <a:latin typeface="黑体" panose="02010609060101010101" pitchFamily="49" charset="-122"/>
                <a:ea typeface="黑体" panose="02010609060101010101" pitchFamily="49" charset="-122"/>
              </a:rPr>
              <a:t>,</a:t>
            </a:r>
            <a:r>
              <a:rPr lang="zh-CN" altLang="en-US" sz="2000" smtClean="0">
                <a:solidFill>
                  <a:srgbClr val="CC6600"/>
                </a:solidFill>
                <a:latin typeface="黑体" panose="02010609060101010101" pitchFamily="49" charset="-122"/>
                <a:ea typeface="黑体" panose="02010609060101010101" pitchFamily="49" charset="-122"/>
              </a:rPr>
              <a:t>称为正推法</a:t>
            </a:r>
          </a:p>
          <a:p>
            <a:pPr lvl="1" eaLnBrk="1" hangingPunct="1">
              <a:lnSpc>
                <a:spcPct val="120000"/>
              </a:lnSpc>
            </a:pPr>
            <a:r>
              <a:rPr lang="zh-CN" altLang="en-US" sz="2000" smtClean="0">
                <a:latin typeface="宋体" panose="02010600030101010101" pitchFamily="2" charset="-122"/>
              </a:rPr>
              <a:t>首先建立项目的开始时间</a:t>
            </a:r>
          </a:p>
          <a:p>
            <a:pPr lvl="1" eaLnBrk="1" hangingPunct="1">
              <a:lnSpc>
                <a:spcPct val="120000"/>
              </a:lnSpc>
            </a:pPr>
            <a:r>
              <a:rPr lang="zh-CN" altLang="en-US" sz="2000" smtClean="0">
                <a:latin typeface="宋体" panose="02010600030101010101" pitchFamily="2" charset="-122"/>
              </a:rPr>
              <a:t>项目的开始时间是网络图中第一个活动的最早开始时间</a:t>
            </a:r>
          </a:p>
          <a:p>
            <a:pPr lvl="1" eaLnBrk="1" hangingPunct="1">
              <a:lnSpc>
                <a:spcPct val="120000"/>
              </a:lnSpc>
            </a:pPr>
            <a:r>
              <a:rPr lang="zh-CN" altLang="en-US" sz="2000" smtClean="0">
                <a:latin typeface="宋体" panose="02010600030101010101" pitchFamily="2" charset="-122"/>
              </a:rPr>
              <a:t>从左到右，从上到下进行任务编排</a:t>
            </a:r>
          </a:p>
          <a:p>
            <a:pPr lvl="1" eaLnBrk="1" hangingPunct="1">
              <a:lnSpc>
                <a:spcPct val="120000"/>
              </a:lnSpc>
            </a:pPr>
            <a:r>
              <a:rPr lang="zh-CN" altLang="en-US" sz="2000" smtClean="0">
                <a:latin typeface="宋体" panose="02010600030101010101" pitchFamily="2" charset="-122"/>
              </a:rPr>
              <a:t>当一个任务有多个前置时，选择其中最大的最早完成日期作为其后置任务的最早开始日期</a:t>
            </a:r>
          </a:p>
          <a:p>
            <a:pPr lvl="1" eaLnBrk="1" hangingPunct="1">
              <a:lnSpc>
                <a:spcPct val="120000"/>
              </a:lnSpc>
            </a:pPr>
            <a:r>
              <a:rPr lang="zh-CN" altLang="en-US" sz="2000" smtClean="0">
                <a:latin typeface="宋体" panose="02010600030101010101" pitchFamily="2" charset="-122"/>
              </a:rPr>
              <a:t>公式</a:t>
            </a:r>
            <a:r>
              <a:rPr lang="en-US" altLang="zh-CN" sz="2000" smtClean="0">
                <a:latin typeface="宋体" panose="02010600030101010101" pitchFamily="2" charset="-122"/>
              </a:rPr>
              <a:t>:</a:t>
            </a:r>
          </a:p>
          <a:p>
            <a:pPr lvl="2" eaLnBrk="1" hangingPunct="1">
              <a:lnSpc>
                <a:spcPct val="120000"/>
              </a:lnSpc>
            </a:pPr>
            <a:r>
              <a:rPr lang="en-US" altLang="zh-CN" smtClean="0">
                <a:ea typeface="黑体" panose="02010609060101010101" pitchFamily="49" charset="-122"/>
              </a:rPr>
              <a:t>ES+Duration=EF</a:t>
            </a:r>
          </a:p>
          <a:p>
            <a:pPr lvl="2" eaLnBrk="1" hangingPunct="1">
              <a:lnSpc>
                <a:spcPct val="120000"/>
              </a:lnSpc>
            </a:pPr>
            <a:r>
              <a:rPr lang="en-US" altLang="zh-CN" smtClean="0">
                <a:ea typeface="黑体" panose="02010609060101010101" pitchFamily="49" charset="-122"/>
              </a:rPr>
              <a:t>EF+Lag=ESs</a:t>
            </a:r>
          </a:p>
          <a:p>
            <a:pPr eaLnBrk="1" hangingPunct="1">
              <a:lnSpc>
                <a:spcPct val="120000"/>
              </a:lnSpc>
              <a:spcBef>
                <a:spcPct val="20000"/>
              </a:spcBef>
            </a:pPr>
            <a:endParaRPr lang="en-US" altLang="zh-CN"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5779" name="Rectangle 3"/>
          <p:cNvSpPr>
            <a:spLocks noGrp="1" noChangeArrowheads="1"/>
          </p:cNvSpPr>
          <p:nvPr>
            <p:ph type="body" idx="1"/>
          </p:nvPr>
        </p:nvSpPr>
        <p:spPr>
          <a:xfrm>
            <a:off x="539750" y="1916113"/>
            <a:ext cx="8424863" cy="4941887"/>
          </a:xfrm>
        </p:spPr>
        <p:txBody>
          <a:bodyPr/>
          <a:lstStyle/>
          <a:p>
            <a:pPr eaLnBrk="1" hangingPunct="1"/>
            <a:r>
              <a:rPr lang="zh-CN" altLang="en-US" sz="2000" smtClean="0">
                <a:solidFill>
                  <a:schemeClr val="accent2"/>
                </a:solidFill>
                <a:latin typeface="黑体" panose="02010609060101010101" pitchFamily="49" charset="-122"/>
                <a:ea typeface="黑体" panose="02010609060101010101" pitchFamily="49" charset="-122"/>
              </a:rPr>
              <a:t>正推法实例</a:t>
            </a:r>
          </a:p>
        </p:txBody>
      </p:sp>
      <p:grpSp>
        <p:nvGrpSpPr>
          <p:cNvPr id="75780" name="Group 91"/>
          <p:cNvGrpSpPr>
            <a:grpSpLocks/>
          </p:cNvGrpSpPr>
          <p:nvPr/>
        </p:nvGrpSpPr>
        <p:grpSpPr bwMode="auto">
          <a:xfrm>
            <a:off x="250825" y="2349500"/>
            <a:ext cx="9136063" cy="4437063"/>
            <a:chOff x="68" y="1736"/>
            <a:chExt cx="5755" cy="2511"/>
          </a:xfrm>
        </p:grpSpPr>
        <p:grpSp>
          <p:nvGrpSpPr>
            <p:cNvPr id="75781" name="Group 4"/>
            <p:cNvGrpSpPr>
              <a:grpSpLocks/>
            </p:cNvGrpSpPr>
            <p:nvPr/>
          </p:nvGrpSpPr>
          <p:grpSpPr bwMode="auto">
            <a:xfrm>
              <a:off x="431" y="1736"/>
              <a:ext cx="5392" cy="2511"/>
              <a:chOff x="301" y="1200"/>
              <a:chExt cx="5392" cy="2511"/>
            </a:xfrm>
          </p:grpSpPr>
          <p:sp>
            <p:nvSpPr>
              <p:cNvPr id="75783" name="Text Box 5"/>
              <p:cNvSpPr txBox="1">
                <a:spLocks noChangeArrowheads="1"/>
              </p:cNvSpPr>
              <p:nvPr/>
            </p:nvSpPr>
            <p:spPr bwMode="auto">
              <a:xfrm>
                <a:off x="1239" y="1817"/>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784" name="Text Box 6"/>
              <p:cNvSpPr txBox="1">
                <a:spLocks noChangeArrowheads="1"/>
              </p:cNvSpPr>
              <p:nvPr/>
            </p:nvSpPr>
            <p:spPr bwMode="auto">
              <a:xfrm>
                <a:off x="670" y="1824"/>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785" name="Text Box 7"/>
              <p:cNvSpPr txBox="1">
                <a:spLocks noChangeArrowheads="1"/>
              </p:cNvSpPr>
              <p:nvPr/>
            </p:nvSpPr>
            <p:spPr bwMode="auto">
              <a:xfrm>
                <a:off x="1239" y="1207"/>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786" name="Text Box 8"/>
              <p:cNvSpPr txBox="1">
                <a:spLocks noChangeArrowheads="1"/>
              </p:cNvSpPr>
              <p:nvPr/>
            </p:nvSpPr>
            <p:spPr bwMode="auto">
              <a:xfrm>
                <a:off x="645" y="1200"/>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787" name="Rectangle 9"/>
              <p:cNvSpPr>
                <a:spLocks noChangeArrowheads="1"/>
              </p:cNvSpPr>
              <p:nvPr/>
            </p:nvSpPr>
            <p:spPr bwMode="auto">
              <a:xfrm>
                <a:off x="645" y="1342"/>
                <a:ext cx="879" cy="496"/>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Duration=7</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A</a:t>
                </a:r>
              </a:p>
            </p:txBody>
          </p:sp>
          <p:sp>
            <p:nvSpPr>
              <p:cNvPr id="75788" name="Rectangle 10"/>
              <p:cNvSpPr>
                <a:spLocks noChangeArrowheads="1"/>
              </p:cNvSpPr>
              <p:nvPr/>
            </p:nvSpPr>
            <p:spPr bwMode="auto">
              <a:xfrm>
                <a:off x="645" y="1346"/>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a:t>
                </a:r>
              </a:p>
            </p:txBody>
          </p:sp>
          <p:sp>
            <p:nvSpPr>
              <p:cNvPr id="75789" name="Rectangle 11"/>
              <p:cNvSpPr>
                <a:spLocks noChangeArrowheads="1"/>
              </p:cNvSpPr>
              <p:nvPr/>
            </p:nvSpPr>
            <p:spPr bwMode="auto">
              <a:xfrm>
                <a:off x="1206" y="1346"/>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8</a:t>
                </a:r>
              </a:p>
            </p:txBody>
          </p:sp>
          <p:sp>
            <p:nvSpPr>
              <p:cNvPr id="75790" name="Rectangle 12"/>
              <p:cNvSpPr>
                <a:spLocks noChangeArrowheads="1"/>
              </p:cNvSpPr>
              <p:nvPr/>
            </p:nvSpPr>
            <p:spPr bwMode="auto">
              <a:xfrm>
                <a:off x="653" y="1696"/>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64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791" name="Rectangle 13"/>
              <p:cNvSpPr>
                <a:spLocks noChangeArrowheads="1"/>
              </p:cNvSpPr>
              <p:nvPr/>
            </p:nvSpPr>
            <p:spPr bwMode="auto">
              <a:xfrm>
                <a:off x="1213" y="1701"/>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792" name="Text Box 14"/>
              <p:cNvSpPr txBox="1">
                <a:spLocks noChangeArrowheads="1"/>
              </p:cNvSpPr>
              <p:nvPr/>
            </p:nvSpPr>
            <p:spPr bwMode="auto">
              <a:xfrm>
                <a:off x="1256" y="2690"/>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793" name="Text Box 15"/>
              <p:cNvSpPr txBox="1">
                <a:spLocks noChangeArrowheads="1"/>
              </p:cNvSpPr>
              <p:nvPr/>
            </p:nvSpPr>
            <p:spPr bwMode="auto">
              <a:xfrm>
                <a:off x="688" y="2697"/>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794" name="Text Box 16"/>
              <p:cNvSpPr txBox="1">
                <a:spLocks noChangeArrowheads="1"/>
              </p:cNvSpPr>
              <p:nvPr/>
            </p:nvSpPr>
            <p:spPr bwMode="auto">
              <a:xfrm>
                <a:off x="1256" y="2079"/>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795" name="Text Box 17"/>
              <p:cNvSpPr txBox="1">
                <a:spLocks noChangeArrowheads="1"/>
              </p:cNvSpPr>
              <p:nvPr/>
            </p:nvSpPr>
            <p:spPr bwMode="auto">
              <a:xfrm>
                <a:off x="663" y="2072"/>
                <a:ext cx="275"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796" name="Rectangle 18"/>
              <p:cNvSpPr>
                <a:spLocks noChangeArrowheads="1"/>
              </p:cNvSpPr>
              <p:nvPr/>
            </p:nvSpPr>
            <p:spPr bwMode="auto">
              <a:xfrm>
                <a:off x="663" y="2214"/>
                <a:ext cx="878" cy="497"/>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Duration=3</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B</a:t>
                </a:r>
              </a:p>
            </p:txBody>
          </p:sp>
          <p:sp>
            <p:nvSpPr>
              <p:cNvPr id="75797" name="Rectangle 19"/>
              <p:cNvSpPr>
                <a:spLocks noChangeArrowheads="1"/>
              </p:cNvSpPr>
              <p:nvPr/>
            </p:nvSpPr>
            <p:spPr bwMode="auto">
              <a:xfrm>
                <a:off x="663" y="2218"/>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a:t>
                </a:r>
              </a:p>
            </p:txBody>
          </p:sp>
          <p:sp>
            <p:nvSpPr>
              <p:cNvPr id="75798" name="Rectangle 20"/>
              <p:cNvSpPr>
                <a:spLocks noChangeArrowheads="1"/>
              </p:cNvSpPr>
              <p:nvPr/>
            </p:nvSpPr>
            <p:spPr bwMode="auto">
              <a:xfrm>
                <a:off x="1223" y="2218"/>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4</a:t>
                </a:r>
              </a:p>
            </p:txBody>
          </p:sp>
          <p:sp>
            <p:nvSpPr>
              <p:cNvPr id="75799" name="Rectangle 21"/>
              <p:cNvSpPr>
                <a:spLocks noChangeArrowheads="1"/>
              </p:cNvSpPr>
              <p:nvPr/>
            </p:nvSpPr>
            <p:spPr bwMode="auto">
              <a:xfrm>
                <a:off x="671" y="2569"/>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00" name="Rectangle 22"/>
              <p:cNvSpPr>
                <a:spLocks noChangeArrowheads="1"/>
              </p:cNvSpPr>
              <p:nvPr/>
            </p:nvSpPr>
            <p:spPr bwMode="auto">
              <a:xfrm>
                <a:off x="1230" y="2573"/>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01" name="Text Box 23"/>
              <p:cNvSpPr txBox="1">
                <a:spLocks noChangeArrowheads="1"/>
              </p:cNvSpPr>
              <p:nvPr/>
            </p:nvSpPr>
            <p:spPr bwMode="auto">
              <a:xfrm>
                <a:off x="2445" y="1846"/>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802" name="Text Box 24"/>
              <p:cNvSpPr txBox="1">
                <a:spLocks noChangeArrowheads="1"/>
              </p:cNvSpPr>
              <p:nvPr/>
            </p:nvSpPr>
            <p:spPr bwMode="auto">
              <a:xfrm>
                <a:off x="1876" y="1853"/>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803" name="Text Box 25"/>
              <p:cNvSpPr txBox="1">
                <a:spLocks noChangeArrowheads="1"/>
              </p:cNvSpPr>
              <p:nvPr/>
            </p:nvSpPr>
            <p:spPr bwMode="auto">
              <a:xfrm>
                <a:off x="2445" y="1235"/>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804" name="Text Box 26"/>
              <p:cNvSpPr txBox="1">
                <a:spLocks noChangeArrowheads="1"/>
              </p:cNvSpPr>
              <p:nvPr/>
            </p:nvSpPr>
            <p:spPr bwMode="auto">
              <a:xfrm>
                <a:off x="1851" y="1228"/>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805" name="Rectangle 27"/>
              <p:cNvSpPr>
                <a:spLocks noChangeArrowheads="1"/>
              </p:cNvSpPr>
              <p:nvPr/>
            </p:nvSpPr>
            <p:spPr bwMode="auto">
              <a:xfrm>
                <a:off x="1851" y="1370"/>
                <a:ext cx="879" cy="497"/>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Duration=6</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C</a:t>
                </a:r>
              </a:p>
            </p:txBody>
          </p:sp>
          <p:sp>
            <p:nvSpPr>
              <p:cNvPr id="75806" name="Rectangle 28"/>
              <p:cNvSpPr>
                <a:spLocks noChangeArrowheads="1"/>
              </p:cNvSpPr>
              <p:nvPr/>
            </p:nvSpPr>
            <p:spPr bwMode="auto">
              <a:xfrm>
                <a:off x="1851" y="1374"/>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8</a:t>
                </a:r>
              </a:p>
            </p:txBody>
          </p:sp>
          <p:sp>
            <p:nvSpPr>
              <p:cNvPr id="75807" name="Rectangle 29"/>
              <p:cNvSpPr>
                <a:spLocks noChangeArrowheads="1"/>
              </p:cNvSpPr>
              <p:nvPr/>
            </p:nvSpPr>
            <p:spPr bwMode="auto">
              <a:xfrm>
                <a:off x="2412" y="1374"/>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14</a:t>
                </a:r>
              </a:p>
            </p:txBody>
          </p:sp>
          <p:sp>
            <p:nvSpPr>
              <p:cNvPr id="75808" name="Rectangle 30"/>
              <p:cNvSpPr>
                <a:spLocks noChangeArrowheads="1"/>
              </p:cNvSpPr>
              <p:nvPr/>
            </p:nvSpPr>
            <p:spPr bwMode="auto">
              <a:xfrm>
                <a:off x="1859" y="1725"/>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09" name="Rectangle 31"/>
              <p:cNvSpPr>
                <a:spLocks noChangeArrowheads="1"/>
              </p:cNvSpPr>
              <p:nvPr/>
            </p:nvSpPr>
            <p:spPr bwMode="auto">
              <a:xfrm>
                <a:off x="2419" y="1729"/>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10" name="Text Box 32"/>
              <p:cNvSpPr txBox="1">
                <a:spLocks noChangeArrowheads="1"/>
              </p:cNvSpPr>
              <p:nvPr/>
            </p:nvSpPr>
            <p:spPr bwMode="auto">
              <a:xfrm>
                <a:off x="2410" y="2746"/>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811" name="Text Box 33"/>
              <p:cNvSpPr txBox="1">
                <a:spLocks noChangeArrowheads="1"/>
              </p:cNvSpPr>
              <p:nvPr/>
            </p:nvSpPr>
            <p:spPr bwMode="auto">
              <a:xfrm>
                <a:off x="1842" y="2753"/>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812" name="Text Box 34"/>
              <p:cNvSpPr txBox="1">
                <a:spLocks noChangeArrowheads="1"/>
              </p:cNvSpPr>
              <p:nvPr/>
            </p:nvSpPr>
            <p:spPr bwMode="auto">
              <a:xfrm>
                <a:off x="2410" y="2136"/>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813" name="Text Box 35"/>
              <p:cNvSpPr txBox="1">
                <a:spLocks noChangeArrowheads="1"/>
              </p:cNvSpPr>
              <p:nvPr/>
            </p:nvSpPr>
            <p:spPr bwMode="auto">
              <a:xfrm>
                <a:off x="1817" y="2129"/>
                <a:ext cx="275"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814" name="Rectangle 36"/>
              <p:cNvSpPr>
                <a:spLocks noChangeArrowheads="1"/>
              </p:cNvSpPr>
              <p:nvPr/>
            </p:nvSpPr>
            <p:spPr bwMode="auto">
              <a:xfrm>
                <a:off x="1817" y="2271"/>
                <a:ext cx="878" cy="496"/>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Duration=3</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D</a:t>
                </a:r>
              </a:p>
            </p:txBody>
          </p:sp>
          <p:sp>
            <p:nvSpPr>
              <p:cNvPr id="75815" name="Rectangle 37"/>
              <p:cNvSpPr>
                <a:spLocks noChangeArrowheads="1"/>
              </p:cNvSpPr>
              <p:nvPr/>
            </p:nvSpPr>
            <p:spPr bwMode="auto">
              <a:xfrm>
                <a:off x="1817" y="2275"/>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4</a:t>
                </a:r>
              </a:p>
            </p:txBody>
          </p:sp>
          <p:sp>
            <p:nvSpPr>
              <p:cNvPr id="75816" name="Rectangle 38"/>
              <p:cNvSpPr>
                <a:spLocks noChangeArrowheads="1"/>
              </p:cNvSpPr>
              <p:nvPr/>
            </p:nvSpPr>
            <p:spPr bwMode="auto">
              <a:xfrm>
                <a:off x="2377" y="2275"/>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7</a:t>
                </a:r>
              </a:p>
            </p:txBody>
          </p:sp>
          <p:sp>
            <p:nvSpPr>
              <p:cNvPr id="75817" name="Rectangle 39"/>
              <p:cNvSpPr>
                <a:spLocks noChangeArrowheads="1"/>
              </p:cNvSpPr>
              <p:nvPr/>
            </p:nvSpPr>
            <p:spPr bwMode="auto">
              <a:xfrm>
                <a:off x="1825" y="2625"/>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18" name="Text Box 40"/>
              <p:cNvSpPr txBox="1">
                <a:spLocks noChangeArrowheads="1"/>
              </p:cNvSpPr>
              <p:nvPr/>
            </p:nvSpPr>
            <p:spPr bwMode="auto">
              <a:xfrm>
                <a:off x="3599" y="1867"/>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819" name="Text Box 41"/>
              <p:cNvSpPr txBox="1">
                <a:spLocks noChangeArrowheads="1"/>
              </p:cNvSpPr>
              <p:nvPr/>
            </p:nvSpPr>
            <p:spPr bwMode="auto">
              <a:xfrm>
                <a:off x="3030" y="1874"/>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820" name="Text Box 42"/>
              <p:cNvSpPr txBox="1">
                <a:spLocks noChangeArrowheads="1"/>
              </p:cNvSpPr>
              <p:nvPr/>
            </p:nvSpPr>
            <p:spPr bwMode="auto">
              <a:xfrm>
                <a:off x="3599" y="1257"/>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821" name="Text Box 43"/>
              <p:cNvSpPr txBox="1">
                <a:spLocks noChangeArrowheads="1"/>
              </p:cNvSpPr>
              <p:nvPr/>
            </p:nvSpPr>
            <p:spPr bwMode="auto">
              <a:xfrm>
                <a:off x="3005" y="1250"/>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822" name="Rectangle 44"/>
              <p:cNvSpPr>
                <a:spLocks noChangeArrowheads="1"/>
              </p:cNvSpPr>
              <p:nvPr/>
            </p:nvSpPr>
            <p:spPr bwMode="auto">
              <a:xfrm>
                <a:off x="3005" y="1392"/>
                <a:ext cx="879" cy="496"/>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Duration=3</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G</a:t>
                </a:r>
              </a:p>
            </p:txBody>
          </p:sp>
          <p:sp>
            <p:nvSpPr>
              <p:cNvPr id="75823" name="Rectangle 45"/>
              <p:cNvSpPr>
                <a:spLocks noChangeArrowheads="1"/>
              </p:cNvSpPr>
              <p:nvPr/>
            </p:nvSpPr>
            <p:spPr bwMode="auto">
              <a:xfrm>
                <a:off x="3005" y="1396"/>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14</a:t>
                </a:r>
              </a:p>
            </p:txBody>
          </p:sp>
          <p:sp>
            <p:nvSpPr>
              <p:cNvPr id="75824" name="Rectangle 46"/>
              <p:cNvSpPr>
                <a:spLocks noChangeArrowheads="1"/>
              </p:cNvSpPr>
              <p:nvPr/>
            </p:nvSpPr>
            <p:spPr bwMode="auto">
              <a:xfrm>
                <a:off x="3566" y="1396"/>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17</a:t>
                </a:r>
              </a:p>
            </p:txBody>
          </p:sp>
          <p:sp>
            <p:nvSpPr>
              <p:cNvPr id="75825" name="Rectangle 47"/>
              <p:cNvSpPr>
                <a:spLocks noChangeArrowheads="1"/>
              </p:cNvSpPr>
              <p:nvPr/>
            </p:nvSpPr>
            <p:spPr bwMode="auto">
              <a:xfrm>
                <a:off x="3013" y="1746"/>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26" name="Rectangle 48"/>
              <p:cNvSpPr>
                <a:spLocks noChangeArrowheads="1"/>
              </p:cNvSpPr>
              <p:nvPr/>
            </p:nvSpPr>
            <p:spPr bwMode="auto">
              <a:xfrm>
                <a:off x="3573" y="1751"/>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27" name="Text Box 49"/>
              <p:cNvSpPr txBox="1">
                <a:spLocks noChangeArrowheads="1"/>
              </p:cNvSpPr>
              <p:nvPr/>
            </p:nvSpPr>
            <p:spPr bwMode="auto">
              <a:xfrm>
                <a:off x="3581" y="2782"/>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828" name="Text Box 50"/>
              <p:cNvSpPr txBox="1">
                <a:spLocks noChangeArrowheads="1"/>
              </p:cNvSpPr>
              <p:nvPr/>
            </p:nvSpPr>
            <p:spPr bwMode="auto">
              <a:xfrm>
                <a:off x="3013" y="2789"/>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829" name="Text Box 51"/>
              <p:cNvSpPr txBox="1">
                <a:spLocks noChangeArrowheads="1"/>
              </p:cNvSpPr>
              <p:nvPr/>
            </p:nvSpPr>
            <p:spPr bwMode="auto">
              <a:xfrm>
                <a:off x="3581" y="2172"/>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830" name="Text Box 52"/>
              <p:cNvSpPr txBox="1">
                <a:spLocks noChangeArrowheads="1"/>
              </p:cNvSpPr>
              <p:nvPr/>
            </p:nvSpPr>
            <p:spPr bwMode="auto">
              <a:xfrm>
                <a:off x="2988" y="2165"/>
                <a:ext cx="275"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831" name="Rectangle 53"/>
              <p:cNvSpPr>
                <a:spLocks noChangeArrowheads="1"/>
              </p:cNvSpPr>
              <p:nvPr/>
            </p:nvSpPr>
            <p:spPr bwMode="auto">
              <a:xfrm>
                <a:off x="2988" y="2307"/>
                <a:ext cx="878" cy="496"/>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Duration=3</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E</a:t>
                </a:r>
              </a:p>
            </p:txBody>
          </p:sp>
          <p:sp>
            <p:nvSpPr>
              <p:cNvPr id="75832" name="Rectangle 54"/>
              <p:cNvSpPr>
                <a:spLocks noChangeArrowheads="1"/>
              </p:cNvSpPr>
              <p:nvPr/>
            </p:nvSpPr>
            <p:spPr bwMode="auto">
              <a:xfrm>
                <a:off x="2988" y="2311"/>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7</a:t>
                </a:r>
              </a:p>
            </p:txBody>
          </p:sp>
          <p:sp>
            <p:nvSpPr>
              <p:cNvPr id="75833" name="Rectangle 55"/>
              <p:cNvSpPr>
                <a:spLocks noChangeArrowheads="1"/>
              </p:cNvSpPr>
              <p:nvPr/>
            </p:nvSpPr>
            <p:spPr bwMode="auto">
              <a:xfrm>
                <a:off x="3548" y="2311"/>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10</a:t>
                </a:r>
              </a:p>
            </p:txBody>
          </p:sp>
          <p:sp>
            <p:nvSpPr>
              <p:cNvPr id="75834" name="Rectangle 56"/>
              <p:cNvSpPr>
                <a:spLocks noChangeArrowheads="1"/>
              </p:cNvSpPr>
              <p:nvPr/>
            </p:nvSpPr>
            <p:spPr bwMode="auto">
              <a:xfrm>
                <a:off x="2996" y="2661"/>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35" name="Rectangle 57"/>
              <p:cNvSpPr>
                <a:spLocks noChangeArrowheads="1"/>
              </p:cNvSpPr>
              <p:nvPr/>
            </p:nvSpPr>
            <p:spPr bwMode="auto">
              <a:xfrm>
                <a:off x="3555" y="2666"/>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36" name="Text Box 58"/>
              <p:cNvSpPr txBox="1">
                <a:spLocks noChangeArrowheads="1"/>
              </p:cNvSpPr>
              <p:nvPr/>
            </p:nvSpPr>
            <p:spPr bwMode="auto">
              <a:xfrm>
                <a:off x="4649" y="2356"/>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837" name="Text Box 59"/>
              <p:cNvSpPr txBox="1">
                <a:spLocks noChangeArrowheads="1"/>
              </p:cNvSpPr>
              <p:nvPr/>
            </p:nvSpPr>
            <p:spPr bwMode="auto">
              <a:xfrm>
                <a:off x="4081" y="2363"/>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838" name="Text Box 60"/>
              <p:cNvSpPr txBox="1">
                <a:spLocks noChangeArrowheads="1"/>
              </p:cNvSpPr>
              <p:nvPr/>
            </p:nvSpPr>
            <p:spPr bwMode="auto">
              <a:xfrm>
                <a:off x="4649" y="1746"/>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839" name="Text Box 61"/>
              <p:cNvSpPr txBox="1">
                <a:spLocks noChangeArrowheads="1"/>
              </p:cNvSpPr>
              <p:nvPr/>
            </p:nvSpPr>
            <p:spPr bwMode="auto">
              <a:xfrm>
                <a:off x="4056" y="1739"/>
                <a:ext cx="275"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840" name="Rectangle 62"/>
              <p:cNvSpPr>
                <a:spLocks noChangeArrowheads="1"/>
              </p:cNvSpPr>
              <p:nvPr/>
            </p:nvSpPr>
            <p:spPr bwMode="auto">
              <a:xfrm>
                <a:off x="4056" y="1881"/>
                <a:ext cx="878" cy="496"/>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Duration=2</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H</a:t>
                </a:r>
              </a:p>
            </p:txBody>
          </p:sp>
          <p:sp>
            <p:nvSpPr>
              <p:cNvPr id="75841" name="Rectangle 63"/>
              <p:cNvSpPr>
                <a:spLocks noChangeArrowheads="1"/>
              </p:cNvSpPr>
              <p:nvPr/>
            </p:nvSpPr>
            <p:spPr bwMode="auto">
              <a:xfrm>
                <a:off x="4056" y="1885"/>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17</a:t>
                </a:r>
              </a:p>
            </p:txBody>
          </p:sp>
          <p:sp>
            <p:nvSpPr>
              <p:cNvPr id="75842" name="Rectangle 64"/>
              <p:cNvSpPr>
                <a:spLocks noChangeArrowheads="1"/>
              </p:cNvSpPr>
              <p:nvPr/>
            </p:nvSpPr>
            <p:spPr bwMode="auto">
              <a:xfrm>
                <a:off x="4616" y="1885"/>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19</a:t>
                </a:r>
              </a:p>
            </p:txBody>
          </p:sp>
          <p:sp>
            <p:nvSpPr>
              <p:cNvPr id="75843" name="Rectangle 65"/>
              <p:cNvSpPr>
                <a:spLocks noChangeArrowheads="1"/>
              </p:cNvSpPr>
              <p:nvPr/>
            </p:nvSpPr>
            <p:spPr bwMode="auto">
              <a:xfrm>
                <a:off x="4064" y="2235"/>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44" name="Rectangle 66"/>
              <p:cNvSpPr>
                <a:spLocks noChangeArrowheads="1"/>
              </p:cNvSpPr>
              <p:nvPr/>
            </p:nvSpPr>
            <p:spPr bwMode="auto">
              <a:xfrm>
                <a:off x="4623" y="2240"/>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45" name="Text Box 67"/>
              <p:cNvSpPr txBox="1">
                <a:spLocks noChangeArrowheads="1"/>
              </p:cNvSpPr>
              <p:nvPr/>
            </p:nvSpPr>
            <p:spPr bwMode="auto">
              <a:xfrm>
                <a:off x="2445" y="3555"/>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LF</a:t>
                </a:r>
              </a:p>
            </p:txBody>
          </p:sp>
          <p:sp>
            <p:nvSpPr>
              <p:cNvPr id="75846" name="Text Box 68"/>
              <p:cNvSpPr txBox="1">
                <a:spLocks noChangeArrowheads="1"/>
              </p:cNvSpPr>
              <p:nvPr/>
            </p:nvSpPr>
            <p:spPr bwMode="auto">
              <a:xfrm>
                <a:off x="1876" y="3562"/>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LS</a:t>
                </a:r>
              </a:p>
            </p:txBody>
          </p:sp>
          <p:sp>
            <p:nvSpPr>
              <p:cNvPr id="75847" name="Text Box 69"/>
              <p:cNvSpPr txBox="1">
                <a:spLocks noChangeArrowheads="1"/>
              </p:cNvSpPr>
              <p:nvPr/>
            </p:nvSpPr>
            <p:spPr bwMode="auto">
              <a:xfrm>
                <a:off x="2445" y="2945"/>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EF</a:t>
                </a:r>
              </a:p>
            </p:txBody>
          </p:sp>
          <p:sp>
            <p:nvSpPr>
              <p:cNvPr id="75848" name="Text Box 70"/>
              <p:cNvSpPr txBox="1">
                <a:spLocks noChangeArrowheads="1"/>
              </p:cNvSpPr>
              <p:nvPr/>
            </p:nvSpPr>
            <p:spPr bwMode="auto">
              <a:xfrm>
                <a:off x="1851" y="2938"/>
                <a:ext cx="276" cy="1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200">
                    <a:solidFill>
                      <a:schemeClr val="tx1"/>
                    </a:solidFill>
                    <a:latin typeface="Times New Roman" panose="02020603050405020304" pitchFamily="18" charset="0"/>
                  </a:rPr>
                  <a:t>ES</a:t>
                </a:r>
              </a:p>
            </p:txBody>
          </p:sp>
          <p:sp>
            <p:nvSpPr>
              <p:cNvPr id="75849" name="Rectangle 71"/>
              <p:cNvSpPr>
                <a:spLocks noChangeArrowheads="1"/>
              </p:cNvSpPr>
              <p:nvPr/>
            </p:nvSpPr>
            <p:spPr bwMode="auto">
              <a:xfrm>
                <a:off x="1851" y="3080"/>
                <a:ext cx="879" cy="496"/>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endParaRPr lang="en-US" altLang="zh-CN" sz="1200">
                  <a:solidFill>
                    <a:schemeClr val="tx1"/>
                  </a:solidFill>
                  <a:latin typeface="Times New Roman" panose="02020603050405020304" pitchFamily="18" charset="0"/>
                </a:endParaRPr>
              </a:p>
              <a:p>
                <a:pPr algn="ctr">
                  <a:lnSpc>
                    <a:spcPct val="88000"/>
                  </a:lnSpc>
                  <a:spcBef>
                    <a:spcPct val="0"/>
                  </a:spcBef>
                  <a:buClrTx/>
                  <a:buFontTx/>
                  <a:buNone/>
                </a:pPr>
                <a:r>
                  <a:rPr lang="en-US" altLang="zh-CN" sz="1200">
                    <a:solidFill>
                      <a:schemeClr val="tx1"/>
                    </a:solidFill>
                    <a:latin typeface="Times New Roman" panose="02020603050405020304" pitchFamily="18" charset="0"/>
                  </a:rPr>
                  <a:t>Duration=2</a:t>
                </a:r>
              </a:p>
              <a:p>
                <a:pPr algn="ctr">
                  <a:lnSpc>
                    <a:spcPct val="88000"/>
                  </a:lnSpc>
                  <a:spcBef>
                    <a:spcPct val="0"/>
                  </a:spcBef>
                  <a:buClrTx/>
                  <a:buFontTx/>
                  <a:buNone/>
                </a:pPr>
                <a:r>
                  <a:rPr lang="en-US" altLang="zh-CN" sz="1200">
                    <a:solidFill>
                      <a:schemeClr val="tx1"/>
                    </a:solidFill>
                    <a:latin typeface="Times New Roman" panose="02020603050405020304" pitchFamily="18" charset="0"/>
                  </a:rPr>
                  <a:t>Task F</a:t>
                </a:r>
              </a:p>
            </p:txBody>
          </p:sp>
          <p:sp>
            <p:nvSpPr>
              <p:cNvPr id="75850" name="Rectangle 72"/>
              <p:cNvSpPr>
                <a:spLocks noChangeArrowheads="1"/>
              </p:cNvSpPr>
              <p:nvPr/>
            </p:nvSpPr>
            <p:spPr bwMode="auto">
              <a:xfrm>
                <a:off x="1851" y="3084"/>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4</a:t>
                </a:r>
              </a:p>
            </p:txBody>
          </p:sp>
          <p:sp>
            <p:nvSpPr>
              <p:cNvPr id="75851" name="Rectangle 73"/>
              <p:cNvSpPr>
                <a:spLocks noChangeArrowheads="1"/>
              </p:cNvSpPr>
              <p:nvPr/>
            </p:nvSpPr>
            <p:spPr bwMode="auto">
              <a:xfrm>
                <a:off x="2412" y="3084"/>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200">
                    <a:solidFill>
                      <a:schemeClr val="tx1"/>
                    </a:solidFill>
                    <a:latin typeface="Times New Roman" panose="02020603050405020304" pitchFamily="18" charset="0"/>
                  </a:rPr>
                  <a:t>6</a:t>
                </a:r>
              </a:p>
            </p:txBody>
          </p:sp>
          <p:sp>
            <p:nvSpPr>
              <p:cNvPr id="75852" name="Rectangle 74"/>
              <p:cNvSpPr>
                <a:spLocks noChangeArrowheads="1"/>
              </p:cNvSpPr>
              <p:nvPr/>
            </p:nvSpPr>
            <p:spPr bwMode="auto">
              <a:xfrm>
                <a:off x="1859" y="3434"/>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endParaRPr lang="zh-CN" altLang="zh-CN" sz="1200">
                  <a:solidFill>
                    <a:schemeClr val="tx1"/>
                  </a:solidFill>
                  <a:latin typeface="Times New Roman" panose="02020603050405020304" pitchFamily="18" charset="0"/>
                </a:endParaRPr>
              </a:p>
            </p:txBody>
          </p:sp>
          <p:sp>
            <p:nvSpPr>
              <p:cNvPr id="75853" name="Rectangle 75"/>
              <p:cNvSpPr>
                <a:spLocks noChangeArrowheads="1"/>
              </p:cNvSpPr>
              <p:nvPr/>
            </p:nvSpPr>
            <p:spPr bwMode="auto">
              <a:xfrm>
                <a:off x="2419" y="3439"/>
                <a:ext cx="318" cy="142"/>
              </a:xfrm>
              <a:prstGeom prst="rect">
                <a:avLst/>
              </a:prstGeom>
              <a:solidFill>
                <a:srgbClr val="FFFF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spcBef>
                    <a:spcPct val="0"/>
                  </a:spcBef>
                  <a:buClrTx/>
                  <a:buFontTx/>
                  <a:buNone/>
                </a:pPr>
                <a:endParaRPr lang="zh-CN" altLang="zh-CN" sz="1200">
                  <a:solidFill>
                    <a:schemeClr val="tx1"/>
                  </a:solidFill>
                  <a:latin typeface="Times New Roman" panose="02020603050405020304" pitchFamily="18" charset="0"/>
                </a:endParaRPr>
              </a:p>
            </p:txBody>
          </p:sp>
          <p:sp>
            <p:nvSpPr>
              <p:cNvPr id="75854" name="Line 76"/>
              <p:cNvSpPr>
                <a:spLocks noChangeShapeType="1"/>
              </p:cNvSpPr>
              <p:nvPr/>
            </p:nvSpPr>
            <p:spPr bwMode="auto">
              <a:xfrm>
                <a:off x="550" y="1569"/>
                <a:ext cx="1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5" name="Line 77"/>
              <p:cNvSpPr>
                <a:spLocks noChangeShapeType="1"/>
              </p:cNvSpPr>
              <p:nvPr/>
            </p:nvSpPr>
            <p:spPr bwMode="auto">
              <a:xfrm>
                <a:off x="558" y="1569"/>
                <a:ext cx="0" cy="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6" name="Line 78"/>
              <p:cNvSpPr>
                <a:spLocks noChangeShapeType="1"/>
              </p:cNvSpPr>
              <p:nvPr/>
            </p:nvSpPr>
            <p:spPr bwMode="auto">
              <a:xfrm flipV="1">
                <a:off x="550" y="2512"/>
                <a:ext cx="1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7" name="Line 79"/>
              <p:cNvSpPr>
                <a:spLocks noChangeShapeType="1"/>
              </p:cNvSpPr>
              <p:nvPr/>
            </p:nvSpPr>
            <p:spPr bwMode="auto">
              <a:xfrm>
                <a:off x="301" y="2087"/>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8" name="Line 80"/>
              <p:cNvSpPr>
                <a:spLocks noChangeShapeType="1"/>
              </p:cNvSpPr>
              <p:nvPr/>
            </p:nvSpPr>
            <p:spPr bwMode="auto">
              <a:xfrm>
                <a:off x="1524" y="1583"/>
                <a:ext cx="3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59" name="Line 81"/>
              <p:cNvSpPr>
                <a:spLocks noChangeShapeType="1"/>
              </p:cNvSpPr>
              <p:nvPr/>
            </p:nvSpPr>
            <p:spPr bwMode="auto">
              <a:xfrm>
                <a:off x="2730" y="1626"/>
                <a:ext cx="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0" name="Line 82"/>
              <p:cNvSpPr>
                <a:spLocks noChangeShapeType="1"/>
              </p:cNvSpPr>
              <p:nvPr/>
            </p:nvSpPr>
            <p:spPr bwMode="auto">
              <a:xfrm>
                <a:off x="1549" y="2385"/>
                <a:ext cx="2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1" name="Line 83"/>
              <p:cNvSpPr>
                <a:spLocks noChangeShapeType="1"/>
              </p:cNvSpPr>
              <p:nvPr/>
            </p:nvSpPr>
            <p:spPr bwMode="auto">
              <a:xfrm>
                <a:off x="2695" y="2427"/>
                <a:ext cx="3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2" name="Line 84"/>
              <p:cNvSpPr>
                <a:spLocks noChangeShapeType="1"/>
              </p:cNvSpPr>
              <p:nvPr/>
            </p:nvSpPr>
            <p:spPr bwMode="auto">
              <a:xfrm>
                <a:off x="4934" y="2136"/>
                <a:ext cx="2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75863" name="AutoShape 85"/>
              <p:cNvCxnSpPr>
                <a:cxnSpLocks noChangeShapeType="1"/>
                <a:stCxn id="75796" idx="3"/>
                <a:endCxn id="75849" idx="1"/>
              </p:cNvCxnSpPr>
              <p:nvPr/>
            </p:nvCxnSpPr>
            <p:spPr bwMode="auto">
              <a:xfrm>
                <a:off x="1541" y="2463"/>
                <a:ext cx="310" cy="865"/>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5864" name="AutoShape 86"/>
              <p:cNvCxnSpPr>
                <a:cxnSpLocks noChangeShapeType="1"/>
                <a:stCxn id="75849" idx="3"/>
                <a:endCxn id="75831" idx="1"/>
              </p:cNvCxnSpPr>
              <p:nvPr/>
            </p:nvCxnSpPr>
            <p:spPr bwMode="auto">
              <a:xfrm flipV="1">
                <a:off x="2730" y="2555"/>
                <a:ext cx="258" cy="773"/>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5865" name="AutoShape 87"/>
              <p:cNvCxnSpPr>
                <a:cxnSpLocks noChangeShapeType="1"/>
                <a:stCxn id="75831" idx="3"/>
                <a:endCxn id="75843" idx="1"/>
              </p:cNvCxnSpPr>
              <p:nvPr/>
            </p:nvCxnSpPr>
            <p:spPr bwMode="auto">
              <a:xfrm flipV="1">
                <a:off x="3866" y="2306"/>
                <a:ext cx="198" cy="249"/>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5866" name="AutoShape 88"/>
              <p:cNvCxnSpPr>
                <a:cxnSpLocks noChangeShapeType="1"/>
                <a:stCxn id="75822" idx="3"/>
                <a:endCxn id="75841" idx="1"/>
              </p:cNvCxnSpPr>
              <p:nvPr/>
            </p:nvCxnSpPr>
            <p:spPr bwMode="auto">
              <a:xfrm>
                <a:off x="3884" y="1640"/>
                <a:ext cx="172" cy="316"/>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5867" name="Text Box 89"/>
              <p:cNvSpPr txBox="1">
                <a:spLocks noChangeArrowheads="1"/>
              </p:cNvSpPr>
              <p:nvPr/>
            </p:nvSpPr>
            <p:spPr bwMode="auto">
              <a:xfrm>
                <a:off x="5280" y="2016"/>
                <a:ext cx="413" cy="22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spcBef>
                    <a:spcPct val="0"/>
                  </a:spcBef>
                  <a:buClrTx/>
                  <a:buFontTx/>
                  <a:buNone/>
                </a:pPr>
                <a:r>
                  <a:rPr lang="en-US" altLang="zh-CN" sz="1200">
                    <a:solidFill>
                      <a:schemeClr val="tx1"/>
                    </a:solidFill>
                    <a:latin typeface="Times New Roman" panose="02020603050405020304" pitchFamily="18" charset="0"/>
                  </a:rPr>
                  <a:t>Finish</a:t>
                </a:r>
              </a:p>
            </p:txBody>
          </p:sp>
        </p:grpSp>
        <p:sp>
          <p:nvSpPr>
            <p:cNvPr id="75782" name="Text Box 90"/>
            <p:cNvSpPr txBox="1">
              <a:spLocks noChangeArrowheads="1"/>
            </p:cNvSpPr>
            <p:nvPr/>
          </p:nvSpPr>
          <p:spPr bwMode="auto">
            <a:xfrm>
              <a:off x="68" y="2523"/>
              <a:ext cx="327" cy="16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64000"/>
                </a:lnSpc>
                <a:spcBef>
                  <a:spcPct val="0"/>
                </a:spcBef>
                <a:buClrTx/>
                <a:buFontTx/>
                <a:buNone/>
              </a:pPr>
              <a:r>
                <a:rPr lang="en-US" altLang="zh-CN" sz="1200">
                  <a:solidFill>
                    <a:schemeClr val="tx1"/>
                  </a:solidFill>
                  <a:latin typeface="Times New Roman" panose="02020603050405020304" pitchFamily="18" charset="0"/>
                </a:rPr>
                <a:t>Start</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6803" name="Rectangle 3"/>
          <p:cNvSpPr>
            <a:spLocks noGrp="1" noChangeArrowheads="1"/>
          </p:cNvSpPr>
          <p:nvPr>
            <p:ph type="body" idx="1"/>
          </p:nvPr>
        </p:nvSpPr>
        <p:spPr>
          <a:xfrm>
            <a:off x="684213" y="1989138"/>
            <a:ext cx="8280400" cy="4868862"/>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逆推法</a:t>
            </a:r>
            <a:r>
              <a:rPr lang="en-US" altLang="zh-CN" sz="2400" smtClean="0">
                <a:solidFill>
                  <a:schemeClr val="accent2"/>
                </a:solidFill>
                <a:latin typeface="黑体" panose="02010609060101010101" pitchFamily="49" charset="-122"/>
                <a:ea typeface="黑体" panose="02010609060101010101" pitchFamily="49" charset="-122"/>
              </a:rPr>
              <a:t>(</a:t>
            </a:r>
            <a:r>
              <a:rPr lang="en-US" altLang="zh-CN" sz="2400" smtClean="0">
                <a:solidFill>
                  <a:schemeClr val="accent2"/>
                </a:solidFill>
                <a:ea typeface="黑体" panose="02010609060101010101" pitchFamily="49" charset="-122"/>
              </a:rPr>
              <a:t>Backward pass</a:t>
            </a:r>
            <a:r>
              <a:rPr lang="en-US" altLang="zh-CN" sz="2400" smtClean="0">
                <a:solidFill>
                  <a:schemeClr val="accent2"/>
                </a:solidFill>
                <a:latin typeface="黑体" panose="02010609060101010101" pitchFamily="49" charset="-122"/>
                <a:ea typeface="黑体" panose="02010609060101010101" pitchFamily="49" charset="-122"/>
              </a:rPr>
              <a:t>)</a:t>
            </a:r>
          </a:p>
          <a:p>
            <a:pPr eaLnBrk="1" hangingPunct="1">
              <a:buFont typeface="Wingdings 2" panose="05020102010507070707" pitchFamily="18" charset="2"/>
              <a:buNone/>
            </a:pPr>
            <a:r>
              <a:rPr lang="en-US" altLang="zh-CN" b="0" smtClean="0">
                <a:solidFill>
                  <a:srgbClr val="B0AC00"/>
                </a:solidFill>
                <a:latin typeface="黑体" panose="02010609060101010101" pitchFamily="49" charset="-122"/>
                <a:ea typeface="黑体" panose="02010609060101010101" pitchFamily="49" charset="-122"/>
              </a:rPr>
              <a:t>  </a:t>
            </a:r>
            <a:r>
              <a:rPr lang="en-US" altLang="zh-CN" sz="2000" b="0" smtClean="0">
                <a:solidFill>
                  <a:srgbClr val="CA5B08"/>
                </a:solidFill>
                <a:ea typeface="黑体" panose="02010609060101010101" pitchFamily="49" charset="-122"/>
              </a:rPr>
              <a:t>——</a:t>
            </a:r>
            <a:r>
              <a:rPr lang="zh-CN" altLang="en-US" sz="2000" b="0" smtClean="0">
                <a:solidFill>
                  <a:srgbClr val="CA5B08"/>
                </a:solidFill>
                <a:latin typeface="黑体" panose="02010609060101010101" pitchFamily="49" charset="-122"/>
                <a:ea typeface="黑体" panose="02010609060101010101" pitchFamily="49" charset="-122"/>
              </a:rPr>
              <a:t>按照逆时间顺序计算最晚开始时间和最晚结束时间的方法</a:t>
            </a:r>
            <a:r>
              <a:rPr lang="en-US" altLang="zh-CN" sz="2000" b="0" smtClean="0">
                <a:solidFill>
                  <a:srgbClr val="CA5B08"/>
                </a:solidFill>
                <a:latin typeface="黑体" panose="02010609060101010101" pitchFamily="49" charset="-122"/>
                <a:ea typeface="黑体" panose="02010609060101010101" pitchFamily="49" charset="-122"/>
              </a:rPr>
              <a:t>,</a:t>
            </a:r>
            <a:r>
              <a:rPr lang="zh-CN" altLang="en-US" sz="2000" b="0" smtClean="0">
                <a:solidFill>
                  <a:srgbClr val="CA5B08"/>
                </a:solidFill>
                <a:latin typeface="黑体" panose="02010609060101010101" pitchFamily="49" charset="-122"/>
                <a:ea typeface="黑体" panose="02010609060101010101" pitchFamily="49" charset="-122"/>
              </a:rPr>
              <a:t>称为逆推法</a:t>
            </a:r>
            <a:r>
              <a:rPr lang="en-US" altLang="zh-CN" sz="2000" b="0" smtClean="0">
                <a:solidFill>
                  <a:srgbClr val="CA5B08"/>
                </a:solidFill>
                <a:latin typeface="黑体" panose="02010609060101010101" pitchFamily="49" charset="-122"/>
                <a:ea typeface="黑体" panose="02010609060101010101" pitchFamily="49" charset="-122"/>
              </a:rPr>
              <a:t>.</a:t>
            </a:r>
            <a:r>
              <a:rPr lang="en-US" altLang="zh-CN" sz="2000" b="0" smtClean="0">
                <a:solidFill>
                  <a:srgbClr val="B0AC00"/>
                </a:solidFill>
                <a:latin typeface="黑体" panose="02010609060101010101" pitchFamily="49" charset="-122"/>
                <a:ea typeface="黑体" panose="02010609060101010101" pitchFamily="49" charset="-122"/>
              </a:rPr>
              <a:t> </a:t>
            </a:r>
          </a:p>
          <a:p>
            <a:pPr lvl="1" eaLnBrk="1" hangingPunct="1">
              <a:lnSpc>
                <a:spcPct val="110000"/>
              </a:lnSpc>
            </a:pPr>
            <a:r>
              <a:rPr lang="zh-CN" altLang="en-US" sz="2000" smtClean="0">
                <a:latin typeface="宋体" panose="02010600030101010101" pitchFamily="2" charset="-122"/>
              </a:rPr>
              <a:t>首先建立项目的结束时间</a:t>
            </a:r>
          </a:p>
          <a:p>
            <a:pPr lvl="1" eaLnBrk="1" hangingPunct="1">
              <a:lnSpc>
                <a:spcPct val="110000"/>
              </a:lnSpc>
            </a:pPr>
            <a:r>
              <a:rPr lang="zh-CN" altLang="en-US" sz="2000" smtClean="0">
                <a:latin typeface="宋体" panose="02010600030101010101" pitchFamily="2" charset="-122"/>
              </a:rPr>
              <a:t>项目的结束时间是网络图中最后一个活动的最晚结束时间</a:t>
            </a:r>
          </a:p>
          <a:p>
            <a:pPr lvl="1" eaLnBrk="1" hangingPunct="1">
              <a:lnSpc>
                <a:spcPct val="110000"/>
              </a:lnSpc>
            </a:pPr>
            <a:r>
              <a:rPr lang="zh-CN" altLang="en-US" sz="2000" smtClean="0">
                <a:latin typeface="宋体" panose="02010600030101010101" pitchFamily="2" charset="-122"/>
              </a:rPr>
              <a:t>从右到左，从下到上进行计算</a:t>
            </a:r>
          </a:p>
          <a:p>
            <a:pPr lvl="1" eaLnBrk="1" hangingPunct="1">
              <a:lnSpc>
                <a:spcPct val="110000"/>
              </a:lnSpc>
            </a:pPr>
            <a:r>
              <a:rPr lang="zh-CN" altLang="en-US" sz="2000" smtClean="0">
                <a:latin typeface="宋体" panose="02010600030101010101" pitchFamily="2" charset="-122"/>
              </a:rPr>
              <a:t> 当一个前置任务有多个后置任务时，选择其中最小最晚开始日期作为其前置任务的最晚完成日期</a:t>
            </a:r>
          </a:p>
          <a:p>
            <a:pPr lvl="1" eaLnBrk="1" hangingPunct="1">
              <a:lnSpc>
                <a:spcPct val="110000"/>
              </a:lnSpc>
            </a:pPr>
            <a:r>
              <a:rPr lang="zh-CN" altLang="en-US" sz="2000" smtClean="0">
                <a:latin typeface="宋体" panose="02010600030101010101" pitchFamily="2" charset="-122"/>
              </a:rPr>
              <a:t>公式</a:t>
            </a:r>
            <a:r>
              <a:rPr lang="en-US" altLang="zh-CN" sz="2000" smtClean="0">
                <a:latin typeface="宋体" panose="02010600030101010101" pitchFamily="2" charset="-122"/>
              </a:rPr>
              <a:t>:</a:t>
            </a:r>
          </a:p>
          <a:p>
            <a:pPr lvl="2" eaLnBrk="1" hangingPunct="1">
              <a:lnSpc>
                <a:spcPct val="110000"/>
              </a:lnSpc>
            </a:pPr>
            <a:r>
              <a:rPr lang="en-US" altLang="zh-CN" smtClean="0"/>
              <a:t>LF-Duration=LS</a:t>
            </a:r>
          </a:p>
          <a:p>
            <a:pPr lvl="2" eaLnBrk="1" hangingPunct="1">
              <a:lnSpc>
                <a:spcPct val="110000"/>
              </a:lnSpc>
            </a:pPr>
            <a:r>
              <a:rPr lang="en-US" altLang="zh-CN" smtClean="0"/>
              <a:t>LS-Lag=LFp</a:t>
            </a:r>
          </a:p>
          <a:p>
            <a:pPr eaLnBrk="1" hangingPunct="1"/>
            <a:endParaRPr lang="en-US" altLang="zh-CN" sz="2000" smtClean="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7827" name="Rectangle 3"/>
          <p:cNvSpPr>
            <a:spLocks noGrp="1" noChangeArrowheads="1"/>
          </p:cNvSpPr>
          <p:nvPr>
            <p:ph type="body" idx="1"/>
          </p:nvPr>
        </p:nvSpPr>
        <p:spPr>
          <a:xfrm>
            <a:off x="539750" y="1916113"/>
            <a:ext cx="8424863" cy="4941887"/>
          </a:xfrm>
        </p:spPr>
        <p:txBody>
          <a:bodyPr/>
          <a:lstStyle/>
          <a:p>
            <a:pPr eaLnBrk="1" hangingPunct="1"/>
            <a:r>
              <a:rPr lang="zh-CN" altLang="en-US" sz="2000" smtClean="0">
                <a:solidFill>
                  <a:schemeClr val="accent2"/>
                </a:solidFill>
                <a:latin typeface="黑体" panose="02010609060101010101" pitchFamily="49" charset="-122"/>
                <a:ea typeface="黑体" panose="02010609060101010101" pitchFamily="49" charset="-122"/>
              </a:rPr>
              <a:t>逆推法实例</a:t>
            </a:r>
          </a:p>
        </p:txBody>
      </p:sp>
      <p:grpSp>
        <p:nvGrpSpPr>
          <p:cNvPr id="77828" name="Group 94"/>
          <p:cNvGrpSpPr>
            <a:grpSpLocks/>
          </p:cNvGrpSpPr>
          <p:nvPr/>
        </p:nvGrpSpPr>
        <p:grpSpPr bwMode="auto">
          <a:xfrm>
            <a:off x="539750" y="2420938"/>
            <a:ext cx="8712200" cy="4313237"/>
            <a:chOff x="431" y="1525"/>
            <a:chExt cx="5488" cy="2717"/>
          </a:xfrm>
        </p:grpSpPr>
        <p:grpSp>
          <p:nvGrpSpPr>
            <p:cNvPr id="77829" name="Group 4"/>
            <p:cNvGrpSpPr>
              <a:grpSpLocks/>
            </p:cNvGrpSpPr>
            <p:nvPr/>
          </p:nvGrpSpPr>
          <p:grpSpPr bwMode="auto">
            <a:xfrm>
              <a:off x="431" y="1525"/>
              <a:ext cx="5027" cy="2717"/>
              <a:chOff x="48" y="1008"/>
              <a:chExt cx="5410" cy="2584"/>
            </a:xfrm>
          </p:grpSpPr>
          <p:sp>
            <p:nvSpPr>
              <p:cNvPr id="77831" name="Text Box 5"/>
              <p:cNvSpPr txBox="1">
                <a:spLocks noChangeArrowheads="1"/>
              </p:cNvSpPr>
              <p:nvPr/>
            </p:nvSpPr>
            <p:spPr bwMode="auto">
              <a:xfrm>
                <a:off x="48" y="1836"/>
                <a:ext cx="349" cy="16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64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Start</a:t>
                </a:r>
              </a:p>
            </p:txBody>
          </p:sp>
          <p:sp>
            <p:nvSpPr>
              <p:cNvPr id="77832" name="Text Box 6"/>
              <p:cNvSpPr txBox="1">
                <a:spLocks noChangeArrowheads="1"/>
              </p:cNvSpPr>
              <p:nvPr/>
            </p:nvSpPr>
            <p:spPr bwMode="auto">
              <a:xfrm>
                <a:off x="1209" y="1643"/>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33" name="Text Box 7"/>
              <p:cNvSpPr txBox="1">
                <a:spLocks noChangeArrowheads="1"/>
              </p:cNvSpPr>
              <p:nvPr/>
            </p:nvSpPr>
            <p:spPr bwMode="auto">
              <a:xfrm>
                <a:off x="603" y="1651"/>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34" name="Text Box 8"/>
              <p:cNvSpPr txBox="1">
                <a:spLocks noChangeArrowheads="1"/>
              </p:cNvSpPr>
              <p:nvPr/>
            </p:nvSpPr>
            <p:spPr bwMode="auto">
              <a:xfrm>
                <a:off x="1209" y="1015"/>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35" name="Text Box 9"/>
              <p:cNvSpPr txBox="1">
                <a:spLocks noChangeArrowheads="1"/>
              </p:cNvSpPr>
              <p:nvPr/>
            </p:nvSpPr>
            <p:spPr bwMode="auto">
              <a:xfrm>
                <a:off x="576" y="1008"/>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36" name="Rectangle 10"/>
              <p:cNvSpPr>
                <a:spLocks noChangeArrowheads="1"/>
              </p:cNvSpPr>
              <p:nvPr/>
            </p:nvSpPr>
            <p:spPr bwMode="auto">
              <a:xfrm>
                <a:off x="576" y="1154"/>
                <a:ext cx="937" cy="511"/>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Duration=7</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A</a:t>
                </a:r>
              </a:p>
            </p:txBody>
          </p:sp>
          <p:sp>
            <p:nvSpPr>
              <p:cNvPr id="77837" name="Rectangle 11"/>
              <p:cNvSpPr>
                <a:spLocks noChangeArrowheads="1"/>
              </p:cNvSpPr>
              <p:nvPr/>
            </p:nvSpPr>
            <p:spPr bwMode="auto">
              <a:xfrm>
                <a:off x="576" y="1158"/>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a:t>
                </a:r>
              </a:p>
            </p:txBody>
          </p:sp>
          <p:sp>
            <p:nvSpPr>
              <p:cNvPr id="77838" name="Rectangle 12"/>
              <p:cNvSpPr>
                <a:spLocks noChangeArrowheads="1"/>
              </p:cNvSpPr>
              <p:nvPr/>
            </p:nvSpPr>
            <p:spPr bwMode="auto">
              <a:xfrm>
                <a:off x="1173" y="1158"/>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8</a:t>
                </a:r>
              </a:p>
            </p:txBody>
          </p:sp>
          <p:sp>
            <p:nvSpPr>
              <p:cNvPr id="77839" name="Rectangle 13"/>
              <p:cNvSpPr>
                <a:spLocks noChangeArrowheads="1"/>
              </p:cNvSpPr>
              <p:nvPr/>
            </p:nvSpPr>
            <p:spPr bwMode="auto">
              <a:xfrm>
                <a:off x="585" y="1519"/>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64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a:t>
                </a:r>
              </a:p>
            </p:txBody>
          </p:sp>
          <p:sp>
            <p:nvSpPr>
              <p:cNvPr id="77840" name="Rectangle 14"/>
              <p:cNvSpPr>
                <a:spLocks noChangeArrowheads="1"/>
              </p:cNvSpPr>
              <p:nvPr/>
            </p:nvSpPr>
            <p:spPr bwMode="auto">
              <a:xfrm>
                <a:off x="1181" y="1524"/>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8</a:t>
                </a:r>
              </a:p>
            </p:txBody>
          </p:sp>
          <p:sp>
            <p:nvSpPr>
              <p:cNvPr id="77841" name="Text Box 15"/>
              <p:cNvSpPr txBox="1">
                <a:spLocks noChangeArrowheads="1"/>
              </p:cNvSpPr>
              <p:nvPr/>
            </p:nvSpPr>
            <p:spPr bwMode="auto">
              <a:xfrm>
                <a:off x="1227" y="2541"/>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42" name="Text Box 16"/>
              <p:cNvSpPr txBox="1">
                <a:spLocks noChangeArrowheads="1"/>
              </p:cNvSpPr>
              <p:nvPr/>
            </p:nvSpPr>
            <p:spPr bwMode="auto">
              <a:xfrm>
                <a:off x="621" y="2548"/>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43" name="Text Box 17"/>
              <p:cNvSpPr txBox="1">
                <a:spLocks noChangeArrowheads="1"/>
              </p:cNvSpPr>
              <p:nvPr/>
            </p:nvSpPr>
            <p:spPr bwMode="auto">
              <a:xfrm>
                <a:off x="1227" y="1913"/>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44" name="Text Box 18"/>
              <p:cNvSpPr txBox="1">
                <a:spLocks noChangeArrowheads="1"/>
              </p:cNvSpPr>
              <p:nvPr/>
            </p:nvSpPr>
            <p:spPr bwMode="auto">
              <a:xfrm>
                <a:off x="594" y="1906"/>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45" name="Rectangle 19"/>
              <p:cNvSpPr>
                <a:spLocks noChangeArrowheads="1"/>
              </p:cNvSpPr>
              <p:nvPr/>
            </p:nvSpPr>
            <p:spPr bwMode="auto">
              <a:xfrm>
                <a:off x="594" y="2052"/>
                <a:ext cx="937" cy="510"/>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Duration=3</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B</a:t>
                </a:r>
              </a:p>
            </p:txBody>
          </p:sp>
          <p:sp>
            <p:nvSpPr>
              <p:cNvPr id="77846" name="Rectangle 20"/>
              <p:cNvSpPr>
                <a:spLocks noChangeArrowheads="1"/>
              </p:cNvSpPr>
              <p:nvPr/>
            </p:nvSpPr>
            <p:spPr bwMode="auto">
              <a:xfrm>
                <a:off x="594" y="2056"/>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a:t>
                </a:r>
              </a:p>
            </p:txBody>
          </p:sp>
          <p:sp>
            <p:nvSpPr>
              <p:cNvPr id="77847" name="Rectangle 21"/>
              <p:cNvSpPr>
                <a:spLocks noChangeArrowheads="1"/>
              </p:cNvSpPr>
              <p:nvPr/>
            </p:nvSpPr>
            <p:spPr bwMode="auto">
              <a:xfrm>
                <a:off x="1191" y="2056"/>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4</a:t>
                </a:r>
              </a:p>
            </p:txBody>
          </p:sp>
          <p:sp>
            <p:nvSpPr>
              <p:cNvPr id="77848" name="Rectangle 22"/>
              <p:cNvSpPr>
                <a:spLocks noChangeArrowheads="1"/>
              </p:cNvSpPr>
              <p:nvPr/>
            </p:nvSpPr>
            <p:spPr bwMode="auto">
              <a:xfrm>
                <a:off x="603" y="2417"/>
                <a:ext cx="339" cy="145"/>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8</a:t>
                </a:r>
              </a:p>
            </p:txBody>
          </p:sp>
          <p:sp>
            <p:nvSpPr>
              <p:cNvPr id="77849" name="Rectangle 23"/>
              <p:cNvSpPr>
                <a:spLocks noChangeArrowheads="1"/>
              </p:cNvSpPr>
              <p:nvPr/>
            </p:nvSpPr>
            <p:spPr bwMode="auto">
              <a:xfrm>
                <a:off x="1199" y="2421"/>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11</a:t>
                </a:r>
              </a:p>
            </p:txBody>
          </p:sp>
          <p:sp>
            <p:nvSpPr>
              <p:cNvPr id="77850" name="Text Box 24"/>
              <p:cNvSpPr txBox="1">
                <a:spLocks noChangeArrowheads="1"/>
              </p:cNvSpPr>
              <p:nvPr/>
            </p:nvSpPr>
            <p:spPr bwMode="auto">
              <a:xfrm>
                <a:off x="2494" y="1672"/>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51" name="Text Box 25"/>
              <p:cNvSpPr txBox="1">
                <a:spLocks noChangeArrowheads="1"/>
              </p:cNvSpPr>
              <p:nvPr/>
            </p:nvSpPr>
            <p:spPr bwMode="auto">
              <a:xfrm>
                <a:off x="1888" y="1680"/>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52" name="Text Box 26"/>
              <p:cNvSpPr txBox="1">
                <a:spLocks noChangeArrowheads="1"/>
              </p:cNvSpPr>
              <p:nvPr/>
            </p:nvSpPr>
            <p:spPr bwMode="auto">
              <a:xfrm>
                <a:off x="2494" y="1044"/>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53" name="Text Box 27"/>
              <p:cNvSpPr txBox="1">
                <a:spLocks noChangeArrowheads="1"/>
              </p:cNvSpPr>
              <p:nvPr/>
            </p:nvSpPr>
            <p:spPr bwMode="auto">
              <a:xfrm>
                <a:off x="1861" y="1037"/>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54" name="Rectangle 28"/>
              <p:cNvSpPr>
                <a:spLocks noChangeArrowheads="1"/>
              </p:cNvSpPr>
              <p:nvPr/>
            </p:nvSpPr>
            <p:spPr bwMode="auto">
              <a:xfrm>
                <a:off x="1861" y="1183"/>
                <a:ext cx="937" cy="511"/>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Duration=6</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C</a:t>
                </a:r>
              </a:p>
            </p:txBody>
          </p:sp>
          <p:sp>
            <p:nvSpPr>
              <p:cNvPr id="77855" name="Rectangle 29"/>
              <p:cNvSpPr>
                <a:spLocks noChangeArrowheads="1"/>
              </p:cNvSpPr>
              <p:nvPr/>
            </p:nvSpPr>
            <p:spPr bwMode="auto">
              <a:xfrm>
                <a:off x="1861" y="1187"/>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8</a:t>
                </a:r>
              </a:p>
            </p:txBody>
          </p:sp>
          <p:sp>
            <p:nvSpPr>
              <p:cNvPr id="77856" name="Rectangle 30"/>
              <p:cNvSpPr>
                <a:spLocks noChangeArrowheads="1"/>
              </p:cNvSpPr>
              <p:nvPr/>
            </p:nvSpPr>
            <p:spPr bwMode="auto">
              <a:xfrm>
                <a:off x="2458" y="1187"/>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14</a:t>
                </a:r>
              </a:p>
            </p:txBody>
          </p:sp>
          <p:sp>
            <p:nvSpPr>
              <p:cNvPr id="77857" name="Rectangle 31"/>
              <p:cNvSpPr>
                <a:spLocks noChangeArrowheads="1"/>
              </p:cNvSpPr>
              <p:nvPr/>
            </p:nvSpPr>
            <p:spPr bwMode="auto">
              <a:xfrm>
                <a:off x="1870" y="1548"/>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8</a:t>
                </a:r>
              </a:p>
            </p:txBody>
          </p:sp>
          <p:sp>
            <p:nvSpPr>
              <p:cNvPr id="77858" name="Rectangle 32"/>
              <p:cNvSpPr>
                <a:spLocks noChangeArrowheads="1"/>
              </p:cNvSpPr>
              <p:nvPr/>
            </p:nvSpPr>
            <p:spPr bwMode="auto">
              <a:xfrm>
                <a:off x="2466" y="1553"/>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14</a:t>
                </a:r>
              </a:p>
            </p:txBody>
          </p:sp>
          <p:sp>
            <p:nvSpPr>
              <p:cNvPr id="77859" name="Text Box 33"/>
              <p:cNvSpPr txBox="1">
                <a:spLocks noChangeArrowheads="1"/>
              </p:cNvSpPr>
              <p:nvPr/>
            </p:nvSpPr>
            <p:spPr bwMode="auto">
              <a:xfrm>
                <a:off x="2458" y="2599"/>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60" name="Text Box 34"/>
              <p:cNvSpPr txBox="1">
                <a:spLocks noChangeArrowheads="1"/>
              </p:cNvSpPr>
              <p:nvPr/>
            </p:nvSpPr>
            <p:spPr bwMode="auto">
              <a:xfrm>
                <a:off x="1852" y="2607"/>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61" name="Text Box 35"/>
              <p:cNvSpPr txBox="1">
                <a:spLocks noChangeArrowheads="1"/>
              </p:cNvSpPr>
              <p:nvPr/>
            </p:nvSpPr>
            <p:spPr bwMode="auto">
              <a:xfrm>
                <a:off x="2458" y="1971"/>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62" name="Text Box 36"/>
              <p:cNvSpPr txBox="1">
                <a:spLocks noChangeArrowheads="1"/>
              </p:cNvSpPr>
              <p:nvPr/>
            </p:nvSpPr>
            <p:spPr bwMode="auto">
              <a:xfrm>
                <a:off x="1825" y="1964"/>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63" name="Rectangle 37"/>
              <p:cNvSpPr>
                <a:spLocks noChangeArrowheads="1"/>
              </p:cNvSpPr>
              <p:nvPr/>
            </p:nvSpPr>
            <p:spPr bwMode="auto">
              <a:xfrm>
                <a:off x="1825" y="2110"/>
                <a:ext cx="937" cy="511"/>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Duration=3</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D</a:t>
                </a:r>
              </a:p>
            </p:txBody>
          </p:sp>
          <p:sp>
            <p:nvSpPr>
              <p:cNvPr id="77864" name="Rectangle 38"/>
              <p:cNvSpPr>
                <a:spLocks noChangeArrowheads="1"/>
              </p:cNvSpPr>
              <p:nvPr/>
            </p:nvSpPr>
            <p:spPr bwMode="auto">
              <a:xfrm>
                <a:off x="1825" y="2114"/>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4</a:t>
                </a:r>
              </a:p>
            </p:txBody>
          </p:sp>
          <p:sp>
            <p:nvSpPr>
              <p:cNvPr id="77865" name="Rectangle 39"/>
              <p:cNvSpPr>
                <a:spLocks noChangeArrowheads="1"/>
              </p:cNvSpPr>
              <p:nvPr/>
            </p:nvSpPr>
            <p:spPr bwMode="auto">
              <a:xfrm>
                <a:off x="2422" y="2114"/>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7</a:t>
                </a:r>
              </a:p>
            </p:txBody>
          </p:sp>
          <p:sp>
            <p:nvSpPr>
              <p:cNvPr id="77866" name="Rectangle 40"/>
              <p:cNvSpPr>
                <a:spLocks noChangeArrowheads="1"/>
              </p:cNvSpPr>
              <p:nvPr/>
            </p:nvSpPr>
            <p:spPr bwMode="auto">
              <a:xfrm>
                <a:off x="1834" y="2475"/>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11</a:t>
                </a:r>
              </a:p>
            </p:txBody>
          </p:sp>
          <p:sp>
            <p:nvSpPr>
              <p:cNvPr id="77867" name="Rectangle 41"/>
              <p:cNvSpPr>
                <a:spLocks noChangeArrowheads="1"/>
              </p:cNvSpPr>
              <p:nvPr/>
            </p:nvSpPr>
            <p:spPr bwMode="auto">
              <a:xfrm>
                <a:off x="2430" y="2480"/>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14</a:t>
                </a:r>
              </a:p>
            </p:txBody>
          </p:sp>
          <p:sp>
            <p:nvSpPr>
              <p:cNvPr id="77868" name="Text Box 42"/>
              <p:cNvSpPr txBox="1">
                <a:spLocks noChangeArrowheads="1"/>
              </p:cNvSpPr>
              <p:nvPr/>
            </p:nvSpPr>
            <p:spPr bwMode="auto">
              <a:xfrm>
                <a:off x="3725" y="1694"/>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69" name="Text Box 43"/>
              <p:cNvSpPr txBox="1">
                <a:spLocks noChangeArrowheads="1"/>
              </p:cNvSpPr>
              <p:nvPr/>
            </p:nvSpPr>
            <p:spPr bwMode="auto">
              <a:xfrm>
                <a:off x="3119" y="1702"/>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70" name="Text Box 44"/>
              <p:cNvSpPr txBox="1">
                <a:spLocks noChangeArrowheads="1"/>
              </p:cNvSpPr>
              <p:nvPr/>
            </p:nvSpPr>
            <p:spPr bwMode="auto">
              <a:xfrm>
                <a:off x="3725" y="1066"/>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71" name="Text Box 45"/>
              <p:cNvSpPr txBox="1">
                <a:spLocks noChangeArrowheads="1"/>
              </p:cNvSpPr>
              <p:nvPr/>
            </p:nvSpPr>
            <p:spPr bwMode="auto">
              <a:xfrm>
                <a:off x="3092" y="1059"/>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72" name="Rectangle 46"/>
              <p:cNvSpPr>
                <a:spLocks noChangeArrowheads="1"/>
              </p:cNvSpPr>
              <p:nvPr/>
            </p:nvSpPr>
            <p:spPr bwMode="auto">
              <a:xfrm>
                <a:off x="3092" y="1205"/>
                <a:ext cx="937" cy="511"/>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Duration=3</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G</a:t>
                </a:r>
              </a:p>
            </p:txBody>
          </p:sp>
          <p:sp>
            <p:nvSpPr>
              <p:cNvPr id="77873" name="Rectangle 47"/>
              <p:cNvSpPr>
                <a:spLocks noChangeArrowheads="1"/>
              </p:cNvSpPr>
              <p:nvPr/>
            </p:nvSpPr>
            <p:spPr bwMode="auto">
              <a:xfrm>
                <a:off x="3092" y="1209"/>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14</a:t>
                </a:r>
              </a:p>
            </p:txBody>
          </p:sp>
          <p:sp>
            <p:nvSpPr>
              <p:cNvPr id="77874" name="Rectangle 48"/>
              <p:cNvSpPr>
                <a:spLocks noChangeArrowheads="1"/>
              </p:cNvSpPr>
              <p:nvPr/>
            </p:nvSpPr>
            <p:spPr bwMode="auto">
              <a:xfrm>
                <a:off x="3689" y="1209"/>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17</a:t>
                </a:r>
              </a:p>
            </p:txBody>
          </p:sp>
          <p:sp>
            <p:nvSpPr>
              <p:cNvPr id="77875" name="Rectangle 49"/>
              <p:cNvSpPr>
                <a:spLocks noChangeArrowheads="1"/>
              </p:cNvSpPr>
              <p:nvPr/>
            </p:nvSpPr>
            <p:spPr bwMode="auto">
              <a:xfrm>
                <a:off x="3101" y="1570"/>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14</a:t>
                </a:r>
              </a:p>
            </p:txBody>
          </p:sp>
          <p:sp>
            <p:nvSpPr>
              <p:cNvPr id="77876" name="Rectangle 50"/>
              <p:cNvSpPr>
                <a:spLocks noChangeArrowheads="1"/>
              </p:cNvSpPr>
              <p:nvPr/>
            </p:nvSpPr>
            <p:spPr bwMode="auto">
              <a:xfrm>
                <a:off x="3697" y="1575"/>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17</a:t>
                </a:r>
              </a:p>
            </p:txBody>
          </p:sp>
          <p:sp>
            <p:nvSpPr>
              <p:cNvPr id="77877" name="Text Box 51"/>
              <p:cNvSpPr txBox="1">
                <a:spLocks noChangeArrowheads="1"/>
              </p:cNvSpPr>
              <p:nvPr/>
            </p:nvSpPr>
            <p:spPr bwMode="auto">
              <a:xfrm>
                <a:off x="3706" y="2636"/>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78" name="Text Box 52"/>
              <p:cNvSpPr txBox="1">
                <a:spLocks noChangeArrowheads="1"/>
              </p:cNvSpPr>
              <p:nvPr/>
            </p:nvSpPr>
            <p:spPr bwMode="auto">
              <a:xfrm>
                <a:off x="3100" y="2643"/>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79" name="Text Box 53"/>
              <p:cNvSpPr txBox="1">
                <a:spLocks noChangeArrowheads="1"/>
              </p:cNvSpPr>
              <p:nvPr/>
            </p:nvSpPr>
            <p:spPr bwMode="auto">
              <a:xfrm>
                <a:off x="3706" y="2008"/>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80" name="Text Box 54"/>
              <p:cNvSpPr txBox="1">
                <a:spLocks noChangeArrowheads="1"/>
              </p:cNvSpPr>
              <p:nvPr/>
            </p:nvSpPr>
            <p:spPr bwMode="auto">
              <a:xfrm>
                <a:off x="3073" y="2001"/>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81" name="Rectangle 55"/>
              <p:cNvSpPr>
                <a:spLocks noChangeArrowheads="1"/>
              </p:cNvSpPr>
              <p:nvPr/>
            </p:nvSpPr>
            <p:spPr bwMode="auto">
              <a:xfrm>
                <a:off x="3073" y="2147"/>
                <a:ext cx="937" cy="510"/>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Duration=3</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E</a:t>
                </a:r>
              </a:p>
            </p:txBody>
          </p:sp>
          <p:sp>
            <p:nvSpPr>
              <p:cNvPr id="77882" name="Rectangle 56"/>
              <p:cNvSpPr>
                <a:spLocks noChangeArrowheads="1"/>
              </p:cNvSpPr>
              <p:nvPr/>
            </p:nvSpPr>
            <p:spPr bwMode="auto">
              <a:xfrm>
                <a:off x="3073" y="2151"/>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7</a:t>
                </a:r>
              </a:p>
            </p:txBody>
          </p:sp>
          <p:sp>
            <p:nvSpPr>
              <p:cNvPr id="77883" name="Rectangle 57"/>
              <p:cNvSpPr>
                <a:spLocks noChangeArrowheads="1"/>
              </p:cNvSpPr>
              <p:nvPr/>
            </p:nvSpPr>
            <p:spPr bwMode="auto">
              <a:xfrm>
                <a:off x="3670" y="2151"/>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10</a:t>
                </a:r>
              </a:p>
            </p:txBody>
          </p:sp>
          <p:sp>
            <p:nvSpPr>
              <p:cNvPr id="77884" name="Rectangle 58"/>
              <p:cNvSpPr>
                <a:spLocks noChangeArrowheads="1"/>
              </p:cNvSpPr>
              <p:nvPr/>
            </p:nvSpPr>
            <p:spPr bwMode="auto">
              <a:xfrm>
                <a:off x="3082" y="2512"/>
                <a:ext cx="339" cy="145"/>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14</a:t>
                </a:r>
              </a:p>
            </p:txBody>
          </p:sp>
          <p:sp>
            <p:nvSpPr>
              <p:cNvPr id="77885" name="Rectangle 59"/>
              <p:cNvSpPr>
                <a:spLocks noChangeArrowheads="1"/>
              </p:cNvSpPr>
              <p:nvPr/>
            </p:nvSpPr>
            <p:spPr bwMode="auto">
              <a:xfrm>
                <a:off x="3678" y="2516"/>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17</a:t>
                </a:r>
              </a:p>
            </p:txBody>
          </p:sp>
          <p:sp>
            <p:nvSpPr>
              <p:cNvPr id="77886" name="Text Box 60"/>
              <p:cNvSpPr txBox="1">
                <a:spLocks noChangeArrowheads="1"/>
              </p:cNvSpPr>
              <p:nvPr/>
            </p:nvSpPr>
            <p:spPr bwMode="auto">
              <a:xfrm>
                <a:off x="4845" y="2198"/>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87" name="Text Box 61"/>
              <p:cNvSpPr txBox="1">
                <a:spLocks noChangeArrowheads="1"/>
              </p:cNvSpPr>
              <p:nvPr/>
            </p:nvSpPr>
            <p:spPr bwMode="auto">
              <a:xfrm>
                <a:off x="4239" y="2205"/>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88" name="Text Box 62"/>
              <p:cNvSpPr txBox="1">
                <a:spLocks noChangeArrowheads="1"/>
              </p:cNvSpPr>
              <p:nvPr/>
            </p:nvSpPr>
            <p:spPr bwMode="auto">
              <a:xfrm>
                <a:off x="4845" y="1570"/>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89" name="Text Box 63"/>
              <p:cNvSpPr txBox="1">
                <a:spLocks noChangeArrowheads="1"/>
              </p:cNvSpPr>
              <p:nvPr/>
            </p:nvSpPr>
            <p:spPr bwMode="auto">
              <a:xfrm>
                <a:off x="4212" y="1563"/>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90" name="Rectangle 64"/>
              <p:cNvSpPr>
                <a:spLocks noChangeArrowheads="1"/>
              </p:cNvSpPr>
              <p:nvPr/>
            </p:nvSpPr>
            <p:spPr bwMode="auto">
              <a:xfrm>
                <a:off x="4212" y="1709"/>
                <a:ext cx="937" cy="510"/>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Duration=2</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H</a:t>
                </a:r>
              </a:p>
            </p:txBody>
          </p:sp>
          <p:sp>
            <p:nvSpPr>
              <p:cNvPr id="77891" name="Rectangle 65"/>
              <p:cNvSpPr>
                <a:spLocks noChangeArrowheads="1"/>
              </p:cNvSpPr>
              <p:nvPr/>
            </p:nvSpPr>
            <p:spPr bwMode="auto">
              <a:xfrm>
                <a:off x="4212" y="1713"/>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17</a:t>
                </a:r>
              </a:p>
            </p:txBody>
          </p:sp>
          <p:sp>
            <p:nvSpPr>
              <p:cNvPr id="77892" name="Rectangle 66"/>
              <p:cNvSpPr>
                <a:spLocks noChangeArrowheads="1"/>
              </p:cNvSpPr>
              <p:nvPr/>
            </p:nvSpPr>
            <p:spPr bwMode="auto">
              <a:xfrm>
                <a:off x="4809" y="1713"/>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19</a:t>
                </a:r>
              </a:p>
            </p:txBody>
          </p:sp>
          <p:sp>
            <p:nvSpPr>
              <p:cNvPr id="77893" name="Rectangle 67"/>
              <p:cNvSpPr>
                <a:spLocks noChangeArrowheads="1"/>
              </p:cNvSpPr>
              <p:nvPr/>
            </p:nvSpPr>
            <p:spPr bwMode="auto">
              <a:xfrm>
                <a:off x="4221" y="2074"/>
                <a:ext cx="339" cy="145"/>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17</a:t>
                </a:r>
              </a:p>
            </p:txBody>
          </p:sp>
          <p:sp>
            <p:nvSpPr>
              <p:cNvPr id="77894" name="Rectangle 68"/>
              <p:cNvSpPr>
                <a:spLocks noChangeArrowheads="1"/>
              </p:cNvSpPr>
              <p:nvPr/>
            </p:nvSpPr>
            <p:spPr bwMode="auto">
              <a:xfrm>
                <a:off x="4817" y="2078"/>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19</a:t>
                </a:r>
              </a:p>
            </p:txBody>
          </p:sp>
          <p:sp>
            <p:nvSpPr>
              <p:cNvPr id="77895" name="Text Box 69"/>
              <p:cNvSpPr txBox="1">
                <a:spLocks noChangeArrowheads="1"/>
              </p:cNvSpPr>
              <p:nvPr/>
            </p:nvSpPr>
            <p:spPr bwMode="auto">
              <a:xfrm>
                <a:off x="2494" y="3431"/>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LF</a:t>
                </a:r>
              </a:p>
            </p:txBody>
          </p:sp>
          <p:sp>
            <p:nvSpPr>
              <p:cNvPr id="77896" name="Text Box 70"/>
              <p:cNvSpPr txBox="1">
                <a:spLocks noChangeArrowheads="1"/>
              </p:cNvSpPr>
              <p:nvPr/>
            </p:nvSpPr>
            <p:spPr bwMode="auto">
              <a:xfrm>
                <a:off x="1888" y="3439"/>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LS</a:t>
                </a:r>
              </a:p>
            </p:txBody>
          </p:sp>
          <p:sp>
            <p:nvSpPr>
              <p:cNvPr id="77897" name="Text Box 71"/>
              <p:cNvSpPr txBox="1">
                <a:spLocks noChangeArrowheads="1"/>
              </p:cNvSpPr>
              <p:nvPr/>
            </p:nvSpPr>
            <p:spPr bwMode="auto">
              <a:xfrm>
                <a:off x="2494" y="2803"/>
                <a:ext cx="294" cy="154"/>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EF</a:t>
                </a:r>
              </a:p>
            </p:txBody>
          </p:sp>
          <p:sp>
            <p:nvSpPr>
              <p:cNvPr id="77898" name="Text Box 72"/>
              <p:cNvSpPr txBox="1">
                <a:spLocks noChangeArrowheads="1"/>
              </p:cNvSpPr>
              <p:nvPr/>
            </p:nvSpPr>
            <p:spPr bwMode="auto">
              <a:xfrm>
                <a:off x="1861" y="2796"/>
                <a:ext cx="294" cy="15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ES</a:t>
                </a:r>
              </a:p>
            </p:txBody>
          </p:sp>
          <p:sp>
            <p:nvSpPr>
              <p:cNvPr id="77899" name="Rectangle 73"/>
              <p:cNvSpPr>
                <a:spLocks noChangeArrowheads="1"/>
              </p:cNvSpPr>
              <p:nvPr/>
            </p:nvSpPr>
            <p:spPr bwMode="auto">
              <a:xfrm>
                <a:off x="1861" y="2942"/>
                <a:ext cx="937" cy="511"/>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endParaRPr lang="en-US" altLang="zh-CN" sz="1000">
                  <a:solidFill>
                    <a:schemeClr val="tx1"/>
                  </a:solidFill>
                  <a:latin typeface="Times New Roman" panose="02020603050405020304" pitchFamily="18" charset="0"/>
                  <a:ea typeface="黑体" panose="02010609060101010101" pitchFamily="49" charset="-122"/>
                </a:endParaRP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Duration=2</a:t>
                </a:r>
              </a:p>
              <a:p>
                <a:pPr algn="ctr">
                  <a:lnSpc>
                    <a:spcPct val="88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Task F</a:t>
                </a:r>
              </a:p>
            </p:txBody>
          </p:sp>
          <p:sp>
            <p:nvSpPr>
              <p:cNvPr id="77900" name="Rectangle 74"/>
              <p:cNvSpPr>
                <a:spLocks noChangeArrowheads="1"/>
              </p:cNvSpPr>
              <p:nvPr/>
            </p:nvSpPr>
            <p:spPr bwMode="auto">
              <a:xfrm>
                <a:off x="1861" y="2946"/>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4</a:t>
                </a:r>
              </a:p>
            </p:txBody>
          </p:sp>
          <p:sp>
            <p:nvSpPr>
              <p:cNvPr id="77901" name="Rectangle 75"/>
              <p:cNvSpPr>
                <a:spLocks noChangeArrowheads="1"/>
              </p:cNvSpPr>
              <p:nvPr/>
            </p:nvSpPr>
            <p:spPr bwMode="auto">
              <a:xfrm>
                <a:off x="2458" y="2946"/>
                <a:ext cx="340"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6</a:t>
                </a:r>
              </a:p>
            </p:txBody>
          </p:sp>
          <p:sp>
            <p:nvSpPr>
              <p:cNvPr id="77902" name="Rectangle 76"/>
              <p:cNvSpPr>
                <a:spLocks noChangeArrowheads="1"/>
              </p:cNvSpPr>
              <p:nvPr/>
            </p:nvSpPr>
            <p:spPr bwMode="auto">
              <a:xfrm>
                <a:off x="1870" y="3307"/>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lnSpc>
                    <a:spcPct val="72000"/>
                  </a:lnSpc>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12</a:t>
                </a:r>
              </a:p>
            </p:txBody>
          </p:sp>
          <p:sp>
            <p:nvSpPr>
              <p:cNvPr id="77903" name="Rectangle 77"/>
              <p:cNvSpPr>
                <a:spLocks noChangeArrowheads="1"/>
              </p:cNvSpPr>
              <p:nvPr/>
            </p:nvSpPr>
            <p:spPr bwMode="auto">
              <a:xfrm>
                <a:off x="2466" y="3312"/>
                <a:ext cx="339" cy="146"/>
              </a:xfrm>
              <a:prstGeom prst="rect">
                <a:avLst/>
              </a:prstGeom>
              <a:solidFill>
                <a:srgbClr val="FFCC00"/>
              </a:solidFill>
              <a:ln w="9525">
                <a:solidFill>
                  <a:srgbClr val="000000"/>
                </a:solidFill>
                <a:miter lim="800000"/>
                <a:headEnd/>
                <a:tailEnd/>
              </a:ln>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14</a:t>
                </a:r>
              </a:p>
            </p:txBody>
          </p:sp>
          <p:sp>
            <p:nvSpPr>
              <p:cNvPr id="77904" name="Line 78"/>
              <p:cNvSpPr>
                <a:spLocks noChangeShapeType="1"/>
              </p:cNvSpPr>
              <p:nvPr/>
            </p:nvSpPr>
            <p:spPr bwMode="auto">
              <a:xfrm>
                <a:off x="475" y="1388"/>
                <a:ext cx="1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5" name="Line 79"/>
              <p:cNvSpPr>
                <a:spLocks noChangeShapeType="1"/>
              </p:cNvSpPr>
              <p:nvPr/>
            </p:nvSpPr>
            <p:spPr bwMode="auto">
              <a:xfrm>
                <a:off x="483" y="1388"/>
                <a:ext cx="0" cy="9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6" name="Line 80"/>
              <p:cNvSpPr>
                <a:spLocks noChangeShapeType="1"/>
              </p:cNvSpPr>
              <p:nvPr/>
            </p:nvSpPr>
            <p:spPr bwMode="auto">
              <a:xfrm flipV="1">
                <a:off x="475" y="2358"/>
                <a:ext cx="1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7" name="Line 81"/>
              <p:cNvSpPr>
                <a:spLocks noChangeShapeType="1"/>
              </p:cNvSpPr>
              <p:nvPr/>
            </p:nvSpPr>
            <p:spPr bwMode="auto">
              <a:xfrm>
                <a:off x="209" y="1920"/>
                <a:ext cx="2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8" name="Line 82"/>
              <p:cNvSpPr>
                <a:spLocks noChangeShapeType="1"/>
              </p:cNvSpPr>
              <p:nvPr/>
            </p:nvSpPr>
            <p:spPr bwMode="auto">
              <a:xfrm>
                <a:off x="1513" y="1402"/>
                <a:ext cx="3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09" name="Line 83"/>
              <p:cNvSpPr>
                <a:spLocks noChangeShapeType="1"/>
              </p:cNvSpPr>
              <p:nvPr/>
            </p:nvSpPr>
            <p:spPr bwMode="auto">
              <a:xfrm>
                <a:off x="2798" y="1446"/>
                <a:ext cx="2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10" name="Line 84"/>
              <p:cNvSpPr>
                <a:spLocks noChangeShapeType="1"/>
              </p:cNvSpPr>
              <p:nvPr/>
            </p:nvSpPr>
            <p:spPr bwMode="auto">
              <a:xfrm>
                <a:off x="1540" y="2227"/>
                <a:ext cx="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11" name="Line 85"/>
              <p:cNvSpPr>
                <a:spLocks noChangeShapeType="1"/>
              </p:cNvSpPr>
              <p:nvPr/>
            </p:nvSpPr>
            <p:spPr bwMode="auto">
              <a:xfrm>
                <a:off x="2761" y="2271"/>
                <a:ext cx="32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12" name="Line 86"/>
              <p:cNvSpPr>
                <a:spLocks noChangeShapeType="1"/>
              </p:cNvSpPr>
              <p:nvPr/>
            </p:nvSpPr>
            <p:spPr bwMode="auto">
              <a:xfrm>
                <a:off x="5148" y="1972"/>
                <a:ext cx="3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77913" name="AutoShape 87"/>
              <p:cNvCxnSpPr>
                <a:cxnSpLocks noChangeShapeType="1"/>
                <a:stCxn id="77845" idx="3"/>
                <a:endCxn id="77899" idx="1"/>
              </p:cNvCxnSpPr>
              <p:nvPr/>
            </p:nvCxnSpPr>
            <p:spPr bwMode="auto">
              <a:xfrm>
                <a:off x="1531" y="2307"/>
                <a:ext cx="330" cy="891"/>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7914" name="AutoShape 88"/>
              <p:cNvCxnSpPr>
                <a:cxnSpLocks noChangeShapeType="1"/>
                <a:stCxn id="77899" idx="3"/>
                <a:endCxn id="77881" idx="1"/>
              </p:cNvCxnSpPr>
              <p:nvPr/>
            </p:nvCxnSpPr>
            <p:spPr bwMode="auto">
              <a:xfrm flipV="1">
                <a:off x="2798" y="2402"/>
                <a:ext cx="275" cy="796"/>
              </a:xfrm>
              <a:prstGeom prst="bentConnector3">
                <a:avLst>
                  <a:gd name="adj1" fmla="val 4981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7915" name="AutoShape 89"/>
              <p:cNvCxnSpPr>
                <a:cxnSpLocks noChangeShapeType="1"/>
                <a:stCxn id="77881" idx="3"/>
                <a:endCxn id="77893" idx="1"/>
              </p:cNvCxnSpPr>
              <p:nvPr/>
            </p:nvCxnSpPr>
            <p:spPr bwMode="auto">
              <a:xfrm flipV="1">
                <a:off x="4010" y="2147"/>
                <a:ext cx="211" cy="255"/>
              </a:xfrm>
              <a:prstGeom prst="bentConnector3">
                <a:avLst>
                  <a:gd name="adj1" fmla="val 4976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7916" name="AutoShape 90"/>
              <p:cNvCxnSpPr>
                <a:cxnSpLocks noChangeShapeType="1"/>
                <a:stCxn id="77872" idx="3"/>
                <a:endCxn id="77891" idx="1"/>
              </p:cNvCxnSpPr>
              <p:nvPr/>
            </p:nvCxnSpPr>
            <p:spPr bwMode="auto">
              <a:xfrm>
                <a:off x="4029" y="1461"/>
                <a:ext cx="183" cy="325"/>
              </a:xfrm>
              <a:prstGeom prst="bentConnector3">
                <a:avLst>
                  <a:gd name="adj1" fmla="val 4972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7917" name="Text Box 91"/>
              <p:cNvSpPr txBox="1">
                <a:spLocks noChangeArrowheads="1"/>
              </p:cNvSpPr>
              <p:nvPr/>
            </p:nvSpPr>
            <p:spPr bwMode="auto">
              <a:xfrm>
                <a:off x="3696" y="2832"/>
                <a:ext cx="1488" cy="22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kumimoji="1" lang="en-US" altLang="zh-CN" sz="1800">
                    <a:solidFill>
                      <a:schemeClr val="accent2"/>
                    </a:solidFill>
                    <a:latin typeface="Arial" panose="020B0604020202020204" pitchFamily="34" charset="0"/>
                    <a:ea typeface="黑体" panose="02010609060101010101" pitchFamily="49" charset="-122"/>
                  </a:rPr>
                  <a:t>CP:A-&gt;C-&gt;G-&gt;H</a:t>
                </a:r>
              </a:p>
            </p:txBody>
          </p:sp>
          <p:sp>
            <p:nvSpPr>
              <p:cNvPr id="77918" name="Text Box 92"/>
              <p:cNvSpPr txBox="1">
                <a:spLocks noChangeArrowheads="1"/>
              </p:cNvSpPr>
              <p:nvPr/>
            </p:nvSpPr>
            <p:spPr bwMode="auto">
              <a:xfrm>
                <a:off x="3696" y="3360"/>
                <a:ext cx="1440" cy="22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kumimoji="1" lang="en-US" altLang="zh-CN" sz="1800">
                    <a:solidFill>
                      <a:schemeClr val="accent2"/>
                    </a:solidFill>
                    <a:latin typeface="Arial" panose="020B0604020202020204" pitchFamily="34" charset="0"/>
                    <a:ea typeface="黑体" panose="02010609060101010101" pitchFamily="49" charset="-122"/>
                  </a:rPr>
                  <a:t>Cp Path:18</a:t>
                </a:r>
              </a:p>
            </p:txBody>
          </p:sp>
        </p:grpSp>
        <p:sp>
          <p:nvSpPr>
            <p:cNvPr id="77830" name="Text Box 93"/>
            <p:cNvSpPr txBox="1">
              <a:spLocks noChangeArrowheads="1"/>
            </p:cNvSpPr>
            <p:nvPr/>
          </p:nvSpPr>
          <p:spPr bwMode="auto">
            <a:xfrm>
              <a:off x="5478" y="2387"/>
              <a:ext cx="441" cy="22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just">
                <a:spcBef>
                  <a:spcPct val="0"/>
                </a:spcBef>
                <a:buClrTx/>
                <a:buFontTx/>
                <a:buNone/>
              </a:pPr>
              <a:r>
                <a:rPr lang="en-US" altLang="zh-CN" sz="1000">
                  <a:solidFill>
                    <a:schemeClr val="tx1"/>
                  </a:solidFill>
                  <a:latin typeface="Times New Roman" panose="02020603050405020304" pitchFamily="18" charset="0"/>
                  <a:ea typeface="黑体" panose="02010609060101010101" pitchFamily="49" charset="-122"/>
                </a:rPr>
                <a:t>Finish</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kumimoji="1" lang="zh-CN" altLang="en-US" smtClean="0"/>
              <a:t>软件项目进度计划</a:t>
            </a:r>
            <a:r>
              <a:rPr kumimoji="1" lang="en-US" altLang="zh-CN" smtClean="0"/>
              <a:t>——</a:t>
            </a:r>
            <a:r>
              <a:rPr kumimoji="1" lang="zh-CN" altLang="en-US" sz="2400" smtClean="0"/>
              <a:t>检查网络图</a:t>
            </a:r>
          </a:p>
        </p:txBody>
      </p:sp>
      <p:sp>
        <p:nvSpPr>
          <p:cNvPr id="78851" name="Rectangle 3"/>
          <p:cNvSpPr>
            <a:spLocks noGrp="1" noChangeArrowheads="1"/>
          </p:cNvSpPr>
          <p:nvPr>
            <p:ph type="body" idx="1"/>
          </p:nvPr>
        </p:nvSpPr>
        <p:spPr>
          <a:xfrm>
            <a:off x="611188" y="1844675"/>
            <a:ext cx="8353425" cy="5013325"/>
          </a:xfrm>
        </p:spPr>
        <p:txBody>
          <a:bodyPr/>
          <a:lstStyle/>
          <a:p>
            <a:pPr eaLnBrk="1" hangingPunct="1">
              <a:lnSpc>
                <a:spcPct val="90000"/>
              </a:lnSpc>
            </a:pPr>
            <a:r>
              <a:rPr lang="zh-CN" altLang="en-US" sz="2400" smtClean="0">
                <a:solidFill>
                  <a:schemeClr val="accent2"/>
                </a:solidFill>
                <a:latin typeface="黑体" panose="02010609060101010101" pitchFamily="49" charset="-122"/>
                <a:ea typeface="黑体" panose="02010609060101010101" pitchFamily="49" charset="-122"/>
              </a:rPr>
              <a:t>确保网络图完整</a:t>
            </a:r>
          </a:p>
          <a:p>
            <a:pPr lvl="1" eaLnBrk="1" hangingPunct="1">
              <a:lnSpc>
                <a:spcPct val="90000"/>
              </a:lnSpc>
            </a:pPr>
            <a:r>
              <a:rPr lang="zh-CN" altLang="en-US" sz="2000" smtClean="0">
                <a:latin typeface="黑体" panose="02010609060101010101" pitchFamily="49" charset="-122"/>
                <a:ea typeface="黑体" panose="02010609060101010101" pitchFamily="49" charset="-122"/>
              </a:rPr>
              <a:t>是否正确标示了</a:t>
            </a:r>
            <a:r>
              <a:rPr lang="en-US" altLang="zh-CN" sz="2000" smtClean="0">
                <a:ea typeface="黑体" panose="02010609060101010101" pitchFamily="49" charset="-122"/>
              </a:rPr>
              <a:t>critical path</a:t>
            </a:r>
            <a:r>
              <a:rPr lang="en-US" altLang="zh-CN" sz="2000" smtClean="0">
                <a:latin typeface="黑体" panose="02010609060101010101" pitchFamily="49" charset="-122"/>
                <a:ea typeface="黑体" panose="02010609060101010101" pitchFamily="49" charset="-122"/>
              </a:rPr>
              <a:t>?</a:t>
            </a:r>
          </a:p>
          <a:p>
            <a:pPr lvl="1" eaLnBrk="1" hangingPunct="1">
              <a:lnSpc>
                <a:spcPct val="90000"/>
              </a:lnSpc>
            </a:pPr>
            <a:r>
              <a:rPr lang="zh-CN" altLang="en-US" sz="2000" smtClean="0">
                <a:latin typeface="黑体" panose="02010609060101010101" pitchFamily="49" charset="-122"/>
                <a:ea typeface="黑体" panose="02010609060101010101" pitchFamily="49" charset="-122"/>
              </a:rPr>
              <a:t>是否有哪个任务存在很大的</a:t>
            </a:r>
            <a:r>
              <a:rPr lang="en-US" altLang="zh-CN" sz="2000" smtClean="0">
                <a:ea typeface="黑体" panose="02010609060101010101" pitchFamily="49" charset="-122"/>
              </a:rPr>
              <a:t>float</a:t>
            </a:r>
            <a:r>
              <a:rPr lang="zh-CN" altLang="en-US" sz="2000" smtClean="0">
                <a:latin typeface="黑体" panose="02010609060101010101" pitchFamily="49" charset="-122"/>
                <a:ea typeface="黑体" panose="02010609060101010101" pitchFamily="49" charset="-122"/>
              </a:rPr>
              <a:t>，需要重新规划</a:t>
            </a:r>
          </a:p>
          <a:p>
            <a:pPr lvl="1" eaLnBrk="1" hangingPunct="1">
              <a:lnSpc>
                <a:spcPct val="90000"/>
              </a:lnSpc>
            </a:pPr>
            <a:r>
              <a:rPr lang="zh-CN" altLang="en-US" sz="2000" smtClean="0">
                <a:latin typeface="黑体" panose="02010609060101010101" pitchFamily="49" charset="-122"/>
                <a:ea typeface="黑体" panose="02010609060101010101" pitchFamily="49" charset="-122"/>
              </a:rPr>
              <a:t>是否有不合理的空闲时间</a:t>
            </a:r>
          </a:p>
          <a:p>
            <a:pPr eaLnBrk="1" hangingPunct="1">
              <a:lnSpc>
                <a:spcPct val="90000"/>
              </a:lnSpc>
            </a:pPr>
            <a:r>
              <a:rPr lang="zh-CN" altLang="en-US" sz="2400" smtClean="0">
                <a:solidFill>
                  <a:schemeClr val="accent2"/>
                </a:solidFill>
                <a:latin typeface="黑体" panose="02010609060101010101" pitchFamily="49" charset="-122"/>
                <a:ea typeface="黑体" panose="02010609060101010101" pitchFamily="49" charset="-122"/>
              </a:rPr>
              <a:t>熟悉并分析网络图</a:t>
            </a:r>
          </a:p>
          <a:p>
            <a:pPr lvl="1" eaLnBrk="1" hangingPunct="1">
              <a:lnSpc>
                <a:spcPct val="90000"/>
              </a:lnSpc>
            </a:pPr>
            <a:r>
              <a:rPr lang="en-US" altLang="zh-CN" sz="2000" smtClean="0">
                <a:ea typeface="黑体" panose="02010609060101010101" pitchFamily="49" charset="-122"/>
              </a:rPr>
              <a:t>critical path</a:t>
            </a:r>
            <a:r>
              <a:rPr lang="zh-CN" altLang="en-US" sz="2000" smtClean="0">
                <a:latin typeface="黑体" panose="02010609060101010101" pitchFamily="49" charset="-122"/>
                <a:ea typeface="黑体" panose="02010609060101010101" pitchFamily="49" charset="-122"/>
              </a:rPr>
              <a:t>上有什么风险？</a:t>
            </a:r>
          </a:p>
          <a:p>
            <a:pPr lvl="1" eaLnBrk="1" hangingPunct="1">
              <a:lnSpc>
                <a:spcPct val="90000"/>
              </a:lnSpc>
            </a:pPr>
            <a:r>
              <a:rPr lang="en-US" altLang="zh-CN" sz="2000" smtClean="0">
                <a:ea typeface="黑体" panose="02010609060101010101" pitchFamily="49" charset="-122"/>
              </a:rPr>
              <a:t>Float</a:t>
            </a:r>
            <a:r>
              <a:rPr lang="zh-CN" altLang="en-US" sz="2000" smtClean="0">
                <a:latin typeface="黑体" panose="02010609060101010101" pitchFamily="49" charset="-122"/>
                <a:ea typeface="黑体" panose="02010609060101010101" pitchFamily="49" charset="-122"/>
              </a:rPr>
              <a:t>有多大？</a:t>
            </a:r>
          </a:p>
          <a:p>
            <a:pPr lvl="1" eaLnBrk="1" hangingPunct="1">
              <a:lnSpc>
                <a:spcPct val="90000"/>
              </a:lnSpc>
            </a:pPr>
            <a:r>
              <a:rPr lang="zh-CN" altLang="en-US" sz="2000" smtClean="0">
                <a:latin typeface="黑体" panose="02010609060101010101" pitchFamily="49" charset="-122"/>
                <a:ea typeface="黑体" panose="02010609060101010101" pitchFamily="49" charset="-122"/>
              </a:rPr>
              <a:t>那些任务有那种类型的</a:t>
            </a:r>
            <a:r>
              <a:rPr lang="en-US" altLang="zh-CN" sz="2000" smtClean="0">
                <a:ea typeface="黑体" panose="02010609060101010101" pitchFamily="49" charset="-122"/>
              </a:rPr>
              <a:t>Float</a:t>
            </a:r>
            <a:r>
              <a:rPr lang="zh-CN" altLang="en-US" sz="2000" smtClean="0">
                <a:latin typeface="黑体" panose="02010609060101010101" pitchFamily="49" charset="-122"/>
                <a:ea typeface="黑体" panose="02010609060101010101" pitchFamily="49" charset="-122"/>
              </a:rPr>
              <a:t>。</a:t>
            </a:r>
          </a:p>
          <a:p>
            <a:pPr eaLnBrk="1" hangingPunct="1">
              <a:lnSpc>
                <a:spcPct val="90000"/>
              </a:lnSpc>
            </a:pPr>
            <a:r>
              <a:rPr lang="zh-CN" altLang="en-US" sz="2400" smtClean="0">
                <a:solidFill>
                  <a:schemeClr val="accent2"/>
                </a:solidFill>
                <a:latin typeface="黑体" panose="02010609060101010101" pitchFamily="49" charset="-122"/>
                <a:ea typeface="黑体" panose="02010609060101010101" pitchFamily="49" charset="-122"/>
              </a:rPr>
              <a:t>应该确保你的目标被满足</a:t>
            </a:r>
          </a:p>
          <a:p>
            <a:pPr lvl="1" eaLnBrk="1" hangingPunct="1">
              <a:lnSpc>
                <a:spcPct val="90000"/>
              </a:lnSpc>
            </a:pPr>
            <a:r>
              <a:rPr lang="zh-CN" altLang="en-US" sz="2000" smtClean="0">
                <a:latin typeface="黑体" panose="02010609060101010101" pitchFamily="49" charset="-122"/>
                <a:ea typeface="黑体" panose="02010609060101010101" pitchFamily="49" charset="-122"/>
              </a:rPr>
              <a:t>是否需要增加里程碑</a:t>
            </a:r>
          </a:p>
          <a:p>
            <a:pPr lvl="1" eaLnBrk="1" hangingPunct="1">
              <a:lnSpc>
                <a:spcPct val="90000"/>
              </a:lnSpc>
            </a:pPr>
            <a:r>
              <a:rPr lang="zh-CN" altLang="en-US" sz="2000" smtClean="0">
                <a:latin typeface="黑体" panose="02010609060101010101" pitchFamily="49" charset="-122"/>
                <a:ea typeface="黑体" panose="02010609060101010101" pitchFamily="49" charset="-122"/>
              </a:rPr>
              <a:t>那些任务有提交物</a:t>
            </a:r>
          </a:p>
          <a:p>
            <a:pPr lvl="1" eaLnBrk="1" hangingPunct="1">
              <a:lnSpc>
                <a:spcPct val="90000"/>
              </a:lnSpc>
            </a:pPr>
            <a:r>
              <a:rPr lang="zh-CN" altLang="en-US" sz="2000" smtClean="0">
                <a:latin typeface="黑体" panose="02010609060101010101" pitchFamily="49" charset="-122"/>
                <a:ea typeface="黑体" panose="02010609060101010101" pitchFamily="49" charset="-122"/>
              </a:rPr>
              <a:t>工作可以在期望的时间内完成吗？</a:t>
            </a:r>
          </a:p>
          <a:p>
            <a:pPr lvl="1" eaLnBrk="1" hangingPunct="1">
              <a:lnSpc>
                <a:spcPct val="90000"/>
              </a:lnSpc>
            </a:pPr>
            <a:r>
              <a:rPr lang="zh-CN" altLang="en-US" sz="2000" smtClean="0">
                <a:latin typeface="黑体" panose="02010609060101010101" pitchFamily="49" charset="-122"/>
                <a:ea typeface="黑体" panose="02010609060101010101" pitchFamily="49" charset="-122"/>
              </a:rPr>
              <a:t>提交物可以在规定的时间内完成吗？</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0825" y="981075"/>
            <a:ext cx="8640763" cy="720725"/>
          </a:xfrm>
        </p:spPr>
        <p:txBody>
          <a:bodyPr/>
          <a:lstStyle/>
          <a:p>
            <a:pPr eaLnBrk="1" hangingPunct="1"/>
            <a:r>
              <a:rPr kumimoji="1" lang="zh-CN" altLang="en-US" smtClean="0"/>
              <a:t>软件项目进度计划</a:t>
            </a:r>
            <a:r>
              <a:rPr kumimoji="1" lang="en-US" altLang="zh-CN" sz="2400" smtClean="0">
                <a:latin typeface="宋体" panose="02010600030101010101" pitchFamily="2" charset="-122"/>
              </a:rPr>
              <a:t>——</a:t>
            </a:r>
            <a:r>
              <a:rPr lang="zh-CN" altLang="en-US" sz="2400" smtClean="0">
                <a:latin typeface="黑体" panose="02010609060101010101" pitchFamily="49" charset="-122"/>
              </a:rPr>
              <a:t>时间压缩法</a:t>
            </a:r>
          </a:p>
        </p:txBody>
      </p:sp>
      <p:sp>
        <p:nvSpPr>
          <p:cNvPr id="79875" name="Rectangle 3"/>
          <p:cNvSpPr>
            <a:spLocks noGrp="1" noChangeArrowheads="1"/>
          </p:cNvSpPr>
          <p:nvPr>
            <p:ph type="body" idx="1"/>
          </p:nvPr>
        </p:nvSpPr>
        <p:spPr>
          <a:xfrm>
            <a:off x="323850" y="1773238"/>
            <a:ext cx="4535488" cy="5084762"/>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时间压缩法</a:t>
            </a:r>
          </a:p>
          <a:p>
            <a:pPr eaLnBrk="1" hangingPunct="1">
              <a:lnSpc>
                <a:spcPct val="120000"/>
              </a:lnSpc>
              <a:spcBef>
                <a:spcPct val="20000"/>
              </a:spcBef>
              <a:buFont typeface="Wingdings 2" panose="05020102010507070707" pitchFamily="18" charset="2"/>
              <a:buNone/>
            </a:pPr>
            <a:r>
              <a:rPr lang="zh-CN" altLang="en-US" smtClean="0">
                <a:latin typeface="黑体" panose="02010609060101010101" pitchFamily="49" charset="-122"/>
                <a:ea typeface="黑体" panose="02010609060101010101" pitchFamily="49" charset="-122"/>
              </a:rPr>
              <a:t>  </a:t>
            </a:r>
            <a:r>
              <a:rPr lang="en-US" altLang="zh-CN" smtClean="0">
                <a:solidFill>
                  <a:schemeClr val="accent2"/>
                </a:solidFill>
                <a:latin typeface="Times New Roman" panose="02020603050405020304" pitchFamily="18" charset="0"/>
                <a:ea typeface="黑体" panose="02010609060101010101" pitchFamily="49" charset="-122"/>
              </a:rPr>
              <a:t>—</a:t>
            </a:r>
            <a:r>
              <a:rPr lang="zh-CN" altLang="en-US" sz="2000" smtClean="0">
                <a:solidFill>
                  <a:schemeClr val="accent2"/>
                </a:solidFill>
                <a:latin typeface="黑体" panose="02010609060101010101" pitchFamily="49" charset="-122"/>
                <a:ea typeface="黑体" panose="02010609060101010101" pitchFamily="49" charset="-122"/>
              </a:rPr>
              <a:t>时间压缩法是在不改变项目范围的前提下缩短项目工期的方法</a:t>
            </a:r>
          </a:p>
          <a:p>
            <a:pPr eaLnBrk="1" hangingPunct="1">
              <a:lnSpc>
                <a:spcPct val="120000"/>
              </a:lnSpc>
              <a:spcBef>
                <a:spcPct val="20000"/>
              </a:spcBef>
            </a:pPr>
            <a:r>
              <a:rPr lang="zh-CN" altLang="en-US" sz="2000" smtClean="0">
                <a:latin typeface="黑体" panose="02010609060101010101" pitchFamily="49" charset="-122"/>
                <a:ea typeface="黑体" panose="02010609060101010101" pitchFamily="49" charset="-122"/>
              </a:rPr>
              <a:t>应急法</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赶工（</a:t>
            </a:r>
            <a:r>
              <a:rPr lang="en-US" altLang="zh-CN" sz="2000" smtClean="0">
                <a:latin typeface="黑体" panose="02010609060101010101" pitchFamily="49" charset="-122"/>
                <a:ea typeface="黑体" panose="02010609060101010101" pitchFamily="49" charset="-122"/>
              </a:rPr>
              <a:t>Crash</a:t>
            </a:r>
            <a:r>
              <a:rPr lang="zh-CN" altLang="en-US" sz="2000" smtClean="0">
                <a:latin typeface="黑体" panose="02010609060101010101" pitchFamily="49" charset="-122"/>
                <a:ea typeface="黑体" panose="02010609060101010101" pitchFamily="49" charset="-122"/>
              </a:rPr>
              <a:t>）</a:t>
            </a:r>
          </a:p>
          <a:p>
            <a:pPr lvl="1" eaLnBrk="1" hangingPunct="1">
              <a:lnSpc>
                <a:spcPct val="120000"/>
              </a:lnSpc>
            </a:pPr>
            <a:r>
              <a:rPr lang="zh-CN" altLang="en-US" sz="2000" smtClean="0">
                <a:latin typeface="宋体" panose="02010600030101010101" pitchFamily="2" charset="-122"/>
              </a:rPr>
              <a:t>赶工也称为时间</a:t>
            </a:r>
            <a:r>
              <a:rPr lang="en-US" altLang="zh-CN" sz="2000" smtClean="0">
                <a:latin typeface="宋体" panose="02010600030101010101" pitchFamily="2" charset="-122"/>
              </a:rPr>
              <a:t>-</a:t>
            </a:r>
            <a:r>
              <a:rPr lang="zh-CN" altLang="en-US" sz="2000" smtClean="0">
                <a:latin typeface="宋体" panose="02010600030101010101" pitchFamily="2" charset="-122"/>
              </a:rPr>
              <a:t>成本平衡方法</a:t>
            </a:r>
            <a:br>
              <a:rPr lang="zh-CN" altLang="en-US" sz="2000" smtClean="0">
                <a:latin typeface="宋体" panose="02010600030101010101" pitchFamily="2" charset="-122"/>
              </a:rPr>
            </a:br>
            <a:r>
              <a:rPr lang="zh-CN" altLang="en-US" sz="2000" smtClean="0">
                <a:latin typeface="宋体" panose="02010600030101010101" pitchFamily="2" charset="-122"/>
              </a:rPr>
              <a:t>是在不改变活动的前提下，通过压缩某一个或者多个活动的时间来达到缩短整个项目工期的目的</a:t>
            </a:r>
          </a:p>
          <a:p>
            <a:pPr lvl="1" eaLnBrk="1" hangingPunct="1">
              <a:lnSpc>
                <a:spcPct val="120000"/>
              </a:lnSpc>
            </a:pPr>
            <a:r>
              <a:rPr lang="zh-CN" altLang="en-US" sz="2000" smtClean="0">
                <a:latin typeface="宋体" panose="02010600030101010101" pitchFamily="2" charset="-122"/>
              </a:rPr>
              <a:t>是在最小相关成本增加的条件下，压缩关键路经上的关键活动历时的方法</a:t>
            </a:r>
          </a:p>
          <a:p>
            <a:pPr eaLnBrk="1" hangingPunct="1"/>
            <a:endParaRPr lang="zh-CN" altLang="en-US" sz="2000" smtClean="0">
              <a:latin typeface="宋体" panose="02010600030101010101" pitchFamily="2" charset="-122"/>
            </a:endParaRPr>
          </a:p>
          <a:p>
            <a:pPr eaLnBrk="1" hangingPunct="1"/>
            <a:endParaRPr lang="en-US" altLang="zh-CN" sz="2000" smtClean="0">
              <a:solidFill>
                <a:schemeClr val="accent2"/>
              </a:solidFill>
              <a:latin typeface="黑体" panose="02010609060101010101" pitchFamily="49" charset="-122"/>
              <a:ea typeface="黑体" panose="02010609060101010101" pitchFamily="49" charset="-122"/>
            </a:endParaRPr>
          </a:p>
        </p:txBody>
      </p:sp>
      <p:grpSp>
        <p:nvGrpSpPr>
          <p:cNvPr id="79876" name="Group 4"/>
          <p:cNvGrpSpPr>
            <a:grpSpLocks/>
          </p:cNvGrpSpPr>
          <p:nvPr/>
        </p:nvGrpSpPr>
        <p:grpSpPr bwMode="auto">
          <a:xfrm>
            <a:off x="4930775" y="2708275"/>
            <a:ext cx="4213225" cy="2971800"/>
            <a:chOff x="816" y="1056"/>
            <a:chExt cx="4128" cy="2976"/>
          </a:xfrm>
        </p:grpSpPr>
        <p:sp>
          <p:nvSpPr>
            <p:cNvPr id="79877" name="Line 5"/>
            <p:cNvSpPr>
              <a:spLocks noChangeShapeType="1"/>
            </p:cNvSpPr>
            <p:nvPr/>
          </p:nvSpPr>
          <p:spPr bwMode="auto">
            <a:xfrm>
              <a:off x="816" y="2736"/>
              <a:ext cx="3360" cy="0"/>
            </a:xfrm>
            <a:prstGeom prst="line">
              <a:avLst/>
            </a:prstGeom>
            <a:noFill/>
            <a:ln w="254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8" name="Line 6"/>
            <p:cNvSpPr>
              <a:spLocks noChangeShapeType="1"/>
            </p:cNvSpPr>
            <p:nvPr/>
          </p:nvSpPr>
          <p:spPr bwMode="auto">
            <a:xfrm flipV="1">
              <a:off x="4176" y="1056"/>
              <a:ext cx="0" cy="1680"/>
            </a:xfrm>
            <a:prstGeom prst="line">
              <a:avLst/>
            </a:prstGeom>
            <a:noFill/>
            <a:ln w="254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9" name="Line 7"/>
            <p:cNvSpPr>
              <a:spLocks noChangeShapeType="1"/>
            </p:cNvSpPr>
            <p:nvPr/>
          </p:nvSpPr>
          <p:spPr bwMode="auto">
            <a:xfrm flipV="1">
              <a:off x="816" y="1056"/>
              <a:ext cx="3360" cy="1680"/>
            </a:xfrm>
            <a:prstGeom prst="line">
              <a:avLst/>
            </a:prstGeom>
            <a:noFill/>
            <a:ln w="254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0" name="AutoShape 8"/>
            <p:cNvSpPr>
              <a:spLocks noChangeArrowheads="1"/>
            </p:cNvSpPr>
            <p:nvPr/>
          </p:nvSpPr>
          <p:spPr bwMode="auto">
            <a:xfrm>
              <a:off x="1728" y="2304"/>
              <a:ext cx="144" cy="432"/>
            </a:xfrm>
            <a:prstGeom prst="curvedLeftArrow">
              <a:avLst>
                <a:gd name="adj1" fmla="val 60000"/>
                <a:gd name="adj2" fmla="val 120000"/>
                <a:gd name="adj3" fmla="val 33333"/>
              </a:avLst>
            </a:prstGeom>
            <a:solidFill>
              <a:srgbClr val="CA5B08"/>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9881" name="AutoShape 9"/>
            <p:cNvSpPr>
              <a:spLocks noChangeArrowheads="1"/>
            </p:cNvSpPr>
            <p:nvPr/>
          </p:nvSpPr>
          <p:spPr bwMode="auto">
            <a:xfrm>
              <a:off x="1776" y="3312"/>
              <a:ext cx="2208" cy="720"/>
            </a:xfrm>
            <a:prstGeom prst="wedgeRoundRectCallout">
              <a:avLst>
                <a:gd name="adj1" fmla="val -46468"/>
                <a:gd name="adj2" fmla="val -138333"/>
                <a:gd name="adj3" fmla="val 16667"/>
              </a:avLst>
            </a:prstGeom>
            <a:solidFill>
              <a:srgbClr val="CA5B08"/>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kumimoji="1" lang="zh-CN" altLang="en-US" sz="1800">
                  <a:solidFill>
                    <a:schemeClr val="bg1"/>
                  </a:solidFill>
                  <a:latin typeface="Arial Narrow" panose="020B0606020202030204" pitchFamily="34" charset="0"/>
                  <a:ea typeface="黑体" panose="02010609060101010101" pitchFamily="49" charset="-122"/>
                </a:rPr>
                <a:t>压缩角度，越小越好</a:t>
              </a:r>
            </a:p>
          </p:txBody>
        </p:sp>
        <p:sp>
          <p:nvSpPr>
            <p:cNvPr id="79882" name="Text Box 10"/>
            <p:cNvSpPr txBox="1">
              <a:spLocks noChangeArrowheads="1"/>
            </p:cNvSpPr>
            <p:nvPr/>
          </p:nvSpPr>
          <p:spPr bwMode="auto">
            <a:xfrm>
              <a:off x="4204" y="1201"/>
              <a:ext cx="682" cy="1343"/>
            </a:xfrm>
            <a:prstGeom prst="rect">
              <a:avLst/>
            </a:prstGeom>
            <a:solidFill>
              <a:schemeClr val="bg1"/>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endParaRPr kumimoji="1" lang="zh-CN" altLang="zh-CN" sz="3200" b="0">
                <a:solidFill>
                  <a:schemeClr val="tx1"/>
                </a:solidFill>
                <a:latin typeface="Arial Narrow" panose="020B0606020202030204" pitchFamily="34" charset="0"/>
              </a:endParaRPr>
            </a:p>
          </p:txBody>
        </p:sp>
        <p:sp>
          <p:nvSpPr>
            <p:cNvPr id="79883" name="Text Box 11"/>
            <p:cNvSpPr txBox="1">
              <a:spLocks noChangeArrowheads="1"/>
            </p:cNvSpPr>
            <p:nvPr/>
          </p:nvSpPr>
          <p:spPr bwMode="auto">
            <a:xfrm>
              <a:off x="4470" y="1201"/>
              <a:ext cx="474" cy="1488"/>
            </a:xfrm>
            <a:prstGeom prst="rect">
              <a:avLst/>
            </a:prstGeom>
            <a:solidFill>
              <a:srgbClr val="CA5B08"/>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kumimoji="1" lang="zh-CN" altLang="en-US" sz="1800">
                  <a:solidFill>
                    <a:schemeClr val="bg1"/>
                  </a:solidFill>
                  <a:latin typeface="Arial Narrow" panose="020B0606020202030204" pitchFamily="34" charset="0"/>
                  <a:ea typeface="黑体" panose="02010609060101010101" pitchFamily="49" charset="-122"/>
                </a:rPr>
                <a:t>追加成本</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0899" name="Rectangle 3"/>
          <p:cNvSpPr>
            <a:spLocks noGrp="1" noChangeArrowheads="1"/>
          </p:cNvSpPr>
          <p:nvPr>
            <p:ph type="body" idx="1"/>
          </p:nvPr>
        </p:nvSpPr>
        <p:spPr>
          <a:xfrm>
            <a:off x="323850" y="2060575"/>
            <a:ext cx="8640763" cy="4797425"/>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进度压缩单位成本计算方法</a:t>
            </a:r>
          </a:p>
          <a:p>
            <a:pPr lvl="1" eaLnBrk="1" hangingPunct="1">
              <a:lnSpc>
                <a:spcPct val="130000"/>
              </a:lnSpc>
              <a:spcBef>
                <a:spcPct val="50000"/>
              </a:spcBef>
            </a:pPr>
            <a:r>
              <a:rPr lang="zh-CN" altLang="en-US" sz="2000" smtClean="0">
                <a:latin typeface="黑体" panose="02010609060101010101" pitchFamily="49" charset="-122"/>
                <a:ea typeface="黑体" panose="02010609060101010101" pitchFamily="49" charset="-122"/>
              </a:rPr>
              <a:t>进度压缩单位成本</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（压缩成本</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正常成本）</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正常进度</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压缩进度</a:t>
            </a:r>
            <a:r>
              <a:rPr lang="en-US" altLang="zh-CN" sz="2000" smtClean="0">
                <a:latin typeface="黑体" panose="02010609060101010101" pitchFamily="49" charset="-122"/>
                <a:ea typeface="黑体" panose="02010609060101010101" pitchFamily="49" charset="-122"/>
              </a:rPr>
              <a:t>)</a:t>
            </a:r>
          </a:p>
          <a:p>
            <a:pPr lvl="1" eaLnBrk="1" hangingPunct="1">
              <a:lnSpc>
                <a:spcPct val="130000"/>
              </a:lnSpc>
              <a:spcBef>
                <a:spcPct val="50000"/>
              </a:spcBef>
            </a:pPr>
            <a:r>
              <a:rPr lang="zh-CN" altLang="en-US" sz="2000" smtClean="0">
                <a:latin typeface="黑体" panose="02010609060101010101" pitchFamily="49" charset="-122"/>
                <a:ea typeface="黑体" panose="02010609060101010101" pitchFamily="49" charset="-122"/>
              </a:rPr>
              <a:t>例如：</a:t>
            </a:r>
          </a:p>
          <a:p>
            <a:pPr eaLnBrk="1" hangingPunct="1">
              <a:lnSpc>
                <a:spcPct val="130000"/>
              </a:lnSpc>
              <a:spcBef>
                <a:spcPct val="50000"/>
              </a:spcBef>
              <a:buFont typeface="Wingdings 2" panose="05020102010507070707" pitchFamily="18" charset="2"/>
              <a:buNone/>
            </a:pPr>
            <a:r>
              <a:rPr lang="zh-CN" altLang="en-US" sz="2000" smtClean="0">
                <a:latin typeface="黑体" panose="02010609060101010101" pitchFamily="49" charset="-122"/>
                <a:ea typeface="黑体" panose="02010609060101010101" pitchFamily="49" charset="-122"/>
              </a:rPr>
              <a:t>      </a:t>
            </a:r>
            <a:r>
              <a:rPr lang="zh-CN" altLang="en-US" sz="2000" smtClean="0">
                <a:solidFill>
                  <a:srgbClr val="CC6600"/>
                </a:solidFill>
                <a:latin typeface="黑体" panose="02010609060101010101" pitchFamily="49" charset="-122"/>
                <a:ea typeface="黑体" panose="02010609060101010101" pitchFamily="49" charset="-122"/>
              </a:rPr>
              <a:t>任务</a:t>
            </a:r>
            <a:r>
              <a:rPr lang="en-US" altLang="zh-CN" sz="2000" smtClean="0">
                <a:solidFill>
                  <a:srgbClr val="CC6600"/>
                </a:solidFill>
                <a:latin typeface="黑体" panose="02010609060101010101" pitchFamily="49" charset="-122"/>
                <a:ea typeface="黑体" panose="02010609060101010101" pitchFamily="49" charset="-122"/>
              </a:rPr>
              <a:t>A:</a:t>
            </a:r>
            <a:r>
              <a:rPr lang="zh-CN" altLang="en-US" sz="2000" smtClean="0">
                <a:solidFill>
                  <a:srgbClr val="CC6600"/>
                </a:solidFill>
                <a:latin typeface="黑体" panose="02010609060101010101" pitchFamily="49" charset="-122"/>
                <a:ea typeface="黑体" panose="02010609060101010101" pitchFamily="49" charset="-122"/>
              </a:rPr>
              <a:t>正常进度</a:t>
            </a:r>
            <a:r>
              <a:rPr lang="en-US" altLang="zh-CN" sz="2000" smtClean="0">
                <a:solidFill>
                  <a:srgbClr val="CC6600"/>
                </a:solidFill>
                <a:latin typeface="黑体" panose="02010609060101010101" pitchFamily="49" charset="-122"/>
                <a:ea typeface="黑体" panose="02010609060101010101" pitchFamily="49" charset="-122"/>
              </a:rPr>
              <a:t>7</a:t>
            </a:r>
            <a:r>
              <a:rPr lang="zh-CN" altLang="en-US" sz="2000" smtClean="0">
                <a:solidFill>
                  <a:srgbClr val="CC6600"/>
                </a:solidFill>
                <a:latin typeface="黑体" panose="02010609060101010101" pitchFamily="49" charset="-122"/>
                <a:ea typeface="黑体" panose="02010609060101010101" pitchFamily="49" charset="-122"/>
              </a:rPr>
              <a:t>周</a:t>
            </a:r>
            <a:r>
              <a:rPr lang="en-US" altLang="zh-CN" sz="2000" smtClean="0">
                <a:solidFill>
                  <a:srgbClr val="CC6600"/>
                </a:solidFill>
                <a:latin typeface="黑体" panose="02010609060101010101" pitchFamily="49" charset="-122"/>
                <a:ea typeface="黑体" panose="02010609060101010101" pitchFamily="49" charset="-122"/>
              </a:rPr>
              <a:t>,</a:t>
            </a:r>
            <a:r>
              <a:rPr lang="zh-CN" altLang="en-US" sz="2000" smtClean="0">
                <a:solidFill>
                  <a:srgbClr val="CC6600"/>
                </a:solidFill>
                <a:latin typeface="黑体" panose="02010609060101010101" pitchFamily="49" charset="-122"/>
                <a:ea typeface="黑体" panose="02010609060101010101" pitchFamily="49" charset="-122"/>
              </a:rPr>
              <a:t>成本</a:t>
            </a:r>
            <a:r>
              <a:rPr lang="en-US" altLang="zh-CN" sz="2000" smtClean="0">
                <a:solidFill>
                  <a:srgbClr val="CC6600"/>
                </a:solidFill>
                <a:latin typeface="黑体" panose="02010609060101010101" pitchFamily="49" charset="-122"/>
                <a:ea typeface="黑体" panose="02010609060101010101" pitchFamily="49" charset="-122"/>
              </a:rPr>
              <a:t>5</a:t>
            </a:r>
            <a:r>
              <a:rPr lang="zh-CN" altLang="en-US" sz="2000" smtClean="0">
                <a:solidFill>
                  <a:srgbClr val="CC6600"/>
                </a:solidFill>
                <a:latin typeface="黑体" panose="02010609060101010101" pitchFamily="49" charset="-122"/>
                <a:ea typeface="黑体" panose="02010609060101010101" pitchFamily="49" charset="-122"/>
              </a:rPr>
              <a:t>万；压缩到</a:t>
            </a:r>
            <a:r>
              <a:rPr lang="en-US" altLang="zh-CN" sz="2000" smtClean="0">
                <a:solidFill>
                  <a:srgbClr val="CC6600"/>
                </a:solidFill>
                <a:latin typeface="黑体" panose="02010609060101010101" pitchFamily="49" charset="-122"/>
                <a:ea typeface="黑体" panose="02010609060101010101" pitchFamily="49" charset="-122"/>
              </a:rPr>
              <a:t>5</a:t>
            </a:r>
            <a:r>
              <a:rPr lang="zh-CN" altLang="en-US" sz="2000" smtClean="0">
                <a:solidFill>
                  <a:srgbClr val="CC6600"/>
                </a:solidFill>
                <a:latin typeface="黑体" panose="02010609060101010101" pitchFamily="49" charset="-122"/>
                <a:ea typeface="黑体" panose="02010609060101010101" pitchFamily="49" charset="-122"/>
              </a:rPr>
              <a:t>周的成本是</a:t>
            </a:r>
            <a:r>
              <a:rPr lang="en-US" altLang="zh-CN" sz="2000" smtClean="0">
                <a:solidFill>
                  <a:srgbClr val="CC6600"/>
                </a:solidFill>
                <a:latin typeface="黑体" panose="02010609060101010101" pitchFamily="49" charset="-122"/>
                <a:ea typeface="黑体" panose="02010609060101010101" pitchFamily="49" charset="-122"/>
              </a:rPr>
              <a:t>6.2</a:t>
            </a:r>
            <a:r>
              <a:rPr lang="zh-CN" altLang="en-US" sz="2000" smtClean="0">
                <a:solidFill>
                  <a:srgbClr val="CC6600"/>
                </a:solidFill>
                <a:latin typeface="黑体" panose="02010609060101010101" pitchFamily="49" charset="-122"/>
                <a:ea typeface="黑体" panose="02010609060101010101" pitchFamily="49" charset="-122"/>
              </a:rPr>
              <a:t>万</a:t>
            </a:r>
          </a:p>
          <a:p>
            <a:pPr eaLnBrk="1" hangingPunct="1">
              <a:lnSpc>
                <a:spcPct val="130000"/>
              </a:lnSpc>
              <a:spcBef>
                <a:spcPct val="50000"/>
              </a:spcBef>
              <a:buFont typeface="Wingdings 2" panose="05020102010507070707" pitchFamily="18" charset="2"/>
              <a:buNone/>
            </a:pPr>
            <a:r>
              <a:rPr lang="zh-CN" altLang="en-US" sz="2000" smtClean="0">
                <a:solidFill>
                  <a:srgbClr val="CC6600"/>
                </a:solidFill>
                <a:latin typeface="黑体" panose="02010609060101010101" pitchFamily="49" charset="-122"/>
                <a:ea typeface="黑体" panose="02010609060101010101" pitchFamily="49" charset="-122"/>
              </a:rPr>
              <a:t>      进度压缩单位成本</a:t>
            </a:r>
            <a:r>
              <a:rPr lang="en-US" altLang="zh-CN" sz="2000" smtClean="0">
                <a:solidFill>
                  <a:srgbClr val="CC6600"/>
                </a:solidFill>
                <a:latin typeface="黑体" panose="02010609060101010101" pitchFamily="49" charset="-122"/>
                <a:ea typeface="黑体" panose="02010609060101010101" pitchFamily="49" charset="-122"/>
              </a:rPr>
              <a:t>=(6.2-5)/(7-5)=6000</a:t>
            </a:r>
            <a:r>
              <a:rPr lang="zh-CN" altLang="en-US" sz="2000" smtClean="0">
                <a:solidFill>
                  <a:srgbClr val="CC6600"/>
                </a:solidFill>
                <a:latin typeface="黑体" panose="02010609060101010101" pitchFamily="49" charset="-122"/>
                <a:ea typeface="黑体" panose="02010609060101010101" pitchFamily="49" charset="-122"/>
              </a:rPr>
              <a:t>元</a:t>
            </a:r>
            <a:r>
              <a:rPr lang="en-US" altLang="zh-CN" sz="2000" smtClean="0">
                <a:solidFill>
                  <a:srgbClr val="CC6600"/>
                </a:solidFill>
                <a:latin typeface="黑体" panose="02010609060101010101" pitchFamily="49" charset="-122"/>
                <a:ea typeface="黑体" panose="02010609060101010101" pitchFamily="49" charset="-122"/>
              </a:rPr>
              <a:t>/</a:t>
            </a:r>
            <a:r>
              <a:rPr lang="zh-CN" altLang="en-US" sz="2000" smtClean="0">
                <a:solidFill>
                  <a:srgbClr val="CC6600"/>
                </a:solidFill>
                <a:latin typeface="黑体" panose="02010609060101010101" pitchFamily="49" charset="-122"/>
                <a:ea typeface="黑体" panose="02010609060101010101" pitchFamily="49" charset="-122"/>
              </a:rPr>
              <a:t>周</a:t>
            </a:r>
          </a:p>
          <a:p>
            <a:pPr eaLnBrk="1" hangingPunct="1">
              <a:lnSpc>
                <a:spcPct val="130000"/>
              </a:lnSpc>
              <a:spcBef>
                <a:spcPct val="50000"/>
              </a:spcBef>
              <a:buFont typeface="Wingdings 2" panose="05020102010507070707" pitchFamily="18" charset="2"/>
              <a:buNone/>
            </a:pPr>
            <a:r>
              <a:rPr lang="zh-CN" altLang="en-US" sz="2000" smtClean="0">
                <a:solidFill>
                  <a:srgbClr val="CC6600"/>
                </a:solidFill>
                <a:latin typeface="黑体" panose="02010609060101010101" pitchFamily="49" charset="-122"/>
                <a:ea typeface="黑体" panose="02010609060101010101" pitchFamily="49" charset="-122"/>
              </a:rPr>
              <a:t>      如果压缩到</a:t>
            </a:r>
            <a:r>
              <a:rPr lang="en-US" altLang="zh-CN" sz="2000" smtClean="0">
                <a:solidFill>
                  <a:srgbClr val="CC6600"/>
                </a:solidFill>
                <a:latin typeface="黑体" panose="02010609060101010101" pitchFamily="49" charset="-122"/>
                <a:ea typeface="黑体" panose="02010609060101010101" pitchFamily="49" charset="-122"/>
              </a:rPr>
              <a:t>6</a:t>
            </a:r>
            <a:r>
              <a:rPr lang="zh-CN" altLang="en-US" sz="2000" smtClean="0">
                <a:solidFill>
                  <a:srgbClr val="CC6600"/>
                </a:solidFill>
                <a:latin typeface="黑体" panose="02010609060101010101" pitchFamily="49" charset="-122"/>
                <a:ea typeface="黑体" panose="02010609060101010101" pitchFamily="49" charset="-122"/>
              </a:rPr>
              <a:t>周的成本是：</a:t>
            </a:r>
            <a:r>
              <a:rPr lang="en-US" altLang="zh-CN" sz="2000" smtClean="0">
                <a:solidFill>
                  <a:srgbClr val="CC6600"/>
                </a:solidFill>
                <a:latin typeface="黑体" panose="02010609060101010101" pitchFamily="49" charset="-122"/>
                <a:ea typeface="黑体" panose="02010609060101010101" pitchFamily="49" charset="-122"/>
              </a:rPr>
              <a:t>5.6</a:t>
            </a:r>
            <a:r>
              <a:rPr lang="zh-CN" altLang="en-US" sz="2000" smtClean="0">
                <a:solidFill>
                  <a:srgbClr val="CC6600"/>
                </a:solidFill>
                <a:latin typeface="黑体" panose="02010609060101010101" pitchFamily="49" charset="-122"/>
                <a:ea typeface="黑体" panose="02010609060101010101" pitchFamily="49" charset="-122"/>
              </a:rPr>
              <a:t>万</a:t>
            </a:r>
          </a:p>
          <a:p>
            <a:pPr eaLnBrk="1" hangingPunct="1">
              <a:lnSpc>
                <a:spcPct val="130000"/>
              </a:lnSpc>
              <a:spcBef>
                <a:spcPct val="50000"/>
              </a:spcBef>
            </a:pPr>
            <a:endParaRPr lang="en-US" altLang="zh-CN" sz="2000" smtClean="0">
              <a:solidFill>
                <a:srgbClr val="CC6600"/>
              </a:solidFill>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1923" name="Rectangle 3"/>
          <p:cNvSpPr>
            <a:spLocks noGrp="1" noChangeArrowheads="1"/>
          </p:cNvSpPr>
          <p:nvPr>
            <p:ph type="body" idx="1"/>
          </p:nvPr>
        </p:nvSpPr>
        <p:spPr>
          <a:xfrm>
            <a:off x="323850" y="1989138"/>
            <a:ext cx="8640763" cy="4868862"/>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平行作业法</a:t>
            </a:r>
            <a:r>
              <a:rPr lang="en-US" altLang="zh-CN" sz="2400" smtClean="0">
                <a:solidFill>
                  <a:schemeClr val="accent2"/>
                </a:solidFill>
                <a:latin typeface="黑体" panose="02010609060101010101" pitchFamily="49" charset="-122"/>
                <a:ea typeface="黑体" panose="02010609060101010101" pitchFamily="49" charset="-122"/>
              </a:rPr>
              <a:t>--</a:t>
            </a:r>
            <a:r>
              <a:rPr lang="zh-CN" altLang="en-US" sz="2400" smtClean="0">
                <a:solidFill>
                  <a:schemeClr val="accent2"/>
                </a:solidFill>
                <a:latin typeface="黑体" panose="02010609060101010101" pitchFamily="49" charset="-122"/>
                <a:ea typeface="黑体" panose="02010609060101010101" pitchFamily="49" charset="-122"/>
              </a:rPr>
              <a:t>快速跟进（</a:t>
            </a:r>
            <a:r>
              <a:rPr lang="en-US" altLang="zh-CN" sz="2400" smtClean="0">
                <a:solidFill>
                  <a:schemeClr val="accent2"/>
                </a:solidFill>
                <a:ea typeface="黑体" panose="02010609060101010101" pitchFamily="49" charset="-122"/>
              </a:rPr>
              <a:t>Fast tracking</a:t>
            </a:r>
            <a:r>
              <a:rPr lang="en-US" altLang="zh-CN" sz="2400" smtClean="0">
                <a:solidFill>
                  <a:schemeClr val="accent2"/>
                </a:solidFill>
                <a:latin typeface="黑体" panose="02010609060101010101" pitchFamily="49" charset="-122"/>
                <a:ea typeface="黑体" panose="02010609060101010101" pitchFamily="49" charset="-122"/>
              </a:rPr>
              <a:t>:</a:t>
            </a:r>
            <a:r>
              <a:rPr lang="zh-CN" altLang="en-US" sz="2400" smtClean="0">
                <a:solidFill>
                  <a:schemeClr val="accent2"/>
                </a:solidFill>
                <a:latin typeface="黑体" panose="02010609060101010101" pitchFamily="49" charset="-122"/>
                <a:ea typeface="黑体" panose="02010609060101010101" pitchFamily="49" charset="-122"/>
              </a:rPr>
              <a:t>搭接）</a:t>
            </a:r>
          </a:p>
          <a:p>
            <a:pPr eaLnBrk="1" hangingPunct="1">
              <a:buFont typeface="Wingdings 2" panose="05020102010507070707" pitchFamily="18" charset="2"/>
              <a:buNone/>
            </a:pPr>
            <a:r>
              <a:rPr lang="zh-CN" altLang="en-US" sz="2400" b="0" smtClean="0">
                <a:latin typeface="黑体" panose="02010609060101010101" pitchFamily="49" charset="-122"/>
                <a:ea typeface="黑体" panose="02010609060101010101" pitchFamily="49" charset="-122"/>
              </a:rPr>
              <a:t>   </a:t>
            </a:r>
            <a:r>
              <a:rPr lang="en-US" altLang="zh-CN" sz="2000" b="0" smtClean="0">
                <a:solidFill>
                  <a:schemeClr val="accent2"/>
                </a:solidFill>
                <a:ea typeface="黑体" panose="02010609060101010101" pitchFamily="49" charset="-122"/>
              </a:rPr>
              <a:t>——</a:t>
            </a:r>
            <a:r>
              <a:rPr lang="zh-CN" altLang="en-US" sz="2000" b="0" smtClean="0">
                <a:solidFill>
                  <a:schemeClr val="accent2"/>
                </a:solidFill>
                <a:latin typeface="黑体" panose="02010609060101010101" pitchFamily="49" charset="-122"/>
                <a:ea typeface="黑体" panose="02010609060101010101" pitchFamily="49" charset="-122"/>
              </a:rPr>
              <a:t>改变活动间的逻辑关系，并行开展活动</a:t>
            </a:r>
            <a:endParaRPr lang="zh-CN" altLang="en-US" sz="2000" smtClean="0">
              <a:solidFill>
                <a:schemeClr val="accent2"/>
              </a:solidFill>
              <a:latin typeface="黑体" panose="02010609060101010101" pitchFamily="49" charset="-122"/>
              <a:ea typeface="黑体" panose="02010609060101010101" pitchFamily="49" charset="-122"/>
            </a:endParaRPr>
          </a:p>
          <a:p>
            <a:pPr eaLnBrk="1" hangingPunct="1"/>
            <a:endParaRPr lang="en-US" altLang="zh-CN" smtClean="0"/>
          </a:p>
        </p:txBody>
      </p:sp>
      <p:grpSp>
        <p:nvGrpSpPr>
          <p:cNvPr id="81924" name="Group 15"/>
          <p:cNvGrpSpPr>
            <a:grpSpLocks/>
          </p:cNvGrpSpPr>
          <p:nvPr/>
        </p:nvGrpSpPr>
        <p:grpSpPr bwMode="auto">
          <a:xfrm>
            <a:off x="1093788" y="3068638"/>
            <a:ext cx="7439025" cy="3729037"/>
            <a:chOff x="3" y="1306"/>
            <a:chExt cx="5219" cy="2733"/>
          </a:xfrm>
        </p:grpSpPr>
        <p:grpSp>
          <p:nvGrpSpPr>
            <p:cNvPr id="81925" name="Group 4"/>
            <p:cNvGrpSpPr>
              <a:grpSpLocks/>
            </p:cNvGrpSpPr>
            <p:nvPr/>
          </p:nvGrpSpPr>
          <p:grpSpPr bwMode="auto">
            <a:xfrm>
              <a:off x="3" y="1306"/>
              <a:ext cx="5133" cy="2304"/>
              <a:chOff x="3" y="1306"/>
              <a:chExt cx="5133" cy="2304"/>
            </a:xfrm>
          </p:grpSpPr>
          <p:sp>
            <p:nvSpPr>
              <p:cNvPr id="81927" name="Line 5"/>
              <p:cNvSpPr>
                <a:spLocks noChangeShapeType="1"/>
              </p:cNvSpPr>
              <p:nvPr/>
            </p:nvSpPr>
            <p:spPr bwMode="auto">
              <a:xfrm>
                <a:off x="480" y="1306"/>
                <a:ext cx="0" cy="2304"/>
              </a:xfrm>
              <a:prstGeom prst="line">
                <a:avLst/>
              </a:prstGeom>
              <a:noFill/>
              <a:ln w="254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8" name="Line 6"/>
              <p:cNvSpPr>
                <a:spLocks noChangeShapeType="1"/>
              </p:cNvSpPr>
              <p:nvPr/>
            </p:nvSpPr>
            <p:spPr bwMode="auto">
              <a:xfrm>
                <a:off x="480" y="3610"/>
                <a:ext cx="4656" cy="0"/>
              </a:xfrm>
              <a:prstGeom prst="line">
                <a:avLst/>
              </a:prstGeom>
              <a:noFill/>
              <a:ln w="254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9" name="Rectangle 7"/>
              <p:cNvSpPr>
                <a:spLocks noChangeArrowheads="1"/>
              </p:cNvSpPr>
              <p:nvPr/>
            </p:nvSpPr>
            <p:spPr bwMode="auto">
              <a:xfrm>
                <a:off x="528" y="1498"/>
                <a:ext cx="3648" cy="336"/>
              </a:xfrm>
              <a:prstGeom prst="rect">
                <a:avLst/>
              </a:prstGeom>
              <a:noFill/>
              <a:ln w="25400">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kumimoji="1" lang="zh-CN" altLang="en-US" sz="2000">
                    <a:solidFill>
                      <a:schemeClr val="tx1"/>
                    </a:solidFill>
                    <a:latin typeface="Arial Narrow" panose="020B0606020202030204" pitchFamily="34" charset="0"/>
                  </a:rPr>
                  <a:t>项目管理</a:t>
                </a:r>
                <a:r>
                  <a:rPr kumimoji="1" lang="en-US" altLang="zh-CN" sz="2000">
                    <a:solidFill>
                      <a:schemeClr val="tx1"/>
                    </a:solidFill>
                    <a:latin typeface="Arial Narrow" panose="020B0606020202030204" pitchFamily="34" charset="0"/>
                  </a:rPr>
                  <a:t>:100</a:t>
                </a:r>
              </a:p>
            </p:txBody>
          </p:sp>
          <p:sp>
            <p:nvSpPr>
              <p:cNvPr id="81930" name="Rectangle 8"/>
              <p:cNvSpPr>
                <a:spLocks noChangeArrowheads="1"/>
              </p:cNvSpPr>
              <p:nvPr/>
            </p:nvSpPr>
            <p:spPr bwMode="auto">
              <a:xfrm>
                <a:off x="576" y="2218"/>
                <a:ext cx="912" cy="336"/>
              </a:xfrm>
              <a:prstGeom prst="rect">
                <a:avLst/>
              </a:prstGeom>
              <a:noFill/>
              <a:ln w="25400">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kumimoji="1" lang="zh-CN" altLang="en-US" sz="2000">
                    <a:solidFill>
                      <a:schemeClr val="tx1"/>
                    </a:solidFill>
                    <a:latin typeface="Arial Narrow" panose="020B0606020202030204" pitchFamily="34" charset="0"/>
                  </a:rPr>
                  <a:t>需求</a:t>
                </a:r>
                <a:r>
                  <a:rPr kumimoji="1" lang="en-US" altLang="zh-CN" sz="2000">
                    <a:solidFill>
                      <a:schemeClr val="tx1"/>
                    </a:solidFill>
                    <a:latin typeface="Arial Narrow" panose="020B0606020202030204" pitchFamily="34" charset="0"/>
                  </a:rPr>
                  <a:t>:10</a:t>
                </a:r>
              </a:p>
            </p:txBody>
          </p:sp>
          <p:sp>
            <p:nvSpPr>
              <p:cNvPr id="81931" name="Rectangle 9"/>
              <p:cNvSpPr>
                <a:spLocks noChangeArrowheads="1"/>
              </p:cNvSpPr>
              <p:nvPr/>
            </p:nvSpPr>
            <p:spPr bwMode="auto">
              <a:xfrm>
                <a:off x="1632" y="2227"/>
                <a:ext cx="672" cy="336"/>
              </a:xfrm>
              <a:prstGeom prst="rect">
                <a:avLst/>
              </a:prstGeom>
              <a:noFill/>
              <a:ln w="25400">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kumimoji="1" lang="zh-CN" altLang="en-US" sz="2000">
                    <a:solidFill>
                      <a:schemeClr val="tx1"/>
                    </a:solidFill>
                    <a:latin typeface="Arial Narrow" panose="020B0606020202030204" pitchFamily="34" charset="0"/>
                  </a:rPr>
                  <a:t>设计</a:t>
                </a:r>
                <a:r>
                  <a:rPr kumimoji="1" lang="en-US" altLang="zh-CN" sz="2000">
                    <a:solidFill>
                      <a:schemeClr val="tx1"/>
                    </a:solidFill>
                    <a:latin typeface="Arial Narrow" panose="020B0606020202030204" pitchFamily="34" charset="0"/>
                  </a:rPr>
                  <a:t>:5</a:t>
                </a:r>
              </a:p>
            </p:txBody>
          </p:sp>
          <p:sp>
            <p:nvSpPr>
              <p:cNvPr id="81932" name="Text Box 10"/>
              <p:cNvSpPr txBox="1">
                <a:spLocks noChangeArrowheads="1"/>
              </p:cNvSpPr>
              <p:nvPr/>
            </p:nvSpPr>
            <p:spPr bwMode="auto">
              <a:xfrm>
                <a:off x="3" y="1363"/>
                <a:ext cx="343"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kumimoji="1" lang="zh-CN" altLang="en-US" sz="2000">
                    <a:solidFill>
                      <a:schemeClr val="tx1"/>
                    </a:solidFill>
                    <a:latin typeface="Arial Narrow" panose="020B0606020202030204" pitchFamily="34" charset="0"/>
                  </a:rPr>
                  <a:t>任务</a:t>
                </a:r>
              </a:p>
            </p:txBody>
          </p:sp>
          <p:grpSp>
            <p:nvGrpSpPr>
              <p:cNvPr id="81933" name="Group 11"/>
              <p:cNvGrpSpPr>
                <a:grpSpLocks/>
              </p:cNvGrpSpPr>
              <p:nvPr/>
            </p:nvGrpSpPr>
            <p:grpSpPr bwMode="auto">
              <a:xfrm>
                <a:off x="1248" y="2515"/>
                <a:ext cx="942" cy="672"/>
                <a:chOff x="1248" y="2160"/>
                <a:chExt cx="942" cy="672"/>
              </a:xfrm>
            </p:grpSpPr>
            <p:sp>
              <p:nvSpPr>
                <p:cNvPr id="81934" name="Rectangle 12"/>
                <p:cNvSpPr>
                  <a:spLocks noChangeArrowheads="1"/>
                </p:cNvSpPr>
                <p:nvPr/>
              </p:nvSpPr>
              <p:spPr bwMode="auto">
                <a:xfrm>
                  <a:off x="1248" y="2496"/>
                  <a:ext cx="720" cy="336"/>
                </a:xfrm>
                <a:prstGeom prst="rect">
                  <a:avLst/>
                </a:prstGeom>
                <a:noFill/>
                <a:ln w="25400">
                  <a:solidFill>
                    <a:srgbClr val="808080"/>
                  </a:solidFill>
                  <a:prstDash val="dash"/>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kumimoji="1" lang="zh-CN" altLang="en-US" sz="2000">
                      <a:solidFill>
                        <a:schemeClr val="tx1"/>
                      </a:solidFill>
                      <a:latin typeface="Arial Narrow" panose="020B0606020202030204" pitchFamily="34" charset="0"/>
                    </a:rPr>
                    <a:t>设计</a:t>
                  </a:r>
                  <a:r>
                    <a:rPr kumimoji="1" lang="en-US" altLang="zh-CN" sz="2000">
                      <a:solidFill>
                        <a:schemeClr val="tx1"/>
                      </a:solidFill>
                      <a:latin typeface="Arial Narrow" panose="020B0606020202030204" pitchFamily="34" charset="0"/>
                    </a:rPr>
                    <a:t>:5</a:t>
                  </a:r>
                </a:p>
              </p:txBody>
            </p:sp>
            <p:sp>
              <p:nvSpPr>
                <p:cNvPr id="81935" name="AutoShape 13"/>
                <p:cNvSpPr>
                  <a:spLocks noChangeArrowheads="1"/>
                </p:cNvSpPr>
                <p:nvPr/>
              </p:nvSpPr>
              <p:spPr bwMode="auto">
                <a:xfrm>
                  <a:off x="1824" y="2160"/>
                  <a:ext cx="366" cy="384"/>
                </a:xfrm>
                <a:prstGeom prst="curvedLeftArrow">
                  <a:avLst>
                    <a:gd name="adj1" fmla="val 20984"/>
                    <a:gd name="adj2" fmla="val 41967"/>
                    <a:gd name="adj3" fmla="val 33333"/>
                  </a:avLst>
                </a:prstGeom>
                <a:solidFill>
                  <a:schemeClr val="accent1"/>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grpSp>
        </p:grpSp>
        <p:sp>
          <p:nvSpPr>
            <p:cNvPr id="81926" name="Text Box 14"/>
            <p:cNvSpPr txBox="1">
              <a:spLocks noChangeArrowheads="1"/>
            </p:cNvSpPr>
            <p:nvPr/>
          </p:nvSpPr>
          <p:spPr bwMode="auto">
            <a:xfrm>
              <a:off x="3878" y="3748"/>
              <a:ext cx="13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kumimoji="1" lang="zh-CN" altLang="en-US" sz="2000">
                  <a:solidFill>
                    <a:schemeClr val="tx1"/>
                  </a:solidFill>
                  <a:latin typeface="Arial Narrow" panose="020B0606020202030204" pitchFamily="34" charset="0"/>
                </a:rPr>
                <a:t>时间</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2947" name="Rectangle 3"/>
          <p:cNvSpPr>
            <a:spLocks noGrp="1" noChangeArrowheads="1"/>
          </p:cNvSpPr>
          <p:nvPr>
            <p:ph type="body" idx="1"/>
          </p:nvPr>
        </p:nvSpPr>
        <p:spPr>
          <a:xfrm>
            <a:off x="900113" y="1916113"/>
            <a:ext cx="8064500" cy="4941887"/>
          </a:xfrm>
        </p:spPr>
        <p:txBody>
          <a:bodyPr/>
          <a:lstStyle/>
          <a:p>
            <a:pPr eaLnBrk="1" hangingPunct="1">
              <a:lnSpc>
                <a:spcPct val="130000"/>
              </a:lnSpc>
            </a:pPr>
            <a:r>
              <a:rPr lang="zh-CN" altLang="en-US" sz="2400" smtClean="0">
                <a:solidFill>
                  <a:schemeClr val="accent2"/>
                </a:solidFill>
                <a:latin typeface="黑体" panose="02010609060101010101" pitchFamily="49" charset="-122"/>
                <a:ea typeface="黑体" panose="02010609060101010101" pitchFamily="49" charset="-122"/>
              </a:rPr>
              <a:t>任务超前</a:t>
            </a:r>
            <a:r>
              <a:rPr lang="en-US" altLang="zh-CN" sz="2400" smtClean="0">
                <a:solidFill>
                  <a:schemeClr val="accent2"/>
                </a:solidFill>
                <a:latin typeface="黑体" panose="02010609060101010101" pitchFamily="49" charset="-122"/>
                <a:ea typeface="黑体" panose="02010609060101010101" pitchFamily="49" charset="-122"/>
              </a:rPr>
              <a:t>(Lead)</a:t>
            </a:r>
          </a:p>
          <a:p>
            <a:pPr eaLnBrk="1" hangingPunct="1">
              <a:lnSpc>
                <a:spcPct val="130000"/>
              </a:lnSpc>
              <a:buFont typeface="Wingdings 2" panose="05020102010507070707" pitchFamily="18" charset="2"/>
              <a:buNone/>
            </a:pPr>
            <a:r>
              <a:rPr kumimoji="1" lang="en-US" altLang="zh-CN" sz="2000" smtClean="0">
                <a:solidFill>
                  <a:schemeClr val="accent2"/>
                </a:solidFill>
                <a:ea typeface="黑体" panose="02010609060101010101" pitchFamily="49" charset="-122"/>
              </a:rPr>
              <a:t>     </a:t>
            </a:r>
            <a:r>
              <a:rPr kumimoji="1" lang="zh-CN" altLang="en-US" sz="2000" smtClean="0">
                <a:solidFill>
                  <a:schemeClr val="accent2"/>
                </a:solidFill>
                <a:ea typeface="黑体" panose="02010609060101010101" pitchFamily="49" charset="-122"/>
              </a:rPr>
              <a:t>举例：</a:t>
            </a:r>
            <a:r>
              <a:rPr kumimoji="1" lang="en-US" altLang="zh-CN" sz="2000" smtClean="0">
                <a:solidFill>
                  <a:schemeClr val="accent2"/>
                </a:solidFill>
                <a:ea typeface="黑体" panose="02010609060101010101" pitchFamily="49" charset="-122"/>
              </a:rPr>
              <a:t>A</a:t>
            </a:r>
            <a:r>
              <a:rPr kumimoji="1" lang="zh-CN" altLang="en-US" sz="2000" smtClean="0">
                <a:solidFill>
                  <a:schemeClr val="accent2"/>
                </a:solidFill>
                <a:latin typeface="黑体" panose="02010609060101010101" pitchFamily="49" charset="-122"/>
                <a:ea typeface="黑体" panose="02010609060101010101" pitchFamily="49" charset="-122"/>
              </a:rPr>
              <a:t>完成之前</a:t>
            </a:r>
            <a:r>
              <a:rPr kumimoji="1" lang="en-US" altLang="zh-CN" sz="2000" smtClean="0">
                <a:solidFill>
                  <a:schemeClr val="accent2"/>
                </a:solidFill>
                <a:latin typeface="黑体" panose="02010609060101010101" pitchFamily="49" charset="-122"/>
                <a:ea typeface="黑体" panose="02010609060101010101" pitchFamily="49" charset="-122"/>
              </a:rPr>
              <a:t>3</a:t>
            </a:r>
            <a:r>
              <a:rPr kumimoji="1" lang="zh-CN" altLang="en-US" sz="2000" smtClean="0">
                <a:solidFill>
                  <a:schemeClr val="accent2"/>
                </a:solidFill>
                <a:latin typeface="黑体" panose="02010609060101010101" pitchFamily="49" charset="-122"/>
                <a:ea typeface="黑体" panose="02010609060101010101" pitchFamily="49" charset="-122"/>
              </a:rPr>
              <a:t>天</a:t>
            </a:r>
            <a:r>
              <a:rPr kumimoji="1" lang="en-US" altLang="zh-CN" sz="2000" smtClean="0">
                <a:solidFill>
                  <a:schemeClr val="accent2"/>
                </a:solidFill>
                <a:ea typeface="黑体" panose="02010609060101010101" pitchFamily="49" charset="-122"/>
              </a:rPr>
              <a:t>B</a:t>
            </a:r>
            <a:r>
              <a:rPr kumimoji="1" lang="zh-CN" altLang="en-US" sz="2000" smtClean="0">
                <a:solidFill>
                  <a:schemeClr val="accent2"/>
                </a:solidFill>
                <a:latin typeface="黑体" panose="02010609060101010101" pitchFamily="49" charset="-122"/>
                <a:ea typeface="黑体" panose="02010609060101010101" pitchFamily="49" charset="-122"/>
              </a:rPr>
              <a:t>开始</a:t>
            </a:r>
          </a:p>
          <a:p>
            <a:pPr eaLnBrk="1" hangingPunct="1">
              <a:buFont typeface="Wingdings 2" panose="05020102010507070707" pitchFamily="18" charset="2"/>
              <a:buNone/>
            </a:pPr>
            <a:endParaRPr kumimoji="1" lang="zh-CN" altLang="en-US" sz="2000" smtClean="0">
              <a:solidFill>
                <a:schemeClr val="accent2"/>
              </a:solidFill>
              <a:latin typeface="黑体" panose="02010609060101010101" pitchFamily="49" charset="-122"/>
              <a:ea typeface="黑体" panose="02010609060101010101" pitchFamily="49" charset="-122"/>
            </a:endParaRPr>
          </a:p>
          <a:p>
            <a:pPr eaLnBrk="1" hangingPunct="1">
              <a:buFont typeface="Wingdings 2" panose="05020102010507070707" pitchFamily="18" charset="2"/>
              <a:buNone/>
            </a:pPr>
            <a:endParaRPr kumimoji="1" lang="zh-CN" altLang="en-US" sz="2000" smtClean="0">
              <a:solidFill>
                <a:schemeClr val="accent2"/>
              </a:solidFill>
              <a:latin typeface="黑体" panose="02010609060101010101" pitchFamily="49" charset="-122"/>
              <a:ea typeface="黑体" panose="02010609060101010101" pitchFamily="49" charset="-122"/>
            </a:endParaRPr>
          </a:p>
          <a:p>
            <a:pPr eaLnBrk="1" hangingPunct="1">
              <a:buFont typeface="Wingdings 2" panose="05020102010507070707" pitchFamily="18" charset="2"/>
              <a:buNone/>
            </a:pPr>
            <a:endParaRPr kumimoji="1" lang="zh-CN" altLang="en-US" sz="2000" smtClean="0">
              <a:solidFill>
                <a:schemeClr val="accent2"/>
              </a:solidFill>
              <a:latin typeface="黑体" panose="02010609060101010101" pitchFamily="49" charset="-122"/>
              <a:ea typeface="黑体" panose="02010609060101010101" pitchFamily="49" charset="-122"/>
            </a:endParaRPr>
          </a:p>
          <a:p>
            <a:pPr eaLnBrk="1" hangingPunct="1">
              <a:buFont typeface="Wingdings 2" panose="05020102010507070707" pitchFamily="18" charset="2"/>
              <a:buNone/>
            </a:pPr>
            <a:endParaRPr kumimoji="1" lang="zh-CN" altLang="en-US" sz="2000" smtClean="0">
              <a:solidFill>
                <a:schemeClr val="accent2"/>
              </a:solidFill>
              <a:latin typeface="黑体" panose="02010609060101010101" pitchFamily="49" charset="-122"/>
              <a:ea typeface="黑体" panose="02010609060101010101" pitchFamily="49" charset="-122"/>
            </a:endParaRPr>
          </a:p>
          <a:p>
            <a:pPr eaLnBrk="1" hangingPunct="1"/>
            <a:r>
              <a:rPr kumimoji="1" lang="zh-CN" altLang="en-US" sz="2000" smtClean="0"/>
              <a:t>作用：</a:t>
            </a:r>
          </a:p>
          <a:p>
            <a:pPr eaLnBrk="1" hangingPunct="1"/>
            <a:r>
              <a:rPr kumimoji="1" lang="en-US" altLang="zh-CN" sz="2000" smtClean="0"/>
              <a:t>1</a:t>
            </a:r>
            <a:r>
              <a:rPr kumimoji="1" lang="zh-CN" altLang="en-US" sz="2000" smtClean="0"/>
              <a:t>）解决任务的搭接</a:t>
            </a:r>
          </a:p>
          <a:p>
            <a:pPr eaLnBrk="1" hangingPunct="1"/>
            <a:r>
              <a:rPr kumimoji="1" lang="en-US" altLang="zh-CN" sz="2000" smtClean="0"/>
              <a:t>2</a:t>
            </a:r>
            <a:r>
              <a:rPr kumimoji="1" lang="zh-CN" altLang="en-US" sz="2000" smtClean="0"/>
              <a:t>）对任务可以进行合理的拆分</a:t>
            </a:r>
          </a:p>
          <a:p>
            <a:pPr eaLnBrk="1" hangingPunct="1"/>
            <a:r>
              <a:rPr kumimoji="1" lang="en-US" altLang="zh-CN" sz="2000" smtClean="0"/>
              <a:t>3</a:t>
            </a:r>
            <a:r>
              <a:rPr kumimoji="1" lang="zh-CN" altLang="en-US" sz="2000" smtClean="0"/>
              <a:t>）缩短项目工期</a:t>
            </a:r>
          </a:p>
          <a:p>
            <a:pPr eaLnBrk="1" hangingPunct="1"/>
            <a:endParaRPr kumimoji="1" lang="en-US" altLang="zh-CN" sz="2000" smtClean="0">
              <a:solidFill>
                <a:schemeClr val="accent2"/>
              </a:solidFill>
              <a:ea typeface="黑体" panose="02010609060101010101" pitchFamily="49" charset="-122"/>
            </a:endParaRPr>
          </a:p>
        </p:txBody>
      </p:sp>
      <p:grpSp>
        <p:nvGrpSpPr>
          <p:cNvPr id="82948" name="Group 4"/>
          <p:cNvGrpSpPr>
            <a:grpSpLocks/>
          </p:cNvGrpSpPr>
          <p:nvPr/>
        </p:nvGrpSpPr>
        <p:grpSpPr bwMode="auto">
          <a:xfrm>
            <a:off x="1619250" y="3206750"/>
            <a:ext cx="6105525" cy="1158875"/>
            <a:chOff x="624" y="1584"/>
            <a:chExt cx="4560" cy="730"/>
          </a:xfrm>
        </p:grpSpPr>
        <p:sp>
          <p:nvSpPr>
            <p:cNvPr id="82949" name="Rectangle 5"/>
            <p:cNvSpPr>
              <a:spLocks noChangeArrowheads="1"/>
            </p:cNvSpPr>
            <p:nvPr/>
          </p:nvSpPr>
          <p:spPr bwMode="auto">
            <a:xfrm>
              <a:off x="624" y="1632"/>
              <a:ext cx="1008" cy="576"/>
            </a:xfrm>
            <a:prstGeom prst="rect">
              <a:avLst/>
            </a:prstGeom>
            <a:solidFill>
              <a:srgbClr val="CC6600"/>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kumimoji="1" lang="zh-CN" altLang="en-US" sz="2000">
                  <a:solidFill>
                    <a:schemeClr val="bg1"/>
                  </a:solidFill>
                  <a:latin typeface="黑体" panose="02010609060101010101" pitchFamily="49" charset="-122"/>
                  <a:ea typeface="黑体" panose="02010609060101010101" pitchFamily="49" charset="-122"/>
                </a:rPr>
                <a:t>活动</a:t>
              </a:r>
              <a:r>
                <a:rPr kumimoji="1" lang="en-US" altLang="zh-CN" sz="2000">
                  <a:solidFill>
                    <a:schemeClr val="bg1"/>
                  </a:solidFill>
                  <a:latin typeface="黑体" panose="02010609060101010101" pitchFamily="49" charset="-122"/>
                  <a:ea typeface="黑体" panose="02010609060101010101" pitchFamily="49" charset="-122"/>
                </a:rPr>
                <a:t>A</a:t>
              </a:r>
            </a:p>
          </p:txBody>
        </p:sp>
        <p:sp>
          <p:nvSpPr>
            <p:cNvPr id="82950" name="Rectangle 6"/>
            <p:cNvSpPr>
              <a:spLocks noChangeArrowheads="1"/>
            </p:cNvSpPr>
            <p:nvPr/>
          </p:nvSpPr>
          <p:spPr bwMode="auto">
            <a:xfrm>
              <a:off x="4176" y="1632"/>
              <a:ext cx="1008" cy="576"/>
            </a:xfrm>
            <a:prstGeom prst="rect">
              <a:avLst/>
            </a:prstGeom>
            <a:solidFill>
              <a:srgbClr val="CC6600"/>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kumimoji="1" lang="zh-CN" altLang="en-US" sz="2000">
                  <a:solidFill>
                    <a:schemeClr val="bg1"/>
                  </a:solidFill>
                  <a:latin typeface="黑体" panose="02010609060101010101" pitchFamily="49" charset="-122"/>
                  <a:ea typeface="黑体" panose="02010609060101010101" pitchFamily="49" charset="-122"/>
                </a:rPr>
                <a:t>活动</a:t>
              </a:r>
              <a:r>
                <a:rPr kumimoji="1" lang="en-US" altLang="zh-CN" sz="2000">
                  <a:solidFill>
                    <a:schemeClr val="bg1"/>
                  </a:solidFill>
                  <a:latin typeface="黑体" panose="02010609060101010101" pitchFamily="49" charset="-122"/>
                  <a:ea typeface="黑体" panose="02010609060101010101" pitchFamily="49" charset="-122"/>
                </a:rPr>
                <a:t>B</a:t>
              </a:r>
            </a:p>
          </p:txBody>
        </p:sp>
        <p:sp>
          <p:nvSpPr>
            <p:cNvPr id="82951" name="Line 7"/>
            <p:cNvSpPr>
              <a:spLocks noChangeShapeType="1"/>
            </p:cNvSpPr>
            <p:nvPr/>
          </p:nvSpPr>
          <p:spPr bwMode="auto">
            <a:xfrm>
              <a:off x="1632" y="1968"/>
              <a:ext cx="2544" cy="0"/>
            </a:xfrm>
            <a:prstGeom prst="line">
              <a:avLst/>
            </a:prstGeom>
            <a:noFill/>
            <a:ln w="254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2" name="Text Box 8"/>
            <p:cNvSpPr txBox="1">
              <a:spLocks noChangeArrowheads="1"/>
            </p:cNvSpPr>
            <p:nvPr/>
          </p:nvSpPr>
          <p:spPr bwMode="auto">
            <a:xfrm>
              <a:off x="1969" y="1584"/>
              <a:ext cx="1919" cy="25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kumimoji="1" lang="zh-CN" altLang="en-US" sz="2000">
                  <a:latin typeface="黑体" panose="02010609060101010101" pitchFamily="49" charset="-122"/>
                  <a:ea typeface="黑体" panose="02010609060101010101" pitchFamily="49" charset="-122"/>
                </a:rPr>
                <a:t>结束</a:t>
              </a:r>
              <a:r>
                <a:rPr kumimoji="1" lang="en-US" altLang="zh-CN" sz="2000">
                  <a:latin typeface="黑体" panose="02010609060101010101" pitchFamily="49" charset="-122"/>
                  <a:ea typeface="黑体" panose="02010609060101010101" pitchFamily="49" charset="-122"/>
                </a:rPr>
                <a:t>---</a:t>
              </a:r>
              <a:r>
                <a:rPr kumimoji="1" lang="zh-CN" altLang="en-US" sz="2000">
                  <a:latin typeface="黑体" panose="02010609060101010101" pitchFamily="49" charset="-122"/>
                  <a:ea typeface="黑体" panose="02010609060101010101" pitchFamily="49" charset="-122"/>
                </a:rPr>
                <a:t>开始</a:t>
              </a:r>
            </a:p>
          </p:txBody>
        </p:sp>
        <p:sp>
          <p:nvSpPr>
            <p:cNvPr id="82953" name="Text Box 9"/>
            <p:cNvSpPr txBox="1">
              <a:spLocks noChangeArrowheads="1"/>
            </p:cNvSpPr>
            <p:nvPr/>
          </p:nvSpPr>
          <p:spPr bwMode="auto">
            <a:xfrm>
              <a:off x="1920" y="2064"/>
              <a:ext cx="1919" cy="25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eaLnBrk="1" hangingPunct="1">
                <a:spcBef>
                  <a:spcPct val="50000"/>
                </a:spcBef>
                <a:buClrTx/>
                <a:buFontTx/>
                <a:buNone/>
              </a:pPr>
              <a:r>
                <a:rPr kumimoji="1" lang="en-US" altLang="zh-CN" sz="2000">
                  <a:latin typeface="黑体" panose="02010609060101010101" pitchFamily="49" charset="-122"/>
                  <a:ea typeface="黑体" panose="02010609060101010101" pitchFamily="49" charset="-122"/>
                </a:rPr>
                <a:t>Lead=3</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65539" name="Rectangle 3"/>
          <p:cNvSpPr>
            <a:spLocks noGrp="1" noChangeArrowheads="1"/>
          </p:cNvSpPr>
          <p:nvPr>
            <p:ph type="body" idx="1"/>
          </p:nvPr>
        </p:nvSpPr>
        <p:spPr>
          <a:xfrm>
            <a:off x="1042988" y="2060575"/>
            <a:ext cx="7921625" cy="4797425"/>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进度编制的基本方法</a:t>
            </a:r>
          </a:p>
          <a:p>
            <a:pPr eaLnBrk="1" hangingPunct="1">
              <a:lnSpc>
                <a:spcPct val="120000"/>
              </a:lnSpc>
            </a:pPr>
            <a:r>
              <a:rPr lang="zh-CN" altLang="en-US" sz="2000" smtClean="0">
                <a:solidFill>
                  <a:schemeClr val="accent2"/>
                </a:solidFill>
                <a:latin typeface="黑体" panose="02010609060101010101" pitchFamily="49" charset="-122"/>
                <a:ea typeface="黑体" panose="02010609060101010101" pitchFamily="49" charset="-122"/>
              </a:rPr>
              <a:t>关键路径法</a:t>
            </a:r>
          </a:p>
          <a:p>
            <a:pPr lvl="1"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正推法</a:t>
            </a:r>
          </a:p>
          <a:p>
            <a:pPr lvl="1"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逆推法</a:t>
            </a:r>
          </a:p>
          <a:p>
            <a:pPr eaLnBrk="1" hangingPunct="1">
              <a:lnSpc>
                <a:spcPct val="120000"/>
              </a:lnSpc>
            </a:pPr>
            <a:r>
              <a:rPr lang="zh-CN" altLang="en-US" sz="2000" smtClean="0">
                <a:solidFill>
                  <a:schemeClr val="accent2"/>
                </a:solidFill>
                <a:latin typeface="黑体" panose="02010609060101010101" pitchFamily="49" charset="-122"/>
                <a:ea typeface="黑体" panose="02010609060101010101" pitchFamily="49" charset="-122"/>
              </a:rPr>
              <a:t>时间压缩法</a:t>
            </a:r>
          </a:p>
          <a:p>
            <a:pPr lvl="1"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赶工（</a:t>
            </a:r>
            <a:r>
              <a:rPr lang="en-US" altLang="zh-CN" sz="2000" smtClean="0">
                <a:ea typeface="黑体" panose="02010609060101010101" pitchFamily="49" charset="-122"/>
              </a:rPr>
              <a:t>Crash</a:t>
            </a:r>
            <a:r>
              <a:rPr lang="zh-CN" altLang="en-US" sz="2000" smtClean="0">
                <a:latin typeface="黑体" panose="02010609060101010101" pitchFamily="49" charset="-122"/>
                <a:ea typeface="黑体" panose="02010609060101010101" pitchFamily="49" charset="-122"/>
              </a:rPr>
              <a:t>）</a:t>
            </a:r>
          </a:p>
          <a:p>
            <a:pPr lvl="1"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快速跟进（</a:t>
            </a:r>
            <a:r>
              <a:rPr lang="en-US" altLang="zh-CN" sz="2000" smtClean="0">
                <a:ea typeface="黑体" panose="02010609060101010101" pitchFamily="49" charset="-122"/>
              </a:rPr>
              <a:t>Fast tracking</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搭接） </a:t>
            </a:r>
          </a:p>
          <a:p>
            <a:pPr eaLnBrk="1" hangingPunct="1">
              <a:lnSpc>
                <a:spcPct val="120000"/>
              </a:lnSpc>
            </a:pPr>
            <a:r>
              <a:rPr lang="zh-CN" altLang="en-US" sz="2000" smtClean="0">
                <a:solidFill>
                  <a:schemeClr val="accent2"/>
                </a:solidFill>
                <a:latin typeface="黑体" panose="02010609060101010101" pitchFamily="49" charset="-122"/>
                <a:ea typeface="黑体" panose="02010609060101010101" pitchFamily="49" charset="-122"/>
              </a:rPr>
              <a:t>资源调整尝试法</a:t>
            </a:r>
            <a:r>
              <a:rPr lang="zh-CN" altLang="en-US" sz="2000" smtClean="0">
                <a:latin typeface="黑体" panose="02010609060101010101" pitchFamily="49" charset="-122"/>
                <a:ea typeface="黑体" panose="02010609060101010101" pitchFamily="49" charset="-122"/>
              </a:rPr>
              <a:t> </a:t>
            </a:r>
          </a:p>
          <a:p>
            <a:pPr eaLnBrk="1" hangingPunct="1"/>
            <a:endParaRPr lang="en-US" altLang="zh-CN"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kumimoji="1" lang="zh-CN" altLang="en-US" smtClean="0"/>
              <a:t>软件项目进度计划</a:t>
            </a:r>
            <a:r>
              <a:rPr kumimoji="1" lang="en-US" altLang="zh-CN" sz="2400" smtClean="0">
                <a:latin typeface="宋体" panose="02010600030101010101" pitchFamily="2" charset="-122"/>
              </a:rPr>
              <a:t>——</a:t>
            </a:r>
            <a:r>
              <a:rPr lang="zh-CN" altLang="en-US" sz="2400" smtClean="0">
                <a:latin typeface="黑体" panose="02010609060101010101" pitchFamily="49" charset="-122"/>
              </a:rPr>
              <a:t>资源调整尝试法</a:t>
            </a:r>
            <a:r>
              <a:rPr lang="zh-CN" altLang="en-US" sz="2000" smtClean="0">
                <a:latin typeface="黑体" panose="02010609060101010101" pitchFamily="49" charset="-122"/>
                <a:ea typeface="黑体" panose="02010609060101010101" pitchFamily="49" charset="-122"/>
              </a:rPr>
              <a:t> </a:t>
            </a:r>
          </a:p>
        </p:txBody>
      </p:sp>
      <p:sp>
        <p:nvSpPr>
          <p:cNvPr id="83971" name="Rectangle 3"/>
          <p:cNvSpPr>
            <a:spLocks noGrp="1" noChangeArrowheads="1"/>
          </p:cNvSpPr>
          <p:nvPr>
            <p:ph type="body" idx="1"/>
          </p:nvPr>
        </p:nvSpPr>
        <p:spPr>
          <a:xfrm>
            <a:off x="611188" y="2060575"/>
            <a:ext cx="8353425" cy="4797425"/>
          </a:xfrm>
        </p:spPr>
        <p:txBody>
          <a:bodyPr/>
          <a:lstStyle/>
          <a:p>
            <a:pPr eaLnBrk="1" hangingPunct="1">
              <a:lnSpc>
                <a:spcPct val="110000"/>
              </a:lnSpc>
              <a:spcBef>
                <a:spcPct val="20000"/>
              </a:spcBef>
            </a:pPr>
            <a:r>
              <a:rPr lang="zh-CN" altLang="en-US" sz="2400" smtClean="0">
                <a:solidFill>
                  <a:schemeClr val="accent2"/>
                </a:solidFill>
                <a:latin typeface="黑体" panose="02010609060101010101" pitchFamily="49" charset="-122"/>
                <a:ea typeface="黑体" panose="02010609060101010101" pitchFamily="49" charset="-122"/>
              </a:rPr>
              <a:t>资源调整尝试法</a:t>
            </a:r>
          </a:p>
          <a:p>
            <a:pPr lvl="1" eaLnBrk="1" hangingPunct="1">
              <a:lnSpc>
                <a:spcPct val="110000"/>
              </a:lnSpc>
            </a:pPr>
            <a:r>
              <a:rPr lang="zh-CN" altLang="en-US" sz="2000" smtClean="0">
                <a:latin typeface="宋体" panose="02010600030101010101" pitchFamily="2" charset="-122"/>
              </a:rPr>
              <a:t>资源优化配置</a:t>
            </a:r>
          </a:p>
          <a:p>
            <a:pPr lvl="1" eaLnBrk="1" hangingPunct="1">
              <a:lnSpc>
                <a:spcPct val="110000"/>
              </a:lnSpc>
            </a:pPr>
            <a:r>
              <a:rPr lang="zh-CN" altLang="en-US" sz="2000" smtClean="0">
                <a:latin typeface="宋体" panose="02010600030101010101" pitchFamily="2" charset="-122"/>
              </a:rPr>
              <a:t>通过调整进度计划，形成平稳连续的资源需求</a:t>
            </a:r>
          </a:p>
          <a:p>
            <a:pPr lvl="2" eaLnBrk="1" hangingPunct="1">
              <a:lnSpc>
                <a:spcPct val="110000"/>
              </a:lnSpc>
            </a:pPr>
            <a:r>
              <a:rPr lang="zh-CN" altLang="en-US" smtClean="0">
                <a:latin typeface="宋体" panose="02010600030101010101" pitchFamily="2" charset="-122"/>
              </a:rPr>
              <a:t>最有效的利用资源</a:t>
            </a:r>
          </a:p>
          <a:p>
            <a:pPr lvl="2" eaLnBrk="1" hangingPunct="1">
              <a:lnSpc>
                <a:spcPct val="110000"/>
              </a:lnSpc>
            </a:pPr>
            <a:r>
              <a:rPr lang="zh-CN" altLang="en-US" smtClean="0">
                <a:latin typeface="宋体" panose="02010600030101010101" pitchFamily="2" charset="-122"/>
              </a:rPr>
              <a:t>使资源闲置的时间最小化</a:t>
            </a:r>
          </a:p>
          <a:p>
            <a:pPr lvl="2" eaLnBrk="1" hangingPunct="1">
              <a:lnSpc>
                <a:spcPct val="110000"/>
              </a:lnSpc>
            </a:pPr>
            <a:r>
              <a:rPr lang="zh-CN" altLang="en-US" smtClean="0">
                <a:latin typeface="宋体" panose="02010600030101010101" pitchFamily="2" charset="-122"/>
              </a:rPr>
              <a:t>尽量避免超出资源能力</a:t>
            </a:r>
          </a:p>
          <a:p>
            <a:pPr lvl="1" eaLnBrk="1" hangingPunct="1">
              <a:lnSpc>
                <a:spcPct val="110000"/>
              </a:lnSpc>
            </a:pPr>
            <a:r>
              <a:rPr lang="zh-CN" altLang="en-US" sz="2000" smtClean="0">
                <a:latin typeface="宋体" panose="02010600030101010101" pitchFamily="2" charset="-122"/>
              </a:rPr>
              <a:t>方法</a:t>
            </a:r>
          </a:p>
          <a:p>
            <a:pPr lvl="2" eaLnBrk="1" hangingPunct="1">
              <a:lnSpc>
                <a:spcPct val="110000"/>
              </a:lnSpc>
            </a:pPr>
            <a:r>
              <a:rPr lang="zh-CN" altLang="en-US" smtClean="0">
                <a:latin typeface="宋体" panose="02010600030101010101" pitchFamily="2" charset="-122"/>
              </a:rPr>
              <a:t>资源平衡，维持工期不变，使资源强度尽可能平衡</a:t>
            </a:r>
          </a:p>
          <a:p>
            <a:pPr lvl="2" eaLnBrk="1" hangingPunct="1">
              <a:lnSpc>
                <a:spcPct val="110000"/>
              </a:lnSpc>
            </a:pPr>
            <a:r>
              <a:rPr lang="zh-CN" altLang="en-US" smtClean="0">
                <a:latin typeface="宋体" panose="02010600030101010101" pitchFamily="2" charset="-122"/>
              </a:rPr>
              <a:t>在满足资源约束条件下，使工期最短</a:t>
            </a:r>
          </a:p>
          <a:p>
            <a:pPr lvl="3" eaLnBrk="1" hangingPunct="1">
              <a:lnSpc>
                <a:spcPct val="110000"/>
              </a:lnSpc>
            </a:pPr>
            <a:r>
              <a:rPr lang="zh-CN" altLang="en-US" b="1" smtClean="0">
                <a:latin typeface="宋体" panose="02010600030101010101" pitchFamily="2" charset="-122"/>
              </a:rPr>
              <a:t>将资源从非关键活动转到关键活动</a:t>
            </a:r>
          </a:p>
          <a:p>
            <a:pPr lvl="3" eaLnBrk="1" hangingPunct="1">
              <a:lnSpc>
                <a:spcPct val="110000"/>
              </a:lnSpc>
            </a:pPr>
            <a:r>
              <a:rPr lang="zh-CN" altLang="en-US" b="1" smtClean="0">
                <a:latin typeface="宋体" panose="02010600030101010101" pitchFamily="2" charset="-122"/>
              </a:rPr>
              <a:t>逆向资源分配法</a:t>
            </a:r>
          </a:p>
          <a:p>
            <a:pPr eaLnBrk="1" hangingPunct="1">
              <a:lnSpc>
                <a:spcPct val="110000"/>
              </a:lnSpc>
              <a:spcBef>
                <a:spcPct val="20000"/>
              </a:spcBef>
            </a:pPr>
            <a:endParaRPr lang="en-US" altLang="zh-CN" sz="2000" smtClean="0">
              <a:solidFill>
                <a:schemeClr val="accent2"/>
              </a:solidFill>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4995" name="Rectangle 3"/>
          <p:cNvSpPr>
            <a:spLocks noGrp="1" noChangeArrowheads="1"/>
          </p:cNvSpPr>
          <p:nvPr>
            <p:ph type="body" idx="1"/>
          </p:nvPr>
        </p:nvSpPr>
        <p:spPr>
          <a:xfrm>
            <a:off x="468313" y="1916113"/>
            <a:ext cx="8496300" cy="4941887"/>
          </a:xfrm>
        </p:spPr>
        <p:txBody>
          <a:bodyPr/>
          <a:lstStyle/>
          <a:p>
            <a:pPr eaLnBrk="1" hangingPunct="1"/>
            <a:r>
              <a:rPr lang="zh-CN" altLang="en-US" sz="2000" smtClean="0">
                <a:solidFill>
                  <a:schemeClr val="accent2"/>
                </a:solidFill>
                <a:latin typeface="黑体" panose="02010609060101010101" pitchFamily="49" charset="-122"/>
                <a:ea typeface="黑体" panose="02010609060101010101" pitchFamily="49" charset="-122"/>
              </a:rPr>
              <a:t>资源平衡法</a:t>
            </a:r>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465388"/>
            <a:ext cx="8280400"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6019" name="Rectangle 3"/>
          <p:cNvSpPr>
            <a:spLocks noGrp="1" noChangeArrowheads="1"/>
          </p:cNvSpPr>
          <p:nvPr>
            <p:ph type="body" idx="1"/>
          </p:nvPr>
        </p:nvSpPr>
        <p:spPr>
          <a:xfrm>
            <a:off x="755650" y="1916113"/>
            <a:ext cx="8208963" cy="4941887"/>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项目成本预算</a:t>
            </a:r>
          </a:p>
          <a:p>
            <a:pPr eaLnBrk="1" hangingPunct="1">
              <a:buFont typeface="Wingdings 2" panose="05020102010507070707" pitchFamily="18" charset="2"/>
              <a:buNone/>
            </a:pPr>
            <a:r>
              <a:rPr lang="zh-CN" altLang="en-US" sz="2400" smtClean="0">
                <a:solidFill>
                  <a:schemeClr val="accent2"/>
                </a:solidFill>
                <a:latin typeface="黑体" panose="02010609060101010101" pitchFamily="49" charset="-122"/>
                <a:ea typeface="黑体" panose="02010609060101010101" pitchFamily="49" charset="-122"/>
              </a:rPr>
              <a:t>   </a:t>
            </a:r>
            <a:r>
              <a:rPr lang="en-US" altLang="zh-CN" sz="2400" smtClean="0">
                <a:solidFill>
                  <a:schemeClr val="accent2"/>
                </a:solidFill>
                <a:ea typeface="黑体" panose="02010609060101010101" pitchFamily="49" charset="-122"/>
              </a:rPr>
              <a:t>——</a:t>
            </a:r>
            <a:r>
              <a:rPr lang="zh-CN" altLang="en-US" sz="2400" smtClean="0">
                <a:solidFill>
                  <a:schemeClr val="accent2"/>
                </a:solidFill>
                <a:latin typeface="黑体" panose="02010609060101010101" pitchFamily="49" charset="-122"/>
                <a:ea typeface="黑体" panose="02010609060101010101" pitchFamily="49" charset="-122"/>
              </a:rPr>
              <a:t>分配项目成本，进行成本预算</a:t>
            </a:r>
          </a:p>
          <a:p>
            <a:pPr eaLnBrk="1" hangingPunct="1">
              <a:lnSpc>
                <a:spcPct val="120000"/>
              </a:lnSpc>
              <a:buFont typeface="Wingdings 2" panose="05020102010507070707" pitchFamily="18" charset="2"/>
              <a:buNone/>
            </a:pPr>
            <a:r>
              <a:rPr lang="zh-CN" altLang="en-US" sz="2000" smtClean="0">
                <a:latin typeface="黑体" panose="02010609060101010101" pitchFamily="49" charset="-122"/>
                <a:ea typeface="黑体" panose="02010609060101010101" pitchFamily="49" charset="-122"/>
              </a:rPr>
              <a:t>   </a:t>
            </a:r>
            <a:r>
              <a:rPr lang="zh-CN" altLang="en-US" sz="2000" smtClean="0">
                <a:solidFill>
                  <a:schemeClr val="accent2"/>
                </a:solidFill>
                <a:latin typeface="黑体" panose="02010609060101010101" pitchFamily="49" charset="-122"/>
                <a:ea typeface="黑体" panose="02010609060101010101" pitchFamily="49" charset="-122"/>
              </a:rPr>
              <a:t>项目的预算成本组成：</a:t>
            </a:r>
          </a:p>
          <a:p>
            <a:pPr lvl="1" eaLnBrk="1" hangingPunct="1">
              <a:lnSpc>
                <a:spcPct val="120000"/>
              </a:lnSpc>
            </a:pPr>
            <a:r>
              <a:rPr lang="zh-CN" altLang="en-US" sz="2000" smtClean="0">
                <a:solidFill>
                  <a:schemeClr val="accent2"/>
                </a:solidFill>
                <a:latin typeface="黑体" panose="02010609060101010101" pitchFamily="49" charset="-122"/>
                <a:ea typeface="黑体" panose="02010609060101010101" pitchFamily="49" charset="-122"/>
              </a:rPr>
              <a:t>资源成本</a:t>
            </a:r>
          </a:p>
          <a:p>
            <a:pPr lvl="2" eaLnBrk="1" hangingPunct="1">
              <a:lnSpc>
                <a:spcPct val="120000"/>
              </a:lnSpc>
              <a:spcBef>
                <a:spcPct val="30000"/>
              </a:spcBef>
            </a:pPr>
            <a:r>
              <a:rPr lang="zh-CN" altLang="en-US" smtClean="0">
                <a:latin typeface="宋体" panose="02010600030101010101" pitchFamily="2" charset="-122"/>
              </a:rPr>
              <a:t>分配给项目中资源的成本</a:t>
            </a:r>
          </a:p>
          <a:p>
            <a:pPr lvl="1" eaLnBrk="1" hangingPunct="1">
              <a:lnSpc>
                <a:spcPct val="120000"/>
              </a:lnSpc>
            </a:pPr>
            <a:r>
              <a:rPr lang="zh-CN" altLang="en-US" sz="2000" smtClean="0">
                <a:solidFill>
                  <a:schemeClr val="accent2"/>
                </a:solidFill>
                <a:latin typeface="黑体" panose="02010609060101010101" pitchFamily="49" charset="-122"/>
                <a:ea typeface="黑体" panose="02010609060101010101" pitchFamily="49" charset="-122"/>
              </a:rPr>
              <a:t>固定成本</a:t>
            </a:r>
          </a:p>
          <a:p>
            <a:pPr lvl="2" eaLnBrk="1" hangingPunct="1">
              <a:lnSpc>
                <a:spcPct val="120000"/>
              </a:lnSpc>
              <a:spcBef>
                <a:spcPct val="30000"/>
              </a:spcBef>
            </a:pPr>
            <a:r>
              <a:rPr lang="zh-CN" altLang="en-US" smtClean="0">
                <a:latin typeface="宋体" panose="02010600030101010101" pitchFamily="2" charset="-122"/>
              </a:rPr>
              <a:t>是一种不因任务工期或资源完成工时的变化而变化的成本</a:t>
            </a:r>
          </a:p>
          <a:p>
            <a:pPr eaLnBrk="1" hangingPunct="1"/>
            <a:r>
              <a:rPr lang="zh-CN" altLang="en-US" sz="2400" smtClean="0">
                <a:solidFill>
                  <a:schemeClr val="accent2"/>
                </a:solidFill>
                <a:latin typeface="黑体" panose="02010609060101010101" pitchFamily="49" charset="-122"/>
                <a:ea typeface="黑体" panose="02010609060101010101" pitchFamily="49" charset="-122"/>
              </a:rPr>
              <a:t>成本预算的作用</a:t>
            </a:r>
          </a:p>
          <a:p>
            <a:pPr lvl="1" eaLnBrk="1" hangingPunct="1">
              <a:lnSpc>
                <a:spcPct val="120000"/>
              </a:lnSpc>
            </a:pPr>
            <a:r>
              <a:rPr lang="zh-CN" altLang="en-US" sz="2000" smtClean="0">
                <a:latin typeface="宋体" panose="02010600030101010101" pitchFamily="2" charset="-122"/>
              </a:rPr>
              <a:t>确保各项工作获得所需的资源</a:t>
            </a:r>
          </a:p>
          <a:p>
            <a:pPr lvl="1" eaLnBrk="1" hangingPunct="1">
              <a:lnSpc>
                <a:spcPct val="120000"/>
              </a:lnSpc>
            </a:pPr>
            <a:r>
              <a:rPr lang="zh-CN" altLang="en-US" sz="2000" smtClean="0">
                <a:latin typeface="宋体" panose="02010600030101010101" pitchFamily="2" charset="-122"/>
              </a:rPr>
              <a:t>是实际成本的一种控制机制</a:t>
            </a:r>
          </a:p>
          <a:p>
            <a:pPr lvl="1" eaLnBrk="1" hangingPunct="1">
              <a:lnSpc>
                <a:spcPct val="120000"/>
              </a:lnSpc>
            </a:pPr>
            <a:r>
              <a:rPr lang="zh-CN" altLang="en-US" sz="2000" smtClean="0">
                <a:latin typeface="宋体" panose="02010600030101010101" pitchFamily="2" charset="-122"/>
              </a:rPr>
              <a:t>为项目管理者控制项目提供一把尺子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7043" name="Rectangle 3"/>
          <p:cNvSpPr>
            <a:spLocks noGrp="1" noChangeArrowheads="1"/>
          </p:cNvSpPr>
          <p:nvPr>
            <p:ph type="body" idx="1"/>
          </p:nvPr>
        </p:nvSpPr>
        <p:spPr>
          <a:xfrm>
            <a:off x="755650" y="2133600"/>
            <a:ext cx="8208963" cy="4724400"/>
          </a:xfrm>
        </p:spPr>
        <p:txBody>
          <a:bodyPr/>
          <a:lstStyle/>
          <a:p>
            <a:pPr eaLnBrk="1" hangingPunct="1">
              <a:lnSpc>
                <a:spcPct val="120000"/>
              </a:lnSpc>
            </a:pPr>
            <a:r>
              <a:rPr lang="zh-CN" altLang="en-US" sz="2400" smtClean="0">
                <a:solidFill>
                  <a:schemeClr val="accent2"/>
                </a:solidFill>
                <a:latin typeface="黑体" panose="02010609060101010101" pitchFamily="49" charset="-122"/>
                <a:ea typeface="黑体" panose="02010609060101010101" pitchFamily="49" charset="-122"/>
              </a:rPr>
              <a:t>分配项目成本包括三种情况</a:t>
            </a:r>
          </a:p>
          <a:p>
            <a:pPr lvl="1" eaLnBrk="1" hangingPunct="1">
              <a:lnSpc>
                <a:spcPct val="130000"/>
              </a:lnSpc>
              <a:spcBef>
                <a:spcPct val="50000"/>
              </a:spcBef>
            </a:pPr>
            <a:r>
              <a:rPr lang="zh-CN" altLang="en-US" sz="2000" smtClean="0">
                <a:latin typeface="黑体" panose="02010609060101010101" pitchFamily="49" charset="-122"/>
                <a:ea typeface="黑体" panose="02010609060101010101" pitchFamily="49" charset="-122"/>
              </a:rPr>
              <a:t>分配资源成本</a:t>
            </a:r>
          </a:p>
          <a:p>
            <a:pPr lvl="1" eaLnBrk="1" hangingPunct="1">
              <a:lnSpc>
                <a:spcPct val="130000"/>
              </a:lnSpc>
              <a:spcBef>
                <a:spcPct val="50000"/>
              </a:spcBef>
            </a:pPr>
            <a:r>
              <a:rPr lang="zh-CN" altLang="en-US" sz="2000" smtClean="0">
                <a:latin typeface="黑体" panose="02010609060101010101" pitchFamily="49" charset="-122"/>
                <a:ea typeface="黑体" panose="02010609060101010101" pitchFamily="49" charset="-122"/>
              </a:rPr>
              <a:t>分配固定资源成本</a:t>
            </a:r>
          </a:p>
          <a:p>
            <a:pPr lvl="1" eaLnBrk="1" hangingPunct="1">
              <a:lnSpc>
                <a:spcPct val="130000"/>
              </a:lnSpc>
              <a:spcBef>
                <a:spcPct val="50000"/>
              </a:spcBef>
              <a:buFont typeface="黑体" panose="02010609060101010101" pitchFamily="49" charset="-122"/>
              <a:buNone/>
            </a:pPr>
            <a:r>
              <a:rPr lang="zh-CN" altLang="en-US" sz="2000" smtClean="0">
                <a:latin typeface="黑体" panose="02010609060101010101" pitchFamily="49" charset="-122"/>
                <a:ea typeface="黑体" panose="02010609060101010101" pitchFamily="49" charset="-122"/>
              </a:rPr>
              <a:t>  例如：需要的硬件设备</a:t>
            </a:r>
          </a:p>
          <a:p>
            <a:pPr lvl="1" eaLnBrk="1" hangingPunct="1">
              <a:lnSpc>
                <a:spcPct val="130000"/>
              </a:lnSpc>
              <a:spcBef>
                <a:spcPct val="50000"/>
              </a:spcBef>
            </a:pPr>
            <a:r>
              <a:rPr lang="zh-CN" altLang="en-US" sz="2000" smtClean="0">
                <a:latin typeface="黑体" panose="02010609060101010101" pitchFamily="49" charset="-122"/>
                <a:ea typeface="黑体" panose="02010609060101010101" pitchFamily="49" charset="-122"/>
              </a:rPr>
              <a:t>分配固定成本</a:t>
            </a:r>
          </a:p>
          <a:p>
            <a:pPr lvl="1" eaLnBrk="1" hangingPunct="1">
              <a:lnSpc>
                <a:spcPct val="130000"/>
              </a:lnSpc>
              <a:spcBef>
                <a:spcPct val="50000"/>
              </a:spcBef>
              <a:buFont typeface="黑体" panose="02010609060101010101" pitchFamily="49" charset="-122"/>
              <a:buNone/>
            </a:pPr>
            <a:r>
              <a:rPr lang="zh-CN" altLang="en-US" sz="2000" smtClean="0">
                <a:latin typeface="黑体" panose="02010609060101010101" pitchFamily="49" charset="-122"/>
                <a:ea typeface="黑体" panose="02010609060101010101" pitchFamily="49" charset="-122"/>
              </a:rPr>
              <a:t>  例如：培训任务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8067" name="Rectangle 3"/>
          <p:cNvSpPr>
            <a:spLocks noGrp="1" noChangeArrowheads="1"/>
          </p:cNvSpPr>
          <p:nvPr>
            <p:ph type="body" idx="1"/>
          </p:nvPr>
        </p:nvSpPr>
        <p:spPr>
          <a:xfrm>
            <a:off x="755650" y="1916113"/>
            <a:ext cx="8208963" cy="4941887"/>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调整计划</a:t>
            </a:r>
          </a:p>
          <a:p>
            <a:pPr lvl="1" eaLnBrk="1" hangingPunct="1"/>
            <a:r>
              <a:rPr lang="zh-CN" altLang="en-US" sz="2000" smtClean="0">
                <a:latin typeface="黑体" panose="02010609060101010101" pitchFamily="49" charset="-122"/>
                <a:ea typeface="黑体" panose="02010609060101010101" pitchFamily="49" charset="-122"/>
              </a:rPr>
              <a:t>调整资源</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解决资源冲突</a:t>
            </a:r>
          </a:p>
          <a:p>
            <a:pPr lvl="1" eaLnBrk="1" hangingPunct="1"/>
            <a:r>
              <a:rPr lang="zh-CN" altLang="en-US" sz="2000" smtClean="0">
                <a:latin typeface="黑体" panose="02010609060101010101" pitchFamily="49" charset="-122"/>
                <a:ea typeface="黑体" panose="02010609060101010101" pitchFamily="49" charset="-122"/>
              </a:rPr>
              <a:t>调整进度</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优化项目</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缩短工期</a:t>
            </a:r>
          </a:p>
          <a:p>
            <a:pPr lvl="1" eaLnBrk="1" hangingPunct="1"/>
            <a:r>
              <a:rPr lang="zh-CN" altLang="en-US" sz="2000" smtClean="0">
                <a:latin typeface="黑体" panose="02010609060101010101" pitchFamily="49" charset="-122"/>
                <a:ea typeface="黑体" panose="02010609060101010101" pitchFamily="49" charset="-122"/>
              </a:rPr>
              <a:t>调整项目成本预算</a:t>
            </a:r>
            <a:r>
              <a:rPr lang="en-US" altLang="zh-CN" sz="2000" smtClean="0">
                <a:latin typeface="黑体" panose="02010609060101010101" pitchFamily="49" charset="-122"/>
                <a:ea typeface="黑体" panose="02010609060101010101" pitchFamily="49" charset="-122"/>
              </a:rPr>
              <a:t>,</a:t>
            </a:r>
            <a:r>
              <a:rPr lang="zh-CN" altLang="en-US" sz="2000" smtClean="0">
                <a:latin typeface="黑体" panose="02010609060101010101" pitchFamily="49" charset="-122"/>
                <a:ea typeface="黑体" panose="02010609060101010101" pitchFamily="49" charset="-122"/>
              </a:rPr>
              <a:t>以便减少项目费用</a:t>
            </a:r>
          </a:p>
          <a:p>
            <a:pPr eaLnBrk="1" hangingPunct="1"/>
            <a:r>
              <a:rPr lang="zh-CN" altLang="en-US" sz="2000" smtClean="0">
                <a:solidFill>
                  <a:schemeClr val="accent2"/>
                </a:solidFill>
                <a:latin typeface="黑体" panose="02010609060101010101" pitchFamily="49" charset="-122"/>
                <a:ea typeface="黑体" panose="02010609060101010101" pitchFamily="49" charset="-122"/>
              </a:rPr>
              <a:t>解决资源冲突的方法</a:t>
            </a:r>
          </a:p>
          <a:p>
            <a:pPr lvl="1" eaLnBrk="1" hangingPunct="1"/>
            <a:r>
              <a:rPr lang="zh-CN" altLang="en-US" sz="2000" smtClean="0">
                <a:latin typeface="黑体" panose="02010609060101010101" pitchFamily="49" charset="-122"/>
                <a:ea typeface="黑体" panose="02010609060101010101" pitchFamily="49" charset="-122"/>
              </a:rPr>
              <a:t>资源调配</a:t>
            </a:r>
          </a:p>
          <a:p>
            <a:pPr lvl="1" eaLnBrk="1" hangingPunct="1"/>
            <a:r>
              <a:rPr lang="zh-CN" altLang="en-US" sz="2000" smtClean="0">
                <a:latin typeface="黑体" panose="02010609060101010101" pitchFamily="49" charset="-122"/>
                <a:ea typeface="黑体" panose="02010609060101010101" pitchFamily="49" charset="-122"/>
              </a:rPr>
              <a:t>推迟资源开始工作时间</a:t>
            </a:r>
          </a:p>
          <a:p>
            <a:pPr lvl="1" eaLnBrk="1" hangingPunct="1"/>
            <a:r>
              <a:rPr lang="zh-CN" altLang="en-US" sz="2000" smtClean="0">
                <a:latin typeface="黑体" panose="02010609060101010101" pitchFamily="49" charset="-122"/>
                <a:ea typeface="黑体" panose="02010609060101010101" pitchFamily="49" charset="-122"/>
              </a:rPr>
              <a:t>增加资源总量</a:t>
            </a:r>
          </a:p>
          <a:p>
            <a:pPr lvl="1" eaLnBrk="1" hangingPunct="1"/>
            <a:r>
              <a:rPr lang="zh-CN" altLang="en-US" sz="2000" smtClean="0">
                <a:latin typeface="黑体" panose="02010609060101010101" pitchFamily="49" charset="-122"/>
                <a:ea typeface="黑体" panose="02010609060101010101" pitchFamily="49" charset="-122"/>
              </a:rPr>
              <a:t>替换资源</a:t>
            </a:r>
          </a:p>
          <a:p>
            <a:pPr lvl="1" eaLnBrk="1" hangingPunct="1"/>
            <a:r>
              <a:rPr lang="zh-CN" altLang="en-US" sz="2000" smtClean="0">
                <a:latin typeface="黑体" panose="02010609060101010101" pitchFamily="49" charset="-122"/>
                <a:ea typeface="黑体" panose="02010609060101010101" pitchFamily="49" charset="-122"/>
              </a:rPr>
              <a:t>设置资源加班时间</a:t>
            </a:r>
          </a:p>
          <a:p>
            <a:pPr lvl="1" eaLnBrk="1" hangingPunct="1"/>
            <a:r>
              <a:rPr lang="zh-CN" altLang="en-US" sz="2000" smtClean="0">
                <a:latin typeface="黑体" panose="02010609060101010101" pitchFamily="49" charset="-122"/>
                <a:ea typeface="黑体" panose="02010609060101010101" pitchFamily="49" charset="-122"/>
              </a:rPr>
              <a:t>调整资源日历</a:t>
            </a:r>
          </a:p>
          <a:p>
            <a:pPr lvl="1" eaLnBrk="1" hangingPunct="1"/>
            <a:r>
              <a:rPr lang="zh-CN" altLang="en-US" sz="2000" smtClean="0">
                <a:latin typeface="黑体" panose="02010609060101010101" pitchFamily="49" charset="-122"/>
                <a:ea typeface="黑体" panose="02010609060101010101" pitchFamily="49" charset="-122"/>
              </a:rPr>
              <a:t>只使用资源的一部分工作时间</a:t>
            </a:r>
          </a:p>
          <a:p>
            <a:pPr eaLnBrk="1" hangingPunct="1"/>
            <a:endParaRPr lang="en-US" altLang="zh-CN"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89091" name="Rectangle 3"/>
          <p:cNvSpPr>
            <a:spLocks noGrp="1" noChangeArrowheads="1"/>
          </p:cNvSpPr>
          <p:nvPr>
            <p:ph type="body" idx="1"/>
          </p:nvPr>
        </p:nvSpPr>
        <p:spPr>
          <a:xfrm>
            <a:off x="755650" y="1989138"/>
            <a:ext cx="8208963" cy="4868862"/>
          </a:xfrm>
        </p:spPr>
        <p:txBody>
          <a:bodyPr/>
          <a:lstStyle/>
          <a:p>
            <a:pPr eaLnBrk="1" hangingPunct="1"/>
            <a:r>
              <a:rPr lang="zh-CN" altLang="en-US" sz="2000" smtClean="0">
                <a:solidFill>
                  <a:schemeClr val="accent2"/>
                </a:solidFill>
                <a:latin typeface="黑体" panose="02010609060101010101" pitchFamily="49" charset="-122"/>
                <a:ea typeface="黑体" panose="02010609060101010101" pitchFamily="49" charset="-122"/>
              </a:rPr>
              <a:t>优化进度，缩短工期</a:t>
            </a:r>
          </a:p>
          <a:p>
            <a:pPr lvl="1" algn="just"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分解关键任务</a:t>
            </a:r>
          </a:p>
          <a:p>
            <a:pPr lvl="1" algn="just"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给任务增加资源</a:t>
            </a:r>
          </a:p>
          <a:p>
            <a:pPr lvl="1" algn="just"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缩减关键任务的工期</a:t>
            </a:r>
          </a:p>
          <a:p>
            <a:pPr lvl="1" algn="just"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重叠关键任务</a:t>
            </a:r>
          </a:p>
          <a:p>
            <a:pPr lvl="1" algn="just"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设置日历增加工作时间</a:t>
            </a:r>
          </a:p>
          <a:p>
            <a:pPr lvl="1" algn="just"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通过减少工时来缩减任务工期</a:t>
            </a:r>
          </a:p>
          <a:p>
            <a:pPr lvl="1" algn="just" eaLnBrk="1" hangingPunct="1">
              <a:lnSpc>
                <a:spcPct val="130000"/>
              </a:lnSpc>
              <a:spcBef>
                <a:spcPct val="30000"/>
              </a:spcBef>
            </a:pPr>
            <a:r>
              <a:rPr lang="zh-CN" altLang="en-US" sz="2000" smtClean="0">
                <a:latin typeface="黑体" panose="02010609060101010101" pitchFamily="49" charset="-122"/>
                <a:ea typeface="黑体" panose="02010609060101010101" pitchFamily="49" charset="-122"/>
              </a:rPr>
              <a:t>通过分配加班工时来缩短关键任务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90115" name="Rectangle 3"/>
          <p:cNvSpPr>
            <a:spLocks noGrp="1" noChangeArrowheads="1"/>
          </p:cNvSpPr>
          <p:nvPr>
            <p:ph type="body" idx="1"/>
          </p:nvPr>
        </p:nvSpPr>
        <p:spPr>
          <a:xfrm>
            <a:off x="1116013" y="2060575"/>
            <a:ext cx="7848600" cy="4797425"/>
          </a:xfrm>
        </p:spPr>
        <p:txBody>
          <a:bodyPr/>
          <a:lstStyle/>
          <a:p>
            <a:pPr marL="533400" indent="-533400" eaLnBrk="1" hangingPunct="1">
              <a:lnSpc>
                <a:spcPct val="120000"/>
              </a:lnSpc>
            </a:pPr>
            <a:r>
              <a:rPr lang="zh-CN" altLang="en-US" sz="2000" smtClean="0">
                <a:solidFill>
                  <a:schemeClr val="accent2"/>
                </a:solidFill>
                <a:latin typeface="黑体" panose="02010609060101010101" pitchFamily="49" charset="-122"/>
                <a:ea typeface="黑体" panose="02010609060101010101" pitchFamily="49" charset="-122"/>
              </a:rPr>
              <a:t>调整项目成本预算</a:t>
            </a:r>
          </a:p>
          <a:p>
            <a:pPr marL="979488" lvl="1" indent="-457200"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降低资源的费率</a:t>
            </a:r>
          </a:p>
          <a:p>
            <a:pPr marL="979488" lvl="1" indent="-457200"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减少任务的工时</a:t>
            </a:r>
          </a:p>
          <a:p>
            <a:pPr marL="979488" lvl="1" indent="-457200"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减少资源的分配单位</a:t>
            </a:r>
          </a:p>
          <a:p>
            <a:pPr marL="979488" lvl="1" indent="-457200"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减少加班</a:t>
            </a:r>
          </a:p>
          <a:p>
            <a:pPr marL="979488" lvl="1" indent="-457200"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替换资源</a:t>
            </a:r>
          </a:p>
          <a:p>
            <a:pPr marL="979488" lvl="1" indent="-457200"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减少任务的固定成本</a:t>
            </a:r>
          </a:p>
          <a:p>
            <a:pPr marL="979488" lvl="1" indent="-457200" eaLnBrk="1" hangingPunct="1">
              <a:lnSpc>
                <a:spcPct val="120000"/>
              </a:lnSpc>
              <a:spcBef>
                <a:spcPct val="30000"/>
              </a:spcBef>
            </a:pPr>
            <a:r>
              <a:rPr lang="zh-CN" altLang="en-US" sz="2000" smtClean="0">
                <a:latin typeface="黑体" panose="02010609060101010101" pitchFamily="49" charset="-122"/>
                <a:ea typeface="黑体" panose="02010609060101010101" pitchFamily="49" charset="-122"/>
              </a:rPr>
              <a:t>删除任务</a:t>
            </a:r>
          </a:p>
          <a:p>
            <a:pPr marL="533400" indent="-533400" eaLnBrk="1" hangingPunct="1"/>
            <a:endParaRPr lang="en-US" altLang="zh-CN"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本章内容提要</a:t>
            </a:r>
          </a:p>
        </p:txBody>
      </p:sp>
      <p:grpSp>
        <p:nvGrpSpPr>
          <p:cNvPr id="91139" name="Group 4"/>
          <p:cNvGrpSpPr>
            <a:grpSpLocks/>
          </p:cNvGrpSpPr>
          <p:nvPr/>
        </p:nvGrpSpPr>
        <p:grpSpPr bwMode="auto">
          <a:xfrm>
            <a:off x="1042988" y="2297113"/>
            <a:ext cx="5670550" cy="365125"/>
            <a:chOff x="385" y="1430"/>
            <a:chExt cx="3572" cy="363"/>
          </a:xfrm>
        </p:grpSpPr>
        <p:sp>
          <p:nvSpPr>
            <p:cNvPr id="91169" name="AutoShape 5"/>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70" name="Text Box 6"/>
            <p:cNvSpPr txBox="1">
              <a:spLocks noChangeArrowheads="1"/>
            </p:cNvSpPr>
            <p:nvPr/>
          </p:nvSpPr>
          <p:spPr bwMode="auto">
            <a:xfrm>
              <a:off x="626" y="1430"/>
              <a:ext cx="3099"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软件项目分解</a:t>
              </a:r>
              <a:r>
                <a:rPr kumimoji="1" lang="zh-CN" altLang="en-US" b="0">
                  <a:solidFill>
                    <a:schemeClr val="tx1"/>
                  </a:solidFill>
                  <a:latin typeface="Times New Roman" panose="02020603050405020304" pitchFamily="18" charset="0"/>
                </a:rPr>
                <a:t> </a:t>
              </a:r>
            </a:p>
          </p:txBody>
        </p:sp>
        <p:sp>
          <p:nvSpPr>
            <p:cNvPr id="91171" name="Rectangle 7"/>
            <p:cNvSpPr>
              <a:spLocks noChangeArrowheads="1"/>
            </p:cNvSpPr>
            <p:nvPr/>
          </p:nvSpPr>
          <p:spPr bwMode="auto">
            <a:xfrm>
              <a:off x="385" y="153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6.1</a:t>
              </a:r>
              <a:endParaRPr kumimoji="1" lang="en-US" altLang="zh-CN" sz="1800">
                <a:solidFill>
                  <a:srgbClr val="000000"/>
                </a:solidFill>
                <a:latin typeface="Arial" panose="020B0604020202020204" pitchFamily="34" charset="0"/>
              </a:endParaRPr>
            </a:p>
          </p:txBody>
        </p:sp>
      </p:grpSp>
      <p:grpSp>
        <p:nvGrpSpPr>
          <p:cNvPr id="91140" name="Group 8"/>
          <p:cNvGrpSpPr>
            <a:grpSpLocks/>
          </p:cNvGrpSpPr>
          <p:nvPr/>
        </p:nvGrpSpPr>
        <p:grpSpPr bwMode="auto">
          <a:xfrm>
            <a:off x="1042988" y="2781300"/>
            <a:ext cx="5670550" cy="320675"/>
            <a:chOff x="385" y="1831"/>
            <a:chExt cx="3572" cy="319"/>
          </a:xfrm>
        </p:grpSpPr>
        <p:grpSp>
          <p:nvGrpSpPr>
            <p:cNvPr id="91165" name="Group 9"/>
            <p:cNvGrpSpPr>
              <a:grpSpLocks/>
            </p:cNvGrpSpPr>
            <p:nvPr/>
          </p:nvGrpSpPr>
          <p:grpSpPr bwMode="auto">
            <a:xfrm>
              <a:off x="464" y="1831"/>
              <a:ext cx="3493" cy="319"/>
              <a:chOff x="464" y="1831"/>
              <a:chExt cx="3493" cy="319"/>
            </a:xfrm>
          </p:grpSpPr>
          <p:sp>
            <p:nvSpPr>
              <p:cNvPr id="91167" name="AutoShape 10"/>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68" name="Text Box 11"/>
              <p:cNvSpPr txBox="1">
                <a:spLocks noChangeArrowheads="1"/>
              </p:cNvSpPr>
              <p:nvPr/>
            </p:nvSpPr>
            <p:spPr bwMode="auto">
              <a:xfrm>
                <a:off x="626" y="1831"/>
                <a:ext cx="309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软件项目估算概念  </a:t>
                </a:r>
              </a:p>
            </p:txBody>
          </p:sp>
        </p:grpSp>
        <p:sp>
          <p:nvSpPr>
            <p:cNvPr id="91166" name="Rectangle 12"/>
            <p:cNvSpPr>
              <a:spLocks noChangeArrowheads="1"/>
            </p:cNvSpPr>
            <p:nvPr/>
          </p:nvSpPr>
          <p:spPr bwMode="auto">
            <a:xfrm>
              <a:off x="385" y="1915"/>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6.2</a:t>
              </a:r>
              <a:endParaRPr kumimoji="1" lang="en-US" altLang="zh-CN" sz="1800">
                <a:solidFill>
                  <a:srgbClr val="000000"/>
                </a:solidFill>
                <a:latin typeface="Arial" panose="020B0604020202020204" pitchFamily="34" charset="0"/>
              </a:endParaRPr>
            </a:p>
          </p:txBody>
        </p:sp>
      </p:grpSp>
      <p:grpSp>
        <p:nvGrpSpPr>
          <p:cNvPr id="91141" name="Group 13"/>
          <p:cNvGrpSpPr>
            <a:grpSpLocks/>
          </p:cNvGrpSpPr>
          <p:nvPr/>
        </p:nvGrpSpPr>
        <p:grpSpPr bwMode="auto">
          <a:xfrm>
            <a:off x="1042988" y="3213100"/>
            <a:ext cx="5689600" cy="314325"/>
            <a:chOff x="385" y="2209"/>
            <a:chExt cx="3584" cy="313"/>
          </a:xfrm>
        </p:grpSpPr>
        <p:sp>
          <p:nvSpPr>
            <p:cNvPr id="91162" name="AutoShape 14"/>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63" name="Text Box 15"/>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软件项目规模估算  </a:t>
              </a:r>
            </a:p>
          </p:txBody>
        </p:sp>
        <p:sp>
          <p:nvSpPr>
            <p:cNvPr id="91164" name="Rectangle 16"/>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6.3</a:t>
              </a:r>
              <a:endParaRPr kumimoji="1" lang="en-US" altLang="zh-CN" sz="1800">
                <a:solidFill>
                  <a:srgbClr val="000000"/>
                </a:solidFill>
                <a:latin typeface="Arial" panose="020B0604020202020204" pitchFamily="34" charset="0"/>
              </a:endParaRPr>
            </a:p>
          </p:txBody>
        </p:sp>
      </p:grpSp>
      <p:grpSp>
        <p:nvGrpSpPr>
          <p:cNvPr id="91142" name="Group 17"/>
          <p:cNvGrpSpPr>
            <a:grpSpLocks/>
          </p:cNvGrpSpPr>
          <p:nvPr/>
        </p:nvGrpSpPr>
        <p:grpSpPr bwMode="auto">
          <a:xfrm>
            <a:off x="1042988" y="3644900"/>
            <a:ext cx="5689600" cy="314325"/>
            <a:chOff x="385" y="2209"/>
            <a:chExt cx="3584" cy="313"/>
          </a:xfrm>
        </p:grpSpPr>
        <p:sp>
          <p:nvSpPr>
            <p:cNvPr id="91159" name="AutoShape 18"/>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60" name="Text Box 19"/>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软件项目成本估算  </a:t>
              </a:r>
            </a:p>
          </p:txBody>
        </p:sp>
        <p:sp>
          <p:nvSpPr>
            <p:cNvPr id="91161" name="Rectangle 20"/>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6.4</a:t>
              </a:r>
              <a:endParaRPr kumimoji="1" lang="en-US" altLang="zh-CN" sz="1800">
                <a:solidFill>
                  <a:srgbClr val="000000"/>
                </a:solidFill>
                <a:latin typeface="Arial" panose="020B0604020202020204" pitchFamily="34" charset="0"/>
              </a:endParaRPr>
            </a:p>
          </p:txBody>
        </p:sp>
      </p:grpSp>
      <p:grpSp>
        <p:nvGrpSpPr>
          <p:cNvPr id="91143" name="Group 21"/>
          <p:cNvGrpSpPr>
            <a:grpSpLocks/>
          </p:cNvGrpSpPr>
          <p:nvPr/>
        </p:nvGrpSpPr>
        <p:grpSpPr bwMode="auto">
          <a:xfrm>
            <a:off x="1042988" y="4076700"/>
            <a:ext cx="5689600" cy="314325"/>
            <a:chOff x="385" y="2209"/>
            <a:chExt cx="3584" cy="313"/>
          </a:xfrm>
        </p:grpSpPr>
        <p:sp>
          <p:nvSpPr>
            <p:cNvPr id="91156" name="AutoShape 22"/>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57" name="Text Box 23"/>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软件项目进度估算 </a:t>
              </a:r>
            </a:p>
          </p:txBody>
        </p:sp>
        <p:sp>
          <p:nvSpPr>
            <p:cNvPr id="91158" name="Rectangle 24"/>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6.5</a:t>
              </a:r>
              <a:endParaRPr kumimoji="1" lang="en-US" altLang="zh-CN" sz="1800">
                <a:solidFill>
                  <a:srgbClr val="000000"/>
                </a:solidFill>
                <a:latin typeface="Arial" panose="020B0604020202020204" pitchFamily="34" charset="0"/>
              </a:endParaRPr>
            </a:p>
          </p:txBody>
        </p:sp>
      </p:grpSp>
      <p:grpSp>
        <p:nvGrpSpPr>
          <p:cNvPr id="91144" name="Group 25"/>
          <p:cNvGrpSpPr>
            <a:grpSpLocks/>
          </p:cNvGrpSpPr>
          <p:nvPr/>
        </p:nvGrpSpPr>
        <p:grpSpPr bwMode="auto">
          <a:xfrm>
            <a:off x="1042988" y="4508500"/>
            <a:ext cx="5670550" cy="325438"/>
            <a:chOff x="385" y="1460"/>
            <a:chExt cx="3572" cy="324"/>
          </a:xfrm>
        </p:grpSpPr>
        <p:sp>
          <p:nvSpPr>
            <p:cNvPr id="91153" name="AutoShape 26"/>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54" name="Text Box 27"/>
            <p:cNvSpPr txBox="1">
              <a:spLocks noChangeArrowheads="1"/>
            </p:cNvSpPr>
            <p:nvPr/>
          </p:nvSpPr>
          <p:spPr bwMode="auto">
            <a:xfrm>
              <a:off x="626" y="1460"/>
              <a:ext cx="309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软件项目进度计划 </a:t>
              </a:r>
            </a:p>
          </p:txBody>
        </p:sp>
        <p:sp>
          <p:nvSpPr>
            <p:cNvPr id="91155" name="Rectangle 28"/>
            <p:cNvSpPr>
              <a:spLocks noChangeArrowheads="1"/>
            </p:cNvSpPr>
            <p:nvPr/>
          </p:nvSpPr>
          <p:spPr bwMode="auto">
            <a:xfrm>
              <a:off x="385" y="153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6.6</a:t>
              </a:r>
              <a:endParaRPr kumimoji="1" lang="en-US" altLang="zh-CN" sz="1800">
                <a:solidFill>
                  <a:srgbClr val="000000"/>
                </a:solidFill>
                <a:latin typeface="Arial" panose="020B0604020202020204" pitchFamily="34" charset="0"/>
              </a:endParaRPr>
            </a:p>
          </p:txBody>
        </p:sp>
      </p:grpSp>
      <p:grpSp>
        <p:nvGrpSpPr>
          <p:cNvPr id="91145" name="Group 38"/>
          <p:cNvGrpSpPr>
            <a:grpSpLocks/>
          </p:cNvGrpSpPr>
          <p:nvPr/>
        </p:nvGrpSpPr>
        <p:grpSpPr bwMode="auto">
          <a:xfrm>
            <a:off x="1042988" y="5373688"/>
            <a:ext cx="5689600" cy="314325"/>
            <a:chOff x="385" y="2209"/>
            <a:chExt cx="3584" cy="313"/>
          </a:xfrm>
        </p:grpSpPr>
        <p:sp>
          <p:nvSpPr>
            <p:cNvPr id="91150" name="AutoShape 39"/>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51" name="Text Box 40"/>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复习思考题 </a:t>
              </a:r>
            </a:p>
          </p:txBody>
        </p:sp>
        <p:sp>
          <p:nvSpPr>
            <p:cNvPr id="91152" name="Rectangle 41"/>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6.8</a:t>
              </a:r>
              <a:endParaRPr kumimoji="1" lang="en-US" altLang="zh-CN" sz="1800">
                <a:solidFill>
                  <a:srgbClr val="000000"/>
                </a:solidFill>
                <a:latin typeface="Arial" panose="020B0604020202020204" pitchFamily="34" charset="0"/>
              </a:endParaRPr>
            </a:p>
          </p:txBody>
        </p:sp>
      </p:grpSp>
      <p:grpSp>
        <p:nvGrpSpPr>
          <p:cNvPr id="91146" name="Group 42"/>
          <p:cNvGrpSpPr>
            <a:grpSpLocks/>
          </p:cNvGrpSpPr>
          <p:nvPr/>
        </p:nvGrpSpPr>
        <p:grpSpPr bwMode="auto">
          <a:xfrm>
            <a:off x="1042988" y="4941888"/>
            <a:ext cx="5689600" cy="314325"/>
            <a:chOff x="385" y="2209"/>
            <a:chExt cx="3584" cy="313"/>
          </a:xfrm>
        </p:grpSpPr>
        <p:sp>
          <p:nvSpPr>
            <p:cNvPr id="91147" name="AutoShape 43"/>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148" name="Text Box 44"/>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本章小结  </a:t>
              </a:r>
            </a:p>
          </p:txBody>
        </p:sp>
        <p:sp>
          <p:nvSpPr>
            <p:cNvPr id="91149" name="Rectangle 45"/>
            <p:cNvSpPr>
              <a:spLocks noChangeArrowheads="1"/>
            </p:cNvSpPr>
            <p:nvPr/>
          </p:nvSpPr>
          <p:spPr bwMode="auto">
            <a:xfrm>
              <a:off x="385" y="2282"/>
              <a:ext cx="211" cy="164"/>
            </a:xfrm>
            <a:prstGeom prst="rect">
              <a:avLst/>
            </a:prstGeom>
            <a:solidFill>
              <a:schemeClr val="accent2"/>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6.7</a:t>
              </a:r>
              <a:endParaRPr kumimoji="1" lang="en-US" altLang="zh-CN" sz="1800">
                <a:solidFill>
                  <a:srgbClr val="000000"/>
                </a:solidFill>
                <a:latin typeface="Arial" panose="020B0604020202020204" pitchFamily="34"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kumimoji="1" lang="en-US" altLang="zh-CN" smtClean="0"/>
              <a:t>6.7  </a:t>
            </a:r>
            <a:r>
              <a:rPr kumimoji="1" lang="zh-CN" altLang="en-US" smtClean="0"/>
              <a:t>本章小结</a:t>
            </a:r>
          </a:p>
        </p:txBody>
      </p:sp>
      <p:sp>
        <p:nvSpPr>
          <p:cNvPr id="92163" name="Rectangle 3"/>
          <p:cNvSpPr>
            <a:spLocks noGrp="1" noChangeArrowheads="1"/>
          </p:cNvSpPr>
          <p:nvPr>
            <p:ph type="body" idx="1"/>
          </p:nvPr>
        </p:nvSpPr>
        <p:spPr>
          <a:xfrm>
            <a:off x="611188" y="2276475"/>
            <a:ext cx="8353425" cy="4581525"/>
          </a:xfrm>
          <a:solidFill>
            <a:schemeClr val="bg1"/>
          </a:solidFill>
        </p:spPr>
        <p:txBody>
          <a:bodyPr/>
          <a:lstStyle/>
          <a:p>
            <a:pPr eaLnBrk="1" hangingPunct="1">
              <a:lnSpc>
                <a:spcPct val="130000"/>
              </a:lnSpc>
            </a:pPr>
            <a:r>
              <a:rPr lang="zh-CN" altLang="en-US" sz="2000" smtClean="0"/>
              <a:t>软件项目成本估算及进度管理是在软件项目的早期要开展的一项重要工作，也是软件项目管理的重要内容之一。成本估算和进度管理是制定软件项目计划的依据，对于软件项目的整个运行过程有重要意义。</a:t>
            </a:r>
          </a:p>
          <a:p>
            <a:pPr eaLnBrk="1" hangingPunct="1">
              <a:lnSpc>
                <a:spcPct val="130000"/>
              </a:lnSpc>
            </a:pPr>
            <a:r>
              <a:rPr lang="zh-CN" altLang="en-US" sz="2000" smtClean="0"/>
              <a:t>本章对软件项目估算和进度计划分别进行了介绍。</a:t>
            </a:r>
          </a:p>
          <a:p>
            <a:pPr eaLnBrk="1" hangingPunct="1">
              <a:lnSpc>
                <a:spcPct val="130000"/>
              </a:lnSpc>
            </a:pPr>
            <a:r>
              <a:rPr lang="zh-CN" altLang="en-US" sz="2000" smtClean="0"/>
              <a:t>项目规模成本估算是项目规划的基础，也是项目成本管理的核心，通过成本估算方法，分析并确定项目的估算成本，并以此为基础进行项目成本预算和计划编排，开展项目成本控制等管理活动。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本章内容提要</a:t>
            </a:r>
          </a:p>
        </p:txBody>
      </p:sp>
      <p:grpSp>
        <p:nvGrpSpPr>
          <p:cNvPr id="93187" name="Group 84"/>
          <p:cNvGrpSpPr>
            <a:grpSpLocks/>
          </p:cNvGrpSpPr>
          <p:nvPr/>
        </p:nvGrpSpPr>
        <p:grpSpPr bwMode="auto">
          <a:xfrm>
            <a:off x="1042988" y="2297113"/>
            <a:ext cx="5689600" cy="3462337"/>
            <a:chOff x="385" y="1447"/>
            <a:chExt cx="3584" cy="2181"/>
          </a:xfrm>
        </p:grpSpPr>
        <p:grpSp>
          <p:nvGrpSpPr>
            <p:cNvPr id="93188" name="Group 4"/>
            <p:cNvGrpSpPr>
              <a:grpSpLocks/>
            </p:cNvGrpSpPr>
            <p:nvPr/>
          </p:nvGrpSpPr>
          <p:grpSpPr bwMode="auto">
            <a:xfrm>
              <a:off x="385" y="1447"/>
              <a:ext cx="3572" cy="230"/>
              <a:chOff x="385" y="1430"/>
              <a:chExt cx="3572" cy="363"/>
            </a:xfrm>
          </p:grpSpPr>
          <p:sp>
            <p:nvSpPr>
              <p:cNvPr id="93218" name="AutoShape 5"/>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219" name="Text Box 6"/>
              <p:cNvSpPr txBox="1">
                <a:spLocks noChangeArrowheads="1"/>
              </p:cNvSpPr>
              <p:nvPr/>
            </p:nvSpPr>
            <p:spPr bwMode="auto">
              <a:xfrm>
                <a:off x="626" y="1430"/>
                <a:ext cx="3099"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软件项目分解</a:t>
                </a:r>
                <a:r>
                  <a:rPr kumimoji="1" lang="zh-CN" altLang="en-US" b="0">
                    <a:solidFill>
                      <a:schemeClr val="tx1"/>
                    </a:solidFill>
                    <a:latin typeface="Times New Roman" panose="02020603050405020304" pitchFamily="18" charset="0"/>
                  </a:rPr>
                  <a:t> </a:t>
                </a:r>
              </a:p>
            </p:txBody>
          </p:sp>
          <p:sp>
            <p:nvSpPr>
              <p:cNvPr id="93220" name="Rectangle 7"/>
              <p:cNvSpPr>
                <a:spLocks noChangeArrowheads="1"/>
              </p:cNvSpPr>
              <p:nvPr/>
            </p:nvSpPr>
            <p:spPr bwMode="auto">
              <a:xfrm>
                <a:off x="385" y="153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6.1</a:t>
                </a:r>
                <a:endParaRPr kumimoji="1" lang="en-US" altLang="zh-CN" sz="1800">
                  <a:solidFill>
                    <a:srgbClr val="000000"/>
                  </a:solidFill>
                  <a:latin typeface="Arial" panose="020B0604020202020204" pitchFamily="34" charset="0"/>
                </a:endParaRPr>
              </a:p>
            </p:txBody>
          </p:sp>
        </p:grpSp>
        <p:grpSp>
          <p:nvGrpSpPr>
            <p:cNvPr id="93189" name="Group 8"/>
            <p:cNvGrpSpPr>
              <a:grpSpLocks/>
            </p:cNvGrpSpPr>
            <p:nvPr/>
          </p:nvGrpSpPr>
          <p:grpSpPr bwMode="auto">
            <a:xfrm>
              <a:off x="385" y="1752"/>
              <a:ext cx="3572" cy="202"/>
              <a:chOff x="385" y="1831"/>
              <a:chExt cx="3572" cy="319"/>
            </a:xfrm>
          </p:grpSpPr>
          <p:grpSp>
            <p:nvGrpSpPr>
              <p:cNvPr id="93214" name="Group 9"/>
              <p:cNvGrpSpPr>
                <a:grpSpLocks/>
              </p:cNvGrpSpPr>
              <p:nvPr/>
            </p:nvGrpSpPr>
            <p:grpSpPr bwMode="auto">
              <a:xfrm>
                <a:off x="464" y="1831"/>
                <a:ext cx="3493" cy="319"/>
                <a:chOff x="464" y="1831"/>
                <a:chExt cx="3493" cy="319"/>
              </a:xfrm>
            </p:grpSpPr>
            <p:sp>
              <p:nvSpPr>
                <p:cNvPr id="93216" name="AutoShape 10"/>
                <p:cNvSpPr>
                  <a:spLocks noChangeArrowheads="1"/>
                </p:cNvSpPr>
                <p:nvPr/>
              </p:nvSpPr>
              <p:spPr bwMode="auto">
                <a:xfrm>
                  <a:off x="464" y="1842"/>
                  <a:ext cx="3493" cy="308"/>
                </a:xfrm>
                <a:prstGeom prst="homePlate">
                  <a:avLst>
                    <a:gd name="adj" fmla="val 32500"/>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217" name="Text Box 11"/>
                <p:cNvSpPr txBox="1">
                  <a:spLocks noChangeArrowheads="1"/>
                </p:cNvSpPr>
                <p:nvPr/>
              </p:nvSpPr>
              <p:spPr bwMode="auto">
                <a:xfrm>
                  <a:off x="626" y="1831"/>
                  <a:ext cx="309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软件项目估算概念  </a:t>
                  </a:r>
                </a:p>
              </p:txBody>
            </p:sp>
          </p:grpSp>
          <p:sp>
            <p:nvSpPr>
              <p:cNvPr id="93215" name="Rectangle 12"/>
              <p:cNvSpPr>
                <a:spLocks noChangeArrowheads="1"/>
              </p:cNvSpPr>
              <p:nvPr/>
            </p:nvSpPr>
            <p:spPr bwMode="auto">
              <a:xfrm>
                <a:off x="385" y="1915"/>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6.2</a:t>
                </a:r>
                <a:endParaRPr kumimoji="1" lang="en-US" altLang="zh-CN" sz="1800">
                  <a:solidFill>
                    <a:srgbClr val="000000"/>
                  </a:solidFill>
                  <a:latin typeface="Arial" panose="020B0604020202020204" pitchFamily="34" charset="0"/>
                </a:endParaRPr>
              </a:p>
            </p:txBody>
          </p:sp>
        </p:grpSp>
        <p:grpSp>
          <p:nvGrpSpPr>
            <p:cNvPr id="93190" name="Group 13"/>
            <p:cNvGrpSpPr>
              <a:grpSpLocks/>
            </p:cNvGrpSpPr>
            <p:nvPr/>
          </p:nvGrpSpPr>
          <p:grpSpPr bwMode="auto">
            <a:xfrm>
              <a:off x="385" y="2024"/>
              <a:ext cx="3584" cy="198"/>
              <a:chOff x="385" y="2209"/>
              <a:chExt cx="3584" cy="313"/>
            </a:xfrm>
          </p:grpSpPr>
          <p:sp>
            <p:nvSpPr>
              <p:cNvPr id="93211" name="AutoShape 14"/>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212" name="Text Box 15"/>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软件项目规模估算  </a:t>
                </a:r>
              </a:p>
            </p:txBody>
          </p:sp>
          <p:sp>
            <p:nvSpPr>
              <p:cNvPr id="93213" name="Rectangle 16"/>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6.3</a:t>
                </a:r>
                <a:endParaRPr kumimoji="1" lang="en-US" altLang="zh-CN" sz="1800">
                  <a:solidFill>
                    <a:srgbClr val="000000"/>
                  </a:solidFill>
                  <a:latin typeface="Arial" panose="020B0604020202020204" pitchFamily="34" charset="0"/>
                </a:endParaRPr>
              </a:p>
            </p:txBody>
          </p:sp>
        </p:grpSp>
        <p:grpSp>
          <p:nvGrpSpPr>
            <p:cNvPr id="93191" name="Group 17"/>
            <p:cNvGrpSpPr>
              <a:grpSpLocks/>
            </p:cNvGrpSpPr>
            <p:nvPr/>
          </p:nvGrpSpPr>
          <p:grpSpPr bwMode="auto">
            <a:xfrm>
              <a:off x="385" y="2296"/>
              <a:ext cx="3584" cy="198"/>
              <a:chOff x="385" y="2209"/>
              <a:chExt cx="3584" cy="313"/>
            </a:xfrm>
          </p:grpSpPr>
          <p:sp>
            <p:nvSpPr>
              <p:cNvPr id="93208" name="AutoShape 18"/>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209" name="Text Box 19"/>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软件项目成本估算  </a:t>
                </a:r>
              </a:p>
            </p:txBody>
          </p:sp>
          <p:sp>
            <p:nvSpPr>
              <p:cNvPr id="93210" name="Rectangle 20"/>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6.4</a:t>
                </a:r>
                <a:endParaRPr kumimoji="1" lang="en-US" altLang="zh-CN" sz="1800">
                  <a:solidFill>
                    <a:srgbClr val="000000"/>
                  </a:solidFill>
                  <a:latin typeface="Arial" panose="020B0604020202020204" pitchFamily="34" charset="0"/>
                </a:endParaRPr>
              </a:p>
            </p:txBody>
          </p:sp>
        </p:grpSp>
        <p:grpSp>
          <p:nvGrpSpPr>
            <p:cNvPr id="93192" name="Group 21"/>
            <p:cNvGrpSpPr>
              <a:grpSpLocks/>
            </p:cNvGrpSpPr>
            <p:nvPr/>
          </p:nvGrpSpPr>
          <p:grpSpPr bwMode="auto">
            <a:xfrm>
              <a:off x="385" y="2568"/>
              <a:ext cx="3584" cy="198"/>
              <a:chOff x="385" y="2209"/>
              <a:chExt cx="3584" cy="313"/>
            </a:xfrm>
          </p:grpSpPr>
          <p:sp>
            <p:nvSpPr>
              <p:cNvPr id="93205" name="AutoShape 22"/>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206" name="Text Box 23"/>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软件项目进度估算 </a:t>
                </a:r>
              </a:p>
            </p:txBody>
          </p:sp>
          <p:sp>
            <p:nvSpPr>
              <p:cNvPr id="93207" name="Rectangle 24"/>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6.5</a:t>
                </a:r>
                <a:endParaRPr kumimoji="1" lang="en-US" altLang="zh-CN" sz="1800">
                  <a:solidFill>
                    <a:srgbClr val="000000"/>
                  </a:solidFill>
                  <a:latin typeface="Arial" panose="020B0604020202020204" pitchFamily="34" charset="0"/>
                </a:endParaRPr>
              </a:p>
            </p:txBody>
          </p:sp>
        </p:grpSp>
        <p:grpSp>
          <p:nvGrpSpPr>
            <p:cNvPr id="93193" name="Group 25"/>
            <p:cNvGrpSpPr>
              <a:grpSpLocks/>
            </p:cNvGrpSpPr>
            <p:nvPr/>
          </p:nvGrpSpPr>
          <p:grpSpPr bwMode="auto">
            <a:xfrm>
              <a:off x="385" y="2840"/>
              <a:ext cx="3572" cy="205"/>
              <a:chOff x="385" y="1460"/>
              <a:chExt cx="3572" cy="324"/>
            </a:xfrm>
          </p:grpSpPr>
          <p:sp>
            <p:nvSpPr>
              <p:cNvPr id="93202" name="AutoShape 26"/>
              <p:cNvSpPr>
                <a:spLocks noChangeArrowheads="1"/>
              </p:cNvSpPr>
              <p:nvPr/>
            </p:nvSpPr>
            <p:spPr bwMode="auto">
              <a:xfrm>
                <a:off x="464" y="1476"/>
                <a:ext cx="3493" cy="308"/>
              </a:xfrm>
              <a:prstGeom prst="homePlate">
                <a:avLst>
                  <a:gd name="adj" fmla="val 32500"/>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203" name="Text Box 27"/>
              <p:cNvSpPr txBox="1">
                <a:spLocks noChangeArrowheads="1"/>
              </p:cNvSpPr>
              <p:nvPr/>
            </p:nvSpPr>
            <p:spPr bwMode="auto">
              <a:xfrm>
                <a:off x="626" y="1460"/>
                <a:ext cx="309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软件项目进度计划 </a:t>
                </a:r>
              </a:p>
            </p:txBody>
          </p:sp>
          <p:sp>
            <p:nvSpPr>
              <p:cNvPr id="93204" name="Rectangle 28"/>
              <p:cNvSpPr>
                <a:spLocks noChangeArrowheads="1"/>
              </p:cNvSpPr>
              <p:nvPr/>
            </p:nvSpPr>
            <p:spPr bwMode="auto">
              <a:xfrm>
                <a:off x="385" y="153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6.6</a:t>
                </a:r>
                <a:endParaRPr kumimoji="1" lang="en-US" altLang="zh-CN" sz="1800">
                  <a:solidFill>
                    <a:srgbClr val="000000"/>
                  </a:solidFill>
                  <a:latin typeface="Arial" panose="020B0604020202020204" pitchFamily="34" charset="0"/>
                </a:endParaRPr>
              </a:p>
            </p:txBody>
          </p:sp>
        </p:grpSp>
        <p:grpSp>
          <p:nvGrpSpPr>
            <p:cNvPr id="93194" name="Group 38"/>
            <p:cNvGrpSpPr>
              <a:grpSpLocks/>
            </p:cNvGrpSpPr>
            <p:nvPr/>
          </p:nvGrpSpPr>
          <p:grpSpPr bwMode="auto">
            <a:xfrm>
              <a:off x="385" y="3430"/>
              <a:ext cx="3584" cy="198"/>
              <a:chOff x="385" y="2209"/>
              <a:chExt cx="3584" cy="313"/>
            </a:xfrm>
          </p:grpSpPr>
          <p:sp>
            <p:nvSpPr>
              <p:cNvPr id="93199" name="AutoShape 39"/>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200" name="Text Box 40"/>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复习思考题 </a:t>
                </a:r>
              </a:p>
            </p:txBody>
          </p:sp>
          <p:sp>
            <p:nvSpPr>
              <p:cNvPr id="93201" name="Rectangle 41"/>
              <p:cNvSpPr>
                <a:spLocks noChangeArrowheads="1"/>
              </p:cNvSpPr>
              <p:nvPr/>
            </p:nvSpPr>
            <p:spPr bwMode="auto">
              <a:xfrm>
                <a:off x="385" y="2282"/>
                <a:ext cx="211" cy="164"/>
              </a:xfrm>
              <a:prstGeom prst="rect">
                <a:avLst/>
              </a:prstGeom>
              <a:solidFill>
                <a:schemeClr val="accent2"/>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6.8</a:t>
                </a:r>
                <a:endParaRPr kumimoji="1" lang="en-US" altLang="zh-CN" sz="1800">
                  <a:solidFill>
                    <a:srgbClr val="000000"/>
                  </a:solidFill>
                  <a:latin typeface="Arial" panose="020B0604020202020204" pitchFamily="34" charset="0"/>
                </a:endParaRPr>
              </a:p>
            </p:txBody>
          </p:sp>
        </p:grpSp>
        <p:grpSp>
          <p:nvGrpSpPr>
            <p:cNvPr id="93195" name="Group 80"/>
            <p:cNvGrpSpPr>
              <a:grpSpLocks/>
            </p:cNvGrpSpPr>
            <p:nvPr/>
          </p:nvGrpSpPr>
          <p:grpSpPr bwMode="auto">
            <a:xfrm>
              <a:off x="385" y="3141"/>
              <a:ext cx="3584" cy="198"/>
              <a:chOff x="385" y="2209"/>
              <a:chExt cx="3584" cy="313"/>
            </a:xfrm>
          </p:grpSpPr>
          <p:sp>
            <p:nvSpPr>
              <p:cNvPr id="93196" name="AutoShape 81"/>
              <p:cNvSpPr>
                <a:spLocks noChangeArrowheads="1"/>
              </p:cNvSpPr>
              <p:nvPr/>
            </p:nvSpPr>
            <p:spPr bwMode="auto">
              <a:xfrm>
                <a:off x="464" y="2209"/>
                <a:ext cx="3505" cy="308"/>
              </a:xfrm>
              <a:prstGeom prst="homePlate">
                <a:avLst>
                  <a:gd name="adj" fmla="val 32612"/>
                </a:avLst>
              </a:prstGeom>
              <a:solidFill>
                <a:schemeClr val="bg1">
                  <a:alpha val="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197" name="Text Box 82"/>
              <p:cNvSpPr txBox="1">
                <a:spLocks noChangeArrowheads="1"/>
              </p:cNvSpPr>
              <p:nvPr/>
            </p:nvSpPr>
            <p:spPr bwMode="auto">
              <a:xfrm>
                <a:off x="626" y="2218"/>
                <a:ext cx="31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spcBef>
                    <a:spcPct val="0"/>
                  </a:spcBef>
                  <a:buClrTx/>
                  <a:buFontTx/>
                  <a:buNone/>
                </a:pPr>
                <a:r>
                  <a:rPr kumimoji="1" lang="en-US" altLang="zh-CN" sz="2000">
                    <a:solidFill>
                      <a:schemeClr val="tx1"/>
                    </a:solidFill>
                    <a:latin typeface="Times New Roman" panose="02020603050405020304" pitchFamily="18" charset="0"/>
                    <a:ea typeface="黑体" panose="02010609060101010101" pitchFamily="49" charset="-122"/>
                  </a:rPr>
                  <a:t> </a:t>
                </a:r>
                <a:r>
                  <a:rPr kumimoji="1" lang="zh-CN" altLang="en-US" sz="2000">
                    <a:solidFill>
                      <a:schemeClr val="tx1"/>
                    </a:solidFill>
                    <a:latin typeface="Times New Roman" panose="02020603050405020304" pitchFamily="18" charset="0"/>
                    <a:ea typeface="黑体" panose="02010609060101010101" pitchFamily="49" charset="-122"/>
                  </a:rPr>
                  <a:t>本章小结  </a:t>
                </a:r>
              </a:p>
            </p:txBody>
          </p:sp>
          <p:sp>
            <p:nvSpPr>
              <p:cNvPr id="93198" name="Rectangle 83"/>
              <p:cNvSpPr>
                <a:spLocks noChangeArrowheads="1"/>
              </p:cNvSpPr>
              <p:nvPr/>
            </p:nvSpPr>
            <p:spPr bwMode="auto">
              <a:xfrm>
                <a:off x="385" y="2282"/>
                <a:ext cx="211" cy="164"/>
              </a:xfrm>
              <a:prstGeom prst="rect">
                <a:avLst/>
              </a:prstGeom>
              <a:solidFill>
                <a:schemeClr val="tx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sz="2400" b="1">
                    <a:solidFill>
                      <a:schemeClr val="accent1"/>
                    </a:solidFill>
                    <a:latin typeface="宋体" panose="02010600030101010101" pitchFamily="2" charset="-122"/>
                    <a:ea typeface="宋体" panose="02010600030101010101" pitchFamily="2" charset="-122"/>
                  </a:defRPr>
                </a:lvl1pPr>
                <a:lvl2pPr marL="742950" indent="-285750" eaLnBrk="0" hangingPunct="0">
                  <a:defRPr sz="2400" b="1">
                    <a:solidFill>
                      <a:schemeClr val="accent1"/>
                    </a:solidFill>
                    <a:latin typeface="宋体" panose="02010600030101010101" pitchFamily="2" charset="-122"/>
                    <a:ea typeface="宋体" panose="02010600030101010101" pitchFamily="2" charset="-122"/>
                  </a:defRPr>
                </a:lvl2pPr>
                <a:lvl3pPr marL="1143000" indent="-228600" eaLnBrk="0" hangingPunct="0">
                  <a:defRPr sz="2400" b="1">
                    <a:solidFill>
                      <a:schemeClr val="accent1"/>
                    </a:solidFill>
                    <a:latin typeface="宋体" panose="02010600030101010101" pitchFamily="2" charset="-122"/>
                    <a:ea typeface="宋体" panose="02010600030101010101" pitchFamily="2" charset="-122"/>
                  </a:defRPr>
                </a:lvl3pPr>
                <a:lvl4pPr marL="1600200" indent="-228600" eaLnBrk="0" hangingPunct="0">
                  <a:defRPr sz="2400" b="1">
                    <a:solidFill>
                      <a:schemeClr val="accent1"/>
                    </a:solidFill>
                    <a:latin typeface="宋体" panose="02010600030101010101" pitchFamily="2" charset="-122"/>
                    <a:ea typeface="宋体" panose="02010600030101010101" pitchFamily="2" charset="-122"/>
                  </a:defRPr>
                </a:lvl4pPr>
                <a:lvl5pPr marL="2057400" indent="-228600" eaLnBrk="0" hangingPunct="0">
                  <a:defRPr sz="2400" b="1">
                    <a:solidFill>
                      <a:schemeClr val="accent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buClr>
                    <a:srgbClr val="0000FF"/>
                  </a:buClr>
                  <a:buFont typeface="Wingdings 2" panose="05020102010507070707" pitchFamily="18" charset="2"/>
                  <a:defRPr sz="2400" b="1">
                    <a:solidFill>
                      <a:schemeClr val="accent1"/>
                    </a:solidFill>
                    <a:latin typeface="宋体" panose="02010600030101010101" pitchFamily="2" charset="-122"/>
                    <a:ea typeface="宋体" panose="02010600030101010101" pitchFamily="2" charset="-122"/>
                  </a:defRPr>
                </a:lvl9pPr>
              </a:lstStyle>
              <a:p>
                <a:pPr algn="ctr">
                  <a:spcBef>
                    <a:spcPct val="0"/>
                  </a:spcBef>
                  <a:buClrTx/>
                  <a:buFontTx/>
                  <a:buNone/>
                </a:pPr>
                <a:r>
                  <a:rPr kumimoji="1" lang="en-US" altLang="zh-CN" sz="1200">
                    <a:solidFill>
                      <a:schemeClr val="bg1"/>
                    </a:solidFill>
                    <a:latin typeface="Arial" panose="020B0604020202020204" pitchFamily="34" charset="0"/>
                  </a:rPr>
                  <a:t>6.7</a:t>
                </a:r>
                <a:endParaRPr kumimoji="1" lang="en-US" altLang="zh-CN" sz="1800">
                  <a:solidFill>
                    <a:srgbClr val="000000"/>
                  </a:solidFill>
                  <a:latin typeface="Arial" panose="020B0604020202020204" pitchFamily="34" charset="0"/>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kumimoji="1" lang="zh-CN" altLang="en-US" smtClean="0"/>
              <a:t>软件项目进度计划</a:t>
            </a:r>
            <a:r>
              <a:rPr kumimoji="1" lang="en-US" altLang="zh-CN" sz="2000" smtClean="0"/>
              <a:t>——</a:t>
            </a:r>
            <a:r>
              <a:rPr lang="zh-CN" altLang="en-US" sz="2400" smtClean="0">
                <a:latin typeface="宋体" panose="02010600030101010101" pitchFamily="2" charset="-122"/>
              </a:rPr>
              <a:t>关键路径法</a:t>
            </a:r>
          </a:p>
        </p:txBody>
      </p:sp>
      <p:sp>
        <p:nvSpPr>
          <p:cNvPr id="66563" name="Rectangle 3"/>
          <p:cNvSpPr>
            <a:spLocks noGrp="1" noChangeArrowheads="1"/>
          </p:cNvSpPr>
          <p:nvPr>
            <p:ph type="body" idx="1"/>
          </p:nvPr>
        </p:nvSpPr>
        <p:spPr>
          <a:xfrm>
            <a:off x="719138" y="2060575"/>
            <a:ext cx="8245475" cy="4797425"/>
          </a:xfrm>
        </p:spPr>
        <p:txBody>
          <a:bodyPr/>
          <a:lstStyle/>
          <a:p>
            <a:pPr eaLnBrk="1" hangingPunct="1">
              <a:lnSpc>
                <a:spcPct val="130000"/>
              </a:lnSpc>
              <a:spcBef>
                <a:spcPct val="50000"/>
              </a:spcBef>
            </a:pPr>
            <a:r>
              <a:rPr lang="zh-CN" altLang="en-US" sz="2400" smtClean="0">
                <a:solidFill>
                  <a:schemeClr val="accent2"/>
                </a:solidFill>
                <a:latin typeface="黑体" panose="02010609060101010101" pitchFamily="49" charset="-122"/>
                <a:ea typeface="黑体" panose="02010609060101010101" pitchFamily="49" charset="-122"/>
              </a:rPr>
              <a:t>关键路径法</a:t>
            </a:r>
            <a:r>
              <a:rPr lang="zh-CN" altLang="en-US" sz="2400" smtClean="0">
                <a:solidFill>
                  <a:schemeClr val="accent2"/>
                </a:solidFill>
                <a:ea typeface="黑体" panose="02010609060101010101" pitchFamily="49" charset="-122"/>
              </a:rPr>
              <a:t>（</a:t>
            </a:r>
            <a:r>
              <a:rPr lang="en-US" altLang="zh-CN" sz="2400" smtClean="0">
                <a:solidFill>
                  <a:schemeClr val="accent2"/>
                </a:solidFill>
                <a:ea typeface="黑体" panose="02010609060101010101" pitchFamily="49" charset="-122"/>
              </a:rPr>
              <a:t>CPM</a:t>
            </a:r>
            <a:r>
              <a:rPr lang="zh-CN" altLang="en-US" sz="2400" smtClean="0">
                <a:solidFill>
                  <a:schemeClr val="accent2"/>
                </a:solidFill>
                <a:ea typeface="黑体" panose="02010609060101010101" pitchFamily="49" charset="-122"/>
              </a:rPr>
              <a:t>： </a:t>
            </a:r>
            <a:r>
              <a:rPr lang="en-US" altLang="zh-CN" sz="2400" smtClean="0">
                <a:solidFill>
                  <a:schemeClr val="accent2"/>
                </a:solidFill>
                <a:ea typeface="黑体" panose="02010609060101010101" pitchFamily="49" charset="-122"/>
              </a:rPr>
              <a:t>Critical Path Method</a:t>
            </a:r>
            <a:r>
              <a:rPr lang="zh-CN" altLang="en-US" sz="2400" smtClean="0">
                <a:solidFill>
                  <a:schemeClr val="accent2"/>
                </a:solidFill>
                <a:ea typeface="黑体" panose="02010609060101010101" pitchFamily="49" charset="-122"/>
              </a:rPr>
              <a:t>）</a:t>
            </a:r>
          </a:p>
          <a:p>
            <a:pPr lvl="1" eaLnBrk="1" hangingPunct="1">
              <a:lnSpc>
                <a:spcPct val="150000"/>
              </a:lnSpc>
              <a:spcBef>
                <a:spcPct val="70000"/>
              </a:spcBef>
            </a:pPr>
            <a:r>
              <a:rPr lang="en-US" altLang="zh-CN" sz="2000" smtClean="0">
                <a:ea typeface="黑体" panose="02010609060101010101" pitchFamily="49" charset="-122"/>
              </a:rPr>
              <a:t>CPM</a:t>
            </a:r>
            <a:r>
              <a:rPr lang="zh-CN" altLang="en-US" sz="2000" smtClean="0">
                <a:latin typeface="黑体" panose="02010609060101010101" pitchFamily="49" charset="-122"/>
                <a:ea typeface="黑体" panose="02010609060101010101" pitchFamily="49" charset="-122"/>
              </a:rPr>
              <a:t>是根据指定的网络顺序逻辑关系和单一的历时估算，计算每一个活动的单一的、确定的最早和最迟开始和完成日期</a:t>
            </a:r>
          </a:p>
          <a:p>
            <a:pPr lvl="1" eaLnBrk="1" hangingPunct="1">
              <a:lnSpc>
                <a:spcPct val="150000"/>
              </a:lnSpc>
              <a:spcBef>
                <a:spcPct val="70000"/>
              </a:spcBef>
            </a:pPr>
            <a:r>
              <a:rPr lang="zh-CN" altLang="en-US" sz="2000" smtClean="0">
                <a:latin typeface="黑体" panose="02010609060101010101" pitchFamily="49" charset="-122"/>
                <a:ea typeface="黑体" panose="02010609060101010101" pitchFamily="49" charset="-122"/>
              </a:rPr>
              <a:t>计算网络图中完成时间最长的路径</a:t>
            </a:r>
          </a:p>
          <a:p>
            <a:pPr lvl="1" eaLnBrk="1" hangingPunct="1">
              <a:lnSpc>
                <a:spcPct val="150000"/>
              </a:lnSpc>
              <a:spcBef>
                <a:spcPct val="70000"/>
              </a:spcBef>
            </a:pPr>
            <a:r>
              <a:rPr lang="zh-CN" altLang="en-US" sz="2000" smtClean="0">
                <a:latin typeface="黑体" panose="02010609060101010101" pitchFamily="49" charset="-122"/>
                <a:ea typeface="黑体" panose="02010609060101010101" pitchFamily="49" charset="-122"/>
              </a:rPr>
              <a:t>计算浮动时间</a:t>
            </a:r>
          </a:p>
          <a:p>
            <a:pPr eaLnBrk="1" hangingPunct="1">
              <a:lnSpc>
                <a:spcPct val="130000"/>
              </a:lnSpc>
              <a:spcBef>
                <a:spcPct val="50000"/>
              </a:spcBef>
            </a:pPr>
            <a:endParaRPr lang="en-US" altLang="zh-CN" sz="2000" smtClean="0">
              <a:solidFill>
                <a:schemeClr val="accent2"/>
              </a:solidFill>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kumimoji="1" lang="en-US" altLang="zh-CN" dirty="0" smtClean="0"/>
              <a:t>6.8  </a:t>
            </a:r>
            <a:r>
              <a:rPr kumimoji="1" lang="zh-CN" altLang="en-US" dirty="0" smtClean="0"/>
              <a:t>作业</a:t>
            </a:r>
            <a:endParaRPr kumimoji="1" lang="zh-CN" altLang="en-US" dirty="0" smtClean="0"/>
          </a:p>
        </p:txBody>
      </p:sp>
      <p:sp>
        <p:nvSpPr>
          <p:cNvPr id="94211" name="Rectangle 3"/>
          <p:cNvSpPr>
            <a:spLocks noGrp="1" noChangeArrowheads="1"/>
          </p:cNvSpPr>
          <p:nvPr>
            <p:ph type="body" idx="1"/>
          </p:nvPr>
        </p:nvSpPr>
        <p:spPr>
          <a:xfrm>
            <a:off x="323528" y="1700808"/>
            <a:ext cx="8137525" cy="4652962"/>
          </a:xfrm>
        </p:spPr>
        <p:txBody>
          <a:bodyPr/>
          <a:lstStyle/>
          <a:p>
            <a:pPr eaLnBrk="1" hangingPunct="1">
              <a:buFont typeface="Wingdings 2" panose="05020102010507070707" pitchFamily="18" charset="2"/>
              <a:buNone/>
            </a:pPr>
            <a:r>
              <a:rPr lang="en-US" altLang="zh-CN" sz="2000" dirty="0" smtClean="0"/>
              <a:t>1. </a:t>
            </a:r>
            <a:r>
              <a:rPr lang="zh-CN" altLang="en-US" sz="2000" dirty="0" smtClean="0"/>
              <a:t>软件项目规模成本估算的基本方法有</a:t>
            </a:r>
            <a:r>
              <a:rPr lang="zh-CN" altLang="en-US" sz="2000" dirty="0" smtClean="0"/>
              <a:t>几种，请查阅资料简要叙述？</a:t>
            </a:r>
            <a:endParaRPr lang="zh-CN" altLang="en-US" sz="2000" dirty="0" smtClean="0"/>
          </a:p>
          <a:p>
            <a:pPr eaLnBrk="1" hangingPunct="1">
              <a:buFont typeface="Wingdings 2" panose="05020102010507070707" pitchFamily="18" charset="2"/>
              <a:buNone/>
            </a:pPr>
            <a:r>
              <a:rPr lang="en-US" altLang="zh-CN" sz="2000" dirty="0" smtClean="0"/>
              <a:t>2</a:t>
            </a:r>
            <a:r>
              <a:rPr lang="zh-CN" altLang="en-US" sz="2000" dirty="0" smtClean="0"/>
              <a:t>有</a:t>
            </a:r>
            <a:r>
              <a:rPr lang="zh-CN" altLang="en-US" sz="2000" dirty="0" smtClean="0"/>
              <a:t>几种常用的网络图？</a:t>
            </a:r>
          </a:p>
          <a:p>
            <a:pPr eaLnBrk="1" hangingPunct="1">
              <a:buNone/>
            </a:pPr>
            <a:r>
              <a:rPr lang="en-US" altLang="zh-CN" sz="2000" dirty="0"/>
              <a:t>3</a:t>
            </a:r>
            <a:r>
              <a:rPr lang="en-US" altLang="zh-CN" sz="2000" dirty="0" smtClean="0"/>
              <a:t>.</a:t>
            </a:r>
            <a:r>
              <a:rPr lang="zh-CN" altLang="en-US" sz="2000" dirty="0" smtClean="0"/>
              <a:t>一个软件项目的活动如下表所示，请画出该项目的网络图，写出所有路径，并计算每条路径需要的时间。写出关键路径，并计算完成项目的最短时间。</a:t>
            </a:r>
            <a:endParaRPr lang="en-US" altLang="zh-CN" sz="2000" dirty="0" smtClean="0"/>
          </a:p>
          <a:p>
            <a:pPr eaLnBrk="1" hangingPunct="1">
              <a:buNone/>
            </a:pPr>
            <a:endParaRPr lang="zh-CN" altLang="en-US"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112926911"/>
              </p:ext>
            </p:extLst>
          </p:nvPr>
        </p:nvGraphicFramePr>
        <p:xfrm>
          <a:off x="1115616" y="3501008"/>
          <a:ext cx="6594198" cy="2816667"/>
        </p:xfrm>
        <a:graphic>
          <a:graphicData uri="http://schemas.openxmlformats.org/drawingml/2006/table">
            <a:tbl>
              <a:tblPr firstRow="1" firstCol="1" bandRow="1">
                <a:tableStyleId>{5940675A-B579-460E-94D1-54222C63F5DA}</a:tableStyleId>
              </a:tblPr>
              <a:tblGrid>
                <a:gridCol w="2197801">
                  <a:extLst>
                    <a:ext uri="{9D8B030D-6E8A-4147-A177-3AD203B41FA5}">
                      <a16:colId xmlns:a16="http://schemas.microsoft.com/office/drawing/2014/main" val="3238727496"/>
                    </a:ext>
                  </a:extLst>
                </a:gridCol>
                <a:gridCol w="2197801">
                  <a:extLst>
                    <a:ext uri="{9D8B030D-6E8A-4147-A177-3AD203B41FA5}">
                      <a16:colId xmlns:a16="http://schemas.microsoft.com/office/drawing/2014/main" val="2280646396"/>
                    </a:ext>
                  </a:extLst>
                </a:gridCol>
                <a:gridCol w="2198596">
                  <a:extLst>
                    <a:ext uri="{9D8B030D-6E8A-4147-A177-3AD203B41FA5}">
                      <a16:colId xmlns:a16="http://schemas.microsoft.com/office/drawing/2014/main" val="3741139464"/>
                    </a:ext>
                  </a:extLst>
                </a:gridCol>
              </a:tblGrid>
              <a:tr h="312963">
                <a:tc>
                  <a:txBody>
                    <a:bodyPr/>
                    <a:lstStyle/>
                    <a:p>
                      <a:pPr algn="ctr">
                        <a:spcAft>
                          <a:spcPts val="0"/>
                        </a:spcAft>
                      </a:pPr>
                      <a:r>
                        <a:rPr lang="zh-CN" sz="1400" b="1" kern="100">
                          <a:effectLst/>
                        </a:rPr>
                        <a:t>活动代号</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b="1" kern="100">
                          <a:effectLst/>
                        </a:rPr>
                        <a:t>前序活动</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b="1" kern="100">
                          <a:effectLst/>
                        </a:rPr>
                        <a:t>活动历时</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11024332"/>
                  </a:ext>
                </a:extLst>
              </a:tr>
              <a:tr h="312963">
                <a:tc>
                  <a:txBody>
                    <a:bodyPr/>
                    <a:lstStyle/>
                    <a:p>
                      <a:pPr algn="ctr">
                        <a:spcAft>
                          <a:spcPts val="0"/>
                        </a:spcAft>
                      </a:pPr>
                      <a:r>
                        <a:rPr lang="en-US" sz="1400" b="1" kern="100">
                          <a:effectLst/>
                        </a:rPr>
                        <a:t>A</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b="1" kern="100">
                          <a:effectLst/>
                        </a:rPr>
                        <a:t>—</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5</a:t>
                      </a:r>
                      <a:r>
                        <a:rPr lang="zh-CN" sz="1400" b="1" kern="100">
                          <a:effectLst/>
                        </a:rPr>
                        <a:t>天</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9835890"/>
                  </a:ext>
                </a:extLst>
              </a:tr>
              <a:tr h="312963">
                <a:tc>
                  <a:txBody>
                    <a:bodyPr/>
                    <a:lstStyle/>
                    <a:p>
                      <a:pPr algn="ctr">
                        <a:spcAft>
                          <a:spcPts val="0"/>
                        </a:spcAft>
                      </a:pPr>
                      <a:r>
                        <a:rPr lang="en-US" sz="1400" b="1" kern="100">
                          <a:effectLst/>
                        </a:rPr>
                        <a:t>B</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A</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3</a:t>
                      </a:r>
                      <a:r>
                        <a:rPr lang="zh-CN" sz="1400" b="1" kern="100">
                          <a:effectLst/>
                        </a:rPr>
                        <a:t>天</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79056598"/>
                  </a:ext>
                </a:extLst>
              </a:tr>
              <a:tr h="312963">
                <a:tc>
                  <a:txBody>
                    <a:bodyPr/>
                    <a:lstStyle/>
                    <a:p>
                      <a:pPr algn="ctr">
                        <a:spcAft>
                          <a:spcPts val="0"/>
                        </a:spcAft>
                      </a:pPr>
                      <a:r>
                        <a:rPr lang="en-US" sz="1400" b="1" kern="100">
                          <a:effectLst/>
                        </a:rPr>
                        <a:t>C</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A</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6</a:t>
                      </a:r>
                      <a:r>
                        <a:rPr lang="zh-CN" sz="1400" b="1" kern="100">
                          <a:effectLst/>
                        </a:rPr>
                        <a:t>天</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5859805"/>
                  </a:ext>
                </a:extLst>
              </a:tr>
              <a:tr h="312963">
                <a:tc>
                  <a:txBody>
                    <a:bodyPr/>
                    <a:lstStyle/>
                    <a:p>
                      <a:pPr algn="ctr">
                        <a:spcAft>
                          <a:spcPts val="0"/>
                        </a:spcAft>
                      </a:pPr>
                      <a:r>
                        <a:rPr lang="en-US" sz="1400" b="1" kern="100">
                          <a:effectLst/>
                        </a:rPr>
                        <a:t>D</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A</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4</a:t>
                      </a:r>
                      <a:r>
                        <a:rPr lang="zh-CN" sz="1400" b="1" kern="100">
                          <a:effectLst/>
                        </a:rPr>
                        <a:t>天</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25967874"/>
                  </a:ext>
                </a:extLst>
              </a:tr>
              <a:tr h="312963">
                <a:tc>
                  <a:txBody>
                    <a:bodyPr/>
                    <a:lstStyle/>
                    <a:p>
                      <a:pPr algn="ctr">
                        <a:spcAft>
                          <a:spcPts val="0"/>
                        </a:spcAft>
                      </a:pPr>
                      <a:r>
                        <a:rPr lang="en-US" sz="1400" b="1" kern="100">
                          <a:effectLst/>
                        </a:rPr>
                        <a:t>E</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B</a:t>
                      </a:r>
                      <a:r>
                        <a:rPr lang="zh-CN" sz="1400" b="1" kern="100">
                          <a:effectLst/>
                        </a:rPr>
                        <a:t>、</a:t>
                      </a:r>
                      <a:r>
                        <a:rPr lang="en-US" sz="1400" b="1" kern="100">
                          <a:effectLst/>
                        </a:rPr>
                        <a:t>C</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8</a:t>
                      </a:r>
                      <a:r>
                        <a:rPr lang="zh-CN" sz="1400" b="1" kern="100">
                          <a:effectLst/>
                        </a:rPr>
                        <a:t>天</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727096"/>
                  </a:ext>
                </a:extLst>
              </a:tr>
              <a:tr h="312963">
                <a:tc>
                  <a:txBody>
                    <a:bodyPr/>
                    <a:lstStyle/>
                    <a:p>
                      <a:pPr algn="ctr">
                        <a:spcAft>
                          <a:spcPts val="0"/>
                        </a:spcAft>
                      </a:pPr>
                      <a:r>
                        <a:rPr lang="en-US" sz="1400" b="1" kern="100">
                          <a:effectLst/>
                        </a:rPr>
                        <a:t>F</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C</a:t>
                      </a:r>
                      <a:r>
                        <a:rPr lang="zh-CN" sz="1400" b="1" kern="100">
                          <a:effectLst/>
                        </a:rPr>
                        <a:t>、</a:t>
                      </a:r>
                      <a:r>
                        <a:rPr lang="en-US" sz="1400" b="1" kern="100">
                          <a:effectLst/>
                        </a:rPr>
                        <a:t>D</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5</a:t>
                      </a:r>
                      <a:r>
                        <a:rPr lang="zh-CN" sz="1400" b="1" kern="100">
                          <a:effectLst/>
                        </a:rPr>
                        <a:t>天</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60885055"/>
                  </a:ext>
                </a:extLst>
              </a:tr>
              <a:tr h="312963">
                <a:tc>
                  <a:txBody>
                    <a:bodyPr/>
                    <a:lstStyle/>
                    <a:p>
                      <a:pPr algn="ctr">
                        <a:spcAft>
                          <a:spcPts val="0"/>
                        </a:spcAft>
                      </a:pPr>
                      <a:r>
                        <a:rPr lang="en-US" sz="1400" b="1" kern="100">
                          <a:effectLst/>
                        </a:rPr>
                        <a:t>G</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D</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6</a:t>
                      </a:r>
                      <a:r>
                        <a:rPr lang="zh-CN" sz="1400" b="1" kern="100">
                          <a:effectLst/>
                        </a:rPr>
                        <a:t>天</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85082582"/>
                  </a:ext>
                </a:extLst>
              </a:tr>
              <a:tr h="312963">
                <a:tc>
                  <a:txBody>
                    <a:bodyPr/>
                    <a:lstStyle/>
                    <a:p>
                      <a:pPr algn="ctr">
                        <a:spcAft>
                          <a:spcPts val="0"/>
                        </a:spcAft>
                      </a:pPr>
                      <a:r>
                        <a:rPr lang="en-US" sz="1400" b="1" kern="100" dirty="0">
                          <a:effectLst/>
                        </a:rPr>
                        <a:t>H</a:t>
                      </a:r>
                      <a:endParaRPr lang="zh-CN" sz="1100" b="1" kern="100" dirty="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a:effectLst/>
                        </a:rPr>
                        <a:t>E</a:t>
                      </a:r>
                      <a:r>
                        <a:rPr lang="zh-CN" sz="1400" b="1" kern="100">
                          <a:effectLst/>
                        </a:rPr>
                        <a:t>、</a:t>
                      </a:r>
                      <a:r>
                        <a:rPr lang="en-US" sz="1400" b="1" kern="100">
                          <a:effectLst/>
                        </a:rPr>
                        <a:t>F</a:t>
                      </a:r>
                      <a:r>
                        <a:rPr lang="zh-CN" sz="1400" b="1" kern="100">
                          <a:effectLst/>
                        </a:rPr>
                        <a:t>、</a:t>
                      </a:r>
                      <a:r>
                        <a:rPr lang="en-US" sz="1400" b="1" kern="100">
                          <a:effectLst/>
                        </a:rPr>
                        <a:t>G</a:t>
                      </a:r>
                      <a:endParaRPr lang="zh-CN" sz="1100" b="1" kern="10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b="1" kern="100" dirty="0">
                          <a:effectLst/>
                        </a:rPr>
                        <a:t>9</a:t>
                      </a:r>
                      <a:r>
                        <a:rPr lang="zh-CN" sz="1400" b="1" kern="100" dirty="0">
                          <a:effectLst/>
                        </a:rPr>
                        <a:t>天</a:t>
                      </a:r>
                      <a:endParaRPr lang="zh-CN" sz="1100" b="1" kern="100" dirty="0">
                        <a:solidFill>
                          <a:sysClr val="windowText" lastClr="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8018612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67587" name="Rectangle 3"/>
          <p:cNvSpPr>
            <a:spLocks noGrp="1" noChangeArrowheads="1"/>
          </p:cNvSpPr>
          <p:nvPr>
            <p:ph type="body" idx="1"/>
          </p:nvPr>
        </p:nvSpPr>
        <p:spPr>
          <a:xfrm>
            <a:off x="971550" y="1916113"/>
            <a:ext cx="7993063" cy="4941887"/>
          </a:xfrm>
        </p:spPr>
        <p:txBody>
          <a:bodyPr/>
          <a:lstStyle/>
          <a:p>
            <a:pPr eaLnBrk="1" hangingPunct="1"/>
            <a:r>
              <a:rPr lang="zh-CN" altLang="en-US" sz="2400" smtClean="0">
                <a:solidFill>
                  <a:schemeClr val="accent2"/>
                </a:solidFill>
              </a:rPr>
              <a:t>进度编制的基本术语（进度时间参数）</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最早开始时间</a:t>
            </a:r>
            <a:r>
              <a:rPr lang="en-US" altLang="zh-CN" sz="2000" smtClean="0">
                <a:latin typeface="黑体" panose="02010609060101010101" pitchFamily="49" charset="-122"/>
                <a:ea typeface="黑体" panose="02010609060101010101" pitchFamily="49" charset="-122"/>
              </a:rPr>
              <a:t>(</a:t>
            </a:r>
            <a:r>
              <a:rPr lang="en-US" altLang="zh-CN" sz="2000" smtClean="0">
                <a:ea typeface="黑体" panose="02010609060101010101" pitchFamily="49" charset="-122"/>
              </a:rPr>
              <a:t>Early start</a:t>
            </a:r>
            <a:r>
              <a:rPr lang="en-US" altLang="zh-CN" sz="2000" smtClean="0">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最晚开始时间</a:t>
            </a:r>
            <a:r>
              <a:rPr lang="en-US" altLang="zh-CN" sz="2000" smtClean="0">
                <a:latin typeface="黑体" panose="02010609060101010101" pitchFamily="49" charset="-122"/>
                <a:ea typeface="黑体" panose="02010609060101010101" pitchFamily="49" charset="-122"/>
              </a:rPr>
              <a:t>(</a:t>
            </a:r>
            <a:r>
              <a:rPr lang="en-US" altLang="zh-CN" sz="2000" smtClean="0">
                <a:ea typeface="黑体" panose="02010609060101010101" pitchFamily="49" charset="-122"/>
              </a:rPr>
              <a:t>Late start</a:t>
            </a:r>
            <a:r>
              <a:rPr lang="en-US" altLang="zh-CN" sz="2000" smtClean="0">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最早完成时间</a:t>
            </a:r>
            <a:r>
              <a:rPr lang="en-US" altLang="zh-CN" sz="2000" smtClean="0">
                <a:latin typeface="黑体" panose="02010609060101010101" pitchFamily="49" charset="-122"/>
                <a:ea typeface="黑体" panose="02010609060101010101" pitchFamily="49" charset="-122"/>
              </a:rPr>
              <a:t>(</a:t>
            </a:r>
            <a:r>
              <a:rPr lang="en-US" altLang="zh-CN" sz="2000" smtClean="0">
                <a:ea typeface="黑体" panose="02010609060101010101" pitchFamily="49" charset="-122"/>
              </a:rPr>
              <a:t>Early finish</a:t>
            </a:r>
            <a:r>
              <a:rPr lang="en-US" altLang="zh-CN" sz="2000" smtClean="0">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最晚完成时间</a:t>
            </a:r>
            <a:r>
              <a:rPr lang="en-US" altLang="zh-CN" sz="2000" smtClean="0">
                <a:latin typeface="黑体" panose="02010609060101010101" pitchFamily="49" charset="-122"/>
                <a:ea typeface="黑体" panose="02010609060101010101" pitchFamily="49" charset="-122"/>
              </a:rPr>
              <a:t>(</a:t>
            </a:r>
            <a:r>
              <a:rPr lang="en-US" altLang="zh-CN" sz="2000" smtClean="0">
                <a:ea typeface="黑体" panose="02010609060101010101" pitchFamily="49" charset="-122"/>
              </a:rPr>
              <a:t>Late finish</a:t>
            </a:r>
            <a:r>
              <a:rPr lang="en-US" altLang="zh-CN" sz="2000" smtClean="0">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自由浮动（</a:t>
            </a:r>
            <a:r>
              <a:rPr lang="en-US" altLang="zh-CN" sz="2000" smtClean="0">
                <a:ea typeface="黑体" panose="02010609060101010101" pitchFamily="49" charset="-122"/>
              </a:rPr>
              <a:t>Free Float</a:t>
            </a:r>
            <a:r>
              <a:rPr lang="zh-CN" altLang="en-US" sz="2000" smtClean="0">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总浮动（ </a:t>
            </a:r>
            <a:r>
              <a:rPr lang="en-US" altLang="zh-CN" sz="2000" smtClean="0">
                <a:ea typeface="黑体" panose="02010609060101010101" pitchFamily="49" charset="-122"/>
              </a:rPr>
              <a:t>Total Float</a:t>
            </a:r>
            <a:r>
              <a:rPr lang="zh-CN" altLang="en-US" sz="2000" smtClean="0">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超前</a:t>
            </a:r>
            <a:r>
              <a:rPr lang="en-US" altLang="zh-CN" sz="2000" smtClean="0">
                <a:latin typeface="黑体" panose="02010609060101010101" pitchFamily="49" charset="-122"/>
                <a:ea typeface="黑体" panose="02010609060101010101" pitchFamily="49" charset="-122"/>
              </a:rPr>
              <a:t>(</a:t>
            </a:r>
            <a:r>
              <a:rPr lang="en-US" altLang="zh-CN" sz="2000" smtClean="0">
                <a:ea typeface="黑体" panose="02010609060101010101" pitchFamily="49" charset="-122"/>
              </a:rPr>
              <a:t>Lead</a:t>
            </a:r>
            <a:r>
              <a:rPr lang="en-US" altLang="zh-CN" sz="2000" smtClean="0">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滞后</a:t>
            </a:r>
            <a:r>
              <a:rPr lang="en-US" altLang="zh-CN" sz="2000" smtClean="0">
                <a:latin typeface="黑体" panose="02010609060101010101" pitchFamily="49" charset="-122"/>
                <a:ea typeface="黑体" panose="02010609060101010101" pitchFamily="49" charset="-122"/>
              </a:rPr>
              <a:t>(</a:t>
            </a:r>
            <a:r>
              <a:rPr lang="en-US" altLang="zh-CN" sz="2000" smtClean="0">
                <a:ea typeface="黑体" panose="02010609060101010101" pitchFamily="49" charset="-122"/>
              </a:rPr>
              <a:t>Lag</a:t>
            </a:r>
            <a:r>
              <a:rPr lang="en-US" altLang="zh-CN" sz="2000" smtClean="0">
                <a:latin typeface="黑体" panose="02010609060101010101" pitchFamily="49" charset="-122"/>
                <a:ea typeface="黑体" panose="02010609060101010101" pitchFamily="49" charset="-122"/>
              </a:rPr>
              <a:t>)</a:t>
            </a:r>
          </a:p>
          <a:p>
            <a:pPr eaLnBrk="1" hangingPunct="1"/>
            <a:endParaRPr lang="en-US" altLang="zh-CN"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68611" name="Rectangle 3"/>
          <p:cNvSpPr>
            <a:spLocks noGrp="1" noChangeArrowheads="1"/>
          </p:cNvSpPr>
          <p:nvPr>
            <p:ph type="body" idx="1"/>
          </p:nvPr>
        </p:nvSpPr>
        <p:spPr>
          <a:xfrm>
            <a:off x="755650" y="1844675"/>
            <a:ext cx="7777163" cy="5013325"/>
          </a:xfrm>
        </p:spPr>
        <p:txBody>
          <a:bodyPr/>
          <a:lstStyle/>
          <a:p>
            <a:pPr eaLnBrk="1" hangingPunct="1">
              <a:lnSpc>
                <a:spcPct val="130000"/>
              </a:lnSpc>
              <a:spcBef>
                <a:spcPct val="40000"/>
              </a:spcBef>
            </a:pPr>
            <a:r>
              <a:rPr lang="zh-CN" altLang="en-US" sz="2400" smtClean="0">
                <a:solidFill>
                  <a:schemeClr val="accent2"/>
                </a:solidFill>
                <a:latin typeface="黑体" panose="02010609060101010101" pitchFamily="49" charset="-122"/>
                <a:ea typeface="黑体" panose="02010609060101010101" pitchFamily="49" charset="-122"/>
              </a:rPr>
              <a:t>浮动时间</a:t>
            </a:r>
            <a:r>
              <a:rPr lang="en-US" altLang="zh-CN" sz="2400" smtClean="0">
                <a:solidFill>
                  <a:schemeClr val="accent2"/>
                </a:solidFill>
                <a:latin typeface="黑体" panose="02010609060101010101" pitchFamily="49" charset="-122"/>
                <a:ea typeface="黑体" panose="02010609060101010101" pitchFamily="49" charset="-122"/>
              </a:rPr>
              <a:t>(</a:t>
            </a:r>
            <a:r>
              <a:rPr lang="en-US" altLang="zh-CN" sz="2400" smtClean="0">
                <a:solidFill>
                  <a:schemeClr val="accent2"/>
                </a:solidFill>
                <a:ea typeface="黑体" panose="02010609060101010101" pitchFamily="49" charset="-122"/>
              </a:rPr>
              <a:t>Float)</a:t>
            </a:r>
          </a:p>
          <a:p>
            <a:pPr lvl="1" eaLnBrk="1" hangingPunct="1">
              <a:lnSpc>
                <a:spcPct val="130000"/>
              </a:lnSpc>
              <a:spcBef>
                <a:spcPct val="40000"/>
              </a:spcBef>
            </a:pPr>
            <a:r>
              <a:rPr lang="zh-CN" altLang="en-US" sz="1800" smtClean="0">
                <a:latin typeface="黑体" panose="02010609060101010101" pitchFamily="49" charset="-122"/>
                <a:ea typeface="黑体" panose="02010609060101010101" pitchFamily="49" charset="-122"/>
              </a:rPr>
              <a:t>浮动时间是一个活动的机动性</a:t>
            </a:r>
            <a:r>
              <a:rPr lang="en-US" altLang="zh-CN" sz="1800" smtClean="0">
                <a:latin typeface="黑体" panose="02010609060101010101" pitchFamily="49" charset="-122"/>
                <a:ea typeface="黑体" panose="02010609060101010101" pitchFamily="49" charset="-122"/>
              </a:rPr>
              <a:t>,</a:t>
            </a:r>
            <a:r>
              <a:rPr lang="zh-CN" altLang="en-US" sz="1800" smtClean="0">
                <a:latin typeface="黑体" panose="02010609060101010101" pitchFamily="49" charset="-122"/>
                <a:ea typeface="黑体" panose="02010609060101010101" pitchFamily="49" charset="-122"/>
              </a:rPr>
              <a:t>它是一个活动在不影响其它活动或者项目完成的情况下可以延迟的时间量</a:t>
            </a:r>
          </a:p>
          <a:p>
            <a:pPr lvl="1" eaLnBrk="1" hangingPunct="1">
              <a:lnSpc>
                <a:spcPct val="130000"/>
              </a:lnSpc>
              <a:spcBef>
                <a:spcPct val="40000"/>
              </a:spcBef>
            </a:pPr>
            <a:r>
              <a:rPr lang="en-US" altLang="zh-CN" sz="1800" smtClean="0">
                <a:ea typeface="黑体" panose="02010609060101010101" pitchFamily="49" charset="-122"/>
              </a:rPr>
              <a:t>Float</a:t>
            </a:r>
            <a:r>
              <a:rPr lang="en-US" altLang="zh-CN" sz="1800" smtClean="0">
                <a:latin typeface="黑体" panose="02010609060101010101" pitchFamily="49" charset="-122"/>
                <a:ea typeface="黑体" panose="02010609060101010101" pitchFamily="49" charset="-122"/>
              </a:rPr>
              <a:t>&gt;0</a:t>
            </a:r>
            <a:r>
              <a:rPr lang="zh-CN" altLang="en-US" sz="1800" smtClean="0">
                <a:latin typeface="黑体" panose="02010609060101010101" pitchFamily="49" charset="-122"/>
                <a:ea typeface="黑体" panose="02010609060101010101" pitchFamily="49" charset="-122"/>
              </a:rPr>
              <a:t>：时间安排比较合理</a:t>
            </a:r>
          </a:p>
          <a:p>
            <a:pPr lvl="1" eaLnBrk="1" hangingPunct="1">
              <a:lnSpc>
                <a:spcPct val="130000"/>
              </a:lnSpc>
              <a:spcBef>
                <a:spcPct val="40000"/>
              </a:spcBef>
            </a:pPr>
            <a:r>
              <a:rPr lang="en-US" altLang="zh-CN" sz="1800" smtClean="0">
                <a:ea typeface="黑体" panose="02010609060101010101" pitchFamily="49" charset="-122"/>
              </a:rPr>
              <a:t>Float</a:t>
            </a:r>
            <a:r>
              <a:rPr lang="en-US" altLang="zh-CN" sz="1800" smtClean="0">
                <a:latin typeface="黑体" panose="02010609060101010101" pitchFamily="49" charset="-122"/>
                <a:ea typeface="黑体" panose="02010609060101010101" pitchFamily="49" charset="-122"/>
              </a:rPr>
              <a:t>=0</a:t>
            </a:r>
            <a:r>
              <a:rPr lang="zh-CN" altLang="en-US" sz="1800" smtClean="0">
                <a:latin typeface="黑体" panose="02010609060101010101" pitchFamily="49" charset="-122"/>
                <a:ea typeface="黑体" panose="02010609060101010101" pitchFamily="49" charset="-122"/>
              </a:rPr>
              <a:t>：比较紧张</a:t>
            </a:r>
          </a:p>
          <a:p>
            <a:pPr lvl="1" eaLnBrk="1" hangingPunct="1">
              <a:lnSpc>
                <a:spcPct val="130000"/>
              </a:lnSpc>
              <a:spcBef>
                <a:spcPct val="40000"/>
              </a:spcBef>
            </a:pPr>
            <a:r>
              <a:rPr lang="en-US" altLang="zh-CN" sz="1800" smtClean="0">
                <a:ea typeface="黑体" panose="02010609060101010101" pitchFamily="49" charset="-122"/>
              </a:rPr>
              <a:t>Float</a:t>
            </a:r>
            <a:r>
              <a:rPr lang="en-US" altLang="zh-CN" sz="1800" smtClean="0">
                <a:latin typeface="黑体" panose="02010609060101010101" pitchFamily="49" charset="-122"/>
                <a:ea typeface="黑体" panose="02010609060101010101" pitchFamily="49" charset="-122"/>
              </a:rPr>
              <a:t>&lt;0</a:t>
            </a:r>
            <a:r>
              <a:rPr lang="zh-CN" altLang="en-US" sz="1800" smtClean="0">
                <a:latin typeface="黑体" panose="02010609060101010101" pitchFamily="49" charset="-122"/>
                <a:ea typeface="黑体" panose="02010609060101010101" pitchFamily="49" charset="-122"/>
              </a:rPr>
              <a:t>：项目进度会推迟</a:t>
            </a:r>
          </a:p>
          <a:p>
            <a:pPr eaLnBrk="1" hangingPunct="1"/>
            <a:r>
              <a:rPr lang="zh-CN" altLang="en-US" sz="2000" smtClean="0">
                <a:solidFill>
                  <a:schemeClr val="accent2"/>
                </a:solidFill>
                <a:latin typeface="黑体" panose="02010609060101010101" pitchFamily="49" charset="-122"/>
                <a:ea typeface="黑体" panose="02010609060101010101" pitchFamily="49" charset="-122"/>
              </a:rPr>
              <a:t>自由浮动（</a:t>
            </a:r>
            <a:r>
              <a:rPr lang="en-US" altLang="zh-CN" sz="2000" smtClean="0">
                <a:solidFill>
                  <a:schemeClr val="accent2"/>
                </a:solidFill>
                <a:ea typeface="黑体" panose="02010609060101010101" pitchFamily="49" charset="-122"/>
              </a:rPr>
              <a:t>Free Float</a:t>
            </a:r>
            <a:r>
              <a:rPr lang="zh-CN" altLang="en-US" sz="2000" smtClean="0">
                <a:solidFill>
                  <a:schemeClr val="accent2"/>
                </a:solidFill>
                <a:latin typeface="黑体" panose="02010609060101010101" pitchFamily="49" charset="-122"/>
                <a:ea typeface="黑体" panose="02010609060101010101" pitchFamily="49" charset="-122"/>
              </a:rPr>
              <a:t>） </a:t>
            </a:r>
            <a:r>
              <a:rPr lang="zh-CN" altLang="en-US" sz="2000" smtClean="0">
                <a:latin typeface="黑体" panose="02010609060101010101" pitchFamily="49" charset="-122"/>
                <a:ea typeface="黑体" panose="02010609060101010101" pitchFamily="49" charset="-122"/>
              </a:rPr>
              <a:t>在不影响后置任务最早开始时间本活动可以延迟的时间</a:t>
            </a:r>
          </a:p>
          <a:p>
            <a:pPr eaLnBrk="1" hangingPunct="1"/>
            <a:r>
              <a:rPr lang="zh-CN" altLang="en-US" sz="2000" smtClean="0">
                <a:solidFill>
                  <a:schemeClr val="accent2"/>
                </a:solidFill>
                <a:latin typeface="黑体" panose="02010609060101010101" pitchFamily="49" charset="-122"/>
                <a:ea typeface="黑体" panose="02010609060101010101" pitchFamily="49" charset="-122"/>
              </a:rPr>
              <a:t>总浮动（</a:t>
            </a:r>
            <a:r>
              <a:rPr lang="en-US" altLang="zh-CN" sz="2000" smtClean="0">
                <a:solidFill>
                  <a:schemeClr val="accent2"/>
                </a:solidFill>
                <a:ea typeface="黑体" panose="02010609060101010101" pitchFamily="49" charset="-122"/>
              </a:rPr>
              <a:t>Total Float</a:t>
            </a:r>
            <a:r>
              <a:rPr lang="zh-CN" altLang="en-US" sz="2000" smtClean="0">
                <a:solidFill>
                  <a:schemeClr val="accent2"/>
                </a:solidFill>
                <a:latin typeface="黑体" panose="02010609060101010101" pitchFamily="49" charset="-122"/>
                <a:ea typeface="黑体" panose="02010609060101010101" pitchFamily="49" charset="-122"/>
              </a:rPr>
              <a:t>） </a:t>
            </a:r>
            <a:r>
              <a:rPr lang="zh-CN" altLang="en-US" sz="2000" smtClean="0">
                <a:latin typeface="黑体" panose="02010609060101010101" pitchFamily="49" charset="-122"/>
                <a:ea typeface="黑体" panose="02010609060101010101" pitchFamily="49" charset="-122"/>
              </a:rPr>
              <a:t>在不影响项目最早完成时间本活动可以延迟的时间</a:t>
            </a:r>
          </a:p>
          <a:p>
            <a:pPr lvl="1" eaLnBrk="1" hangingPunct="1">
              <a:lnSpc>
                <a:spcPct val="130000"/>
              </a:lnSpc>
              <a:spcBef>
                <a:spcPct val="40000"/>
              </a:spcBef>
            </a:pPr>
            <a:endParaRPr lang="zh-CN" altLang="en-US" sz="2000" smtClean="0">
              <a:latin typeface="黑体" panose="02010609060101010101" pitchFamily="49" charset="-122"/>
              <a:ea typeface="黑体" panose="02010609060101010101" pitchFamily="49" charset="-122"/>
            </a:endParaRPr>
          </a:p>
          <a:p>
            <a:pPr eaLnBrk="1" hangingPunct="1"/>
            <a:endParaRPr lang="en-US" altLang="zh-CN"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69635" name="Rectangle 3"/>
          <p:cNvSpPr>
            <a:spLocks noGrp="1" noChangeArrowheads="1"/>
          </p:cNvSpPr>
          <p:nvPr>
            <p:ph type="body" idx="1"/>
          </p:nvPr>
        </p:nvSpPr>
        <p:spPr>
          <a:xfrm>
            <a:off x="323850" y="1844675"/>
            <a:ext cx="8640763" cy="5013325"/>
          </a:xfrm>
        </p:spPr>
        <p:txBody>
          <a:bodyPr/>
          <a:lstStyle/>
          <a:p>
            <a:pPr eaLnBrk="1" hangingPunct="1"/>
            <a:r>
              <a:rPr lang="zh-CN" altLang="en-US" sz="2400" smtClean="0">
                <a:solidFill>
                  <a:schemeClr val="accent2"/>
                </a:solidFill>
                <a:latin typeface="黑体" panose="02010609060101010101" pitchFamily="49" charset="-122"/>
                <a:ea typeface="黑体" panose="02010609060101010101" pitchFamily="49" charset="-122"/>
              </a:rPr>
              <a:t>进度时间参数计算</a:t>
            </a:r>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05050"/>
            <a:ext cx="7416800" cy="44370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0659" name="Rectangle 3"/>
          <p:cNvSpPr>
            <a:spLocks noGrp="1" noChangeArrowheads="1"/>
          </p:cNvSpPr>
          <p:nvPr>
            <p:ph type="body" idx="1"/>
          </p:nvPr>
        </p:nvSpPr>
        <p:spPr>
          <a:xfrm>
            <a:off x="684213" y="1989138"/>
            <a:ext cx="8280400" cy="4868862"/>
          </a:xfrm>
        </p:spPr>
        <p:txBody>
          <a:bodyPr/>
          <a:lstStyle/>
          <a:p>
            <a:pPr eaLnBrk="1" hangingPunct="1">
              <a:lnSpc>
                <a:spcPct val="120000"/>
              </a:lnSpc>
            </a:pPr>
            <a:r>
              <a:rPr lang="zh-CN" altLang="en-US" sz="2400" smtClean="0">
                <a:solidFill>
                  <a:schemeClr val="accent2"/>
                </a:solidFill>
                <a:latin typeface="黑体" panose="02010609060101010101" pitchFamily="49" charset="-122"/>
                <a:ea typeface="黑体" panose="02010609060101010101" pitchFamily="49" charset="-122"/>
              </a:rPr>
              <a:t>关键路径（</a:t>
            </a:r>
            <a:r>
              <a:rPr lang="en-US" altLang="zh-CN" sz="2400" smtClean="0">
                <a:solidFill>
                  <a:schemeClr val="accent2"/>
                </a:solidFill>
                <a:ea typeface="黑体" panose="02010609060101010101" pitchFamily="49" charset="-122"/>
              </a:rPr>
              <a:t>Critical Path</a:t>
            </a:r>
            <a:r>
              <a:rPr lang="en-US" altLang="zh-CN" sz="2400" smtClean="0">
                <a:solidFill>
                  <a:schemeClr val="accent2"/>
                </a:solidFill>
                <a:latin typeface="黑体" panose="02010609060101010101" pitchFamily="49" charset="-122"/>
                <a:ea typeface="黑体" panose="02010609060101010101" pitchFamily="49" charset="-122"/>
              </a:rPr>
              <a:t> </a:t>
            </a:r>
            <a:r>
              <a:rPr lang="zh-CN" altLang="en-US" sz="2400" smtClean="0">
                <a:solidFill>
                  <a:schemeClr val="accent2"/>
                </a:solidFill>
                <a:latin typeface="黑体" panose="02010609060101010101" pitchFamily="49" charset="-122"/>
                <a:ea typeface="黑体" panose="02010609060101010101" pitchFamily="49" charset="-122"/>
              </a:rPr>
              <a:t>）</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关键路径是决定项目完成的最短时间。</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项目整个网络图中最长的路径</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关键路径上的任何活动延迟，都会导致整个项目完成时间的延迟</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关键路径上的任何任务都是关键任务</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是时间浮动为</a:t>
            </a:r>
            <a:r>
              <a:rPr lang="en-US" altLang="zh-CN" sz="2000" smtClean="0">
                <a:latin typeface="黑体" panose="02010609060101010101" pitchFamily="49" charset="-122"/>
                <a:ea typeface="黑体" panose="02010609060101010101" pitchFamily="49" charset="-122"/>
              </a:rPr>
              <a:t>0</a:t>
            </a:r>
            <a:r>
              <a:rPr lang="zh-CN" altLang="en-US" sz="2000" smtClean="0">
                <a:latin typeface="黑体" panose="02010609060101010101" pitchFamily="49" charset="-122"/>
                <a:ea typeface="黑体" panose="02010609060101010101" pitchFamily="49" charset="-122"/>
              </a:rPr>
              <a:t>（</a:t>
            </a:r>
            <a:r>
              <a:rPr lang="en-US" altLang="zh-CN" sz="2000" smtClean="0">
                <a:ea typeface="黑体" panose="02010609060101010101" pitchFamily="49" charset="-122"/>
              </a:rPr>
              <a:t>Float</a:t>
            </a:r>
            <a:r>
              <a:rPr lang="en-US" altLang="zh-CN" sz="2000" smtClean="0">
                <a:latin typeface="黑体" panose="02010609060101010101" pitchFamily="49" charset="-122"/>
                <a:ea typeface="黑体" panose="02010609060101010101" pitchFamily="49" charset="-122"/>
              </a:rPr>
              <a:t>=0</a:t>
            </a:r>
            <a:r>
              <a:rPr lang="zh-CN" altLang="en-US" sz="2000" smtClean="0">
                <a:latin typeface="黑体" panose="02010609060101010101" pitchFamily="49" charset="-122"/>
                <a:ea typeface="黑体" panose="02010609060101010101" pitchFamily="49" charset="-122"/>
              </a:rPr>
              <a:t>）的路径</a:t>
            </a:r>
          </a:p>
          <a:p>
            <a:pPr eaLnBrk="1" hangingPunct="1">
              <a:lnSpc>
                <a:spcPct val="130000"/>
              </a:lnSpc>
            </a:pPr>
            <a:r>
              <a:rPr lang="zh-CN" altLang="en-US" sz="2400" smtClean="0">
                <a:solidFill>
                  <a:schemeClr val="accent2"/>
                </a:solidFill>
                <a:latin typeface="黑体" panose="02010609060101010101" pitchFamily="49" charset="-122"/>
                <a:ea typeface="黑体" panose="02010609060101010101" pitchFamily="49" charset="-122"/>
              </a:rPr>
              <a:t>关键路径确定</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首先确定项目的网络图</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对网络图路径中的所有活动确定历时</a:t>
            </a:r>
          </a:p>
          <a:p>
            <a:pPr lvl="1" eaLnBrk="1" hangingPunct="1">
              <a:lnSpc>
                <a:spcPct val="110000"/>
              </a:lnSpc>
              <a:spcBef>
                <a:spcPct val="30000"/>
              </a:spcBef>
            </a:pPr>
            <a:r>
              <a:rPr lang="zh-CN" altLang="en-US" sz="2000" smtClean="0">
                <a:latin typeface="黑体" panose="02010609060101010101" pitchFamily="49" charset="-122"/>
                <a:ea typeface="黑体" panose="02010609060101010101" pitchFamily="49" charset="-122"/>
              </a:rPr>
              <a:t>其中最长的路径就是 </a:t>
            </a:r>
            <a:r>
              <a:rPr lang="en-US" altLang="zh-CN" sz="2000" smtClean="0">
                <a:ea typeface="黑体" panose="02010609060101010101" pitchFamily="49" charset="-122"/>
              </a:rPr>
              <a:t>critical path</a:t>
            </a:r>
            <a:endParaRPr lang="en-US" altLang="zh-CN" sz="2000" smtClean="0">
              <a:solidFill>
                <a:schemeClr val="accent2"/>
              </a:solidFill>
              <a:ea typeface="黑体" panose="02010609060101010101" pitchFamily="49" charset="-122"/>
            </a:endParaRPr>
          </a:p>
          <a:p>
            <a:pPr eaLnBrk="1" hangingPunct="1">
              <a:lnSpc>
                <a:spcPct val="120000"/>
              </a:lnSpc>
            </a:pPr>
            <a:endParaRPr lang="en-US" altLang="zh-CN" sz="200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1683" name="Rectangle 3"/>
          <p:cNvSpPr>
            <a:spLocks noGrp="1" noChangeArrowheads="1"/>
          </p:cNvSpPr>
          <p:nvPr>
            <p:ph type="body" sz="half" idx="1"/>
          </p:nvPr>
        </p:nvSpPr>
        <p:spPr>
          <a:xfrm>
            <a:off x="611188" y="1989138"/>
            <a:ext cx="8137525" cy="4868862"/>
          </a:xfrm>
        </p:spPr>
        <p:txBody>
          <a:bodyPr/>
          <a:lstStyle/>
          <a:p>
            <a:pPr eaLnBrk="1" hangingPunct="1"/>
            <a:r>
              <a:rPr lang="en-US" altLang="zh-CN" sz="2000" smtClean="0">
                <a:solidFill>
                  <a:schemeClr val="accent2"/>
                </a:solidFill>
                <a:ea typeface="黑体" panose="02010609060101010101" pitchFamily="49" charset="-122"/>
              </a:rPr>
              <a:t>Simple Example of Determining the Critical Path</a:t>
            </a:r>
          </a:p>
          <a:p>
            <a:pPr eaLnBrk="1" hangingPunct="1">
              <a:lnSpc>
                <a:spcPct val="120000"/>
              </a:lnSpc>
              <a:spcBef>
                <a:spcPct val="40000"/>
              </a:spcBef>
              <a:buFont typeface="Wingdings 2" panose="05020102010507070707" pitchFamily="18" charset="2"/>
              <a:buNone/>
            </a:pPr>
            <a:r>
              <a:rPr lang="en-US" altLang="zh-CN" sz="1800" smtClean="0">
                <a:ea typeface="黑体" panose="02010609060101010101" pitchFamily="49" charset="-122"/>
              </a:rPr>
              <a:t>    Consider the following project network diagram.  Assume all times are in days.</a:t>
            </a:r>
          </a:p>
          <a:p>
            <a:pPr eaLnBrk="1" hangingPunct="1"/>
            <a:endParaRPr lang="en-US" altLang="zh-CN" sz="1800" smtClean="0">
              <a:ea typeface="黑体" panose="02010609060101010101" pitchFamily="49" charset="-122"/>
            </a:endParaRPr>
          </a:p>
          <a:p>
            <a:pPr eaLnBrk="1" hangingPunct="1"/>
            <a:endParaRPr lang="en-US" altLang="zh-CN" sz="1800" smtClean="0">
              <a:ea typeface="黑体" panose="02010609060101010101" pitchFamily="49" charset="-122"/>
            </a:endParaRPr>
          </a:p>
          <a:p>
            <a:pPr eaLnBrk="1" hangingPunct="1"/>
            <a:endParaRPr lang="en-US" altLang="zh-CN" sz="1800" smtClean="0">
              <a:ea typeface="黑体" panose="02010609060101010101" pitchFamily="49" charset="-122"/>
            </a:endParaRPr>
          </a:p>
          <a:p>
            <a:pPr eaLnBrk="1" hangingPunct="1"/>
            <a:endParaRPr lang="en-US" altLang="zh-CN" sz="1800" smtClean="0">
              <a:ea typeface="黑体" panose="02010609060101010101" pitchFamily="49" charset="-122"/>
            </a:endParaRPr>
          </a:p>
          <a:p>
            <a:pPr eaLnBrk="1" hangingPunct="1"/>
            <a:endParaRPr lang="en-US" altLang="zh-CN" sz="1800" smtClean="0">
              <a:ea typeface="黑体" panose="02010609060101010101" pitchFamily="49" charset="-122"/>
            </a:endParaRPr>
          </a:p>
          <a:p>
            <a:pPr eaLnBrk="1" hangingPunct="1">
              <a:spcBef>
                <a:spcPct val="10000"/>
              </a:spcBef>
              <a:buFont typeface="Wingdings 2" panose="05020102010507070707" pitchFamily="18" charset="2"/>
              <a:buNone/>
            </a:pPr>
            <a:r>
              <a:rPr lang="en-US" altLang="zh-CN" sz="2000" smtClean="0"/>
              <a:t>      </a:t>
            </a:r>
            <a:r>
              <a:rPr lang="en-US" altLang="zh-CN" sz="1800" smtClean="0"/>
              <a:t>a. How many paths are on this network diagram?</a:t>
            </a:r>
          </a:p>
          <a:p>
            <a:pPr eaLnBrk="1" hangingPunct="1">
              <a:spcBef>
                <a:spcPct val="10000"/>
              </a:spcBef>
              <a:buFont typeface="Wingdings 2" panose="05020102010507070707" pitchFamily="18" charset="2"/>
              <a:buNone/>
            </a:pPr>
            <a:r>
              <a:rPr lang="en-US" altLang="zh-CN" sz="1800" smtClean="0"/>
              <a:t>      b. How long is each path?</a:t>
            </a:r>
          </a:p>
          <a:p>
            <a:pPr eaLnBrk="1" hangingPunct="1">
              <a:spcBef>
                <a:spcPct val="10000"/>
              </a:spcBef>
              <a:buFont typeface="Wingdings 2" panose="05020102010507070707" pitchFamily="18" charset="2"/>
              <a:buNone/>
            </a:pPr>
            <a:r>
              <a:rPr lang="en-US" altLang="zh-CN" sz="1800" smtClean="0"/>
              <a:t>      c. Which is the critical path?</a:t>
            </a:r>
          </a:p>
          <a:p>
            <a:pPr eaLnBrk="1" hangingPunct="1">
              <a:spcBef>
                <a:spcPct val="10000"/>
              </a:spcBef>
              <a:buFont typeface="Wingdings 2" panose="05020102010507070707" pitchFamily="18" charset="2"/>
              <a:buNone/>
            </a:pPr>
            <a:r>
              <a:rPr lang="en-US" altLang="zh-CN" sz="1800" smtClean="0"/>
              <a:t>      d. What is the shortest amount of time needed to     complete this project?</a:t>
            </a:r>
          </a:p>
          <a:p>
            <a:pPr eaLnBrk="1" hangingPunct="1"/>
            <a:endParaRPr lang="en-US" altLang="zh-CN" sz="2000" smtClean="0">
              <a:ea typeface="黑体" panose="02010609060101010101" pitchFamily="49" charset="-122"/>
            </a:endParaRPr>
          </a:p>
        </p:txBody>
      </p:sp>
      <p:graphicFrame>
        <p:nvGraphicFramePr>
          <p:cNvPr id="71684" name="Object 4"/>
          <p:cNvGraphicFramePr>
            <a:graphicFrameLocks noChangeAspect="1"/>
          </p:cNvGraphicFramePr>
          <p:nvPr>
            <p:ph sz="half" idx="2"/>
          </p:nvPr>
        </p:nvGraphicFramePr>
        <p:xfrm>
          <a:off x="1330325" y="2924175"/>
          <a:ext cx="6913563" cy="1728788"/>
        </p:xfrm>
        <a:graphic>
          <a:graphicData uri="http://schemas.openxmlformats.org/presentationml/2006/ole">
            <mc:AlternateContent xmlns:mc="http://schemas.openxmlformats.org/markup-compatibility/2006">
              <mc:Choice xmlns:v="urn:schemas-microsoft-com:vml" Requires="v">
                <p:oleObj spid="_x0000_s71705" name="文档" r:id="rId3" imgW="5464161" imgH="992893" progId="Word.Document.8">
                  <p:embed/>
                </p:oleObj>
              </mc:Choice>
              <mc:Fallback>
                <p:oleObj name="文档" r:id="rId3" imgW="5464161" imgH="99289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2924175"/>
                        <a:ext cx="6913563"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kumimoji="1" lang="zh-CN" altLang="en-US" smtClean="0"/>
              <a:t>软件项目进度计划</a:t>
            </a:r>
          </a:p>
        </p:txBody>
      </p:sp>
      <p:sp>
        <p:nvSpPr>
          <p:cNvPr id="72707" name="Rectangle 3"/>
          <p:cNvSpPr>
            <a:spLocks noGrp="1" noChangeArrowheads="1"/>
          </p:cNvSpPr>
          <p:nvPr>
            <p:ph type="body" idx="1"/>
          </p:nvPr>
        </p:nvSpPr>
        <p:spPr>
          <a:xfrm>
            <a:off x="323850" y="1916113"/>
            <a:ext cx="8640763" cy="4941887"/>
          </a:xfrm>
        </p:spPr>
        <p:txBody>
          <a:bodyPr/>
          <a:lstStyle/>
          <a:p>
            <a:pPr eaLnBrk="1" hangingPunct="1"/>
            <a:r>
              <a:rPr lang="en-US" altLang="zh-CN" sz="2000" smtClean="0">
                <a:solidFill>
                  <a:schemeClr val="accent2"/>
                </a:solidFill>
                <a:ea typeface="黑体" panose="02010609060101010101" pitchFamily="49" charset="-122"/>
              </a:rPr>
              <a:t>Determining the Critical Path for Project X</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2349500"/>
            <a:ext cx="7775575"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30000"/>
          </a:spcBef>
          <a:spcAft>
            <a:spcPct val="0"/>
          </a:spcAft>
          <a:buClr>
            <a:srgbClr val="0000FF"/>
          </a:buClr>
          <a:buSzTx/>
          <a:buFont typeface="Wingdings 2" pitchFamily="18" charset="2"/>
          <a:buNone/>
          <a:tabLst/>
          <a:defRPr kumimoji="0" lang="zh-CN" altLang="en-US" sz="2400" b="1" i="0" u="none" strike="noStrike" cap="none" normalizeH="0" baseline="0" smtClean="0">
            <a:ln>
              <a:noFill/>
            </a:ln>
            <a:solidFill>
              <a:schemeClr val="accent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30000"/>
          </a:spcBef>
          <a:spcAft>
            <a:spcPct val="0"/>
          </a:spcAft>
          <a:buClr>
            <a:srgbClr val="0000FF"/>
          </a:buClr>
          <a:buSzTx/>
          <a:buFont typeface="Wingdings 2" pitchFamily="18" charset="2"/>
          <a:buNone/>
          <a:tabLst/>
          <a:defRPr kumimoji="0" lang="zh-CN" altLang="en-US" sz="2400" b="1" i="0" u="none" strike="noStrike" cap="none" normalizeH="0" baseline="0" smtClean="0">
            <a:ln>
              <a:noFill/>
            </a:ln>
            <a:solidFill>
              <a:schemeClr val="accent1"/>
            </a:solidFill>
            <a:effectLst/>
            <a:latin typeface="宋体" pitchFamily="2" charset="-122"/>
            <a:ea typeface="宋体"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5722</TotalTime>
  <Words>1858</Words>
  <Application>Microsoft Office PowerPoint</Application>
  <PresentationFormat>全屏显示(4:3)</PresentationFormat>
  <Paragraphs>464</Paragraphs>
  <Slides>30</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宋体</vt:lpstr>
      <vt:lpstr>Wingdings 2</vt:lpstr>
      <vt:lpstr>Arial</vt:lpstr>
      <vt:lpstr>黑体</vt:lpstr>
      <vt:lpstr>Wingdings</vt:lpstr>
      <vt:lpstr>Times New Roman</vt:lpstr>
      <vt:lpstr>Comic Sans MS</vt:lpstr>
      <vt:lpstr>Arial Narrow</vt:lpstr>
      <vt:lpstr>1_默认设计模板</vt:lpstr>
      <vt:lpstr>Microsoft Word 文档</vt:lpstr>
      <vt:lpstr>第 6 章   软件项目开发计划 </vt:lpstr>
      <vt:lpstr>软件项目进度计划</vt:lpstr>
      <vt:lpstr>软件项目进度计划——关键路径法</vt:lpstr>
      <vt:lpstr>软件项目进度计划</vt:lpstr>
      <vt:lpstr>软件项目进度计划</vt:lpstr>
      <vt:lpstr>软件项目进度计划</vt:lpstr>
      <vt:lpstr>软件项目进度计划</vt:lpstr>
      <vt:lpstr>软件项目进度计划</vt:lpstr>
      <vt:lpstr>软件项目进度计划</vt:lpstr>
      <vt:lpstr>软件项目进度计划</vt:lpstr>
      <vt:lpstr>软件项目进度计划</vt:lpstr>
      <vt:lpstr>软件项目进度计划</vt:lpstr>
      <vt:lpstr>软件项目进度计划</vt:lpstr>
      <vt:lpstr>软件项目进度计划</vt:lpstr>
      <vt:lpstr>软件项目进度计划——检查网络图</vt:lpstr>
      <vt:lpstr>软件项目进度计划——时间压缩法</vt:lpstr>
      <vt:lpstr>软件项目进度计划</vt:lpstr>
      <vt:lpstr>软件项目进度计划</vt:lpstr>
      <vt:lpstr>软件项目进度计划</vt:lpstr>
      <vt:lpstr>软件项目进度计划——资源调整尝试法 </vt:lpstr>
      <vt:lpstr>软件项目进度计划</vt:lpstr>
      <vt:lpstr>软件项目进度计划</vt:lpstr>
      <vt:lpstr>软件项目进度计划</vt:lpstr>
      <vt:lpstr>软件项目进度计划</vt:lpstr>
      <vt:lpstr>软件项目进度计划</vt:lpstr>
      <vt:lpstr>软件项目进度计划</vt:lpstr>
      <vt:lpstr>本章内容提要</vt:lpstr>
      <vt:lpstr>6.7  本章小结</vt:lpstr>
      <vt:lpstr>本章内容提要</vt:lpstr>
      <vt:lpstr>6.8  作业</vt:lpstr>
    </vt:vector>
  </TitlesOfParts>
  <Manager>杨立东</Manager>
  <Company>CRS Tech（上海连陆）</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软件项目开发计划</dc:title>
  <dc:creator>陆永忠</dc:creator>
  <cp:lastModifiedBy>TB-YK</cp:lastModifiedBy>
  <cp:revision>218</cp:revision>
  <dcterms:created xsi:type="dcterms:W3CDTF">2005-05-27T08:51:01Z</dcterms:created>
  <dcterms:modified xsi:type="dcterms:W3CDTF">2020-03-11T19:58:36Z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说明">
    <vt:lpwstr>PowerPoint 打印文稿</vt:lpwstr>
  </property>
</Properties>
</file>