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m4a" ContentType="audio/mp4"/>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256" r:id="rId2"/>
    <p:sldId id="387" r:id="rId3"/>
    <p:sldId id="343" r:id="rId4"/>
    <p:sldId id="345" r:id="rId5"/>
    <p:sldId id="346" r:id="rId6"/>
    <p:sldId id="388" r:id="rId7"/>
    <p:sldId id="348" r:id="rId8"/>
    <p:sldId id="353" r:id="rId9"/>
    <p:sldId id="354" r:id="rId10"/>
    <p:sldId id="355" r:id="rId11"/>
    <p:sldId id="356" r:id="rId12"/>
    <p:sldId id="357" r:id="rId13"/>
    <p:sldId id="358" r:id="rId14"/>
    <p:sldId id="359" r:id="rId15"/>
    <p:sldId id="360" r:id="rId16"/>
    <p:sldId id="367" r:id="rId17"/>
    <p:sldId id="368" r:id="rId18"/>
    <p:sldId id="389" r:id="rId19"/>
    <p:sldId id="370" r:id="rId20"/>
    <p:sldId id="372" r:id="rId21"/>
    <p:sldId id="373" r:id="rId22"/>
    <p:sldId id="374" r:id="rId23"/>
    <p:sldId id="375" r:id="rId24"/>
    <p:sldId id="377" r:id="rId25"/>
    <p:sldId id="378" r:id="rId26"/>
    <p:sldId id="380" r:id="rId27"/>
    <p:sldId id="390" r:id="rId28"/>
    <p:sldId id="382" r:id="rId29"/>
    <p:sldId id="391" r:id="rId30"/>
    <p:sldId id="384" r:id="rId31"/>
  </p:sldIdLst>
  <p:sldSz cx="9144000" cy="6858000" type="screen4x3"/>
  <p:notesSz cx="6858000" cy="9144000"/>
  <p:defaultTextStyle>
    <a:defPPr>
      <a:defRPr lang="zh-CN"/>
    </a:defPPr>
    <a:lvl1pPr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kumimoji="1" sz="20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0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490B"/>
    <a:srgbClr val="FFCC00"/>
    <a:srgbClr val="FF66FF"/>
    <a:srgbClr val="CCFFFF"/>
    <a:srgbClr val="FFFFCC"/>
    <a:srgbClr val="FFFF99"/>
    <a:srgbClr val="CCFF99"/>
    <a:srgbClr val="CA5B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9672" autoAdjust="0"/>
  </p:normalViewPr>
  <p:slideViewPr>
    <p:cSldViewPr>
      <p:cViewPr varScale="1">
        <p:scale>
          <a:sx n="69" d="100"/>
          <a:sy n="69" d="100"/>
        </p:scale>
        <p:origin x="115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endParaRPr lang="en-US" altLang="zh-CN"/>
          </a:p>
        </p:txBody>
      </p:sp>
      <p:sp>
        <p:nvSpPr>
          <p:cNvPr id="788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anose="02020603050405020304" pitchFamily="18" charset="0"/>
              </a:defRPr>
            </a:lvl1pPr>
          </a:lstStyle>
          <a:p>
            <a:fld id="{E817624E-7102-46E8-9D27-6D6350007D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2"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5364163" y="201613"/>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r" eaLnBrk="1" hangingPunct="1">
              <a:defRPr/>
            </a:pPr>
            <a:r>
              <a:rPr lang="zh-CN" altLang="en-US" smtClean="0">
                <a:solidFill>
                  <a:srgbClr val="63B4D1"/>
                </a:solidFill>
                <a:latin typeface="黑体" pitchFamily="2" charset="-122"/>
                <a:ea typeface="黑体" pitchFamily="2" charset="-122"/>
              </a:rPr>
              <a:t>华中科技大学软件学院 </a:t>
            </a:r>
          </a:p>
        </p:txBody>
      </p:sp>
      <p:pic>
        <p:nvPicPr>
          <p:cNvPr id="6" name="Picture 6" descr="软件学院徽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1727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979613" y="711200"/>
            <a:ext cx="405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l" eaLnBrk="1" hangingPunct="1">
              <a:defRPr/>
            </a:pPr>
            <a:r>
              <a:rPr lang="en-US" altLang="zh-CN" smtClean="0">
                <a:solidFill>
                  <a:srgbClr val="63B4D1"/>
                </a:solidFill>
                <a:ea typeface="黑体" pitchFamily="2" charset="-122"/>
              </a:rPr>
              <a:t>THE SCHOOL OF SOFTWARE ENGINEERING OF HUST</a:t>
            </a:r>
          </a:p>
        </p:txBody>
      </p:sp>
      <p:sp>
        <p:nvSpPr>
          <p:cNvPr id="80899" name="Rectangle 3"/>
          <p:cNvSpPr>
            <a:spLocks noGrp="1" noChangeArrowheads="1"/>
          </p:cNvSpPr>
          <p:nvPr>
            <p:ph type="ctrTitle" sz="quarter"/>
          </p:nvPr>
        </p:nvSpPr>
        <p:spPr>
          <a:xfrm>
            <a:off x="609600" y="2420938"/>
            <a:ext cx="8283575" cy="1800225"/>
          </a:xfrm>
          <a:ln algn="ctr"/>
        </p:spPr>
        <p:txBody>
          <a:bodyPr/>
          <a:lstStyle>
            <a:lvl1pPr marL="0" indent="0" algn="r">
              <a:defRPr sz="3600">
                <a:solidFill>
                  <a:srgbClr val="FFFF00"/>
                </a:solidFill>
              </a:defRPr>
            </a:lvl1pPr>
          </a:lstStyle>
          <a:p>
            <a:r>
              <a:rPr lang="zh-CN" altLang="en-US"/>
              <a:t>单击此处编辑母版标题样式</a:t>
            </a:r>
          </a:p>
        </p:txBody>
      </p:sp>
      <p:sp>
        <p:nvSpPr>
          <p:cNvPr id="80900" name="Rectangle 4"/>
          <p:cNvSpPr>
            <a:spLocks noGrp="1" noChangeArrowheads="1"/>
          </p:cNvSpPr>
          <p:nvPr>
            <p:ph type="subTitle" sz="quarter" idx="1"/>
          </p:nvPr>
        </p:nvSpPr>
        <p:spPr>
          <a:xfrm>
            <a:off x="323850" y="4292600"/>
            <a:ext cx="8569325" cy="2160588"/>
          </a:xfrm>
        </p:spPr>
        <p:txBody>
          <a:bodyPr anchor="ctr"/>
          <a:lstStyle>
            <a:lvl1pPr marL="0" indent="0" algn="r">
              <a:buFont typeface="Wingdings 2" pitchFamily="18"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32347459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771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052513"/>
            <a:ext cx="2195513" cy="580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052513"/>
            <a:ext cx="6437312" cy="580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922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052513"/>
            <a:ext cx="8785225"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773238"/>
            <a:ext cx="4316412"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736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60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2741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773238"/>
            <a:ext cx="4316412"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099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8162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6980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4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054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7200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r" eaLnBrk="1" hangingPunct="1"/>
            <a:fld id="{C36EEE4A-FC57-4440-B8D7-840290642A0E}" type="slidenum">
              <a:rPr kumimoji="0" lang="en-US" altLang="zh-CN" sz="1200">
                <a:solidFill>
                  <a:schemeClr val="tx2"/>
                </a:solidFill>
                <a:latin typeface="Comic Sans MS" panose="030F0702030302020204" pitchFamily="66" charset="0"/>
                <a:cs typeface="Times New Roman" panose="02020603050405020304" pitchFamily="18" charset="0"/>
              </a:rPr>
              <a:pPr algn="r" eaLnBrk="1" hangingPunct="1"/>
              <a:t>‹#›</a:t>
            </a:fld>
            <a:endParaRPr kumimoji="0" lang="en-US" altLang="zh-CN" sz="1200">
              <a:solidFill>
                <a:schemeClr val="tx2"/>
              </a:solidFill>
              <a:latin typeface="Comic Sans MS" panose="030F0702030302020204" pitchFamily="66" charset="0"/>
              <a:cs typeface="Times New Roman" panose="02020603050405020304" pitchFamily="18" charset="0"/>
            </a:endParaRPr>
          </a:p>
        </p:txBody>
      </p:sp>
      <p:sp>
        <p:nvSpPr>
          <p:cNvPr id="79876" name="Rectangle 4"/>
          <p:cNvSpPr>
            <a:spLocks noGrp="1" noChangeArrowheads="1"/>
          </p:cNvSpPr>
          <p:nvPr>
            <p:ph type="title"/>
          </p:nvPr>
        </p:nvSpPr>
        <p:spPr bwMode="auto">
          <a:xfrm>
            <a:off x="179388" y="1052513"/>
            <a:ext cx="8785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7" name="Rectangle 5"/>
          <p:cNvSpPr>
            <a:spLocks noGrp="1" noChangeArrowheads="1"/>
          </p:cNvSpPr>
          <p:nvPr>
            <p:ph type="body" idx="1"/>
          </p:nvPr>
        </p:nvSpPr>
        <p:spPr bwMode="auto">
          <a:xfrm>
            <a:off x="179388" y="1773238"/>
            <a:ext cx="8785225"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8"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1031"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bg1"/>
                </a:solidFill>
                <a:latin typeface="Arial" charset="0"/>
                <a:ea typeface="宋体" pitchFamily="2" charset="-122"/>
              </a:defRPr>
            </a:lvl1pPr>
            <a:lvl2pPr marL="742950" indent="-285750">
              <a:defRPr kumimoji="1" sz="2000" b="1">
                <a:solidFill>
                  <a:schemeClr val="bg1"/>
                </a:solidFill>
                <a:latin typeface="Arial" charset="0"/>
                <a:ea typeface="宋体" pitchFamily="2" charset="-122"/>
              </a:defRPr>
            </a:lvl2pPr>
            <a:lvl3pPr marL="1143000" indent="-228600">
              <a:defRPr kumimoji="1" sz="2000" b="1">
                <a:solidFill>
                  <a:schemeClr val="bg1"/>
                </a:solidFill>
                <a:latin typeface="Arial" charset="0"/>
                <a:ea typeface="宋体" pitchFamily="2" charset="-122"/>
              </a:defRPr>
            </a:lvl3pPr>
            <a:lvl4pPr marL="1600200" indent="-228600">
              <a:defRPr kumimoji="1" sz="2000" b="1">
                <a:solidFill>
                  <a:schemeClr val="bg1"/>
                </a:solidFill>
                <a:latin typeface="Arial" charset="0"/>
                <a:ea typeface="宋体" pitchFamily="2" charset="-122"/>
              </a:defRPr>
            </a:lvl4pPr>
            <a:lvl5pPr marL="2057400" indent="-228600">
              <a:defRPr kumimoji="1" sz="2000" b="1">
                <a:solidFill>
                  <a:schemeClr val="bg1"/>
                </a:solidFill>
                <a:latin typeface="Arial" charset="0"/>
                <a:ea typeface="宋体" pitchFamily="2" charset="-122"/>
              </a:defRPr>
            </a:lvl5pPr>
            <a:lvl6pPr marL="2514600" indent="-228600" algn="ctr" eaLnBrk="0" fontAlgn="base" hangingPunct="0">
              <a:spcBef>
                <a:spcPct val="0"/>
              </a:spcBef>
              <a:spcAft>
                <a:spcPct val="0"/>
              </a:spcAft>
              <a:defRPr kumimoji="1" sz="2000" b="1">
                <a:solidFill>
                  <a:schemeClr val="bg1"/>
                </a:solidFill>
                <a:latin typeface="Arial" charset="0"/>
                <a:ea typeface="宋体" pitchFamily="2" charset="-122"/>
              </a:defRPr>
            </a:lvl6pPr>
            <a:lvl7pPr marL="2971800" indent="-228600" algn="ctr" eaLnBrk="0" fontAlgn="base" hangingPunct="0">
              <a:spcBef>
                <a:spcPct val="0"/>
              </a:spcBef>
              <a:spcAft>
                <a:spcPct val="0"/>
              </a:spcAft>
              <a:defRPr kumimoji="1" sz="2000" b="1">
                <a:solidFill>
                  <a:schemeClr val="bg1"/>
                </a:solidFill>
                <a:latin typeface="Arial" charset="0"/>
                <a:ea typeface="宋体" pitchFamily="2" charset="-122"/>
              </a:defRPr>
            </a:lvl7pPr>
            <a:lvl8pPr marL="3429000" indent="-228600" algn="ctr" eaLnBrk="0" fontAlgn="base" hangingPunct="0">
              <a:spcBef>
                <a:spcPct val="0"/>
              </a:spcBef>
              <a:spcAft>
                <a:spcPct val="0"/>
              </a:spcAft>
              <a:defRPr kumimoji="1" sz="2000" b="1">
                <a:solidFill>
                  <a:schemeClr val="bg1"/>
                </a:solidFill>
                <a:latin typeface="Arial" charset="0"/>
                <a:ea typeface="宋体" pitchFamily="2" charset="-122"/>
              </a:defRPr>
            </a:lvl8pPr>
            <a:lvl9pPr marL="3886200" indent="-228600" algn="ctr" eaLnBrk="0" fontAlgn="base" hangingPunct="0">
              <a:spcBef>
                <a:spcPct val="0"/>
              </a:spcBef>
              <a:spcAft>
                <a:spcPct val="0"/>
              </a:spcAft>
              <a:defRPr kumimoji="1" sz="2000" b="1">
                <a:solidFill>
                  <a:schemeClr val="bg1"/>
                </a:solidFill>
                <a:latin typeface="Arial" charset="0"/>
                <a:ea typeface="宋体" pitchFamily="2" charset="-122"/>
              </a:defRPr>
            </a:lvl9pPr>
          </a:lstStyle>
          <a:p>
            <a:pPr algn="r" eaLnBrk="1" hangingPunct="1">
              <a:defRPr/>
            </a:pPr>
            <a:r>
              <a:rPr lang="en-US" altLang="zh-CN" sz="1600" smtClean="0"/>
              <a:t>THE SCHOOL OF SOFTWARE ENGINEERING OF HUST</a:t>
            </a:r>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slide(fromBottom)">
                                      <p:cBhvr>
                                        <p:cTn id="11" dur="500"/>
                                        <p:tgtEl>
                                          <p:spTgt spid="7987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9877">
                                            <p:txEl>
                                              <p:pRg st="0" end="0"/>
                                            </p:txEl>
                                          </p:spTgt>
                                        </p:tgtEl>
                                        <p:attrNameLst>
                                          <p:attrName>style.visibility</p:attrName>
                                        </p:attrNameLst>
                                      </p:cBhvr>
                                      <p:to>
                                        <p:strVal val="visible"/>
                                      </p:to>
                                    </p:set>
                                    <p:animEffect transition="in" filter="slide(fromTop)">
                                      <p:cBhvr>
                                        <p:cTn id="15" dur="500"/>
                                        <p:tgtEl>
                                          <p:spTgt spid="79877">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9877">
                                            <p:txEl>
                                              <p:pRg st="1" end="1"/>
                                            </p:txEl>
                                          </p:spTgt>
                                        </p:tgtEl>
                                        <p:attrNameLst>
                                          <p:attrName>style.visibility</p:attrName>
                                        </p:attrNameLst>
                                      </p:cBhvr>
                                      <p:to>
                                        <p:strVal val="visible"/>
                                      </p:to>
                                    </p:set>
                                    <p:animEffect transition="in" filter="slide(fromTop)">
                                      <p:cBhvr>
                                        <p:cTn id="18" dur="500"/>
                                        <p:tgtEl>
                                          <p:spTgt spid="79877">
                                            <p:txEl>
                                              <p:pRg st="1" end="1"/>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79877">
                                            <p:txEl>
                                              <p:pRg st="2" end="2"/>
                                            </p:txEl>
                                          </p:spTgt>
                                        </p:tgtEl>
                                        <p:attrNameLst>
                                          <p:attrName>style.visibility</p:attrName>
                                        </p:attrNameLst>
                                      </p:cBhvr>
                                      <p:to>
                                        <p:strVal val="visible"/>
                                      </p:to>
                                    </p:set>
                                    <p:animEffect transition="in" filter="slide(fromTop)">
                                      <p:cBhvr>
                                        <p:cTn id="21" dur="500"/>
                                        <p:tgtEl>
                                          <p:spTgt spid="79877">
                                            <p:txEl>
                                              <p:pRg st="2" end="2"/>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9877">
                                            <p:txEl>
                                              <p:pRg st="3" end="3"/>
                                            </p:txEl>
                                          </p:spTgt>
                                        </p:tgtEl>
                                        <p:attrNameLst>
                                          <p:attrName>style.visibility</p:attrName>
                                        </p:attrNameLst>
                                      </p:cBhvr>
                                      <p:to>
                                        <p:strVal val="visible"/>
                                      </p:to>
                                    </p:set>
                                    <p:animEffect transition="in" filter="slide(fromTop)">
                                      <p:cBhvr>
                                        <p:cTn id="24" dur="500"/>
                                        <p:tgtEl>
                                          <p:spTgt spid="79877">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slide(fromTop)">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build="p" autoUpdateAnimBg="0" advAuto="0">
        <p:tmplLst>
          <p:tmpl lvl="1">
            <p:tnLst>
              <p:par>
                <p:cTn presetID="12" presetClass="entr" presetSubtype="1" fill="hold" nodeType="after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2">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3">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4">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5">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Lst>
      </p:bldP>
      <p:bldP spid="79878" grpId="0" animBg="1"/>
    </p:bldLst>
  </p:timing>
  <p:txStyles>
    <p:titleStyle>
      <a:lvl1pPr marL="342900" indent="-342900" algn="l" rtl="0" eaLnBrk="0" fontAlgn="base" hangingPunct="0">
        <a:spcBef>
          <a:spcPct val="20000"/>
        </a:spcBef>
        <a:spcAft>
          <a:spcPct val="0"/>
        </a:spcAft>
        <a:defRPr sz="2800" b="1">
          <a:solidFill>
            <a:schemeClr val="accent2"/>
          </a:solidFill>
          <a:latin typeface="+mj-lt"/>
          <a:ea typeface="+mj-ea"/>
          <a:cs typeface="+mj-cs"/>
        </a:defRPr>
      </a:lvl1pPr>
      <a:lvl2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2pPr>
      <a:lvl3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3pPr>
      <a:lvl4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4pPr>
      <a:lvl5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5pPr>
      <a:lvl6pPr marL="800100" indent="-342900" algn="l" rtl="0" fontAlgn="base">
        <a:spcBef>
          <a:spcPct val="20000"/>
        </a:spcBef>
        <a:spcAft>
          <a:spcPct val="0"/>
        </a:spcAft>
        <a:defRPr sz="2800" b="1">
          <a:solidFill>
            <a:schemeClr val="accent2"/>
          </a:solidFill>
          <a:latin typeface="Arial" charset="0"/>
          <a:ea typeface="宋体" pitchFamily="2" charset="-122"/>
        </a:defRPr>
      </a:lvl6pPr>
      <a:lvl7pPr marL="1257300" indent="-342900" algn="l" rtl="0" fontAlgn="base">
        <a:spcBef>
          <a:spcPct val="20000"/>
        </a:spcBef>
        <a:spcAft>
          <a:spcPct val="0"/>
        </a:spcAft>
        <a:defRPr sz="2800" b="1">
          <a:solidFill>
            <a:schemeClr val="accent2"/>
          </a:solidFill>
          <a:latin typeface="Arial" charset="0"/>
          <a:ea typeface="宋体" pitchFamily="2" charset="-122"/>
        </a:defRPr>
      </a:lvl7pPr>
      <a:lvl8pPr marL="1714500" indent="-342900" algn="l" rtl="0" fontAlgn="base">
        <a:spcBef>
          <a:spcPct val="20000"/>
        </a:spcBef>
        <a:spcAft>
          <a:spcPct val="0"/>
        </a:spcAft>
        <a:defRPr sz="2800" b="1">
          <a:solidFill>
            <a:schemeClr val="accent2"/>
          </a:solidFill>
          <a:latin typeface="Arial" charset="0"/>
          <a:ea typeface="宋体" pitchFamily="2" charset="-122"/>
        </a:defRPr>
      </a:lvl8pPr>
      <a:lvl9pPr marL="2171700" indent="-342900" algn="l" rtl="0" fontAlgn="base">
        <a:spcBef>
          <a:spcPct val="20000"/>
        </a:spcBef>
        <a:spcAft>
          <a:spcPct val="0"/>
        </a:spcAft>
        <a:defRPr sz="2800" b="1">
          <a:solidFill>
            <a:schemeClr val="accent2"/>
          </a:solidFill>
          <a:latin typeface="Arial" charset="0"/>
          <a:ea typeface="宋体" pitchFamily="2" charset="-122"/>
        </a:defRPr>
      </a:lvl9pPr>
    </p:titleStyle>
    <p:bodyStyle>
      <a:lvl1pPr marL="342900" indent="-342900" algn="l" rtl="0" eaLnBrk="0" fontAlgn="base" hangingPunct="0">
        <a:spcBef>
          <a:spcPct val="30000"/>
        </a:spcBef>
        <a:spcAft>
          <a:spcPct val="0"/>
        </a:spcAft>
        <a:buClr>
          <a:srgbClr val="0000FF"/>
        </a:buClr>
        <a:buFont typeface="Wingdings 2" panose="05020102010507070707" pitchFamily="18" charset="2"/>
        <a:buChar char="¡"/>
        <a:defRPr sz="2800" b="1">
          <a:solidFill>
            <a:schemeClr val="tx1"/>
          </a:solidFill>
          <a:latin typeface="+mn-lt"/>
          <a:ea typeface="+mn-ea"/>
          <a:cs typeface="+mn-cs"/>
        </a:defRPr>
      </a:lvl1pPr>
      <a:lvl2pPr marL="742950" indent="-220663" algn="l" rtl="0" eaLnBrk="0" fontAlgn="base" hangingPunct="0">
        <a:spcBef>
          <a:spcPct val="20000"/>
        </a:spcBef>
        <a:spcAft>
          <a:spcPct val="0"/>
        </a:spcAft>
        <a:buClr>
          <a:srgbClr val="0000FF"/>
        </a:buClr>
        <a:buFont typeface="黑体" panose="02010609060101010101" pitchFamily="49" charset="-122"/>
        <a:buChar char="–"/>
        <a:defRPr sz="2400" b="1">
          <a:solidFill>
            <a:schemeClr val="tx1"/>
          </a:solidFill>
          <a:latin typeface="+mn-lt"/>
          <a:ea typeface="+mn-ea"/>
        </a:defRPr>
      </a:lvl2pPr>
      <a:lvl3pPr marL="1150938" indent="-228600" algn="l" rtl="0" eaLnBrk="0" fontAlgn="base" hangingPunct="0">
        <a:spcBef>
          <a:spcPct val="20000"/>
        </a:spcBef>
        <a:spcAft>
          <a:spcPct val="0"/>
        </a:spcAft>
        <a:buClr>
          <a:srgbClr val="0000FF"/>
        </a:buClr>
        <a:buFont typeface="黑体" panose="02010609060101010101" pitchFamily="49"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6pPr>
      <a:lvl7pPr marL="29718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7pPr>
      <a:lvl8pPr marL="34290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8pPr>
      <a:lvl9pPr marL="38862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7"/>
          <p:cNvSpPr>
            <a:spLocks noGrp="1" noChangeArrowheads="1"/>
          </p:cNvSpPr>
          <p:nvPr>
            <p:ph type="ctrTitle"/>
          </p:nvPr>
        </p:nvSpPr>
        <p:spPr>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zh-CN" altLang="en-US" smtClean="0"/>
              <a:t>第 </a:t>
            </a:r>
            <a:r>
              <a:rPr lang="en-US" altLang="zh-CN" smtClean="0"/>
              <a:t>4 </a:t>
            </a:r>
            <a:r>
              <a:rPr lang="zh-CN" altLang="en-US" smtClean="0"/>
              <a:t>章   软件项目团队管理 </a:t>
            </a:r>
          </a:p>
        </p:txBody>
      </p:sp>
      <p:pic>
        <p:nvPicPr>
          <p:cNvPr id="2" name="音频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21700" y="6235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61"/>
    </mc:Choice>
    <mc:Fallback>
      <p:transition spd="slow" advTm="35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软件团队建设</a:t>
            </a:r>
          </a:p>
        </p:txBody>
      </p:sp>
      <p:sp>
        <p:nvSpPr>
          <p:cNvPr id="55299" name="内容占位符 2"/>
          <p:cNvSpPr>
            <a:spLocks noGrp="1"/>
          </p:cNvSpPr>
          <p:nvPr>
            <p:ph idx="1"/>
          </p:nvPr>
        </p:nvSpPr>
        <p:spPr/>
        <p:txBody>
          <a:bodyPr/>
          <a:lstStyle/>
          <a:p>
            <a:pPr>
              <a:lnSpc>
                <a:spcPts val="3000"/>
              </a:lnSpc>
            </a:pPr>
            <a:r>
              <a:rPr lang="zh-CN" altLang="en-US" sz="2400" smtClean="0">
                <a:solidFill>
                  <a:schemeClr val="accent2"/>
                </a:solidFill>
                <a:latin typeface="黑体" panose="02010609060101010101" pitchFamily="49" charset="-122"/>
                <a:ea typeface="黑体" panose="02010609060101010101" pitchFamily="49" charset="-122"/>
              </a:rPr>
              <a:t>团队合作</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30000"/>
              </a:spcBef>
              <a:buFont typeface="Wingdings 2" panose="05020102010507070707" pitchFamily="18" charset="2"/>
              <a:buChar char="¡"/>
            </a:pPr>
            <a:r>
              <a:rPr lang="zh-CN" altLang="en-US" sz="2000" smtClean="0">
                <a:solidFill>
                  <a:srgbClr val="B9490B"/>
                </a:solidFill>
                <a:ea typeface="黑体" panose="02010609060101010101" pitchFamily="49" charset="-122"/>
              </a:rPr>
              <a:t>团队意识     </a:t>
            </a:r>
            <a:r>
              <a:rPr lang="zh-CN" altLang="en-US" sz="2000" smtClean="0"/>
              <a:t>就是团队成员为了团队的整体利益和目标而相互合作、共同努力的意愿与作风。</a:t>
            </a:r>
            <a:endParaRPr lang="en-US" altLang="zh-CN" sz="2000" smtClean="0"/>
          </a:p>
          <a:p>
            <a:pPr lvl="1">
              <a:lnSpc>
                <a:spcPts val="3000"/>
              </a:lnSpc>
              <a:spcBef>
                <a:spcPct val="30000"/>
              </a:spcBef>
              <a:buFont typeface="Wingdings 2" panose="05020102010507070707" pitchFamily="18" charset="2"/>
              <a:buChar char="¡"/>
            </a:pPr>
            <a:r>
              <a:rPr lang="zh-CN" altLang="en-US" sz="2000" smtClean="0">
                <a:solidFill>
                  <a:srgbClr val="B9490B"/>
                </a:solidFill>
                <a:latin typeface="黑体" panose="02010609060101010101" pitchFamily="49" charset="-122"/>
                <a:ea typeface="黑体" panose="02010609060101010101" pitchFamily="49" charset="-122"/>
              </a:rPr>
              <a:t>团队意识的内涵</a:t>
            </a:r>
            <a:endParaRPr lang="en-US" altLang="zh-CN" sz="2000" smtClean="0">
              <a:solidFill>
                <a:srgbClr val="B9490B"/>
              </a:solidFill>
              <a:latin typeface="黑体" panose="02010609060101010101" pitchFamily="49" charset="-122"/>
              <a:ea typeface="黑体" panose="02010609060101010101" pitchFamily="49" charset="-122"/>
            </a:endParaRPr>
          </a:p>
          <a:p>
            <a:pPr lvl="2">
              <a:lnSpc>
                <a:spcPts val="3000"/>
              </a:lnSpc>
              <a:spcBef>
                <a:spcPct val="30000"/>
              </a:spcBef>
              <a:buFont typeface="Times New Roman" panose="02020603050405020304" pitchFamily="18" charset="0"/>
              <a:buChar char="−"/>
            </a:pPr>
            <a:r>
              <a:rPr lang="zh-CN" altLang="en-US" smtClean="0"/>
              <a:t>在团队与其成员的关系方面，团队意识表现在团队成员对团队的强烈归属感与一体感；</a:t>
            </a:r>
          </a:p>
          <a:p>
            <a:pPr lvl="2">
              <a:lnSpc>
                <a:spcPts val="3000"/>
              </a:lnSpc>
              <a:spcBef>
                <a:spcPct val="30000"/>
              </a:spcBef>
              <a:buFont typeface="Times New Roman" panose="02020603050405020304" pitchFamily="18" charset="0"/>
              <a:buChar char="−"/>
            </a:pPr>
            <a:r>
              <a:rPr lang="zh-CN" altLang="en-US" smtClean="0"/>
              <a:t>在团队成员之间的关系上，团队意识表现为成员间的相互协作从而形成有机的整体；</a:t>
            </a:r>
          </a:p>
          <a:p>
            <a:pPr lvl="2">
              <a:lnSpc>
                <a:spcPts val="3000"/>
              </a:lnSpc>
              <a:spcBef>
                <a:spcPct val="30000"/>
              </a:spcBef>
              <a:buFont typeface="Times New Roman" panose="02020603050405020304" pitchFamily="18" charset="0"/>
              <a:buChar char="−"/>
            </a:pPr>
            <a:r>
              <a:rPr lang="zh-CN" altLang="en-US" smtClean="0"/>
              <a:t>在成员对团队的事务上，团队意识表现为团队成员对团队事务的尽心尽力和全方位投入。</a:t>
            </a:r>
            <a:endParaRPr lang="zh-CN" altLang="en-US" smtClean="0">
              <a:solidFill>
                <a:schemeClr val="accent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软件团队建设</a:t>
            </a:r>
          </a:p>
        </p:txBody>
      </p:sp>
      <p:sp>
        <p:nvSpPr>
          <p:cNvPr id="56323" name="内容占位符 2"/>
          <p:cNvSpPr>
            <a:spLocks noGrp="1"/>
          </p:cNvSpPr>
          <p:nvPr>
            <p:ph idx="1"/>
          </p:nvPr>
        </p:nvSpPr>
        <p:spPr>
          <a:xfrm>
            <a:off x="179388" y="1916113"/>
            <a:ext cx="8785225" cy="4941887"/>
          </a:xfrm>
        </p:spPr>
        <p:txBody>
          <a:bodyPr/>
          <a:lstStyle/>
          <a:p>
            <a:pPr lvl="1">
              <a:lnSpc>
                <a:spcPts val="3000"/>
              </a:lnSpc>
              <a:spcBef>
                <a:spcPct val="50000"/>
              </a:spcBef>
              <a:buFont typeface="Wingdings 2" panose="05020102010507070707" pitchFamily="18" charset="2"/>
              <a:buChar char="¡"/>
            </a:pPr>
            <a:r>
              <a:rPr lang="zh-CN" altLang="en-US" sz="2000" smtClean="0">
                <a:solidFill>
                  <a:srgbClr val="B9490B"/>
                </a:solidFill>
                <a:latin typeface="黑体" panose="02010609060101010101" pitchFamily="49" charset="-122"/>
                <a:ea typeface="黑体" panose="02010609060101010101" pitchFamily="49" charset="-122"/>
              </a:rPr>
              <a:t>团队合作的指导方针</a:t>
            </a:r>
            <a:endParaRPr lang="en-US" altLang="zh-CN" sz="2000" smtClean="0">
              <a:solidFill>
                <a:srgbClr val="B9490B"/>
              </a:solidFill>
              <a:latin typeface="黑体" panose="02010609060101010101" pitchFamily="49" charset="-122"/>
              <a:ea typeface="黑体" panose="02010609060101010101" pitchFamily="49" charset="-122"/>
            </a:endParaRPr>
          </a:p>
          <a:p>
            <a:pPr lvl="2">
              <a:lnSpc>
                <a:spcPts val="2700"/>
              </a:lnSpc>
              <a:spcBef>
                <a:spcPct val="40000"/>
              </a:spcBef>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作为一名团队领导，我将：</a:t>
            </a:r>
            <a:endParaRPr lang="en-US" altLang="zh-CN" smtClean="0">
              <a:solidFill>
                <a:schemeClr val="accent2"/>
              </a:solidFill>
              <a:latin typeface="黑体" panose="02010609060101010101" pitchFamily="49" charset="-122"/>
              <a:ea typeface="黑体" panose="02010609060101010101" pitchFamily="49"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避免团队目标向政治问题妥协；</a:t>
            </a:r>
            <a:endParaRPr lang="en-US" altLang="zh-CN" b="1" smtClean="0">
              <a:latin typeface="宋体" panose="02010600030101010101" pitchFamily="2"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向团队目标显示个人的承诺；</a:t>
            </a:r>
            <a:endParaRPr lang="en-US" altLang="zh-CN" b="1" smtClean="0">
              <a:latin typeface="宋体" panose="02010600030101010101" pitchFamily="2"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不用太多优先级的事物冲淡团队的工作；</a:t>
            </a:r>
            <a:endParaRPr lang="en-US" altLang="zh-CN" b="1" smtClean="0">
              <a:latin typeface="宋体" panose="02010600030101010101" pitchFamily="2"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公平</a:t>
            </a:r>
            <a:r>
              <a:rPr lang="en-US" altLang="zh-CN" b="1" smtClean="0">
                <a:latin typeface="宋体" panose="02010600030101010101" pitchFamily="2" charset="-122"/>
              </a:rPr>
              <a:t>,</a:t>
            </a:r>
            <a:r>
              <a:rPr lang="zh-CN" altLang="en-US" b="1" smtClean="0">
                <a:latin typeface="宋体" panose="02010600030101010101" pitchFamily="2" charset="-122"/>
              </a:rPr>
              <a:t>公正的对待团队成员；</a:t>
            </a:r>
            <a:endParaRPr lang="en-US" altLang="zh-CN" b="1" smtClean="0">
              <a:latin typeface="宋体" panose="02010600030101010101" pitchFamily="2"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愿意面对和解决与团队成员不良表现有关的问题；</a:t>
            </a:r>
            <a:endParaRPr lang="en-US" altLang="zh-CN" b="1" smtClean="0">
              <a:latin typeface="宋体" panose="02010600030101010101" pitchFamily="2" charset="-122"/>
            </a:endParaRPr>
          </a:p>
          <a:p>
            <a:pPr lvl="3">
              <a:lnSpc>
                <a:spcPts val="2700"/>
              </a:lnSpc>
              <a:spcBef>
                <a:spcPct val="40000"/>
              </a:spcBef>
              <a:buFont typeface="黑体" panose="02010609060101010101" pitchFamily="49" charset="-122"/>
              <a:buChar char="–"/>
            </a:pPr>
            <a:r>
              <a:rPr lang="zh-CN" altLang="en-US" b="1" smtClean="0">
                <a:latin typeface="宋体" panose="02010600030101010101" pitchFamily="2" charset="-122"/>
              </a:rPr>
              <a:t>对来自员工的新思维和新信息采取开放的态度。</a:t>
            </a:r>
            <a:endParaRPr lang="en-US" altLang="zh-CN" b="1" smtClean="0">
              <a:solidFill>
                <a:schemeClr val="accent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软件团队建设</a:t>
            </a:r>
          </a:p>
        </p:txBody>
      </p:sp>
      <p:sp>
        <p:nvSpPr>
          <p:cNvPr id="57347" name="内容占位符 2"/>
          <p:cNvSpPr>
            <a:spLocks noGrp="1"/>
          </p:cNvSpPr>
          <p:nvPr>
            <p:ph idx="1"/>
          </p:nvPr>
        </p:nvSpPr>
        <p:spPr>
          <a:xfrm>
            <a:off x="179388" y="1916113"/>
            <a:ext cx="8785225" cy="4941887"/>
          </a:xfrm>
        </p:spPr>
        <p:txBody>
          <a:bodyPr/>
          <a:lstStyle/>
          <a:p>
            <a:pPr lvl="2">
              <a:buFont typeface="Wingdings 2" panose="05020102010507070707" pitchFamily="18" charset="2"/>
              <a:buChar char="¡"/>
            </a:pPr>
            <a:r>
              <a:rPr lang="zh-CN" altLang="en-US" smtClean="0">
                <a:solidFill>
                  <a:schemeClr val="accent2"/>
                </a:solidFill>
                <a:ea typeface="黑体" panose="02010609060101010101" pitchFamily="49" charset="-122"/>
              </a:rPr>
              <a:t>作为一名团队成员，我将：</a:t>
            </a:r>
            <a:endParaRPr lang="en-US" altLang="zh-CN" smtClean="0">
              <a:solidFill>
                <a:schemeClr val="accent2"/>
              </a:solidFill>
              <a:ea typeface="黑体" panose="02010609060101010101" pitchFamily="49" charset="-122"/>
            </a:endParaRPr>
          </a:p>
          <a:p>
            <a:pPr lvl="3">
              <a:buFont typeface="黑体" panose="02010609060101010101" pitchFamily="49" charset="-122"/>
              <a:buChar char="–"/>
            </a:pPr>
            <a:r>
              <a:rPr lang="zh-CN" altLang="en-US" b="1" smtClean="0"/>
              <a:t>展示对于个人角色和责任的真实理解；</a:t>
            </a:r>
            <a:endParaRPr lang="en-US" altLang="zh-CN" b="1" smtClean="0"/>
          </a:p>
          <a:p>
            <a:pPr lvl="3">
              <a:buFont typeface="黑体" panose="02010609060101010101" pitchFamily="49" charset="-122"/>
              <a:buChar char="–"/>
            </a:pPr>
            <a:r>
              <a:rPr lang="zh-CN" altLang="en-US" b="1" smtClean="0"/>
              <a:t>展示目标和以事实为基础的判断；</a:t>
            </a:r>
            <a:endParaRPr lang="en-US" altLang="zh-CN" b="1" smtClean="0"/>
          </a:p>
          <a:p>
            <a:pPr lvl="3">
              <a:buFont typeface="黑体" panose="02010609060101010101" pitchFamily="49" charset="-122"/>
              <a:buChar char="–"/>
            </a:pPr>
            <a:r>
              <a:rPr lang="zh-CN" altLang="en-US" b="1" smtClean="0"/>
              <a:t>和其他团队成员有效的合作；</a:t>
            </a:r>
            <a:endParaRPr lang="en-US" altLang="zh-CN" b="1" smtClean="0"/>
          </a:p>
          <a:p>
            <a:pPr lvl="3">
              <a:buFont typeface="黑体" panose="02010609060101010101" pitchFamily="49" charset="-122"/>
              <a:buChar char="–"/>
            </a:pPr>
            <a:r>
              <a:rPr lang="zh-CN" altLang="en-US" b="1" smtClean="0"/>
              <a:t>使团队目标优先于个人目标；</a:t>
            </a:r>
            <a:endParaRPr lang="en-US" altLang="zh-CN" b="1" smtClean="0"/>
          </a:p>
          <a:p>
            <a:pPr lvl="3">
              <a:buFont typeface="黑体" panose="02010609060101010101" pitchFamily="49" charset="-122"/>
              <a:buChar char="–"/>
            </a:pPr>
            <a:r>
              <a:rPr lang="zh-CN" altLang="en-US" b="1" smtClean="0"/>
              <a:t>展示投身于任何项目成功所需的努力的愿望；</a:t>
            </a:r>
            <a:endParaRPr lang="en-US" altLang="zh-CN" b="1" smtClean="0"/>
          </a:p>
          <a:p>
            <a:pPr lvl="3">
              <a:buFont typeface="黑体" panose="02010609060101010101" pitchFamily="49" charset="-122"/>
              <a:buChar char="–"/>
            </a:pPr>
            <a:r>
              <a:rPr lang="zh-CN" altLang="en-US" b="1" smtClean="0"/>
              <a:t>愿意分享信息、感受和产生适当的反馈；</a:t>
            </a:r>
            <a:endParaRPr lang="en-US" altLang="zh-CN" b="1" smtClean="0"/>
          </a:p>
          <a:p>
            <a:pPr lvl="3">
              <a:buFont typeface="黑体" panose="02010609060101010101" pitchFamily="49" charset="-122"/>
              <a:buChar char="–"/>
            </a:pPr>
            <a:r>
              <a:rPr lang="zh-CN" altLang="en-US" b="1" smtClean="0"/>
              <a:t>当其他成员需要时给与适当的帮助；</a:t>
            </a:r>
            <a:endParaRPr lang="en-US" altLang="zh-CN" b="1" smtClean="0"/>
          </a:p>
          <a:p>
            <a:pPr lvl="3">
              <a:buFont typeface="黑体" panose="02010609060101010101" pitchFamily="49" charset="-122"/>
              <a:buChar char="–"/>
            </a:pPr>
            <a:r>
              <a:rPr lang="zh-CN" altLang="en-US" b="1" smtClean="0"/>
              <a:t>展示对自己的高标准要求；</a:t>
            </a:r>
            <a:endParaRPr lang="en-US" altLang="zh-CN" b="1" smtClean="0"/>
          </a:p>
          <a:p>
            <a:pPr lvl="3">
              <a:buFont typeface="黑体" panose="02010609060101010101" pitchFamily="49" charset="-122"/>
              <a:buChar char="–"/>
            </a:pPr>
            <a:r>
              <a:rPr lang="zh-CN" altLang="en-US" b="1" smtClean="0"/>
              <a:t>支持团队的决策；</a:t>
            </a:r>
            <a:endParaRPr lang="en-US" altLang="zh-CN" b="1" smtClean="0"/>
          </a:p>
          <a:p>
            <a:pPr lvl="3">
              <a:buFont typeface="黑体" panose="02010609060101010101" pitchFamily="49" charset="-122"/>
              <a:buChar char="–"/>
            </a:pPr>
            <a:r>
              <a:rPr lang="zh-CN" altLang="en-US" b="1" smtClean="0"/>
              <a:t>展示直接面对重要问题的勇气和信念；</a:t>
            </a:r>
            <a:endParaRPr lang="en-US" altLang="zh-CN" b="1" smtClean="0"/>
          </a:p>
          <a:p>
            <a:pPr lvl="3">
              <a:buFont typeface="黑体" panose="02010609060101010101" pitchFamily="49" charset="-122"/>
              <a:buChar char="–"/>
            </a:pPr>
            <a:r>
              <a:rPr lang="zh-CN" altLang="en-US" b="1" smtClean="0"/>
              <a:t>以为团队的成功奋斗的方式体现带头作用；</a:t>
            </a:r>
            <a:endParaRPr lang="en-US" altLang="zh-CN" b="1" smtClean="0"/>
          </a:p>
          <a:p>
            <a:pPr lvl="3">
              <a:buFont typeface="黑体" panose="02010609060101010101" pitchFamily="49" charset="-122"/>
              <a:buChar char="–"/>
            </a:pPr>
            <a:r>
              <a:rPr lang="zh-CN" altLang="en-US" b="1" smtClean="0"/>
              <a:t>对别人的反馈做出积极的反映。</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软件团队建设</a:t>
            </a:r>
          </a:p>
        </p:txBody>
      </p:sp>
      <p:sp>
        <p:nvSpPr>
          <p:cNvPr id="58371" name="内容占位符 2"/>
          <p:cNvSpPr>
            <a:spLocks noGrp="1"/>
          </p:cNvSpPr>
          <p:nvPr>
            <p:ph idx="1"/>
          </p:nvPr>
        </p:nvSpPr>
        <p:spPr>
          <a:xfrm>
            <a:off x="684213" y="2106613"/>
            <a:ext cx="8064500" cy="3240087"/>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团队成员激励</a:t>
            </a:r>
            <a:endParaRPr lang="en-US" altLang="zh-CN" sz="2400" smtClean="0"/>
          </a:p>
          <a:p>
            <a:pPr lvl="1">
              <a:lnSpc>
                <a:spcPts val="3000"/>
              </a:lnSpc>
              <a:spcBef>
                <a:spcPct val="50000"/>
              </a:spcBef>
              <a:buFont typeface="Wingdings 2" panose="05020102010507070707" pitchFamily="18" charset="2"/>
              <a:buChar char="¡"/>
            </a:pPr>
            <a:r>
              <a:rPr lang="zh-CN" altLang="en-US" sz="2000" smtClean="0"/>
              <a:t>激励是用人的艺术，它通过研究人的行为方式和需求心理来因势利导的激发人的工作热情，改变人的行为表现，提高个人或组织绩效。</a:t>
            </a:r>
            <a:endParaRPr lang="en-US" altLang="zh-CN" sz="2000" smtClean="0"/>
          </a:p>
          <a:p>
            <a:pPr lvl="1">
              <a:lnSpc>
                <a:spcPts val="3000"/>
              </a:lnSpc>
              <a:spcBef>
                <a:spcPct val="50000"/>
              </a:spcBef>
              <a:buFont typeface="Wingdings 2" panose="05020102010507070707" pitchFamily="18" charset="2"/>
              <a:buChar char="¡"/>
            </a:pPr>
            <a:r>
              <a:rPr lang="zh-CN" altLang="en-US" sz="2000" smtClean="0"/>
              <a:t>软件项目团队中，激励是组织成员个人需要和项目需要的结合，一方面必须考察了解项目成员的需要，进行有针对性的激励；另一方面，必须符合项目发展的需要，进行有目的的激励。</a:t>
            </a:r>
            <a:endParaRPr lang="en-US" altLang="zh-CN" smtClean="0">
              <a:solidFill>
                <a:schemeClr val="accent2"/>
              </a:solidFill>
              <a:latin typeface="黑体" panose="02010609060101010101" pitchFamily="49" charset="-122"/>
              <a:ea typeface="黑体" panose="02010609060101010101" pitchFamily="49" charset="-122"/>
            </a:endParaRPr>
          </a:p>
          <a:p>
            <a:pPr lvl="2">
              <a:buFont typeface="Wingdings 2" panose="05020102010507070707" pitchFamily="18" charset="2"/>
              <a:buChar char="¡"/>
            </a:pP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软件团队建设</a:t>
            </a:r>
          </a:p>
        </p:txBody>
      </p:sp>
      <p:sp>
        <p:nvSpPr>
          <p:cNvPr id="59395" name="内容占位符 2"/>
          <p:cNvSpPr>
            <a:spLocks noGrp="1"/>
          </p:cNvSpPr>
          <p:nvPr>
            <p:ph idx="1"/>
          </p:nvPr>
        </p:nvSpPr>
        <p:spPr>
          <a:xfrm>
            <a:off x="179388" y="1916113"/>
            <a:ext cx="8785225" cy="4105275"/>
          </a:xfrm>
        </p:spPr>
        <p:txBody>
          <a:bodyPr/>
          <a:lstStyle/>
          <a:p>
            <a:pPr lvl="1">
              <a:lnSpc>
                <a:spcPts val="3000"/>
              </a:lnSpc>
              <a:buFont typeface="Wingdings 2" panose="05020102010507070707" pitchFamily="18" charset="2"/>
              <a:buChar char="¡"/>
            </a:pPr>
            <a:r>
              <a:rPr lang="zh-CN" altLang="en-US" sz="2000" smtClean="0">
                <a:solidFill>
                  <a:srgbClr val="B9490B"/>
                </a:solidFill>
                <a:ea typeface="黑体" panose="02010609060101010101" pitchFamily="49" charset="-122"/>
              </a:rPr>
              <a:t>马斯洛把人的需求分为五个层次：</a:t>
            </a:r>
            <a:endParaRPr lang="en-US" altLang="zh-CN" sz="2000" smtClean="0">
              <a:solidFill>
                <a:srgbClr val="B9490B"/>
              </a:solidFill>
              <a:ea typeface="黑体" panose="02010609060101010101" pitchFamily="49" charset="-122"/>
            </a:endParaRPr>
          </a:p>
          <a:p>
            <a:pPr lvl="2">
              <a:lnSpc>
                <a:spcPts val="3000"/>
              </a:lnSpc>
            </a:pPr>
            <a:r>
              <a:rPr lang="zh-CN" altLang="en-US" smtClean="0"/>
              <a:t>生理需要（衣食住等）</a:t>
            </a:r>
            <a:endParaRPr lang="en-US" altLang="zh-CN" smtClean="0"/>
          </a:p>
          <a:p>
            <a:pPr lvl="2">
              <a:lnSpc>
                <a:spcPts val="3000"/>
              </a:lnSpc>
            </a:pPr>
            <a:r>
              <a:rPr lang="zh-CN" altLang="en-US" smtClean="0"/>
              <a:t>安全需要（稳定，身体安全，经济安全）</a:t>
            </a:r>
            <a:endParaRPr lang="en-US" altLang="zh-CN" smtClean="0"/>
          </a:p>
          <a:p>
            <a:pPr lvl="2">
              <a:lnSpc>
                <a:spcPts val="3000"/>
              </a:lnSpc>
            </a:pPr>
            <a:r>
              <a:rPr lang="zh-CN" altLang="en-US" smtClean="0"/>
              <a:t>社交需要（亲情，友情，归属感）</a:t>
            </a:r>
            <a:endParaRPr lang="en-US" altLang="zh-CN" smtClean="0"/>
          </a:p>
          <a:p>
            <a:pPr lvl="2">
              <a:lnSpc>
                <a:spcPts val="3000"/>
              </a:lnSpc>
            </a:pPr>
            <a:r>
              <a:rPr lang="zh-CN" altLang="en-US" smtClean="0"/>
              <a:t>尊重需要（地位和自我尊重、认可和感激）</a:t>
            </a:r>
            <a:endParaRPr lang="en-US" altLang="zh-CN" smtClean="0"/>
          </a:p>
          <a:p>
            <a:pPr lvl="2">
              <a:lnSpc>
                <a:spcPts val="3000"/>
              </a:lnSpc>
            </a:pPr>
            <a:r>
              <a:rPr lang="zh-CN" altLang="en-US" smtClean="0"/>
              <a:t>自我实现需要</a:t>
            </a:r>
            <a:endParaRPr lang="en-US" altLang="zh-CN" smtClean="0"/>
          </a:p>
          <a:p>
            <a:pPr lvl="1">
              <a:lnSpc>
                <a:spcPts val="3000"/>
              </a:lnSpc>
              <a:buFont typeface="Wingdings 2" panose="05020102010507070707" pitchFamily="18" charset="2"/>
              <a:buChar char="¡"/>
            </a:pPr>
            <a:r>
              <a:rPr lang="zh-CN" altLang="en-US" sz="2000" smtClean="0"/>
              <a:t>软件人员是追求</a:t>
            </a:r>
            <a:r>
              <a:rPr lang="zh-CN" altLang="en-US" sz="2000" smtClean="0">
                <a:solidFill>
                  <a:srgbClr val="B9490B"/>
                </a:solidFill>
              </a:rPr>
              <a:t>自我实现需要</a:t>
            </a:r>
            <a:r>
              <a:rPr lang="zh-CN" altLang="en-US" sz="2000" smtClean="0"/>
              <a:t>的群体，学习机会、创造是对他们主要的激励因素。对于企业来讲，软件企业的成长需要员工不断学习，永远创新，并且进行充分的团队合作。</a:t>
            </a:r>
            <a:endParaRPr lang="en-US" altLang="zh-CN" sz="2000" smtClean="0"/>
          </a:p>
          <a:p>
            <a:pPr>
              <a:buFont typeface="Wingdings 2" panose="05020102010507070707" pitchFamily="18" charset="2"/>
              <a:buNone/>
            </a:pPr>
            <a:endParaRPr lang="zh-CN" altLang="en-US"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软件团队建设</a:t>
            </a:r>
          </a:p>
        </p:txBody>
      </p:sp>
      <p:sp>
        <p:nvSpPr>
          <p:cNvPr id="60419" name="内容占位符 2"/>
          <p:cNvSpPr>
            <a:spLocks noGrp="1"/>
          </p:cNvSpPr>
          <p:nvPr>
            <p:ph idx="1"/>
          </p:nvPr>
        </p:nvSpPr>
        <p:spPr>
          <a:xfrm>
            <a:off x="684213" y="1844675"/>
            <a:ext cx="8064500" cy="4752975"/>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团队的学习</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50000"/>
              </a:spcBef>
              <a:buFont typeface="Wingdings 2" panose="05020102010507070707" pitchFamily="18" charset="2"/>
              <a:buChar char="¡"/>
            </a:pPr>
            <a:r>
              <a:rPr lang="zh-CN" altLang="en-US" sz="2000" smtClean="0"/>
              <a:t>团队学习是提高团队绩效，保持其先进性的重要举措。</a:t>
            </a:r>
            <a:endParaRPr lang="en-US" altLang="zh-CN" sz="2000" smtClean="0"/>
          </a:p>
          <a:p>
            <a:pPr lvl="1">
              <a:lnSpc>
                <a:spcPts val="3000"/>
              </a:lnSpc>
              <a:spcBef>
                <a:spcPct val="50000"/>
              </a:spcBef>
              <a:buFont typeface="Wingdings 2" panose="05020102010507070707" pitchFamily="18" charset="2"/>
              <a:buChar char="¡"/>
            </a:pPr>
            <a:r>
              <a:rPr lang="zh-CN" altLang="en-US" sz="2000" smtClean="0"/>
              <a:t>培训可以给公司带来巨大的经济效益，提高员工的自身能力，也是提高员工工作热情和效率的重要一环。</a:t>
            </a:r>
            <a:endParaRPr lang="en-US" altLang="zh-CN" sz="2000" smtClean="0"/>
          </a:p>
          <a:p>
            <a:pPr lvl="1">
              <a:lnSpc>
                <a:spcPts val="3000"/>
              </a:lnSpc>
              <a:spcBef>
                <a:spcPct val="50000"/>
              </a:spcBef>
              <a:buFont typeface="Wingdings 2" panose="05020102010507070707" pitchFamily="18" charset="2"/>
              <a:buChar char="¡"/>
            </a:pPr>
            <a:r>
              <a:rPr lang="zh-CN" altLang="en-US" sz="2000" smtClean="0">
                <a:solidFill>
                  <a:srgbClr val="B9490B"/>
                </a:solidFill>
                <a:ea typeface="黑体" panose="02010609060101010101" pitchFamily="49" charset="-122"/>
              </a:rPr>
              <a:t>学习型组织</a:t>
            </a:r>
            <a:endParaRPr lang="en-US" altLang="zh-CN" sz="2000" smtClean="0">
              <a:solidFill>
                <a:srgbClr val="B9490B"/>
              </a:solidFill>
              <a:ea typeface="黑体" panose="02010609060101010101" pitchFamily="49" charset="-122"/>
            </a:endParaRPr>
          </a:p>
          <a:p>
            <a:pPr lvl="2">
              <a:lnSpc>
                <a:spcPts val="3000"/>
              </a:lnSpc>
              <a:spcBef>
                <a:spcPct val="50000"/>
              </a:spcBef>
            </a:pPr>
            <a:r>
              <a:rPr lang="zh-CN" altLang="en-US" smtClean="0"/>
              <a:t>是指通过培养弥漫于整个组织的学习气氛、充分发挥员工的创造性思维能力而建立起来的一种有机的、高度柔性的、扁平的、符合人性的、能持续发展的组织。</a:t>
            </a:r>
            <a:endParaRPr lang="en-US" altLang="zh-CN" smtClean="0"/>
          </a:p>
          <a:p>
            <a:pPr lvl="2">
              <a:lnSpc>
                <a:spcPts val="3000"/>
              </a:lnSpc>
              <a:spcBef>
                <a:spcPct val="50000"/>
              </a:spcBef>
            </a:pPr>
            <a:r>
              <a:rPr lang="zh-CN" altLang="en-US" smtClean="0"/>
              <a:t>这种组织具有持续学习的能力，具有高于个人绩效总和的综合绩效。</a:t>
            </a: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软件团队建设</a:t>
            </a:r>
          </a:p>
        </p:txBody>
      </p:sp>
      <p:sp>
        <p:nvSpPr>
          <p:cNvPr id="61443" name="内容占位符 2"/>
          <p:cNvSpPr>
            <a:spLocks noGrp="1"/>
          </p:cNvSpPr>
          <p:nvPr>
            <p:ph idx="1"/>
          </p:nvPr>
        </p:nvSpPr>
        <p:spPr>
          <a:xfrm>
            <a:off x="684213" y="1989138"/>
            <a:ext cx="8280400" cy="4868862"/>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软件项目团队成员绩效评估管理</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2700"/>
              </a:lnSpc>
              <a:spcBef>
                <a:spcPct val="40000"/>
              </a:spcBef>
              <a:buFont typeface="Wingdings 2" panose="05020102010507070707" pitchFamily="18" charset="2"/>
              <a:buChar char="¡"/>
            </a:pPr>
            <a:r>
              <a:rPr lang="zh-CN" altLang="en-US" sz="2000" smtClean="0"/>
              <a:t>绩效评估的根本目的是为了完善工作，为了员工更好地发展。</a:t>
            </a:r>
            <a:endParaRPr lang="en-US" altLang="zh-CN" sz="2000" smtClean="0"/>
          </a:p>
          <a:p>
            <a:pPr lvl="1">
              <a:lnSpc>
                <a:spcPts val="2700"/>
              </a:lnSpc>
              <a:spcBef>
                <a:spcPct val="40000"/>
              </a:spcBef>
              <a:buFont typeface="Wingdings 2" panose="05020102010507070707" pitchFamily="18" charset="2"/>
              <a:buChar char="¡"/>
            </a:pPr>
            <a:r>
              <a:rPr lang="zh-CN" altLang="en-US" sz="2000" smtClean="0"/>
              <a:t>按照目的划分，绩效评估的类型有：</a:t>
            </a:r>
            <a:endParaRPr lang="en-US" altLang="zh-CN" sz="2000" smtClean="0"/>
          </a:p>
          <a:p>
            <a:pPr lvl="2">
              <a:lnSpc>
                <a:spcPts val="2700"/>
              </a:lnSpc>
              <a:spcBef>
                <a:spcPct val="40000"/>
              </a:spcBef>
            </a:pPr>
            <a:r>
              <a:rPr lang="zh-CN" altLang="en-US" smtClean="0"/>
              <a:t>奖金分配评估</a:t>
            </a:r>
            <a:endParaRPr lang="en-US" altLang="zh-CN" smtClean="0"/>
          </a:p>
          <a:p>
            <a:pPr lvl="2">
              <a:lnSpc>
                <a:spcPts val="2700"/>
              </a:lnSpc>
              <a:spcBef>
                <a:spcPct val="40000"/>
              </a:spcBef>
            </a:pPr>
            <a:r>
              <a:rPr lang="zh-CN" altLang="en-US" smtClean="0"/>
              <a:t>提薪评估</a:t>
            </a:r>
            <a:endParaRPr lang="en-US" altLang="zh-CN" smtClean="0"/>
          </a:p>
          <a:p>
            <a:pPr lvl="2">
              <a:lnSpc>
                <a:spcPts val="2700"/>
              </a:lnSpc>
              <a:spcBef>
                <a:spcPct val="40000"/>
              </a:spcBef>
            </a:pPr>
            <a:r>
              <a:rPr lang="zh-CN" altLang="en-US" smtClean="0"/>
              <a:t>业绩评估</a:t>
            </a:r>
            <a:endParaRPr lang="en-US" altLang="zh-CN" smtClean="0"/>
          </a:p>
          <a:p>
            <a:pPr lvl="2">
              <a:lnSpc>
                <a:spcPts val="2700"/>
              </a:lnSpc>
              <a:spcBef>
                <a:spcPct val="40000"/>
              </a:spcBef>
            </a:pPr>
            <a:r>
              <a:rPr lang="zh-CN" altLang="en-US" smtClean="0"/>
              <a:t>人事评估</a:t>
            </a:r>
            <a:endParaRPr lang="en-US" altLang="zh-CN" smtClean="0"/>
          </a:p>
          <a:p>
            <a:pPr lvl="2">
              <a:lnSpc>
                <a:spcPts val="2700"/>
              </a:lnSpc>
              <a:spcBef>
                <a:spcPct val="40000"/>
              </a:spcBef>
            </a:pPr>
            <a:r>
              <a:rPr lang="zh-CN" altLang="en-US" smtClean="0"/>
              <a:t>职务评估</a:t>
            </a:r>
            <a:endParaRPr lang="en-US" altLang="zh-CN" smtClean="0"/>
          </a:p>
          <a:p>
            <a:pPr lvl="2">
              <a:lnSpc>
                <a:spcPts val="2700"/>
              </a:lnSpc>
              <a:spcBef>
                <a:spcPct val="40000"/>
              </a:spcBef>
            </a:pPr>
            <a:r>
              <a:rPr lang="zh-CN" altLang="en-US" smtClean="0"/>
              <a:t>晋升评估</a:t>
            </a: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软件团队建设</a:t>
            </a:r>
          </a:p>
        </p:txBody>
      </p:sp>
      <p:sp>
        <p:nvSpPr>
          <p:cNvPr id="62467" name="内容占位符 2"/>
          <p:cNvSpPr>
            <a:spLocks noGrp="1"/>
          </p:cNvSpPr>
          <p:nvPr>
            <p:ph idx="1"/>
          </p:nvPr>
        </p:nvSpPr>
        <p:spPr>
          <a:xfrm>
            <a:off x="827088" y="1916113"/>
            <a:ext cx="8137525" cy="4941887"/>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rPr>
              <a:t> </a:t>
            </a:r>
            <a:r>
              <a:rPr lang="zh-CN" altLang="en-US" sz="2000" smtClean="0">
                <a:solidFill>
                  <a:srgbClr val="B9490B"/>
                </a:solidFill>
                <a:ea typeface="黑体" panose="02010609060101010101" pitchFamily="49" charset="-122"/>
              </a:rPr>
              <a:t>绩效评估遵循的原则</a:t>
            </a:r>
            <a:endParaRPr lang="en-US" altLang="zh-CN" sz="2000" smtClean="0">
              <a:solidFill>
                <a:srgbClr val="B9490B"/>
              </a:solidFill>
              <a:ea typeface="黑体" panose="02010609060101010101" pitchFamily="49" charset="-122"/>
            </a:endParaRPr>
          </a:p>
          <a:p>
            <a:pPr lvl="2">
              <a:lnSpc>
                <a:spcPts val="2700"/>
              </a:lnSpc>
              <a:spcBef>
                <a:spcPct val="40000"/>
              </a:spcBef>
            </a:pPr>
            <a:r>
              <a:rPr lang="zh-CN" altLang="en-US" smtClean="0"/>
              <a:t>公开性原则</a:t>
            </a:r>
            <a:endParaRPr lang="en-US" altLang="zh-CN" smtClean="0"/>
          </a:p>
          <a:p>
            <a:pPr lvl="2">
              <a:lnSpc>
                <a:spcPts val="2700"/>
              </a:lnSpc>
              <a:spcBef>
                <a:spcPct val="40000"/>
              </a:spcBef>
            </a:pPr>
            <a:r>
              <a:rPr lang="zh-CN" altLang="en-US" smtClean="0"/>
              <a:t>客观、公正原则</a:t>
            </a:r>
            <a:endParaRPr lang="en-US" altLang="zh-CN" smtClean="0"/>
          </a:p>
          <a:p>
            <a:pPr lvl="2">
              <a:lnSpc>
                <a:spcPts val="2700"/>
              </a:lnSpc>
              <a:spcBef>
                <a:spcPct val="40000"/>
              </a:spcBef>
            </a:pPr>
            <a:r>
              <a:rPr lang="zh-CN" altLang="en-US" smtClean="0"/>
              <a:t>及时反馈原则</a:t>
            </a:r>
            <a:endParaRPr lang="en-US" altLang="zh-CN" smtClean="0"/>
          </a:p>
          <a:p>
            <a:pPr lvl="2">
              <a:lnSpc>
                <a:spcPts val="2700"/>
              </a:lnSpc>
              <a:spcBef>
                <a:spcPct val="40000"/>
              </a:spcBef>
            </a:pPr>
            <a:r>
              <a:rPr lang="zh-CN" altLang="en-US" smtClean="0"/>
              <a:t>敏感性原则，又称区分性原则</a:t>
            </a:r>
            <a:endParaRPr lang="en-US" altLang="zh-CN" smtClean="0"/>
          </a:p>
          <a:p>
            <a:pPr lvl="2">
              <a:lnSpc>
                <a:spcPts val="2700"/>
              </a:lnSpc>
              <a:spcBef>
                <a:spcPct val="40000"/>
              </a:spcBef>
            </a:pPr>
            <a:r>
              <a:rPr lang="zh-CN" altLang="en-US" smtClean="0"/>
              <a:t>可行性原则</a:t>
            </a:r>
            <a:endParaRPr lang="en-US" altLang="zh-CN" smtClean="0"/>
          </a:p>
          <a:p>
            <a:pPr lvl="2">
              <a:lnSpc>
                <a:spcPts val="2700"/>
              </a:lnSpc>
              <a:spcBef>
                <a:spcPct val="40000"/>
              </a:spcBef>
            </a:pPr>
            <a:r>
              <a:rPr lang="zh-CN" altLang="en-US" smtClean="0"/>
              <a:t>多层次、多渠道、全方位评价的原则</a:t>
            </a:r>
            <a:endParaRPr lang="en-US" altLang="zh-CN" smtClean="0"/>
          </a:p>
          <a:p>
            <a:pPr lvl="2">
              <a:lnSpc>
                <a:spcPts val="2700"/>
              </a:lnSpc>
              <a:spcBef>
                <a:spcPct val="40000"/>
              </a:spcBef>
            </a:pPr>
            <a:r>
              <a:rPr lang="zh-CN" altLang="en-US" smtClean="0"/>
              <a:t>绩效评估经常化、制度化的原则</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63491" name="Group 3"/>
          <p:cNvGrpSpPr>
            <a:grpSpLocks/>
          </p:cNvGrpSpPr>
          <p:nvPr/>
        </p:nvGrpSpPr>
        <p:grpSpPr bwMode="auto">
          <a:xfrm>
            <a:off x="928688" y="2235200"/>
            <a:ext cx="5689600" cy="3930650"/>
            <a:chOff x="585" y="1217"/>
            <a:chExt cx="3584" cy="2476"/>
          </a:xfrm>
        </p:grpSpPr>
        <p:grpSp>
          <p:nvGrpSpPr>
            <p:cNvPr id="63492" name="Group 3"/>
            <p:cNvGrpSpPr>
              <a:grpSpLocks/>
            </p:cNvGrpSpPr>
            <p:nvPr/>
          </p:nvGrpSpPr>
          <p:grpSpPr bwMode="auto">
            <a:xfrm>
              <a:off x="585" y="1217"/>
              <a:ext cx="3572" cy="308"/>
              <a:chOff x="385" y="1476"/>
              <a:chExt cx="3572" cy="308"/>
            </a:xfrm>
          </p:grpSpPr>
          <p:sp>
            <p:nvSpPr>
              <p:cNvPr id="63518"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19"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63520"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63493" name="Group 7"/>
            <p:cNvGrpSpPr>
              <a:grpSpLocks/>
            </p:cNvGrpSpPr>
            <p:nvPr/>
          </p:nvGrpSpPr>
          <p:grpSpPr bwMode="auto">
            <a:xfrm>
              <a:off x="585" y="1576"/>
              <a:ext cx="3572" cy="308"/>
              <a:chOff x="385" y="1842"/>
              <a:chExt cx="3572" cy="308"/>
            </a:xfrm>
          </p:grpSpPr>
          <p:grpSp>
            <p:nvGrpSpPr>
              <p:cNvPr id="63514" name="Group 8"/>
              <p:cNvGrpSpPr>
                <a:grpSpLocks/>
              </p:cNvGrpSpPr>
              <p:nvPr/>
            </p:nvGrpSpPr>
            <p:grpSpPr bwMode="auto">
              <a:xfrm>
                <a:off x="464" y="1842"/>
                <a:ext cx="3493" cy="308"/>
                <a:chOff x="464" y="1842"/>
                <a:chExt cx="3493" cy="308"/>
              </a:xfrm>
            </p:grpSpPr>
            <p:sp>
              <p:nvSpPr>
                <p:cNvPr id="63516"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17"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63515"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63494" name="Group 12"/>
            <p:cNvGrpSpPr>
              <a:grpSpLocks/>
            </p:cNvGrpSpPr>
            <p:nvPr/>
          </p:nvGrpSpPr>
          <p:grpSpPr bwMode="auto">
            <a:xfrm>
              <a:off x="585" y="1933"/>
              <a:ext cx="3584" cy="308"/>
              <a:chOff x="385" y="2209"/>
              <a:chExt cx="3584" cy="308"/>
            </a:xfrm>
          </p:grpSpPr>
          <p:sp>
            <p:nvSpPr>
              <p:cNvPr id="63511"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12"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63513"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63495" name="Group 16"/>
            <p:cNvGrpSpPr>
              <a:grpSpLocks/>
            </p:cNvGrpSpPr>
            <p:nvPr/>
          </p:nvGrpSpPr>
          <p:grpSpPr bwMode="auto">
            <a:xfrm>
              <a:off x="585" y="2296"/>
              <a:ext cx="3584" cy="308"/>
              <a:chOff x="385" y="2209"/>
              <a:chExt cx="3584" cy="308"/>
            </a:xfrm>
          </p:grpSpPr>
          <p:sp>
            <p:nvSpPr>
              <p:cNvPr id="63508"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09"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63510"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63496" name="Group 20"/>
            <p:cNvGrpSpPr>
              <a:grpSpLocks/>
            </p:cNvGrpSpPr>
            <p:nvPr/>
          </p:nvGrpSpPr>
          <p:grpSpPr bwMode="auto">
            <a:xfrm>
              <a:off x="585" y="2659"/>
              <a:ext cx="3584" cy="308"/>
              <a:chOff x="385" y="2209"/>
              <a:chExt cx="3584" cy="308"/>
            </a:xfrm>
          </p:grpSpPr>
          <p:sp>
            <p:nvSpPr>
              <p:cNvPr id="63505"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06"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63507" name="Rectangle 23"/>
              <p:cNvSpPr>
                <a:spLocks noChangeArrowheads="1"/>
              </p:cNvSpPr>
              <p:nvPr/>
            </p:nvSpPr>
            <p:spPr bwMode="auto">
              <a:xfrm>
                <a:off x="385" y="228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63497" name="Group 3"/>
            <p:cNvGrpSpPr>
              <a:grpSpLocks/>
            </p:cNvGrpSpPr>
            <p:nvPr/>
          </p:nvGrpSpPr>
          <p:grpSpPr bwMode="auto">
            <a:xfrm>
              <a:off x="585" y="3022"/>
              <a:ext cx="3572" cy="308"/>
              <a:chOff x="385" y="1476"/>
              <a:chExt cx="3572" cy="308"/>
            </a:xfrm>
          </p:grpSpPr>
          <p:sp>
            <p:nvSpPr>
              <p:cNvPr id="63502"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03"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63504"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63498" name="Group 3"/>
            <p:cNvGrpSpPr>
              <a:grpSpLocks/>
            </p:cNvGrpSpPr>
            <p:nvPr/>
          </p:nvGrpSpPr>
          <p:grpSpPr bwMode="auto">
            <a:xfrm>
              <a:off x="585" y="3385"/>
              <a:ext cx="3572" cy="308"/>
              <a:chOff x="385" y="1476"/>
              <a:chExt cx="3572" cy="308"/>
            </a:xfrm>
          </p:grpSpPr>
          <p:sp>
            <p:nvSpPr>
              <p:cNvPr id="63499"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63500"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63501"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4.5  </a:t>
            </a:r>
            <a:r>
              <a:rPr lang="zh-CN" altLang="en-US" smtClean="0"/>
              <a:t>案例分析</a:t>
            </a:r>
          </a:p>
        </p:txBody>
      </p:sp>
      <p:sp>
        <p:nvSpPr>
          <p:cNvPr id="64515" name="内容占位符 2"/>
          <p:cNvSpPr>
            <a:spLocks noGrp="1"/>
          </p:cNvSpPr>
          <p:nvPr>
            <p:ph idx="1"/>
          </p:nvPr>
        </p:nvSpPr>
        <p:spPr>
          <a:xfrm>
            <a:off x="323850" y="2060575"/>
            <a:ext cx="8461375" cy="4176713"/>
          </a:xfrm>
        </p:spPr>
        <p:txBody>
          <a:bodyPr/>
          <a:lstStyle/>
          <a:p>
            <a:pPr marL="750888" lvl="2" indent="-342900">
              <a:spcBef>
                <a:spcPct val="30000"/>
              </a:spcBef>
              <a:buFont typeface="Wingdings 2" panose="05020102010507070707" pitchFamily="18" charset="2"/>
              <a:buChar char="¡"/>
            </a:pPr>
            <a:r>
              <a:rPr lang="zh-CN" altLang="en-US" sz="2400" smtClean="0">
                <a:solidFill>
                  <a:schemeClr val="accent2"/>
                </a:solidFill>
                <a:ea typeface="黑体" panose="02010609060101010101" pitchFamily="49" charset="-122"/>
              </a:rPr>
              <a:t>微软团队模型可以描述为</a:t>
            </a:r>
            <a:endParaRPr lang="en-US" altLang="zh-CN" sz="2400" smtClean="0">
              <a:solidFill>
                <a:schemeClr val="accent2"/>
              </a:solidFill>
              <a:ea typeface="黑体" panose="02010609060101010101" pitchFamily="49" charset="-122"/>
            </a:endParaRPr>
          </a:p>
          <a:p>
            <a:pPr marL="750888" lvl="2" indent="-342900">
              <a:lnSpc>
                <a:spcPts val="2700"/>
              </a:lnSpc>
              <a:spcBef>
                <a:spcPct val="40000"/>
              </a:spcBef>
              <a:buFont typeface="Times New Roman" panose="02020603050405020304" pitchFamily="18" charset="0"/>
              <a:buChar char="−"/>
            </a:pPr>
            <a:r>
              <a:rPr lang="zh-CN" altLang="en-US" smtClean="0"/>
              <a:t>项目组都是小型的、多元化的团队</a:t>
            </a:r>
          </a:p>
          <a:p>
            <a:pPr marL="750888" lvl="2" indent="-342900">
              <a:lnSpc>
                <a:spcPts val="2700"/>
              </a:lnSpc>
              <a:spcBef>
                <a:spcPct val="40000"/>
              </a:spcBef>
              <a:buFont typeface="Times New Roman" panose="02020603050405020304" pitchFamily="18" charset="0"/>
              <a:buChar char="−"/>
            </a:pPr>
            <a:r>
              <a:rPr lang="zh-CN" altLang="en-US" smtClean="0"/>
              <a:t>项目组拥有严格的产品发布期限</a:t>
            </a:r>
          </a:p>
          <a:p>
            <a:pPr marL="750888" lvl="2" indent="-342900">
              <a:lnSpc>
                <a:spcPts val="2700"/>
              </a:lnSpc>
              <a:spcBef>
                <a:spcPct val="40000"/>
              </a:spcBef>
              <a:buFont typeface="Times New Roman" panose="02020603050405020304" pitchFamily="18" charset="0"/>
              <a:buChar char="−"/>
            </a:pPr>
            <a:r>
              <a:rPr lang="zh-CN" altLang="en-US" smtClean="0"/>
              <a:t>项目组成员分工协作、各司其职，相互依赖、相辅相成</a:t>
            </a:r>
          </a:p>
          <a:p>
            <a:pPr marL="750888" lvl="2" indent="-342900">
              <a:lnSpc>
                <a:spcPts val="2700"/>
              </a:lnSpc>
              <a:spcBef>
                <a:spcPct val="40000"/>
              </a:spcBef>
              <a:buFont typeface="Times New Roman" panose="02020603050405020304" pitchFamily="18" charset="0"/>
              <a:buChar char="−"/>
            </a:pPr>
            <a:r>
              <a:rPr lang="zh-CN" altLang="en-US" smtClean="0"/>
              <a:t>项目组成员在统一的项目指导思想指引下，对各自的工作目标负责</a:t>
            </a:r>
          </a:p>
          <a:p>
            <a:pPr marL="750888" lvl="2" indent="-342900">
              <a:lnSpc>
                <a:spcPts val="2700"/>
              </a:lnSpc>
              <a:spcBef>
                <a:spcPct val="40000"/>
              </a:spcBef>
              <a:buFont typeface="Times New Roman" panose="02020603050405020304" pitchFamily="18" charset="0"/>
              <a:buChar char="−"/>
            </a:pPr>
            <a:r>
              <a:rPr lang="zh-CN" altLang="en-US" smtClean="0"/>
              <a:t>每一个成员都参与项目的设计和讨论，并从过去的项目实践中吸取经验。</a:t>
            </a:r>
          </a:p>
          <a:p>
            <a:pPr marL="750888" lvl="2" indent="-342900">
              <a:lnSpc>
                <a:spcPts val="2700"/>
              </a:lnSpc>
              <a:spcBef>
                <a:spcPct val="40000"/>
              </a:spcBef>
              <a:buFont typeface="Times New Roman" panose="02020603050405020304" pitchFamily="18" charset="0"/>
              <a:buChar char="−"/>
            </a:pPr>
            <a:r>
              <a:rPr lang="zh-CN" altLang="en-US" smtClean="0"/>
              <a:t>项目组成员在同一地点办公，共同管理项目过程、制定相关决策。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46083" name="Group 3"/>
          <p:cNvGrpSpPr>
            <a:grpSpLocks/>
          </p:cNvGrpSpPr>
          <p:nvPr/>
        </p:nvGrpSpPr>
        <p:grpSpPr bwMode="auto">
          <a:xfrm>
            <a:off x="928688" y="2235200"/>
            <a:ext cx="5689600" cy="3930650"/>
            <a:chOff x="585" y="1217"/>
            <a:chExt cx="3584" cy="2476"/>
          </a:xfrm>
        </p:grpSpPr>
        <p:grpSp>
          <p:nvGrpSpPr>
            <p:cNvPr id="46084" name="Group 3"/>
            <p:cNvGrpSpPr>
              <a:grpSpLocks/>
            </p:cNvGrpSpPr>
            <p:nvPr/>
          </p:nvGrpSpPr>
          <p:grpSpPr bwMode="auto">
            <a:xfrm>
              <a:off x="585" y="1217"/>
              <a:ext cx="3572" cy="308"/>
              <a:chOff x="385" y="1476"/>
              <a:chExt cx="3572" cy="308"/>
            </a:xfrm>
          </p:grpSpPr>
          <p:sp>
            <p:nvSpPr>
              <p:cNvPr id="46110"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111"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46112"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46085" name="Group 7"/>
            <p:cNvGrpSpPr>
              <a:grpSpLocks/>
            </p:cNvGrpSpPr>
            <p:nvPr/>
          </p:nvGrpSpPr>
          <p:grpSpPr bwMode="auto">
            <a:xfrm>
              <a:off x="585" y="1576"/>
              <a:ext cx="3572" cy="308"/>
              <a:chOff x="385" y="1842"/>
              <a:chExt cx="3572" cy="308"/>
            </a:xfrm>
          </p:grpSpPr>
          <p:grpSp>
            <p:nvGrpSpPr>
              <p:cNvPr id="46106" name="Group 8"/>
              <p:cNvGrpSpPr>
                <a:grpSpLocks/>
              </p:cNvGrpSpPr>
              <p:nvPr/>
            </p:nvGrpSpPr>
            <p:grpSpPr bwMode="auto">
              <a:xfrm>
                <a:off x="464" y="1842"/>
                <a:ext cx="3493" cy="308"/>
                <a:chOff x="464" y="1842"/>
                <a:chExt cx="3493" cy="308"/>
              </a:xfrm>
            </p:grpSpPr>
            <p:sp>
              <p:nvSpPr>
                <p:cNvPr id="46108"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109"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46107"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46086" name="Group 12"/>
            <p:cNvGrpSpPr>
              <a:grpSpLocks/>
            </p:cNvGrpSpPr>
            <p:nvPr/>
          </p:nvGrpSpPr>
          <p:grpSpPr bwMode="auto">
            <a:xfrm>
              <a:off x="585" y="1933"/>
              <a:ext cx="3584" cy="308"/>
              <a:chOff x="385" y="2209"/>
              <a:chExt cx="3584" cy="308"/>
            </a:xfrm>
          </p:grpSpPr>
          <p:sp>
            <p:nvSpPr>
              <p:cNvPr id="46103"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104"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46105" name="Rectangle 15"/>
              <p:cNvSpPr>
                <a:spLocks noChangeArrowheads="1"/>
              </p:cNvSpPr>
              <p:nvPr/>
            </p:nvSpPr>
            <p:spPr bwMode="auto">
              <a:xfrm>
                <a:off x="385" y="228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46087" name="Group 16"/>
            <p:cNvGrpSpPr>
              <a:grpSpLocks/>
            </p:cNvGrpSpPr>
            <p:nvPr/>
          </p:nvGrpSpPr>
          <p:grpSpPr bwMode="auto">
            <a:xfrm>
              <a:off x="585" y="2296"/>
              <a:ext cx="3584" cy="308"/>
              <a:chOff x="385" y="2209"/>
              <a:chExt cx="3584" cy="308"/>
            </a:xfrm>
          </p:grpSpPr>
          <p:sp>
            <p:nvSpPr>
              <p:cNvPr id="46100"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101"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46102"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46088" name="Group 20"/>
            <p:cNvGrpSpPr>
              <a:grpSpLocks/>
            </p:cNvGrpSpPr>
            <p:nvPr/>
          </p:nvGrpSpPr>
          <p:grpSpPr bwMode="auto">
            <a:xfrm>
              <a:off x="585" y="2659"/>
              <a:ext cx="3584" cy="308"/>
              <a:chOff x="385" y="2209"/>
              <a:chExt cx="3584" cy="308"/>
            </a:xfrm>
          </p:grpSpPr>
          <p:sp>
            <p:nvSpPr>
              <p:cNvPr id="46097"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098"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46099"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46089" name="Group 3"/>
            <p:cNvGrpSpPr>
              <a:grpSpLocks/>
            </p:cNvGrpSpPr>
            <p:nvPr/>
          </p:nvGrpSpPr>
          <p:grpSpPr bwMode="auto">
            <a:xfrm>
              <a:off x="585" y="3022"/>
              <a:ext cx="3572" cy="308"/>
              <a:chOff x="385" y="1476"/>
              <a:chExt cx="3572" cy="308"/>
            </a:xfrm>
          </p:grpSpPr>
          <p:sp>
            <p:nvSpPr>
              <p:cNvPr id="46094"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095"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46096"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46090" name="Group 3"/>
            <p:cNvGrpSpPr>
              <a:grpSpLocks/>
            </p:cNvGrpSpPr>
            <p:nvPr/>
          </p:nvGrpSpPr>
          <p:grpSpPr bwMode="auto">
            <a:xfrm>
              <a:off x="585" y="3385"/>
              <a:ext cx="3572" cy="308"/>
              <a:chOff x="385" y="1476"/>
              <a:chExt cx="3572" cy="308"/>
            </a:xfrm>
          </p:grpSpPr>
          <p:sp>
            <p:nvSpPr>
              <p:cNvPr id="46091"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46092"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46093"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案例分析</a:t>
            </a:r>
          </a:p>
        </p:txBody>
      </p:sp>
      <p:sp>
        <p:nvSpPr>
          <p:cNvPr id="65539" name="内容占位符 2"/>
          <p:cNvSpPr>
            <a:spLocks noGrp="1"/>
          </p:cNvSpPr>
          <p:nvPr>
            <p:ph idx="1"/>
          </p:nvPr>
        </p:nvSpPr>
        <p:spPr>
          <a:xfrm>
            <a:off x="611188" y="1916113"/>
            <a:ext cx="8137525" cy="4392612"/>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微软</a:t>
            </a:r>
            <a:r>
              <a:rPr lang="en-US" altLang="zh-CN" sz="2400" smtClean="0">
                <a:solidFill>
                  <a:schemeClr val="accent2"/>
                </a:solidFill>
                <a:latin typeface="黑体" panose="02010609060101010101" pitchFamily="49" charset="-122"/>
                <a:ea typeface="黑体" panose="02010609060101010101" pitchFamily="49" charset="-122"/>
              </a:rPr>
              <a:t>MSF</a:t>
            </a:r>
            <a:r>
              <a:rPr lang="zh-CN" altLang="en-US" sz="2400" smtClean="0">
                <a:solidFill>
                  <a:schemeClr val="accent2"/>
                </a:solidFill>
                <a:latin typeface="黑体" panose="02010609060101010101" pitchFamily="49" charset="-122"/>
                <a:ea typeface="黑体" panose="02010609060101010101" pitchFamily="49" charset="-122"/>
              </a:rPr>
              <a:t>团队角色和责任分配</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50000"/>
              </a:spcBef>
              <a:buFont typeface="Wingdings 2" panose="05020102010507070707" pitchFamily="18" charset="2"/>
              <a:buChar char="¡"/>
            </a:pPr>
            <a:r>
              <a:rPr lang="zh-CN" altLang="en-US" sz="2000" smtClean="0"/>
              <a:t>在</a:t>
            </a:r>
            <a:r>
              <a:rPr lang="en-US" altLang="zh-CN" sz="2000" smtClean="0"/>
              <a:t>MSF</a:t>
            </a:r>
            <a:r>
              <a:rPr lang="zh-CN" altLang="en-US" sz="2000" smtClean="0"/>
              <a:t>（微软解决方案框架）团队小组内部，每个角色通过对小组本身负责（也对他们各自所属的组织负责）实现该角色的质量目标。在这种意义上，每个角色都对最终解决方案质量的一部分负责。</a:t>
            </a:r>
            <a:endParaRPr lang="en-US" altLang="zh-CN" sz="2000" smtClean="0"/>
          </a:p>
          <a:p>
            <a:pPr lvl="1">
              <a:lnSpc>
                <a:spcPts val="3000"/>
              </a:lnSpc>
              <a:spcBef>
                <a:spcPct val="50000"/>
              </a:spcBef>
              <a:buFont typeface="Wingdings 2" panose="05020102010507070707" pitchFamily="18" charset="2"/>
              <a:buChar char="¡"/>
            </a:pPr>
            <a:r>
              <a:rPr lang="zh-CN" altLang="en-US" sz="2000" smtClean="0"/>
              <a:t>小组成员之间共同承担职责（根据不同小组角色指派）。</a:t>
            </a:r>
            <a:endParaRPr lang="en-US" altLang="zh-CN" sz="2000" smtClean="0"/>
          </a:p>
          <a:p>
            <a:pPr lvl="1">
              <a:lnSpc>
                <a:spcPts val="3000"/>
              </a:lnSpc>
              <a:spcBef>
                <a:spcPct val="50000"/>
              </a:spcBef>
              <a:buFont typeface="Wingdings 2" panose="05020102010507070707" pitchFamily="18" charset="2"/>
              <a:buChar char="¡"/>
            </a:pPr>
            <a:r>
              <a:rPr lang="zh-CN" altLang="en-US" sz="2000" smtClean="0"/>
              <a:t>角色之间是相互依赖的，有以下两个原因：</a:t>
            </a:r>
            <a:endParaRPr lang="en-US" altLang="zh-CN" sz="2000" smtClean="0"/>
          </a:p>
          <a:p>
            <a:pPr lvl="2">
              <a:lnSpc>
                <a:spcPts val="3000"/>
              </a:lnSpc>
              <a:spcBef>
                <a:spcPct val="50000"/>
              </a:spcBef>
            </a:pPr>
            <a:r>
              <a:rPr lang="zh-CN" altLang="en-US" smtClean="0"/>
              <a:t>就其必要性而言，把每个角色的工作分隔开来是不可能的；</a:t>
            </a:r>
            <a:endParaRPr lang="en-US" altLang="zh-CN" smtClean="0"/>
          </a:p>
          <a:p>
            <a:pPr lvl="2">
              <a:lnSpc>
                <a:spcPts val="3000"/>
              </a:lnSpc>
              <a:spcBef>
                <a:spcPct val="50000"/>
              </a:spcBef>
            </a:pPr>
            <a:r>
              <a:rPr lang="zh-CN" altLang="en-US" smtClean="0"/>
              <a:t>出于优先的原因，如果每个角色都了解全局情况，那么小组的效率会更高。</a:t>
            </a: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案例分析</a:t>
            </a:r>
          </a:p>
        </p:txBody>
      </p:sp>
      <p:sp>
        <p:nvSpPr>
          <p:cNvPr id="66563" name="内容占位符 2"/>
          <p:cNvSpPr>
            <a:spLocks noGrp="1"/>
          </p:cNvSpPr>
          <p:nvPr>
            <p:ph idx="1"/>
          </p:nvPr>
        </p:nvSpPr>
        <p:spPr>
          <a:xfrm>
            <a:off x="179388" y="1939925"/>
            <a:ext cx="8107362" cy="3887788"/>
          </a:xfrm>
        </p:spPr>
        <p:txBody>
          <a:bodyPr/>
          <a:lstStyle/>
          <a:p>
            <a:pPr lvl="1">
              <a:lnSpc>
                <a:spcPts val="3000"/>
              </a:lnSpc>
              <a:spcBef>
                <a:spcPct val="40000"/>
              </a:spcBef>
              <a:buFont typeface="Wingdings 2" panose="05020102010507070707" pitchFamily="18" charset="2"/>
              <a:buChar char="¡"/>
            </a:pPr>
            <a:r>
              <a:rPr lang="zh-CN" altLang="en-US" smtClean="0">
                <a:solidFill>
                  <a:srgbClr val="B9490B"/>
                </a:solidFill>
              </a:rPr>
              <a:t> </a:t>
            </a:r>
            <a:r>
              <a:rPr lang="zh-CN" altLang="en-US" smtClean="0">
                <a:solidFill>
                  <a:schemeClr val="accent2"/>
                </a:solidFill>
                <a:ea typeface="黑体" panose="02010609060101010101" pitchFamily="49" charset="-122"/>
              </a:rPr>
              <a:t>角色间相互依赖性的作用：</a:t>
            </a:r>
            <a:endParaRPr lang="en-US" altLang="zh-CN" smtClean="0">
              <a:solidFill>
                <a:schemeClr val="accent2"/>
              </a:solidFill>
              <a:ea typeface="黑体" panose="02010609060101010101" pitchFamily="49" charset="-122"/>
            </a:endParaRPr>
          </a:p>
          <a:p>
            <a:pPr lvl="2">
              <a:lnSpc>
                <a:spcPts val="3000"/>
              </a:lnSpc>
              <a:spcBef>
                <a:spcPct val="40000"/>
              </a:spcBef>
              <a:buFont typeface="Wingdings 2" panose="05020102010507070707" pitchFamily="18" charset="2"/>
              <a:buChar char="¡"/>
            </a:pPr>
            <a:r>
              <a:rPr lang="zh-CN" altLang="en-US" smtClean="0"/>
              <a:t>相互的依赖性会鼓励小组成员对由他们负责的直接区域以外的工作做出评论和贡献，以确保小组所有的知识、能力和经验能够被应用到解决方案里。</a:t>
            </a:r>
            <a:endParaRPr lang="en-US" altLang="zh-CN" smtClean="0"/>
          </a:p>
          <a:p>
            <a:pPr lvl="2">
              <a:lnSpc>
                <a:spcPts val="3000"/>
              </a:lnSpc>
              <a:spcBef>
                <a:spcPct val="40000"/>
              </a:spcBef>
              <a:buFont typeface="Wingdings 2" panose="05020102010507070707" pitchFamily="18" charset="2"/>
              <a:buChar char="¡"/>
            </a:pPr>
            <a:r>
              <a:rPr lang="zh-CN" altLang="en-US" smtClean="0"/>
              <a:t>项目的成功属于所有的小组成员，他们共同分享一个成功的项目所带来的荣誉和回报，他们也同时希望，即使是一项不太成功的项目，也能做到全心投入并从中吸取教训以完善他们的专长。</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案例分析</a:t>
            </a:r>
          </a:p>
        </p:txBody>
      </p:sp>
      <p:sp>
        <p:nvSpPr>
          <p:cNvPr id="67587" name="内容占位符 2"/>
          <p:cNvSpPr>
            <a:spLocks noGrp="1"/>
          </p:cNvSpPr>
          <p:nvPr>
            <p:ph idx="1"/>
          </p:nvPr>
        </p:nvSpPr>
        <p:spPr>
          <a:xfrm>
            <a:off x="827088" y="1951038"/>
            <a:ext cx="8137525" cy="3743325"/>
          </a:xfrm>
        </p:spPr>
        <p:txBody>
          <a:bodyPr/>
          <a:lstStyle/>
          <a:p>
            <a:pPr lvl="1">
              <a:lnSpc>
                <a:spcPts val="3000"/>
              </a:lnSpc>
              <a:spcBef>
                <a:spcPct val="40000"/>
              </a:spcBef>
              <a:buFont typeface="Wingdings 2" panose="05020102010507070707" pitchFamily="18" charset="2"/>
              <a:buChar char="¡"/>
            </a:pPr>
            <a:r>
              <a:rPr lang="zh-CN" altLang="en-US" smtClean="0">
                <a:solidFill>
                  <a:srgbClr val="B9490B"/>
                </a:solidFill>
              </a:rPr>
              <a:t> </a:t>
            </a:r>
            <a:r>
              <a:rPr lang="zh-CN" altLang="en-US" smtClean="0">
                <a:solidFill>
                  <a:schemeClr val="accent2"/>
                </a:solidFill>
                <a:ea typeface="黑体" panose="02010609060101010101" pitchFamily="49" charset="-122"/>
              </a:rPr>
              <a:t>项目组中的职能划分：</a:t>
            </a:r>
            <a:endParaRPr lang="en-US" altLang="zh-CN" smtClean="0">
              <a:solidFill>
                <a:schemeClr val="accent2"/>
              </a:solidFill>
              <a:ea typeface="黑体" panose="02010609060101010101" pitchFamily="49" charset="-122"/>
            </a:endParaRPr>
          </a:p>
          <a:p>
            <a:pPr lvl="2">
              <a:lnSpc>
                <a:spcPts val="3000"/>
              </a:lnSpc>
              <a:spcBef>
                <a:spcPct val="40000"/>
              </a:spcBef>
            </a:pPr>
            <a:r>
              <a:rPr lang="zh-CN" altLang="en-US" smtClean="0"/>
              <a:t>产品管理角色</a:t>
            </a:r>
            <a:endParaRPr lang="en-US" altLang="zh-CN" smtClean="0"/>
          </a:p>
          <a:p>
            <a:pPr lvl="2">
              <a:lnSpc>
                <a:spcPts val="3000"/>
              </a:lnSpc>
              <a:spcBef>
                <a:spcPct val="40000"/>
              </a:spcBef>
            </a:pPr>
            <a:r>
              <a:rPr lang="zh-CN" altLang="en-US" smtClean="0"/>
              <a:t>程序管理角色</a:t>
            </a:r>
            <a:endParaRPr lang="en-US" altLang="zh-CN" smtClean="0"/>
          </a:p>
          <a:p>
            <a:pPr lvl="2">
              <a:lnSpc>
                <a:spcPts val="3000"/>
              </a:lnSpc>
              <a:spcBef>
                <a:spcPct val="40000"/>
              </a:spcBef>
            </a:pPr>
            <a:r>
              <a:rPr lang="zh-CN" altLang="en-US" smtClean="0"/>
              <a:t>开发角色</a:t>
            </a:r>
            <a:endParaRPr lang="en-US" altLang="zh-CN" smtClean="0"/>
          </a:p>
          <a:p>
            <a:pPr lvl="2">
              <a:lnSpc>
                <a:spcPts val="3000"/>
              </a:lnSpc>
              <a:spcBef>
                <a:spcPct val="40000"/>
              </a:spcBef>
            </a:pPr>
            <a:r>
              <a:rPr lang="zh-CN" altLang="en-US" smtClean="0"/>
              <a:t>测试角色</a:t>
            </a:r>
            <a:endParaRPr lang="en-US" altLang="zh-CN" smtClean="0"/>
          </a:p>
          <a:p>
            <a:pPr lvl="2">
              <a:lnSpc>
                <a:spcPts val="3000"/>
              </a:lnSpc>
              <a:spcBef>
                <a:spcPct val="40000"/>
              </a:spcBef>
            </a:pPr>
            <a:r>
              <a:rPr lang="zh-CN" altLang="en-US" smtClean="0"/>
              <a:t>用户体验角色</a:t>
            </a:r>
            <a:endParaRPr lang="en-US" altLang="zh-CN" smtClean="0"/>
          </a:p>
          <a:p>
            <a:pPr lvl="2">
              <a:lnSpc>
                <a:spcPts val="3000"/>
              </a:lnSpc>
              <a:spcBef>
                <a:spcPct val="40000"/>
              </a:spcBef>
            </a:pPr>
            <a:r>
              <a:rPr lang="zh-CN" altLang="en-US" smtClean="0"/>
              <a:t>发布管理角色</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案例分析</a:t>
            </a:r>
          </a:p>
        </p:txBody>
      </p:sp>
      <p:sp>
        <p:nvSpPr>
          <p:cNvPr id="68611" name="内容占位符 2"/>
          <p:cNvSpPr>
            <a:spLocks noGrp="1"/>
          </p:cNvSpPr>
          <p:nvPr>
            <p:ph idx="1"/>
          </p:nvPr>
        </p:nvSpPr>
        <p:spPr>
          <a:xfrm>
            <a:off x="179388" y="1979613"/>
            <a:ext cx="8785225" cy="441325"/>
          </a:xfrm>
        </p:spPr>
        <p:txBody>
          <a:bodyPr/>
          <a:lstStyle/>
          <a:p>
            <a:pPr lvl="1">
              <a:buFont typeface="Wingdings 2" panose="05020102010507070707" pitchFamily="18" charset="2"/>
              <a:buChar char="¡"/>
            </a:pPr>
            <a:r>
              <a:rPr lang="zh-CN" altLang="en-US" smtClean="0">
                <a:solidFill>
                  <a:schemeClr val="accent2"/>
                </a:solidFill>
                <a:latin typeface="黑体" panose="02010609060101010101" pitchFamily="49" charset="-122"/>
                <a:ea typeface="黑体" panose="02010609060101010101" pitchFamily="49" charset="-122"/>
              </a:rPr>
              <a:t>微软</a:t>
            </a:r>
            <a:r>
              <a:rPr lang="en-US" altLang="zh-CN" smtClean="0">
                <a:solidFill>
                  <a:schemeClr val="accent2"/>
                </a:solidFill>
                <a:latin typeface="黑体" panose="02010609060101010101" pitchFamily="49" charset="-122"/>
                <a:ea typeface="黑体" panose="02010609060101010101" pitchFamily="49" charset="-122"/>
              </a:rPr>
              <a:t>MSF</a:t>
            </a:r>
            <a:r>
              <a:rPr lang="zh-CN" altLang="en-US" smtClean="0">
                <a:solidFill>
                  <a:schemeClr val="accent2"/>
                </a:solidFill>
                <a:latin typeface="黑体" panose="02010609060101010101" pitchFamily="49" charset="-122"/>
                <a:ea typeface="黑体" panose="02010609060101010101" pitchFamily="49" charset="-122"/>
              </a:rPr>
              <a:t>团队组建模型</a:t>
            </a:r>
          </a:p>
        </p:txBody>
      </p:sp>
      <p:sp>
        <p:nvSpPr>
          <p:cNvPr id="686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graphicFrame>
        <p:nvGraphicFramePr>
          <p:cNvPr id="68613" name="Object 1"/>
          <p:cNvGraphicFramePr>
            <a:graphicFrameLocks noChangeAspect="1"/>
          </p:cNvGraphicFramePr>
          <p:nvPr/>
        </p:nvGraphicFramePr>
        <p:xfrm>
          <a:off x="2214563" y="2517775"/>
          <a:ext cx="4572000" cy="4224338"/>
        </p:xfrm>
        <a:graphic>
          <a:graphicData uri="http://schemas.openxmlformats.org/presentationml/2006/ole">
            <mc:AlternateContent xmlns:mc="http://schemas.openxmlformats.org/markup-compatibility/2006">
              <mc:Choice xmlns:v="urn:schemas-microsoft-com:vml" Requires="v">
                <p:oleObj spid="_x0000_s68627" r:id="rId3" imgW="6910730" imgH="6874764" progId="Visio.Drawing.11">
                  <p:embed/>
                </p:oleObj>
              </mc:Choice>
              <mc:Fallback>
                <p:oleObj r:id="rId3" imgW="6910730" imgH="68747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2517775"/>
                        <a:ext cx="45720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案例分析</a:t>
            </a:r>
          </a:p>
        </p:txBody>
      </p:sp>
      <p:sp>
        <p:nvSpPr>
          <p:cNvPr id="69635" name="内容占位符 2"/>
          <p:cNvSpPr>
            <a:spLocks noGrp="1"/>
          </p:cNvSpPr>
          <p:nvPr>
            <p:ph idx="1"/>
          </p:nvPr>
        </p:nvSpPr>
        <p:spPr>
          <a:xfrm>
            <a:off x="468313" y="1973263"/>
            <a:ext cx="8496300" cy="4319587"/>
          </a:xfrm>
        </p:spPr>
        <p:txBody>
          <a:bodyPr/>
          <a:lstStyle/>
          <a:p>
            <a:pPr>
              <a:lnSpc>
                <a:spcPts val="3000"/>
              </a:lnSpc>
            </a:pPr>
            <a:r>
              <a:rPr lang="zh-CN" altLang="en-US" sz="2400" smtClean="0">
                <a:solidFill>
                  <a:schemeClr val="accent2"/>
                </a:solidFill>
                <a:latin typeface="黑体" panose="02010609060101010101" pitchFamily="49" charset="-122"/>
                <a:ea typeface="黑体" panose="02010609060101010101" pitchFamily="49" charset="-122"/>
              </a:rPr>
              <a:t>微软项目团队结构</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30000"/>
              </a:spcBef>
              <a:buFont typeface="Wingdings 2" panose="05020102010507070707" pitchFamily="18" charset="2"/>
              <a:buChar char="¡"/>
            </a:pPr>
            <a:r>
              <a:rPr lang="zh-CN" altLang="en-US" sz="2000" smtClean="0">
                <a:solidFill>
                  <a:schemeClr val="tx2"/>
                </a:solidFill>
              </a:rPr>
              <a:t>以</a:t>
            </a:r>
            <a:r>
              <a:rPr lang="en-US" altLang="zh-CN" sz="2000" smtClean="0">
                <a:solidFill>
                  <a:schemeClr val="tx2"/>
                </a:solidFill>
                <a:latin typeface="宋体" panose="02010600030101010101" pitchFamily="2" charset="-122"/>
              </a:rPr>
              <a:t>“</a:t>
            </a:r>
            <a:r>
              <a:rPr lang="zh-CN" altLang="en-US" sz="2000" smtClean="0">
                <a:solidFill>
                  <a:schemeClr val="tx2"/>
                </a:solidFill>
              </a:rPr>
              <a:t>三驾马车</a:t>
            </a:r>
            <a:r>
              <a:rPr lang="en-US" altLang="zh-CN" sz="2000" smtClean="0">
                <a:solidFill>
                  <a:schemeClr val="tx2"/>
                </a:solidFill>
                <a:latin typeface="宋体" panose="02010600030101010101" pitchFamily="2" charset="-122"/>
              </a:rPr>
              <a:t>”</a:t>
            </a:r>
            <a:r>
              <a:rPr lang="zh-CN" altLang="en-US" sz="2000" smtClean="0">
                <a:solidFill>
                  <a:schemeClr val="tx2"/>
                </a:solidFill>
              </a:rPr>
              <a:t>架构为核心的矩阵式组织结构。</a:t>
            </a:r>
            <a:endParaRPr lang="en-US" altLang="zh-CN" sz="2000" smtClean="0">
              <a:solidFill>
                <a:schemeClr val="tx2"/>
              </a:solidFill>
            </a:endParaRPr>
          </a:p>
          <a:p>
            <a:pPr lvl="1">
              <a:lnSpc>
                <a:spcPts val="3000"/>
              </a:lnSpc>
              <a:spcBef>
                <a:spcPct val="30000"/>
              </a:spcBef>
              <a:buFont typeface="Wingdings 2" panose="05020102010507070707" pitchFamily="18" charset="2"/>
              <a:buChar char="¡"/>
            </a:pPr>
            <a:r>
              <a:rPr lang="zh-CN" altLang="en-US" sz="2000" smtClean="0"/>
              <a:t>微软的项目团队由</a:t>
            </a:r>
            <a:r>
              <a:rPr lang="zh-CN" altLang="en-US" sz="2000" smtClean="0">
                <a:solidFill>
                  <a:srgbClr val="B9490B"/>
                </a:solidFill>
              </a:rPr>
              <a:t>程序经理</a:t>
            </a:r>
            <a:r>
              <a:rPr lang="zh-CN" altLang="en-US" sz="2000" smtClean="0"/>
              <a:t>、</a:t>
            </a:r>
            <a:r>
              <a:rPr lang="zh-CN" altLang="en-US" sz="2000" smtClean="0">
                <a:solidFill>
                  <a:srgbClr val="B9490B"/>
                </a:solidFill>
              </a:rPr>
              <a:t>开发组</a:t>
            </a:r>
            <a:r>
              <a:rPr lang="zh-CN" altLang="en-US" sz="2000" smtClean="0"/>
              <a:t>、</a:t>
            </a:r>
            <a:r>
              <a:rPr lang="zh-CN" altLang="en-US" sz="2000" smtClean="0">
                <a:solidFill>
                  <a:srgbClr val="B9490B"/>
                </a:solidFill>
              </a:rPr>
              <a:t>测试组</a:t>
            </a:r>
            <a:r>
              <a:rPr lang="zh-CN" altLang="en-US" sz="2000" smtClean="0"/>
              <a:t>组成。</a:t>
            </a:r>
            <a:endParaRPr lang="en-US" altLang="zh-CN" sz="2000" smtClean="0"/>
          </a:p>
          <a:p>
            <a:pPr lvl="1">
              <a:lnSpc>
                <a:spcPts val="3000"/>
              </a:lnSpc>
              <a:spcBef>
                <a:spcPct val="30000"/>
              </a:spcBef>
              <a:buFont typeface="Wingdings 2" panose="05020102010507070707" pitchFamily="18" charset="2"/>
              <a:buChar char="¡"/>
            </a:pPr>
            <a:r>
              <a:rPr lang="zh-CN" altLang="en-US" sz="2000" smtClean="0"/>
              <a:t>项目开始，由程序经理到开发组、测试组选择相应的成员，组成开发团队，程序经理对团队成员没有领导权，所有成员的领导权还是在各个团队中。</a:t>
            </a:r>
            <a:endParaRPr lang="en-US" altLang="zh-CN" sz="2000" smtClean="0"/>
          </a:p>
          <a:p>
            <a:pPr lvl="1">
              <a:lnSpc>
                <a:spcPts val="3000"/>
              </a:lnSpc>
              <a:spcBef>
                <a:spcPct val="30000"/>
              </a:spcBef>
              <a:buFont typeface="Wingdings 2" panose="05020102010507070707" pitchFamily="18" charset="2"/>
              <a:buChar char="¡"/>
            </a:pPr>
            <a:r>
              <a:rPr lang="zh-CN" altLang="en-US" sz="2000" smtClean="0"/>
              <a:t>程序经理发现开发人员工作有问题的时候会提交问题到开发组进行解决，当在同一层面上问题无法进行达成一致的时候，可以将问题上升到产品单元总经理。</a:t>
            </a:r>
            <a:endParaRPr lang="zh-CN" altLang="en-US" sz="20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案例分析</a:t>
            </a:r>
          </a:p>
        </p:txBody>
      </p:sp>
      <p:sp>
        <p:nvSpPr>
          <p:cNvPr id="70659" name="内容占位符 2"/>
          <p:cNvSpPr>
            <a:spLocks noGrp="1"/>
          </p:cNvSpPr>
          <p:nvPr>
            <p:ph idx="1"/>
          </p:nvPr>
        </p:nvSpPr>
        <p:spPr>
          <a:xfrm>
            <a:off x="179388" y="1844675"/>
            <a:ext cx="8785225" cy="720725"/>
          </a:xfrm>
        </p:spPr>
        <p:txBody>
          <a:bodyPr/>
          <a:lstStyle/>
          <a:p>
            <a:pPr lvl="1">
              <a:buFont typeface="Wingdings 2" panose="05020102010507070707" pitchFamily="18" charset="2"/>
              <a:buChar char="¡"/>
            </a:pPr>
            <a:r>
              <a:rPr lang="zh-CN" altLang="en-US" sz="2000" smtClean="0">
                <a:solidFill>
                  <a:schemeClr val="accent1"/>
                </a:solidFill>
              </a:rPr>
              <a:t>微软团队模型的结构图，反映了微软项目团队组织中的层级关系、隶属关系、汇报关系</a:t>
            </a:r>
          </a:p>
        </p:txBody>
      </p:sp>
      <p:sp>
        <p:nvSpPr>
          <p:cNvPr id="706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graphicFrame>
        <p:nvGraphicFramePr>
          <p:cNvPr id="70661" name="Object 1"/>
          <p:cNvGraphicFramePr>
            <a:graphicFrameLocks noChangeAspect="1"/>
          </p:cNvGraphicFramePr>
          <p:nvPr/>
        </p:nvGraphicFramePr>
        <p:xfrm>
          <a:off x="1600200" y="2743200"/>
          <a:ext cx="6643688" cy="4141788"/>
        </p:xfrm>
        <a:graphic>
          <a:graphicData uri="http://schemas.openxmlformats.org/presentationml/2006/ole">
            <mc:AlternateContent xmlns:mc="http://schemas.openxmlformats.org/markup-compatibility/2006">
              <mc:Choice xmlns:v="urn:schemas-microsoft-com:vml" Requires="v">
                <p:oleObj spid="_x0000_s70675" r:id="rId3" imgW="12885725" imgH="8028737" progId="Visio.Drawing.11">
                  <p:embed/>
                </p:oleObj>
              </mc:Choice>
              <mc:Fallback>
                <p:oleObj r:id="rId3" imgW="12885725" imgH="802873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6643688"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案例分析</a:t>
            </a:r>
          </a:p>
        </p:txBody>
      </p:sp>
      <p:sp>
        <p:nvSpPr>
          <p:cNvPr id="71683" name="内容占位符 2"/>
          <p:cNvSpPr>
            <a:spLocks noGrp="1"/>
          </p:cNvSpPr>
          <p:nvPr>
            <p:ph idx="1"/>
          </p:nvPr>
        </p:nvSpPr>
        <p:spPr>
          <a:xfrm>
            <a:off x="468313" y="2060575"/>
            <a:ext cx="8496300" cy="3600450"/>
          </a:xfrm>
        </p:spPr>
        <p:txBody>
          <a:bodyPr/>
          <a:lstStyle/>
          <a:p>
            <a:pPr>
              <a:lnSpc>
                <a:spcPts val="3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微软</a:t>
            </a:r>
            <a:r>
              <a:rPr lang="en-US" altLang="zh-CN" sz="2400" smtClean="0">
                <a:solidFill>
                  <a:schemeClr val="accent2"/>
                </a:solidFill>
                <a:latin typeface="黑体" panose="02010609060101010101" pitchFamily="49" charset="-122"/>
                <a:ea typeface="黑体" panose="02010609060101010101" pitchFamily="49" charset="-122"/>
              </a:rPr>
              <a:t>VSTS</a:t>
            </a:r>
            <a:r>
              <a:rPr lang="zh-CN" altLang="en-US" sz="2400" smtClean="0">
                <a:solidFill>
                  <a:schemeClr val="accent2"/>
                </a:solidFill>
                <a:latin typeface="黑体" panose="02010609060101010101" pitchFamily="49" charset="-122"/>
                <a:ea typeface="黑体" panose="02010609060101010101" pitchFamily="49" charset="-122"/>
              </a:rPr>
              <a:t>工具</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50000"/>
              </a:spcBef>
              <a:buFont typeface="Wingdings 2" panose="05020102010507070707" pitchFamily="18" charset="2"/>
              <a:buChar char="¡"/>
            </a:pPr>
            <a:r>
              <a:rPr lang="en-US" altLang="zh-CN" sz="2000" smtClean="0">
                <a:solidFill>
                  <a:srgbClr val="B9490B"/>
                </a:solidFill>
                <a:latin typeface="Times New Roman" panose="02020603050405020304" pitchFamily="18" charset="0"/>
              </a:rPr>
              <a:t>VSTS(Visual Studio Team System)</a:t>
            </a:r>
            <a:r>
              <a:rPr lang="zh-CN" altLang="en-US" sz="2000" smtClean="0">
                <a:latin typeface="Times New Roman" panose="02020603050405020304" pitchFamily="18" charset="0"/>
              </a:rPr>
              <a:t>是一套高生产力的、集成的、可扩展的生命周期开发工具，它扩展了</a:t>
            </a:r>
            <a:r>
              <a:rPr lang="en-US" altLang="zh-CN" sz="2000" smtClean="0">
                <a:latin typeface="Times New Roman" panose="02020603050405020304" pitchFamily="18" charset="0"/>
              </a:rPr>
              <a:t>Visual Studio</a:t>
            </a:r>
            <a:r>
              <a:rPr lang="zh-CN" altLang="en-US" sz="2000" smtClean="0">
                <a:latin typeface="Times New Roman" panose="02020603050405020304" pitchFamily="18" charset="0"/>
              </a:rPr>
              <a:t>产品线，增强了软件开发团队中的沟通与协作。</a:t>
            </a:r>
            <a:endParaRPr lang="en-US" altLang="zh-CN" sz="2000" smtClean="0">
              <a:latin typeface="Times New Roman" panose="02020603050405020304" pitchFamily="18" charset="0"/>
            </a:endParaRPr>
          </a:p>
          <a:p>
            <a:pPr lvl="1">
              <a:lnSpc>
                <a:spcPts val="3000"/>
              </a:lnSpc>
              <a:spcBef>
                <a:spcPct val="50000"/>
              </a:spcBef>
              <a:buFont typeface="Wingdings 2" panose="05020102010507070707" pitchFamily="18" charset="2"/>
              <a:buChar char="¡"/>
            </a:pPr>
            <a:r>
              <a:rPr lang="zh-CN" altLang="en-US" sz="2000" smtClean="0">
                <a:latin typeface="Times New Roman" panose="02020603050405020304" pitchFamily="18" charset="0"/>
              </a:rPr>
              <a:t>利用</a:t>
            </a:r>
            <a:r>
              <a:rPr lang="en-US" altLang="zh-CN" sz="2000" smtClean="0">
                <a:latin typeface="Times New Roman" panose="02020603050405020304" pitchFamily="18" charset="0"/>
              </a:rPr>
              <a:t>Visual Studio Team System</a:t>
            </a:r>
            <a:r>
              <a:rPr lang="zh-CN" altLang="en-US" sz="2000" smtClean="0">
                <a:latin typeface="Times New Roman" panose="02020603050405020304" pitchFamily="18" charset="0"/>
              </a:rPr>
              <a:t>，开发团队能够在开发过程的早期以及在整个开发过程中确保更高的可预见性和更好的质量。</a:t>
            </a:r>
            <a:endParaRPr lang="en-US" altLang="zh-CN" sz="2000" smtClean="0">
              <a:latin typeface="Times New Roman" panose="02020603050405020304" pitchFamily="18" charset="0"/>
            </a:endParaRPr>
          </a:p>
          <a:p>
            <a:pPr lvl="1">
              <a:lnSpc>
                <a:spcPts val="3000"/>
              </a:lnSpc>
              <a:spcBef>
                <a:spcPct val="50000"/>
              </a:spcBef>
              <a:buFont typeface="Wingdings 2" panose="05020102010507070707" pitchFamily="18" charset="2"/>
              <a:buChar char="¡"/>
            </a:pPr>
            <a:r>
              <a:rPr lang="zh-CN" altLang="en-US" sz="2000" smtClean="0">
                <a:latin typeface="Times New Roman" panose="02020603050405020304" pitchFamily="18" charset="0"/>
              </a:rPr>
              <a:t>使用</a:t>
            </a:r>
            <a:r>
              <a:rPr lang="en-US" altLang="zh-CN" sz="2000" smtClean="0">
                <a:latin typeface="Times New Roman" panose="02020603050405020304" pitchFamily="18" charset="0"/>
              </a:rPr>
              <a:t> Visual Studio Team System</a:t>
            </a:r>
            <a:r>
              <a:rPr lang="zh-CN" altLang="en-US" sz="2000" smtClean="0">
                <a:latin typeface="Times New Roman" panose="02020603050405020304" pitchFamily="18" charset="0"/>
              </a:rPr>
              <a:t>，</a:t>
            </a:r>
            <a:r>
              <a:rPr lang="en-US" altLang="zh-CN" sz="2000" smtClean="0">
                <a:latin typeface="Times New Roman" panose="02020603050405020304" pitchFamily="18" charset="0"/>
              </a:rPr>
              <a:t>Microsoft</a:t>
            </a:r>
            <a:r>
              <a:rPr lang="zh-CN" altLang="en-US" sz="2000" smtClean="0">
                <a:latin typeface="Times New Roman" panose="02020603050405020304" pitchFamily="18" charset="0"/>
              </a:rPr>
              <a:t>可以帮助不同的软件开发小组开发更健壮的软件系统。</a:t>
            </a:r>
            <a:endParaRPr lang="zh-CN" altLang="en-US" smtClean="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72707" name="Group 3"/>
          <p:cNvGrpSpPr>
            <a:grpSpLocks/>
          </p:cNvGrpSpPr>
          <p:nvPr/>
        </p:nvGrpSpPr>
        <p:grpSpPr bwMode="auto">
          <a:xfrm>
            <a:off x="928688" y="2235200"/>
            <a:ext cx="5689600" cy="3930650"/>
            <a:chOff x="585" y="1217"/>
            <a:chExt cx="3584" cy="2476"/>
          </a:xfrm>
        </p:grpSpPr>
        <p:grpSp>
          <p:nvGrpSpPr>
            <p:cNvPr id="72708" name="Group 3"/>
            <p:cNvGrpSpPr>
              <a:grpSpLocks/>
            </p:cNvGrpSpPr>
            <p:nvPr/>
          </p:nvGrpSpPr>
          <p:grpSpPr bwMode="auto">
            <a:xfrm>
              <a:off x="585" y="1217"/>
              <a:ext cx="3572" cy="308"/>
              <a:chOff x="385" y="1476"/>
              <a:chExt cx="3572" cy="308"/>
            </a:xfrm>
          </p:grpSpPr>
          <p:sp>
            <p:nvSpPr>
              <p:cNvPr id="72734"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35"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72736"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72709" name="Group 7"/>
            <p:cNvGrpSpPr>
              <a:grpSpLocks/>
            </p:cNvGrpSpPr>
            <p:nvPr/>
          </p:nvGrpSpPr>
          <p:grpSpPr bwMode="auto">
            <a:xfrm>
              <a:off x="585" y="1576"/>
              <a:ext cx="3572" cy="308"/>
              <a:chOff x="385" y="1842"/>
              <a:chExt cx="3572" cy="308"/>
            </a:xfrm>
          </p:grpSpPr>
          <p:grpSp>
            <p:nvGrpSpPr>
              <p:cNvPr id="72730" name="Group 8"/>
              <p:cNvGrpSpPr>
                <a:grpSpLocks/>
              </p:cNvGrpSpPr>
              <p:nvPr/>
            </p:nvGrpSpPr>
            <p:grpSpPr bwMode="auto">
              <a:xfrm>
                <a:off x="464" y="1842"/>
                <a:ext cx="3493" cy="308"/>
                <a:chOff x="464" y="1842"/>
                <a:chExt cx="3493" cy="308"/>
              </a:xfrm>
            </p:grpSpPr>
            <p:sp>
              <p:nvSpPr>
                <p:cNvPr id="72732"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33"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72731"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72710" name="Group 12"/>
            <p:cNvGrpSpPr>
              <a:grpSpLocks/>
            </p:cNvGrpSpPr>
            <p:nvPr/>
          </p:nvGrpSpPr>
          <p:grpSpPr bwMode="auto">
            <a:xfrm>
              <a:off x="585" y="1933"/>
              <a:ext cx="3584" cy="308"/>
              <a:chOff x="385" y="2209"/>
              <a:chExt cx="3584" cy="308"/>
            </a:xfrm>
          </p:grpSpPr>
          <p:sp>
            <p:nvSpPr>
              <p:cNvPr id="72727"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28"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72729"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72711" name="Group 16"/>
            <p:cNvGrpSpPr>
              <a:grpSpLocks/>
            </p:cNvGrpSpPr>
            <p:nvPr/>
          </p:nvGrpSpPr>
          <p:grpSpPr bwMode="auto">
            <a:xfrm>
              <a:off x="585" y="2296"/>
              <a:ext cx="3584" cy="308"/>
              <a:chOff x="385" y="2209"/>
              <a:chExt cx="3584" cy="308"/>
            </a:xfrm>
          </p:grpSpPr>
          <p:sp>
            <p:nvSpPr>
              <p:cNvPr id="72724"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25"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72726"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72712" name="Group 20"/>
            <p:cNvGrpSpPr>
              <a:grpSpLocks/>
            </p:cNvGrpSpPr>
            <p:nvPr/>
          </p:nvGrpSpPr>
          <p:grpSpPr bwMode="auto">
            <a:xfrm>
              <a:off x="585" y="2659"/>
              <a:ext cx="3584" cy="308"/>
              <a:chOff x="385" y="2209"/>
              <a:chExt cx="3584" cy="308"/>
            </a:xfrm>
          </p:grpSpPr>
          <p:sp>
            <p:nvSpPr>
              <p:cNvPr id="72721"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22"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72723"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72713" name="Group 3"/>
            <p:cNvGrpSpPr>
              <a:grpSpLocks/>
            </p:cNvGrpSpPr>
            <p:nvPr/>
          </p:nvGrpSpPr>
          <p:grpSpPr bwMode="auto">
            <a:xfrm>
              <a:off x="585" y="3022"/>
              <a:ext cx="3572" cy="308"/>
              <a:chOff x="385" y="1476"/>
              <a:chExt cx="3572" cy="308"/>
            </a:xfrm>
          </p:grpSpPr>
          <p:sp>
            <p:nvSpPr>
              <p:cNvPr id="72718"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19"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72720" name="Rectangle 6"/>
              <p:cNvSpPr>
                <a:spLocks noChangeArrowheads="1"/>
              </p:cNvSpPr>
              <p:nvPr/>
            </p:nvSpPr>
            <p:spPr bwMode="auto">
              <a:xfrm>
                <a:off x="385" y="153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72714" name="Group 3"/>
            <p:cNvGrpSpPr>
              <a:grpSpLocks/>
            </p:cNvGrpSpPr>
            <p:nvPr/>
          </p:nvGrpSpPr>
          <p:grpSpPr bwMode="auto">
            <a:xfrm>
              <a:off x="585" y="3385"/>
              <a:ext cx="3572" cy="308"/>
              <a:chOff x="385" y="1476"/>
              <a:chExt cx="3572" cy="308"/>
            </a:xfrm>
          </p:grpSpPr>
          <p:sp>
            <p:nvSpPr>
              <p:cNvPr id="72715"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2716"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72717"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smtClean="0"/>
              <a:t>4.6  </a:t>
            </a:r>
            <a:r>
              <a:rPr lang="zh-CN" altLang="en-US" smtClean="0"/>
              <a:t>本章小结</a:t>
            </a:r>
          </a:p>
        </p:txBody>
      </p:sp>
      <p:sp>
        <p:nvSpPr>
          <p:cNvPr id="4" name="Rectangle 3"/>
          <p:cNvSpPr txBox="1">
            <a:spLocks noChangeArrowheads="1"/>
          </p:cNvSpPr>
          <p:nvPr/>
        </p:nvSpPr>
        <p:spPr bwMode="auto">
          <a:xfrm>
            <a:off x="858838" y="2132013"/>
            <a:ext cx="7673975" cy="4176712"/>
          </a:xfrm>
          <a:prstGeom prst="rect">
            <a:avLst/>
          </a:prstGeom>
          <a:solidFill>
            <a:srgbClr val="FFFFCC"/>
          </a:solidFill>
          <a:ln w="9525" algn="ctr">
            <a:noFill/>
            <a:miter lim="800000"/>
            <a:headEnd/>
            <a:tailEnd/>
          </a:ln>
        </p:spPr>
        <p:txBody>
          <a:bodyPr/>
          <a:lstStyle/>
          <a:p>
            <a:pPr marL="342900" indent="-342900" algn="l">
              <a:lnSpc>
                <a:spcPct val="130000"/>
              </a:lnSpc>
              <a:spcBef>
                <a:spcPct val="30000"/>
              </a:spcBef>
              <a:buClr>
                <a:srgbClr val="0000FF"/>
              </a:buClr>
              <a:buFont typeface="Wingdings 2" pitchFamily="18" charset="2"/>
              <a:buChar char="¡"/>
              <a:defRPr/>
            </a:pPr>
            <a:r>
              <a:rPr lang="zh-CN" altLang="en-US" dirty="0">
                <a:solidFill>
                  <a:srgbClr val="B9490B"/>
                </a:solidFill>
                <a:latin typeface="Arial" charset="0"/>
              </a:rPr>
              <a:t>本章讲述了软件项目团队管理的概念、特点、过程、方法及其在软件项目管理中的作用与重要性。</a:t>
            </a:r>
            <a:endParaRPr lang="en-US" altLang="zh-CN" dirty="0">
              <a:solidFill>
                <a:srgbClr val="B9490B"/>
              </a:solidFill>
              <a:latin typeface="Arial" charset="0"/>
            </a:endParaRPr>
          </a:p>
          <a:p>
            <a:pPr marL="342900" indent="-342900" algn="l">
              <a:lnSpc>
                <a:spcPct val="130000"/>
              </a:lnSpc>
              <a:spcBef>
                <a:spcPct val="30000"/>
              </a:spcBef>
              <a:buClr>
                <a:srgbClr val="0000FF"/>
              </a:buClr>
              <a:buFont typeface="Wingdings 2" pitchFamily="18" charset="2"/>
              <a:buChar char="¡"/>
              <a:defRPr/>
            </a:pPr>
            <a:r>
              <a:rPr lang="zh-CN" altLang="en-US" dirty="0">
                <a:solidFill>
                  <a:srgbClr val="B9490B"/>
                </a:solidFill>
                <a:latin typeface="Arial" charset="0"/>
              </a:rPr>
              <a:t>软件项目团队管理主要包括团队组织计划、团队人员获取和团队建设三个部分</a:t>
            </a:r>
            <a:r>
              <a:rPr kumimoji="0" lang="zh-CN" altLang="en-US" kern="0" dirty="0">
                <a:solidFill>
                  <a:srgbClr val="B9490B"/>
                </a:solidFill>
                <a:latin typeface="+mn-lt"/>
                <a:ea typeface="+mn-ea"/>
              </a:rPr>
              <a:t>。</a:t>
            </a:r>
            <a:endParaRPr kumimoji="0" lang="en-US" altLang="zh-CN" kern="0" dirty="0">
              <a:solidFill>
                <a:srgbClr val="B9490B"/>
              </a:solidFill>
              <a:latin typeface="+mn-lt"/>
              <a:ea typeface="+mn-ea"/>
            </a:endParaRPr>
          </a:p>
          <a:p>
            <a:pPr marL="342900" indent="-342900" algn="l">
              <a:lnSpc>
                <a:spcPct val="130000"/>
              </a:lnSpc>
              <a:spcBef>
                <a:spcPct val="30000"/>
              </a:spcBef>
              <a:buClr>
                <a:srgbClr val="0000FF"/>
              </a:buClr>
              <a:buFont typeface="Wingdings 2" pitchFamily="18" charset="2"/>
              <a:buChar char="¡"/>
              <a:defRPr/>
            </a:pPr>
            <a:r>
              <a:rPr lang="zh-CN" altLang="en-US" dirty="0">
                <a:solidFill>
                  <a:schemeClr val="accent2">
                    <a:lumMod val="60000"/>
                    <a:lumOff val="40000"/>
                  </a:schemeClr>
                </a:solidFill>
                <a:latin typeface="Arial" charset="0"/>
              </a:rPr>
              <a:t>软件企业是知识密集型的技术企业，其有没有市场竞争力，能否快速发展，关键在于是否拥有一支具有高素质的软件人才队伍</a:t>
            </a:r>
            <a:r>
              <a:rPr kumimoji="0" lang="zh-CN" altLang="en-US" kern="0" dirty="0">
                <a:solidFill>
                  <a:schemeClr val="accent2">
                    <a:lumMod val="60000"/>
                    <a:lumOff val="40000"/>
                  </a:schemeClr>
                </a:solidFill>
                <a:latin typeface="Arial" charset="0"/>
              </a:rPr>
              <a:t>。</a:t>
            </a:r>
            <a:endParaRPr kumimoji="0" lang="en-US" altLang="zh-CN" kern="0" dirty="0">
              <a:solidFill>
                <a:schemeClr val="accent2">
                  <a:lumMod val="60000"/>
                  <a:lumOff val="40000"/>
                </a:schemeClr>
              </a:solidFill>
              <a:latin typeface="Arial" charset="0"/>
            </a:endParaRPr>
          </a:p>
          <a:p>
            <a:pPr marL="342900" indent="-342900" algn="l">
              <a:lnSpc>
                <a:spcPct val="130000"/>
              </a:lnSpc>
              <a:spcBef>
                <a:spcPct val="30000"/>
              </a:spcBef>
              <a:buClr>
                <a:srgbClr val="0000FF"/>
              </a:buClr>
              <a:buFont typeface="Wingdings 2" pitchFamily="18" charset="2"/>
              <a:buChar char="¡"/>
              <a:defRPr/>
            </a:pPr>
            <a:r>
              <a:rPr lang="zh-CN" altLang="en-US" dirty="0">
                <a:solidFill>
                  <a:schemeClr val="accent2">
                    <a:lumMod val="60000"/>
                    <a:lumOff val="40000"/>
                  </a:schemeClr>
                </a:solidFill>
                <a:latin typeface="Arial" charset="0"/>
              </a:rPr>
              <a:t>本章最后介绍了微软团队管理的</a:t>
            </a:r>
            <a:r>
              <a:rPr lang="en-US" dirty="0">
                <a:solidFill>
                  <a:schemeClr val="accent2">
                    <a:lumMod val="60000"/>
                    <a:lumOff val="40000"/>
                  </a:schemeClr>
                </a:solidFill>
                <a:latin typeface="Arial" charset="0"/>
              </a:rPr>
              <a:t>MSF</a:t>
            </a:r>
            <a:r>
              <a:rPr lang="zh-CN" altLang="en-US" dirty="0">
                <a:solidFill>
                  <a:schemeClr val="accent2">
                    <a:lumMod val="60000"/>
                    <a:lumOff val="40000"/>
                  </a:schemeClr>
                </a:solidFill>
                <a:latin typeface="Arial" charset="0"/>
              </a:rPr>
              <a:t>团队角色、产品开发团队结构并给出了</a:t>
            </a:r>
            <a:r>
              <a:rPr lang="en-US" dirty="0">
                <a:solidFill>
                  <a:schemeClr val="accent2">
                    <a:lumMod val="60000"/>
                    <a:lumOff val="40000"/>
                  </a:schemeClr>
                </a:solidFill>
                <a:latin typeface="Arial" charset="0"/>
              </a:rPr>
              <a:t>Windows 2000</a:t>
            </a:r>
            <a:r>
              <a:rPr lang="zh-CN" altLang="en-US" dirty="0">
                <a:solidFill>
                  <a:schemeClr val="accent2">
                    <a:lumMod val="60000"/>
                    <a:lumOff val="40000"/>
                  </a:schemeClr>
                </a:solidFill>
                <a:latin typeface="Arial" charset="0"/>
              </a:rPr>
              <a:t>开发团队的案例和</a:t>
            </a:r>
            <a:r>
              <a:rPr lang="en-US" dirty="0">
                <a:solidFill>
                  <a:schemeClr val="accent2">
                    <a:lumMod val="60000"/>
                    <a:lumOff val="40000"/>
                  </a:schemeClr>
                </a:solidFill>
                <a:latin typeface="Arial" charset="0"/>
              </a:rPr>
              <a:t>VSTS</a:t>
            </a:r>
            <a:r>
              <a:rPr lang="zh-CN" altLang="en-US" dirty="0">
                <a:solidFill>
                  <a:schemeClr val="accent2">
                    <a:lumMod val="60000"/>
                    <a:lumOff val="40000"/>
                  </a:schemeClr>
                </a:solidFill>
                <a:latin typeface="Arial" charset="0"/>
              </a:rPr>
              <a:t>团队开发和管理工具。</a:t>
            </a:r>
            <a:endParaRPr kumimoji="0" lang="zh-CN" altLang="en-US" kern="0" dirty="0">
              <a:solidFill>
                <a:srgbClr val="B9490B"/>
              </a:solidFill>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74755" name="Group 3"/>
          <p:cNvGrpSpPr>
            <a:grpSpLocks/>
          </p:cNvGrpSpPr>
          <p:nvPr/>
        </p:nvGrpSpPr>
        <p:grpSpPr bwMode="auto">
          <a:xfrm>
            <a:off x="928688" y="2235200"/>
            <a:ext cx="5689600" cy="3930650"/>
            <a:chOff x="585" y="1217"/>
            <a:chExt cx="3584" cy="2476"/>
          </a:xfrm>
        </p:grpSpPr>
        <p:grpSp>
          <p:nvGrpSpPr>
            <p:cNvPr id="74756" name="Group 3"/>
            <p:cNvGrpSpPr>
              <a:grpSpLocks/>
            </p:cNvGrpSpPr>
            <p:nvPr/>
          </p:nvGrpSpPr>
          <p:grpSpPr bwMode="auto">
            <a:xfrm>
              <a:off x="585" y="1217"/>
              <a:ext cx="3572" cy="308"/>
              <a:chOff x="385" y="1476"/>
              <a:chExt cx="3572" cy="308"/>
            </a:xfrm>
          </p:grpSpPr>
          <p:sp>
            <p:nvSpPr>
              <p:cNvPr id="74782"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83"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74784"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74757" name="Group 7"/>
            <p:cNvGrpSpPr>
              <a:grpSpLocks/>
            </p:cNvGrpSpPr>
            <p:nvPr/>
          </p:nvGrpSpPr>
          <p:grpSpPr bwMode="auto">
            <a:xfrm>
              <a:off x="585" y="1576"/>
              <a:ext cx="3572" cy="308"/>
              <a:chOff x="385" y="1842"/>
              <a:chExt cx="3572" cy="308"/>
            </a:xfrm>
          </p:grpSpPr>
          <p:grpSp>
            <p:nvGrpSpPr>
              <p:cNvPr id="74778" name="Group 8"/>
              <p:cNvGrpSpPr>
                <a:grpSpLocks/>
              </p:cNvGrpSpPr>
              <p:nvPr/>
            </p:nvGrpSpPr>
            <p:grpSpPr bwMode="auto">
              <a:xfrm>
                <a:off x="464" y="1842"/>
                <a:ext cx="3493" cy="308"/>
                <a:chOff x="464" y="1842"/>
                <a:chExt cx="3493" cy="308"/>
              </a:xfrm>
            </p:grpSpPr>
            <p:sp>
              <p:nvSpPr>
                <p:cNvPr id="74780"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81"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74779"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74758" name="Group 12"/>
            <p:cNvGrpSpPr>
              <a:grpSpLocks/>
            </p:cNvGrpSpPr>
            <p:nvPr/>
          </p:nvGrpSpPr>
          <p:grpSpPr bwMode="auto">
            <a:xfrm>
              <a:off x="585" y="1933"/>
              <a:ext cx="3584" cy="308"/>
              <a:chOff x="385" y="2209"/>
              <a:chExt cx="3584" cy="308"/>
            </a:xfrm>
          </p:grpSpPr>
          <p:sp>
            <p:nvSpPr>
              <p:cNvPr id="74775"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76"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74777"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74759" name="Group 16"/>
            <p:cNvGrpSpPr>
              <a:grpSpLocks/>
            </p:cNvGrpSpPr>
            <p:nvPr/>
          </p:nvGrpSpPr>
          <p:grpSpPr bwMode="auto">
            <a:xfrm>
              <a:off x="585" y="2296"/>
              <a:ext cx="3584" cy="308"/>
              <a:chOff x="385" y="2209"/>
              <a:chExt cx="3584" cy="308"/>
            </a:xfrm>
          </p:grpSpPr>
          <p:sp>
            <p:nvSpPr>
              <p:cNvPr id="74772"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73"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74774" name="Rectangle 19"/>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74760" name="Group 20"/>
            <p:cNvGrpSpPr>
              <a:grpSpLocks/>
            </p:cNvGrpSpPr>
            <p:nvPr/>
          </p:nvGrpSpPr>
          <p:grpSpPr bwMode="auto">
            <a:xfrm>
              <a:off x="585" y="2659"/>
              <a:ext cx="3584" cy="308"/>
              <a:chOff x="385" y="2209"/>
              <a:chExt cx="3584" cy="308"/>
            </a:xfrm>
          </p:grpSpPr>
          <p:sp>
            <p:nvSpPr>
              <p:cNvPr id="74769"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70"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74771"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74761" name="Group 3"/>
            <p:cNvGrpSpPr>
              <a:grpSpLocks/>
            </p:cNvGrpSpPr>
            <p:nvPr/>
          </p:nvGrpSpPr>
          <p:grpSpPr bwMode="auto">
            <a:xfrm>
              <a:off x="585" y="3022"/>
              <a:ext cx="3572" cy="308"/>
              <a:chOff x="385" y="1476"/>
              <a:chExt cx="3572" cy="308"/>
            </a:xfrm>
          </p:grpSpPr>
          <p:sp>
            <p:nvSpPr>
              <p:cNvPr id="74766"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67"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74768"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74762" name="Group 3"/>
            <p:cNvGrpSpPr>
              <a:grpSpLocks/>
            </p:cNvGrpSpPr>
            <p:nvPr/>
          </p:nvGrpSpPr>
          <p:grpSpPr bwMode="auto">
            <a:xfrm>
              <a:off x="585" y="3385"/>
              <a:ext cx="3572" cy="308"/>
              <a:chOff x="385" y="1476"/>
              <a:chExt cx="3572" cy="308"/>
            </a:xfrm>
          </p:grpSpPr>
          <p:sp>
            <p:nvSpPr>
              <p:cNvPr id="74763"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74764"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74765" name="Rectangle 6"/>
              <p:cNvSpPr>
                <a:spLocks noChangeArrowheads="1"/>
              </p:cNvSpPr>
              <p:nvPr/>
            </p:nvSpPr>
            <p:spPr bwMode="auto">
              <a:xfrm>
                <a:off x="385" y="153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4.3  </a:t>
            </a:r>
            <a:r>
              <a:rPr lang="zh-CN" altLang="en-US" smtClean="0"/>
              <a:t>软件项目团队人员的获取</a:t>
            </a:r>
          </a:p>
        </p:txBody>
      </p:sp>
      <p:sp>
        <p:nvSpPr>
          <p:cNvPr id="47107" name="内容占位符 2"/>
          <p:cNvSpPr>
            <a:spLocks noGrp="1"/>
          </p:cNvSpPr>
          <p:nvPr>
            <p:ph idx="1"/>
          </p:nvPr>
        </p:nvSpPr>
        <p:spPr>
          <a:xfrm>
            <a:off x="360363" y="1895475"/>
            <a:ext cx="8243887" cy="4679950"/>
          </a:xfrm>
        </p:spPr>
        <p:txBody>
          <a:bodyPr/>
          <a:lstStyle/>
          <a:p>
            <a:pPr>
              <a:lnSpc>
                <a:spcPts val="3000"/>
              </a:lnSpc>
              <a:buFont typeface="Wingdings 2" panose="05020102010507070707" pitchFamily="18" charset="2"/>
              <a:buNone/>
            </a:pPr>
            <a:r>
              <a:rPr lang="zh-CN" altLang="en-US" sz="2400" smtClean="0"/>
              <a:t>　　　</a:t>
            </a:r>
            <a:r>
              <a:rPr lang="zh-CN" altLang="en-US" sz="2400" smtClean="0">
                <a:solidFill>
                  <a:schemeClr val="accent1"/>
                </a:solidFill>
              </a:rPr>
              <a:t>通过组织计划编制过程决定了软件项目所需的人员之后，需要做的就是确定如何在合适的时间获得这些人员。</a:t>
            </a:r>
            <a:endParaRPr lang="en-US" altLang="zh-CN" sz="2400" smtClean="0">
              <a:solidFill>
                <a:schemeClr val="accent1"/>
              </a:solidFill>
            </a:endParaRPr>
          </a:p>
          <a:p>
            <a:pPr lvl="1">
              <a:lnSpc>
                <a:spcPts val="3000"/>
              </a:lnSpc>
              <a:buSzPct val="70000"/>
              <a:buFont typeface="Wingdings" panose="05000000000000000000" pitchFamily="2" charset="2"/>
              <a:buChar char="n"/>
            </a:pPr>
            <a:r>
              <a:rPr lang="zh-CN" altLang="en-US" smtClean="0">
                <a:solidFill>
                  <a:schemeClr val="accent2"/>
                </a:solidFill>
                <a:latin typeface="黑体" panose="02010609060101010101" pitchFamily="49" charset="-122"/>
                <a:ea typeface="黑体" panose="02010609060101010101" pitchFamily="49" charset="-122"/>
              </a:rPr>
              <a:t> 项目经理的确定</a:t>
            </a:r>
            <a:endParaRPr lang="en-US" altLang="zh-CN" smtClean="0">
              <a:solidFill>
                <a:schemeClr val="accent2"/>
              </a:solidFill>
              <a:latin typeface="黑体" panose="02010609060101010101" pitchFamily="49" charset="-122"/>
              <a:ea typeface="黑体" panose="02010609060101010101" pitchFamily="49" charset="-122"/>
            </a:endParaRPr>
          </a:p>
          <a:p>
            <a:pPr marL="1143000" lvl="2">
              <a:lnSpc>
                <a:spcPts val="3000"/>
              </a:lnSpc>
              <a:spcBef>
                <a:spcPct val="30000"/>
              </a:spcBef>
              <a:buFont typeface="Times New Roman" panose="02020603050405020304" pitchFamily="18" charset="0"/>
              <a:buChar char="−"/>
            </a:pPr>
            <a:r>
              <a:rPr lang="zh-CN" altLang="en-US" sz="1800" smtClean="0"/>
              <a:t>确定与指派项目经理是项目启动阶段的一个重要工作。</a:t>
            </a:r>
          </a:p>
          <a:p>
            <a:pPr marL="1143000" lvl="2">
              <a:lnSpc>
                <a:spcPts val="3000"/>
              </a:lnSpc>
              <a:spcBef>
                <a:spcPct val="30000"/>
              </a:spcBef>
              <a:buFont typeface="Times New Roman" panose="02020603050405020304" pitchFamily="18" charset="0"/>
              <a:buChar char="−"/>
            </a:pPr>
            <a:r>
              <a:rPr lang="zh-CN" altLang="en-US" sz="1800" smtClean="0"/>
              <a:t>项目经理是项目组织的核心和项目团队的灵魂，对项目进行全面的管理。他的管理能力、经验水平、知识结构、个人魅力都对项目的成败起着关键的作用。</a:t>
            </a:r>
          </a:p>
          <a:p>
            <a:pPr marL="1143000" lvl="2">
              <a:lnSpc>
                <a:spcPts val="3000"/>
              </a:lnSpc>
              <a:spcBef>
                <a:spcPct val="30000"/>
              </a:spcBef>
              <a:buFont typeface="Times New Roman" panose="02020603050405020304" pitchFamily="18" charset="0"/>
              <a:buChar char="−"/>
            </a:pPr>
            <a:r>
              <a:rPr lang="zh-CN" altLang="en-US" sz="1800" smtClean="0"/>
              <a:t>项目经理的工作目标是负责项目保质保量按期交付。在项目决策过程中，项目经理不仅要面对项目班子中有着各种知识背景和经历的项目管理人员，又要面对各利益相关方以及客户。</a:t>
            </a:r>
            <a:endParaRPr lang="zh-CN" altLang="en-US" sz="18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dirty="0" smtClean="0"/>
              <a:t>4.7  </a:t>
            </a:r>
            <a:r>
              <a:rPr lang="zh-CN" altLang="en-US" dirty="0" smtClean="0"/>
              <a:t>作业</a:t>
            </a:r>
            <a:endParaRPr lang="zh-CN" altLang="en-US" dirty="0" smtClean="0"/>
          </a:p>
        </p:txBody>
      </p:sp>
      <p:sp>
        <p:nvSpPr>
          <p:cNvPr id="75779" name="内容占位符 2"/>
          <p:cNvSpPr>
            <a:spLocks noGrp="1"/>
          </p:cNvSpPr>
          <p:nvPr>
            <p:ph idx="1"/>
          </p:nvPr>
        </p:nvSpPr>
        <p:spPr>
          <a:xfrm>
            <a:off x="827088" y="2205038"/>
            <a:ext cx="7848600" cy="3960812"/>
          </a:xfrm>
        </p:spPr>
        <p:txBody>
          <a:bodyPr/>
          <a:lstStyle/>
          <a:p>
            <a:pPr marL="533400" indent="-533400">
              <a:lnSpc>
                <a:spcPts val="3000"/>
              </a:lnSpc>
              <a:buClr>
                <a:schemeClr val="tx1"/>
              </a:buClr>
              <a:buFont typeface="Wingdings 2" panose="05020102010507070707" pitchFamily="18" charset="2"/>
              <a:buAutoNum type="arabicPeriod"/>
            </a:pPr>
            <a:r>
              <a:rPr lang="zh-CN" altLang="en-US" sz="2000" dirty="0" smtClean="0"/>
              <a:t>什么是软件项目团队？它与其他企业的人力资源有什么不同？</a:t>
            </a:r>
          </a:p>
          <a:p>
            <a:pPr marL="533400" indent="-533400">
              <a:lnSpc>
                <a:spcPts val="3000"/>
              </a:lnSpc>
              <a:buClr>
                <a:schemeClr val="tx1"/>
              </a:buClr>
              <a:buFont typeface="Wingdings 2" panose="05020102010507070707" pitchFamily="18" charset="2"/>
              <a:buAutoNum type="arabicPeriod"/>
            </a:pPr>
            <a:r>
              <a:rPr lang="zh-CN" altLang="en-US" sz="2000" dirty="0" smtClean="0"/>
              <a:t>什么是软件项目团队管理？它是怎样出现的？</a:t>
            </a:r>
          </a:p>
          <a:p>
            <a:pPr marL="533400" indent="-533400">
              <a:lnSpc>
                <a:spcPts val="3000"/>
              </a:lnSpc>
              <a:buClr>
                <a:schemeClr val="tx1"/>
              </a:buClr>
              <a:buFont typeface="Wingdings 2" panose="05020102010507070707" pitchFamily="18" charset="2"/>
              <a:buAutoNum type="arabicPeriod"/>
            </a:pPr>
            <a:r>
              <a:rPr lang="zh-CN" altLang="en-US" sz="2000" dirty="0" smtClean="0"/>
              <a:t>软件项目团队管理主要包括哪些个方面？</a:t>
            </a:r>
          </a:p>
          <a:p>
            <a:pPr marL="533400" indent="-533400">
              <a:lnSpc>
                <a:spcPts val="3000"/>
              </a:lnSpc>
              <a:buClr>
                <a:schemeClr val="tx1"/>
              </a:buClr>
              <a:buFont typeface="Wingdings 2" panose="05020102010507070707" pitchFamily="18" charset="2"/>
              <a:buAutoNum type="arabicPeriod"/>
            </a:pPr>
            <a:r>
              <a:rPr lang="zh-CN" altLang="en-US" sz="2000" dirty="0" smtClean="0"/>
              <a:t>简述如何进行软件项目的组织计划编制。</a:t>
            </a:r>
          </a:p>
          <a:p>
            <a:pPr marL="533400" indent="-533400">
              <a:lnSpc>
                <a:spcPts val="3000"/>
              </a:lnSpc>
              <a:buClr>
                <a:schemeClr val="tx1"/>
              </a:buClr>
              <a:buFont typeface="Wingdings 2" panose="05020102010507070707" pitchFamily="18" charset="2"/>
              <a:buAutoNum type="arabicPeriod"/>
            </a:pPr>
            <a:r>
              <a:rPr lang="zh-CN" altLang="en-US" sz="2000" dirty="0" smtClean="0"/>
              <a:t>在软件项目中，对项目经理有哪些要求？</a:t>
            </a:r>
          </a:p>
          <a:p>
            <a:pPr marL="533400" indent="-533400">
              <a:lnSpc>
                <a:spcPts val="3000"/>
              </a:lnSpc>
              <a:buClr>
                <a:schemeClr val="tx1"/>
              </a:buClr>
              <a:buFont typeface="Wingdings 2" panose="05020102010507070707" pitchFamily="18" charset="2"/>
              <a:buAutoNum type="arabicPeriod"/>
            </a:pPr>
            <a:r>
              <a:rPr lang="zh-CN" altLang="en-US" sz="2000" dirty="0" smtClean="0"/>
              <a:t>团队的学习对团队的建设有哪些作用</a:t>
            </a:r>
            <a:r>
              <a:rPr lang="zh-CN" altLang="en-US" sz="2000" dirty="0" smtClean="0"/>
              <a:t>？</a:t>
            </a: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软件项目团队人员的获取</a:t>
            </a:r>
          </a:p>
        </p:txBody>
      </p:sp>
      <p:sp>
        <p:nvSpPr>
          <p:cNvPr id="48131" name="内容占位符 2"/>
          <p:cNvSpPr>
            <a:spLocks noGrp="1"/>
          </p:cNvSpPr>
          <p:nvPr>
            <p:ph idx="1"/>
          </p:nvPr>
        </p:nvSpPr>
        <p:spPr>
          <a:xfrm>
            <a:off x="539750" y="2060575"/>
            <a:ext cx="8424863" cy="4797425"/>
          </a:xfrm>
        </p:spPr>
        <p:txBody>
          <a:bodyPr/>
          <a:lstStyle/>
          <a:p>
            <a:pPr lvl="1">
              <a:lnSpc>
                <a:spcPts val="3000"/>
              </a:lnSpc>
              <a:spcBef>
                <a:spcPct val="50000"/>
              </a:spcBef>
              <a:buFont typeface="Wingdings 2" panose="05020102010507070707" pitchFamily="18" charset="2"/>
              <a:buChar char="¡"/>
            </a:pPr>
            <a:r>
              <a:rPr lang="zh-CN" altLang="en-US" smtClean="0">
                <a:solidFill>
                  <a:srgbClr val="B9490B"/>
                </a:solidFill>
              </a:rPr>
              <a:t> </a:t>
            </a:r>
            <a:r>
              <a:rPr lang="zh-CN" altLang="en-US" smtClean="0">
                <a:solidFill>
                  <a:srgbClr val="B9490B"/>
                </a:solidFill>
                <a:ea typeface="黑体" panose="02010609060101010101" pitchFamily="49" charset="-122"/>
              </a:rPr>
              <a:t>对项目经理的主要要求</a:t>
            </a:r>
            <a:endParaRPr lang="en-US" altLang="zh-CN" smtClean="0">
              <a:solidFill>
                <a:srgbClr val="B9490B"/>
              </a:solidFill>
              <a:ea typeface="黑体" panose="02010609060101010101" pitchFamily="49" charset="-122"/>
            </a:endParaRPr>
          </a:p>
          <a:p>
            <a:pPr lvl="2">
              <a:lnSpc>
                <a:spcPts val="3000"/>
              </a:lnSpc>
              <a:spcBef>
                <a:spcPct val="50000"/>
              </a:spcBef>
              <a:buFont typeface="Times New Roman" panose="02020603050405020304" pitchFamily="18" charset="0"/>
              <a:buChar char="−"/>
            </a:pPr>
            <a:r>
              <a:rPr lang="zh-CN" altLang="en-US" smtClean="0"/>
              <a:t>在本行业中某一技术领域中具有权威，技术过硬；</a:t>
            </a:r>
          </a:p>
          <a:p>
            <a:pPr lvl="2">
              <a:lnSpc>
                <a:spcPts val="3000"/>
              </a:lnSpc>
              <a:spcBef>
                <a:spcPct val="50000"/>
              </a:spcBef>
              <a:buFont typeface="Times New Roman" panose="02020603050405020304" pitchFamily="18" charset="0"/>
              <a:buChar char="−"/>
            </a:pPr>
            <a:r>
              <a:rPr lang="zh-CN" altLang="en-US" smtClean="0"/>
              <a:t>任务分解能力强；</a:t>
            </a:r>
          </a:p>
          <a:p>
            <a:pPr lvl="2">
              <a:lnSpc>
                <a:spcPts val="3000"/>
              </a:lnSpc>
              <a:spcBef>
                <a:spcPct val="50000"/>
              </a:spcBef>
              <a:buFont typeface="Times New Roman" panose="02020603050405020304" pitchFamily="18" charset="0"/>
              <a:buChar char="−"/>
            </a:pPr>
            <a:r>
              <a:rPr lang="zh-CN" altLang="en-US" smtClean="0"/>
              <a:t>注重对项目成员的激励和团队建设，能良好的协调项目小组成员的关系；</a:t>
            </a:r>
          </a:p>
          <a:p>
            <a:pPr lvl="2">
              <a:lnSpc>
                <a:spcPts val="3000"/>
              </a:lnSpc>
              <a:spcBef>
                <a:spcPct val="50000"/>
              </a:spcBef>
              <a:buFont typeface="Times New Roman" panose="02020603050405020304" pitchFamily="18" charset="0"/>
              <a:buChar char="−"/>
            </a:pPr>
            <a:r>
              <a:rPr lang="zh-CN" altLang="en-US" smtClean="0"/>
              <a:t>具备较强的客户人际关系能力；</a:t>
            </a:r>
          </a:p>
          <a:p>
            <a:pPr lvl="2">
              <a:lnSpc>
                <a:spcPts val="3000"/>
              </a:lnSpc>
              <a:spcBef>
                <a:spcPct val="50000"/>
              </a:spcBef>
              <a:buFont typeface="Times New Roman" panose="02020603050405020304" pitchFamily="18" charset="0"/>
              <a:buChar char="−"/>
            </a:pPr>
            <a:r>
              <a:rPr lang="zh-CN" altLang="en-US" smtClean="0"/>
              <a:t>具有很强的工作责任心，能够接受经常加班的要求；</a:t>
            </a:r>
          </a:p>
          <a:p>
            <a:pPr lvl="2">
              <a:lnSpc>
                <a:spcPts val="3000"/>
              </a:lnSpc>
              <a:spcBef>
                <a:spcPct val="50000"/>
              </a:spcBef>
              <a:buFont typeface="Times New Roman" panose="02020603050405020304" pitchFamily="18" charset="0"/>
              <a:buChar char="−"/>
            </a:pPr>
            <a:r>
              <a:rPr lang="zh-CN" altLang="en-US" smtClean="0"/>
              <a:t>应更注重管理方面的贡献，胜过作为技术人员的贡献。</a:t>
            </a: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软件项目团队人员的获取</a:t>
            </a:r>
          </a:p>
        </p:txBody>
      </p:sp>
      <p:sp>
        <p:nvSpPr>
          <p:cNvPr id="49155" name="内容占位符 2"/>
          <p:cNvSpPr>
            <a:spLocks noGrp="1"/>
          </p:cNvSpPr>
          <p:nvPr>
            <p:ph idx="1"/>
          </p:nvPr>
        </p:nvSpPr>
        <p:spPr>
          <a:xfrm>
            <a:off x="677863" y="1916113"/>
            <a:ext cx="7920037" cy="4941887"/>
          </a:xfrm>
        </p:spPr>
        <p:txBody>
          <a:bodyPr/>
          <a:lstStyle/>
          <a:p>
            <a:pPr>
              <a:lnSpc>
                <a:spcPts val="3000"/>
              </a:lnSpc>
              <a:spcBef>
                <a:spcPct val="25000"/>
              </a:spcBef>
            </a:pPr>
            <a:r>
              <a:rPr lang="zh-CN" altLang="en-US" sz="2400" smtClean="0">
                <a:solidFill>
                  <a:schemeClr val="accent2"/>
                </a:solidFill>
                <a:latin typeface="黑体" panose="02010609060101010101" pitchFamily="49" charset="-122"/>
                <a:ea typeface="黑体" panose="02010609060101010101" pitchFamily="49" charset="-122"/>
              </a:rPr>
              <a:t>项目团队人员的确定</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25000"/>
              </a:spcBef>
              <a:buFont typeface="Wingdings 2" panose="05020102010507070707" pitchFamily="18" charset="2"/>
              <a:buChar char="¡"/>
            </a:pPr>
            <a:r>
              <a:rPr lang="zh-CN" altLang="en-US" sz="2000" smtClean="0"/>
              <a:t>在项目经理确定之后，项目经理就要与公司相关人员一起商讨如何通过招聘流程获取项目所需的人力资源，这种招聘过程可以是面向内部员工，也可以面向社会人力资源。</a:t>
            </a:r>
            <a:endParaRPr lang="en-US" altLang="zh-CN" sz="2000" smtClean="0"/>
          </a:p>
          <a:p>
            <a:pPr lvl="1">
              <a:lnSpc>
                <a:spcPts val="3000"/>
              </a:lnSpc>
              <a:spcBef>
                <a:spcPct val="25000"/>
              </a:spcBef>
              <a:buFont typeface="Wingdings 2" panose="05020102010507070707" pitchFamily="18" charset="2"/>
              <a:buChar char="¡"/>
            </a:pPr>
            <a:r>
              <a:rPr lang="zh-CN" altLang="en-US" sz="2000" smtClean="0"/>
              <a:t>对软件项目团队中成员的主要要求：</a:t>
            </a:r>
            <a:endParaRPr lang="en-US" altLang="zh-CN" sz="2000" smtClean="0"/>
          </a:p>
          <a:p>
            <a:pPr lvl="2">
              <a:lnSpc>
                <a:spcPts val="3000"/>
              </a:lnSpc>
              <a:spcBef>
                <a:spcPct val="25000"/>
              </a:spcBef>
              <a:buFont typeface="Times New Roman" panose="02020603050405020304" pitchFamily="18" charset="0"/>
              <a:buChar char="−"/>
            </a:pPr>
            <a:r>
              <a:rPr lang="zh-CN" altLang="en-US" smtClean="0"/>
              <a:t>具备特定岗位所需的不同技能，这可能是设计、编码、测试、沟通等能力；</a:t>
            </a:r>
          </a:p>
          <a:p>
            <a:pPr lvl="2">
              <a:lnSpc>
                <a:spcPts val="3000"/>
              </a:lnSpc>
              <a:spcBef>
                <a:spcPct val="25000"/>
              </a:spcBef>
              <a:buFont typeface="Times New Roman" panose="02020603050405020304" pitchFamily="18" charset="0"/>
              <a:buChar char="−"/>
            </a:pPr>
            <a:r>
              <a:rPr lang="zh-CN" altLang="en-US" smtClean="0"/>
              <a:t>适应需求和任务的变动；</a:t>
            </a:r>
          </a:p>
          <a:p>
            <a:pPr lvl="2">
              <a:lnSpc>
                <a:spcPts val="3000"/>
              </a:lnSpc>
              <a:spcBef>
                <a:spcPct val="25000"/>
              </a:spcBef>
              <a:buFont typeface="Times New Roman" panose="02020603050405020304" pitchFamily="18" charset="0"/>
              <a:buChar char="−"/>
            </a:pPr>
            <a:r>
              <a:rPr lang="zh-CN" altLang="en-US" smtClean="0"/>
              <a:t>能够建立良好的人际关系，与小组中其他成员协作；</a:t>
            </a:r>
          </a:p>
          <a:p>
            <a:pPr lvl="2">
              <a:lnSpc>
                <a:spcPts val="3000"/>
              </a:lnSpc>
              <a:spcBef>
                <a:spcPct val="25000"/>
              </a:spcBef>
              <a:buFont typeface="Times New Roman" panose="02020603050405020304" pitchFamily="18" charset="0"/>
              <a:buChar char="−"/>
            </a:pPr>
            <a:r>
              <a:rPr lang="zh-CN" altLang="en-US" smtClean="0"/>
              <a:t>能够接受加班的要求；</a:t>
            </a:r>
          </a:p>
          <a:p>
            <a:pPr lvl="2">
              <a:lnSpc>
                <a:spcPts val="3000"/>
              </a:lnSpc>
              <a:spcBef>
                <a:spcPct val="25000"/>
              </a:spcBef>
              <a:buFont typeface="Times New Roman" panose="02020603050405020304" pitchFamily="18" charset="0"/>
              <a:buChar char="−"/>
            </a:pPr>
            <a:r>
              <a:rPr lang="zh-CN" altLang="en-US" smtClean="0"/>
              <a:t>认真负责、勤奋好学，积极主动，富于创新。</a:t>
            </a:r>
            <a:endParaRPr lang="zh-CN" altLang="en-US"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58775" y="1052513"/>
            <a:ext cx="8785225" cy="720725"/>
          </a:xfrm>
        </p:spPr>
        <p:txBody>
          <a:bodyPr/>
          <a:lstStyle/>
          <a:p>
            <a:pPr eaLnBrk="1" hangingPunct="1"/>
            <a:r>
              <a:rPr lang="zh-CN" altLang="en-US" smtClean="0"/>
              <a:t>本章内容提要</a:t>
            </a:r>
          </a:p>
        </p:txBody>
      </p:sp>
      <p:grpSp>
        <p:nvGrpSpPr>
          <p:cNvPr id="50179" name="Group 3"/>
          <p:cNvGrpSpPr>
            <a:grpSpLocks/>
          </p:cNvGrpSpPr>
          <p:nvPr/>
        </p:nvGrpSpPr>
        <p:grpSpPr bwMode="auto">
          <a:xfrm>
            <a:off x="928688" y="2235200"/>
            <a:ext cx="5689600" cy="3930650"/>
            <a:chOff x="585" y="1217"/>
            <a:chExt cx="3584" cy="2476"/>
          </a:xfrm>
        </p:grpSpPr>
        <p:grpSp>
          <p:nvGrpSpPr>
            <p:cNvPr id="50180" name="Group 3"/>
            <p:cNvGrpSpPr>
              <a:grpSpLocks/>
            </p:cNvGrpSpPr>
            <p:nvPr/>
          </p:nvGrpSpPr>
          <p:grpSpPr bwMode="auto">
            <a:xfrm>
              <a:off x="585" y="1217"/>
              <a:ext cx="3572" cy="308"/>
              <a:chOff x="385" y="1476"/>
              <a:chExt cx="3572" cy="308"/>
            </a:xfrm>
          </p:grpSpPr>
          <p:sp>
            <p:nvSpPr>
              <p:cNvPr id="50206"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207"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软件团队管理概述</a:t>
                </a:r>
                <a:r>
                  <a:rPr lang="zh-CN" altLang="en-US" sz="2400" b="0">
                    <a:solidFill>
                      <a:schemeClr val="tx1"/>
                    </a:solidFill>
                    <a:latin typeface="Times New Roman" panose="02020603050405020304" pitchFamily="18" charset="0"/>
                  </a:rPr>
                  <a:t> </a:t>
                </a:r>
              </a:p>
            </p:txBody>
          </p:sp>
          <p:sp>
            <p:nvSpPr>
              <p:cNvPr id="50208"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4.1</a:t>
                </a:r>
                <a:endParaRPr lang="en-US" altLang="zh-CN" sz="1800">
                  <a:solidFill>
                    <a:srgbClr val="000000"/>
                  </a:solidFill>
                </a:endParaRPr>
              </a:p>
            </p:txBody>
          </p:sp>
        </p:grpSp>
        <p:grpSp>
          <p:nvGrpSpPr>
            <p:cNvPr id="50181" name="Group 7"/>
            <p:cNvGrpSpPr>
              <a:grpSpLocks/>
            </p:cNvGrpSpPr>
            <p:nvPr/>
          </p:nvGrpSpPr>
          <p:grpSpPr bwMode="auto">
            <a:xfrm>
              <a:off x="585" y="1576"/>
              <a:ext cx="3572" cy="308"/>
              <a:chOff x="385" y="1842"/>
              <a:chExt cx="3572" cy="308"/>
            </a:xfrm>
          </p:grpSpPr>
          <p:grpSp>
            <p:nvGrpSpPr>
              <p:cNvPr id="50202" name="Group 8"/>
              <p:cNvGrpSpPr>
                <a:grpSpLocks/>
              </p:cNvGrpSpPr>
              <p:nvPr/>
            </p:nvGrpSpPr>
            <p:grpSpPr bwMode="auto">
              <a:xfrm>
                <a:off x="464" y="1842"/>
                <a:ext cx="3493" cy="308"/>
                <a:chOff x="464" y="1842"/>
                <a:chExt cx="3493" cy="308"/>
              </a:xfrm>
            </p:grpSpPr>
            <p:sp>
              <p:nvSpPr>
                <p:cNvPr id="50204" name="AutoShape 9"/>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205" name="Text Box 10"/>
                <p:cNvSpPr txBox="1">
                  <a:spLocks noChangeArrowheads="1"/>
                </p:cNvSpPr>
                <p:nvPr/>
              </p:nvSpPr>
              <p:spPr bwMode="auto">
                <a:xfrm>
                  <a:off x="626" y="1869"/>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软件项目组织计划编制</a:t>
                  </a:r>
                  <a:r>
                    <a:rPr lang="zh-CN" altLang="en-US" sz="2400" b="0">
                      <a:solidFill>
                        <a:schemeClr val="tx1"/>
                      </a:solidFill>
                      <a:latin typeface="Times New Roman" panose="02020603050405020304" pitchFamily="18" charset="0"/>
                    </a:rPr>
                    <a:t> </a:t>
                  </a:r>
                </a:p>
              </p:txBody>
            </p:sp>
          </p:grpSp>
          <p:sp>
            <p:nvSpPr>
              <p:cNvPr id="50203" name="Rectangle 11"/>
              <p:cNvSpPr>
                <a:spLocks noChangeArrowheads="1"/>
              </p:cNvSpPr>
              <p:nvPr/>
            </p:nvSpPr>
            <p:spPr bwMode="auto">
              <a:xfrm>
                <a:off x="385" y="1915"/>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4.2</a:t>
                </a:r>
                <a:endParaRPr lang="en-US" altLang="zh-CN" sz="1800">
                  <a:solidFill>
                    <a:srgbClr val="000000"/>
                  </a:solidFill>
                </a:endParaRPr>
              </a:p>
            </p:txBody>
          </p:sp>
        </p:grpSp>
        <p:grpSp>
          <p:nvGrpSpPr>
            <p:cNvPr id="50182" name="Group 12"/>
            <p:cNvGrpSpPr>
              <a:grpSpLocks/>
            </p:cNvGrpSpPr>
            <p:nvPr/>
          </p:nvGrpSpPr>
          <p:grpSpPr bwMode="auto">
            <a:xfrm>
              <a:off x="585" y="1933"/>
              <a:ext cx="3584" cy="308"/>
              <a:chOff x="385" y="2209"/>
              <a:chExt cx="3584" cy="308"/>
            </a:xfrm>
          </p:grpSpPr>
          <p:sp>
            <p:nvSpPr>
              <p:cNvPr id="50199" name="AutoShape 1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200" name="Text Box 14"/>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软件项目团队人员的获取</a:t>
                </a:r>
                <a:r>
                  <a:rPr lang="zh-CN" altLang="en-US" sz="2400" b="0">
                    <a:solidFill>
                      <a:schemeClr val="tx1"/>
                    </a:solidFill>
                    <a:latin typeface="Times New Roman" panose="02020603050405020304" pitchFamily="18" charset="0"/>
                  </a:rPr>
                  <a:t> </a:t>
                </a:r>
              </a:p>
            </p:txBody>
          </p:sp>
          <p:sp>
            <p:nvSpPr>
              <p:cNvPr id="50201" name="Rectangle 15"/>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4.3</a:t>
                </a:r>
                <a:endParaRPr lang="en-US" altLang="zh-CN" sz="1800">
                  <a:solidFill>
                    <a:srgbClr val="000000"/>
                  </a:solidFill>
                </a:endParaRPr>
              </a:p>
            </p:txBody>
          </p:sp>
        </p:grpSp>
        <p:grpSp>
          <p:nvGrpSpPr>
            <p:cNvPr id="50183" name="Group 16"/>
            <p:cNvGrpSpPr>
              <a:grpSpLocks/>
            </p:cNvGrpSpPr>
            <p:nvPr/>
          </p:nvGrpSpPr>
          <p:grpSpPr bwMode="auto">
            <a:xfrm>
              <a:off x="585" y="2296"/>
              <a:ext cx="3584" cy="308"/>
              <a:chOff x="385" y="2209"/>
              <a:chExt cx="3584" cy="308"/>
            </a:xfrm>
          </p:grpSpPr>
          <p:sp>
            <p:nvSpPr>
              <p:cNvPr id="50196" name="AutoShape 17"/>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197" name="Text Box 18"/>
              <p:cNvSpPr txBox="1">
                <a:spLocks noChangeArrowheads="1"/>
              </p:cNvSpPr>
              <p:nvPr/>
            </p:nvSpPr>
            <p:spPr bwMode="auto">
              <a:xfrm>
                <a:off x="626" y="2255"/>
                <a:ext cx="31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软件团队建设</a:t>
                </a:r>
                <a:r>
                  <a:rPr lang="zh-CN" altLang="en-US" sz="2400" b="0">
                    <a:solidFill>
                      <a:schemeClr val="tx1"/>
                    </a:solidFill>
                    <a:latin typeface="Times New Roman" panose="02020603050405020304" pitchFamily="18" charset="0"/>
                  </a:rPr>
                  <a:t> </a:t>
                </a:r>
              </a:p>
            </p:txBody>
          </p:sp>
          <p:sp>
            <p:nvSpPr>
              <p:cNvPr id="50198" name="Rectangle 19"/>
              <p:cNvSpPr>
                <a:spLocks noChangeArrowheads="1"/>
              </p:cNvSpPr>
              <p:nvPr/>
            </p:nvSpPr>
            <p:spPr bwMode="auto">
              <a:xfrm>
                <a:off x="385" y="2282"/>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4.4</a:t>
                </a:r>
                <a:endParaRPr lang="en-US" altLang="zh-CN" sz="1800">
                  <a:solidFill>
                    <a:srgbClr val="000000"/>
                  </a:solidFill>
                </a:endParaRPr>
              </a:p>
            </p:txBody>
          </p:sp>
        </p:grpSp>
        <p:grpSp>
          <p:nvGrpSpPr>
            <p:cNvPr id="50184" name="Group 20"/>
            <p:cNvGrpSpPr>
              <a:grpSpLocks/>
            </p:cNvGrpSpPr>
            <p:nvPr/>
          </p:nvGrpSpPr>
          <p:grpSpPr bwMode="auto">
            <a:xfrm>
              <a:off x="585" y="2659"/>
              <a:ext cx="3584" cy="308"/>
              <a:chOff x="385" y="2209"/>
              <a:chExt cx="3584" cy="308"/>
            </a:xfrm>
          </p:grpSpPr>
          <p:sp>
            <p:nvSpPr>
              <p:cNvPr id="50193" name="AutoShape 2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194" name="Text Box 22"/>
              <p:cNvSpPr txBox="1">
                <a:spLocks noChangeArrowheads="1"/>
              </p:cNvSpPr>
              <p:nvPr/>
            </p:nvSpPr>
            <p:spPr bwMode="auto">
              <a:xfrm>
                <a:off x="626" y="2273"/>
                <a:ext cx="3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案例分析</a:t>
                </a:r>
              </a:p>
            </p:txBody>
          </p:sp>
          <p:sp>
            <p:nvSpPr>
              <p:cNvPr id="50195" name="Rectangle 23"/>
              <p:cNvSpPr>
                <a:spLocks noChangeArrowheads="1"/>
              </p:cNvSpPr>
              <p:nvPr/>
            </p:nvSpPr>
            <p:spPr bwMode="auto">
              <a:xfrm>
                <a:off x="385" y="228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4.5</a:t>
                </a:r>
                <a:endParaRPr lang="en-US" altLang="zh-CN" sz="1800">
                  <a:solidFill>
                    <a:srgbClr val="000000"/>
                  </a:solidFill>
                </a:endParaRPr>
              </a:p>
            </p:txBody>
          </p:sp>
        </p:grpSp>
        <p:grpSp>
          <p:nvGrpSpPr>
            <p:cNvPr id="50185" name="Group 3"/>
            <p:cNvGrpSpPr>
              <a:grpSpLocks/>
            </p:cNvGrpSpPr>
            <p:nvPr/>
          </p:nvGrpSpPr>
          <p:grpSpPr bwMode="auto">
            <a:xfrm>
              <a:off x="585" y="3022"/>
              <a:ext cx="3572" cy="308"/>
              <a:chOff x="385" y="1476"/>
              <a:chExt cx="3572" cy="308"/>
            </a:xfrm>
          </p:grpSpPr>
          <p:sp>
            <p:nvSpPr>
              <p:cNvPr id="50190"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191"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en-US" altLang="zh-CN">
                    <a:solidFill>
                      <a:schemeClr val="tx1"/>
                    </a:solidFill>
                    <a:latin typeface="Times New Roman" panose="02020603050405020304" pitchFamily="18" charset="0"/>
                    <a:ea typeface="黑体" panose="02010609060101010101" pitchFamily="49" charset="-122"/>
                  </a:rPr>
                  <a:t> </a:t>
                </a:r>
                <a:r>
                  <a:rPr lang="zh-CN" altLang="en-US">
                    <a:solidFill>
                      <a:schemeClr val="tx1"/>
                    </a:solidFill>
                    <a:latin typeface="Times New Roman" panose="02020603050405020304" pitchFamily="18" charset="0"/>
                    <a:ea typeface="黑体" panose="02010609060101010101" pitchFamily="49" charset="-122"/>
                  </a:rPr>
                  <a:t>本章小结</a:t>
                </a:r>
                <a:r>
                  <a:rPr lang="zh-CN" altLang="en-US" sz="2400" b="0">
                    <a:solidFill>
                      <a:schemeClr val="tx1"/>
                    </a:solidFill>
                    <a:latin typeface="Times New Roman" panose="02020603050405020304" pitchFamily="18" charset="0"/>
                  </a:rPr>
                  <a:t> </a:t>
                </a:r>
              </a:p>
            </p:txBody>
          </p:sp>
          <p:sp>
            <p:nvSpPr>
              <p:cNvPr id="50192"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4.6</a:t>
                </a:r>
                <a:endParaRPr lang="en-US" altLang="zh-CN" sz="1800">
                  <a:solidFill>
                    <a:srgbClr val="000000"/>
                  </a:solidFill>
                </a:endParaRPr>
              </a:p>
            </p:txBody>
          </p:sp>
        </p:grpSp>
        <p:grpSp>
          <p:nvGrpSpPr>
            <p:cNvPr id="50186" name="Group 3"/>
            <p:cNvGrpSpPr>
              <a:grpSpLocks/>
            </p:cNvGrpSpPr>
            <p:nvPr/>
          </p:nvGrpSpPr>
          <p:grpSpPr bwMode="auto">
            <a:xfrm>
              <a:off x="585" y="3385"/>
              <a:ext cx="3572" cy="308"/>
              <a:chOff x="385" y="1476"/>
              <a:chExt cx="3572" cy="308"/>
            </a:xfrm>
          </p:grpSpPr>
          <p:sp>
            <p:nvSpPr>
              <p:cNvPr id="50187" name="AutoShape 4"/>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p:spPr>
            <p:txBody>
              <a:bodyPr wrap="none" lIns="72000" tIns="0" rIns="0" bIns="0" anchor="ct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endParaRPr lang="zh-CN" altLang="en-US" sz="1200"/>
              </a:p>
            </p:txBody>
          </p:sp>
          <p:sp>
            <p:nvSpPr>
              <p:cNvPr id="50188" name="Text Box 5"/>
              <p:cNvSpPr txBox="1">
                <a:spLocks noChangeArrowheads="1"/>
              </p:cNvSpPr>
              <p:nvPr/>
            </p:nvSpPr>
            <p:spPr bwMode="auto">
              <a:xfrm>
                <a:off x="626" y="1498"/>
                <a:ext cx="30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pPr algn="l"/>
                <a:r>
                  <a:rPr lang="zh-CN" altLang="en-US">
                    <a:solidFill>
                      <a:schemeClr val="tx1"/>
                    </a:solidFill>
                    <a:latin typeface="Times New Roman" panose="02020603050405020304" pitchFamily="18" charset="0"/>
                    <a:ea typeface="黑体" panose="02010609060101010101" pitchFamily="49" charset="-122"/>
                  </a:rPr>
                  <a:t>复习思考题</a:t>
                </a:r>
                <a:r>
                  <a:rPr lang="zh-CN" altLang="en-US" sz="2400" b="0">
                    <a:solidFill>
                      <a:schemeClr val="tx1"/>
                    </a:solidFill>
                    <a:latin typeface="Times New Roman" panose="02020603050405020304" pitchFamily="18" charset="0"/>
                  </a:rPr>
                  <a:t> </a:t>
                </a:r>
              </a:p>
            </p:txBody>
          </p:sp>
          <p:sp>
            <p:nvSpPr>
              <p:cNvPr id="50189" name="Rectangle 6"/>
              <p:cNvSpPr>
                <a:spLocks noChangeArrowheads="1"/>
              </p:cNvSpPr>
              <p:nvPr/>
            </p:nvSpPr>
            <p:spPr bwMode="auto">
              <a:xfrm>
                <a:off x="385" y="1532"/>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defRPr kumimoji="1" sz="2000" b="1">
                    <a:solidFill>
                      <a:schemeClr val="bg1"/>
                    </a:solidFill>
                    <a:latin typeface="Arial" panose="020B0604020202020204" pitchFamily="34" charset="0"/>
                    <a:ea typeface="宋体" panose="02010600030101010101" pitchFamily="2" charset="-122"/>
                  </a:defRPr>
                </a:lvl1pPr>
                <a:lvl2pPr marL="742950" indent="-285750">
                  <a:defRPr kumimoji="1" sz="2000" b="1">
                    <a:solidFill>
                      <a:schemeClr val="bg1"/>
                    </a:solidFill>
                    <a:latin typeface="Arial" panose="020B0604020202020204" pitchFamily="34" charset="0"/>
                    <a:ea typeface="宋体" panose="02010600030101010101" pitchFamily="2" charset="-122"/>
                  </a:defRPr>
                </a:lvl2pPr>
                <a:lvl3pPr marL="1143000" indent="-228600">
                  <a:defRPr kumimoji="1" sz="2000" b="1">
                    <a:solidFill>
                      <a:schemeClr val="bg1"/>
                    </a:solidFill>
                    <a:latin typeface="Arial" panose="020B0604020202020204" pitchFamily="34" charset="0"/>
                    <a:ea typeface="宋体" panose="02010600030101010101" pitchFamily="2" charset="-122"/>
                  </a:defRPr>
                </a:lvl3pPr>
                <a:lvl4pPr marL="1600200" indent="-228600">
                  <a:defRPr kumimoji="1" sz="2000" b="1">
                    <a:solidFill>
                      <a:schemeClr val="bg1"/>
                    </a:solidFill>
                    <a:latin typeface="Arial" panose="020B0604020202020204" pitchFamily="34" charset="0"/>
                    <a:ea typeface="宋体" panose="02010600030101010101" pitchFamily="2" charset="-122"/>
                  </a:defRPr>
                </a:lvl4pPr>
                <a:lvl5pPr marL="2057400" indent="-228600">
                  <a:defRPr kumimoji="1" sz="20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b="1">
                    <a:solidFill>
                      <a:schemeClr val="bg1"/>
                    </a:solidFill>
                    <a:latin typeface="Arial" panose="020B0604020202020204" pitchFamily="34" charset="0"/>
                    <a:ea typeface="宋体" panose="02010600030101010101" pitchFamily="2" charset="-122"/>
                  </a:defRPr>
                </a:lvl9pPr>
              </a:lstStyle>
              <a:p>
                <a:r>
                  <a:rPr lang="en-US" altLang="zh-CN" sz="1200"/>
                  <a:t>4.7</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4.4  </a:t>
            </a:r>
            <a:r>
              <a:rPr lang="zh-CN" altLang="en-US" smtClean="0"/>
              <a:t>软件团队建设</a:t>
            </a:r>
          </a:p>
        </p:txBody>
      </p:sp>
      <p:sp>
        <p:nvSpPr>
          <p:cNvPr id="51203" name="内容占位符 2"/>
          <p:cNvSpPr>
            <a:spLocks noGrp="1"/>
          </p:cNvSpPr>
          <p:nvPr>
            <p:ph idx="1"/>
          </p:nvPr>
        </p:nvSpPr>
        <p:spPr>
          <a:xfrm>
            <a:off x="684213" y="1989138"/>
            <a:ext cx="8064500" cy="4868862"/>
          </a:xfrm>
        </p:spPr>
        <p:txBody>
          <a:bodyPr/>
          <a:lstStyle/>
          <a:p>
            <a:pPr>
              <a:lnSpc>
                <a:spcPts val="3000"/>
              </a:lnSpc>
              <a:spcBef>
                <a:spcPct val="40000"/>
              </a:spcBef>
            </a:pPr>
            <a:r>
              <a:rPr lang="zh-CN" altLang="en-US" sz="2400" smtClean="0">
                <a:solidFill>
                  <a:schemeClr val="accent2"/>
                </a:solidFill>
                <a:latin typeface="黑体" panose="02010609060101010101" pitchFamily="49" charset="-122"/>
                <a:ea typeface="黑体" panose="02010609060101010101" pitchFamily="49" charset="-122"/>
              </a:rPr>
              <a:t>软件项目团队的组建</a:t>
            </a:r>
            <a:endParaRPr lang="en-US" altLang="zh-CN" sz="2400" smtClean="0">
              <a:solidFill>
                <a:schemeClr val="accent2"/>
              </a:solidFill>
              <a:latin typeface="黑体" panose="02010609060101010101" pitchFamily="49" charset="-122"/>
              <a:ea typeface="黑体" panose="02010609060101010101" pitchFamily="49" charset="-122"/>
            </a:endParaRPr>
          </a:p>
          <a:p>
            <a:pPr lvl="1">
              <a:lnSpc>
                <a:spcPts val="3000"/>
              </a:lnSpc>
              <a:spcBef>
                <a:spcPct val="40000"/>
              </a:spcBef>
              <a:buFont typeface="Wingdings 2" panose="05020102010507070707" pitchFamily="18" charset="2"/>
              <a:buChar char="¡"/>
            </a:pPr>
            <a:r>
              <a:rPr lang="zh-CN" altLang="en-US" sz="2000" smtClean="0"/>
              <a:t>软件项目团队的组建工作包括：团队成员的到位和项目组内部的组织结构、角色分配和任务分工。</a:t>
            </a:r>
            <a:endParaRPr lang="en-US" altLang="zh-CN" sz="2000" smtClean="0"/>
          </a:p>
          <a:p>
            <a:pPr lvl="1">
              <a:lnSpc>
                <a:spcPts val="3000"/>
              </a:lnSpc>
              <a:spcBef>
                <a:spcPct val="40000"/>
              </a:spcBef>
              <a:buFont typeface="Wingdings 2" panose="05020102010507070707" pitchFamily="18" charset="2"/>
              <a:buChar char="¡"/>
            </a:pPr>
            <a:r>
              <a:rPr lang="zh-CN" altLang="en-US" sz="2000" smtClean="0"/>
              <a:t>团队规划主要包括：</a:t>
            </a:r>
            <a:endParaRPr lang="en-US" altLang="zh-CN" sz="2000" smtClean="0"/>
          </a:p>
          <a:p>
            <a:pPr lvl="2">
              <a:lnSpc>
                <a:spcPts val="2600"/>
              </a:lnSpc>
            </a:pPr>
            <a:r>
              <a:rPr lang="zh-CN" altLang="en-US" smtClean="0"/>
              <a:t>人数要求</a:t>
            </a:r>
            <a:endParaRPr lang="en-US" altLang="zh-CN" smtClean="0"/>
          </a:p>
          <a:p>
            <a:pPr lvl="2">
              <a:lnSpc>
                <a:spcPts val="2600"/>
              </a:lnSpc>
            </a:pPr>
            <a:r>
              <a:rPr lang="zh-CN" altLang="en-US" smtClean="0"/>
              <a:t>技术能力要求</a:t>
            </a:r>
            <a:endParaRPr lang="en-US" altLang="zh-CN" smtClean="0"/>
          </a:p>
          <a:p>
            <a:pPr lvl="2">
              <a:lnSpc>
                <a:spcPts val="2600"/>
              </a:lnSpc>
            </a:pPr>
            <a:r>
              <a:rPr lang="zh-CN" altLang="en-US" smtClean="0"/>
              <a:t>业务能力要求</a:t>
            </a:r>
            <a:endParaRPr lang="en-US" altLang="zh-CN" smtClean="0"/>
          </a:p>
          <a:p>
            <a:pPr lvl="2">
              <a:lnSpc>
                <a:spcPts val="2600"/>
              </a:lnSpc>
            </a:pPr>
            <a:r>
              <a:rPr lang="zh-CN" altLang="en-US" smtClean="0"/>
              <a:t>各类人员的比例</a:t>
            </a:r>
            <a:endParaRPr lang="en-US" altLang="zh-CN" smtClean="0">
              <a:solidFill>
                <a:schemeClr val="accent2"/>
              </a:solidFill>
              <a:latin typeface="黑体" panose="02010609060101010101" pitchFamily="49" charset="-122"/>
              <a:ea typeface="黑体" panose="02010609060101010101" pitchFamily="49" charset="-122"/>
            </a:endParaRPr>
          </a:p>
          <a:p>
            <a:pPr lvl="1">
              <a:lnSpc>
                <a:spcPts val="3000"/>
              </a:lnSpc>
              <a:spcBef>
                <a:spcPct val="40000"/>
              </a:spcBef>
              <a:buFont typeface="Wingdings 2" panose="05020102010507070707" pitchFamily="18" charset="2"/>
              <a:buChar char="¡"/>
            </a:pPr>
            <a:r>
              <a:rPr lang="zh-CN" altLang="en-US" sz="2000" smtClean="0">
                <a:solidFill>
                  <a:schemeClr val="accent2"/>
                </a:solidFill>
              </a:rPr>
              <a:t>需要强调的是必须明确技术能力和业务能力的要求，以及各类人员是否需要通过培训以达到技术能力或业务能力的要求。</a:t>
            </a:r>
            <a:endParaRPr lang="en-US" altLang="zh-CN" sz="2000" smtClean="0">
              <a:solidFill>
                <a:schemeClr val="accen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软件团队建设</a:t>
            </a:r>
          </a:p>
        </p:txBody>
      </p:sp>
      <p:sp>
        <p:nvSpPr>
          <p:cNvPr id="53251" name="内容占位符 2"/>
          <p:cNvSpPr>
            <a:spLocks noGrp="1"/>
          </p:cNvSpPr>
          <p:nvPr>
            <p:ph idx="1"/>
          </p:nvPr>
        </p:nvSpPr>
        <p:spPr>
          <a:xfrm>
            <a:off x="250825" y="2060575"/>
            <a:ext cx="8713788" cy="4797425"/>
          </a:xfrm>
        </p:spPr>
        <p:txBody>
          <a:bodyPr/>
          <a:lstStyle/>
          <a:p>
            <a:pPr lvl="1">
              <a:lnSpc>
                <a:spcPts val="3000"/>
              </a:lnSpc>
              <a:spcBef>
                <a:spcPct val="50000"/>
              </a:spcBef>
              <a:buFont typeface="Wingdings 2" panose="05020102010507070707" pitchFamily="18" charset="2"/>
              <a:buChar char="¡"/>
            </a:pPr>
            <a:r>
              <a:rPr lang="zh-CN" altLang="en-US" sz="2000" smtClean="0">
                <a:solidFill>
                  <a:srgbClr val="B9490B"/>
                </a:solidFill>
                <a:ea typeface="黑体" panose="02010609060101010101" pitchFamily="49" charset="-122"/>
              </a:rPr>
              <a:t>软件开发项目组的主要成员是具有一定专业知识的技术人员，为了更好的发挥这些人员的作用，项目的管理人员应注意以下几个原则：</a:t>
            </a:r>
            <a:endParaRPr lang="en-US" altLang="zh-CN" sz="2000" smtClean="0">
              <a:solidFill>
                <a:srgbClr val="B9490B"/>
              </a:solidFill>
              <a:ea typeface="黑体" panose="02010609060101010101" pitchFamily="49" charset="-122"/>
            </a:endParaRPr>
          </a:p>
          <a:p>
            <a:pPr lvl="2">
              <a:lnSpc>
                <a:spcPts val="2600"/>
              </a:lnSpc>
              <a:spcBef>
                <a:spcPct val="50000"/>
              </a:spcBef>
            </a:pPr>
            <a:r>
              <a:rPr lang="zh-CN" altLang="en-US" smtClean="0">
                <a:solidFill>
                  <a:schemeClr val="accent2"/>
                </a:solidFill>
                <a:ea typeface="黑体" panose="02010609060101010101" pitchFamily="49" charset="-122"/>
              </a:rPr>
              <a:t>人尽其才</a:t>
            </a:r>
            <a:endParaRPr lang="en-US" altLang="zh-CN" smtClean="0">
              <a:solidFill>
                <a:schemeClr val="accent2"/>
              </a:solidFill>
              <a:ea typeface="黑体" panose="02010609060101010101" pitchFamily="49" charset="-122"/>
            </a:endParaRPr>
          </a:p>
          <a:p>
            <a:pPr lvl="2">
              <a:lnSpc>
                <a:spcPts val="2600"/>
              </a:lnSpc>
              <a:spcBef>
                <a:spcPct val="50000"/>
              </a:spcBef>
            </a:pPr>
            <a:r>
              <a:rPr lang="zh-CN" altLang="en-US" smtClean="0">
                <a:solidFill>
                  <a:schemeClr val="accent2"/>
                </a:solidFill>
                <a:ea typeface="黑体" panose="02010609060101010101" pitchFamily="49" charset="-122"/>
              </a:rPr>
              <a:t>公平原则</a:t>
            </a:r>
            <a:endParaRPr lang="en-US" altLang="zh-CN" smtClean="0">
              <a:solidFill>
                <a:schemeClr val="accent2"/>
              </a:solidFill>
              <a:ea typeface="黑体" panose="02010609060101010101" pitchFamily="49" charset="-122"/>
            </a:endParaRPr>
          </a:p>
          <a:p>
            <a:pPr lvl="2">
              <a:lnSpc>
                <a:spcPts val="2600"/>
              </a:lnSpc>
              <a:spcBef>
                <a:spcPct val="50000"/>
              </a:spcBef>
            </a:pPr>
            <a:r>
              <a:rPr lang="zh-CN" altLang="en-US" smtClean="0">
                <a:solidFill>
                  <a:schemeClr val="accent2"/>
                </a:solidFill>
                <a:ea typeface="黑体" panose="02010609060101010101" pitchFamily="49" charset="-122"/>
              </a:rPr>
              <a:t>透明原则</a:t>
            </a:r>
            <a:endParaRPr lang="en-US" altLang="zh-CN" smtClean="0">
              <a:solidFill>
                <a:schemeClr val="accent2"/>
              </a:solidFill>
              <a:ea typeface="黑体" panose="02010609060101010101" pitchFamily="49" charset="-122"/>
            </a:endParaRPr>
          </a:p>
          <a:p>
            <a:pPr lvl="2">
              <a:lnSpc>
                <a:spcPts val="2600"/>
              </a:lnSpc>
              <a:spcBef>
                <a:spcPct val="50000"/>
              </a:spcBef>
            </a:pPr>
            <a:r>
              <a:rPr lang="zh-CN" altLang="en-US" smtClean="0">
                <a:solidFill>
                  <a:schemeClr val="accent2"/>
                </a:solidFill>
                <a:ea typeface="黑体" panose="02010609060101010101" pitchFamily="49" charset="-122"/>
              </a:rPr>
              <a:t>给项目成员提供尽可能多的培训机会</a:t>
            </a:r>
            <a:endParaRPr lang="en-US" altLang="zh-CN" smtClean="0">
              <a:solidFill>
                <a:schemeClr val="accent2"/>
              </a:solidFill>
              <a:ea typeface="黑体" panose="02010609060101010101" pitchFamily="49" charset="-122"/>
            </a:endParaRPr>
          </a:p>
          <a:p>
            <a:pPr lvl="2">
              <a:lnSpc>
                <a:spcPts val="2600"/>
              </a:lnSpc>
              <a:spcBef>
                <a:spcPct val="50000"/>
              </a:spcBef>
            </a:pPr>
            <a:r>
              <a:rPr lang="zh-CN" altLang="en-US" smtClean="0">
                <a:solidFill>
                  <a:schemeClr val="accent2"/>
                </a:solidFill>
                <a:ea typeface="黑体" panose="02010609060101010101" pitchFamily="49" charset="-122"/>
              </a:rPr>
              <a:t>正确处理人力资源的风险问题</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软件团队建设</a:t>
            </a:r>
          </a:p>
        </p:txBody>
      </p:sp>
      <p:sp>
        <p:nvSpPr>
          <p:cNvPr id="54275" name="内容占位符 2"/>
          <p:cNvSpPr>
            <a:spLocks noGrp="1"/>
          </p:cNvSpPr>
          <p:nvPr>
            <p:ph idx="1"/>
          </p:nvPr>
        </p:nvSpPr>
        <p:spPr>
          <a:xfrm>
            <a:off x="179388" y="1844675"/>
            <a:ext cx="8535987" cy="4679950"/>
          </a:xfrm>
        </p:spPr>
        <p:txBody>
          <a:bodyPr/>
          <a:lstStyle/>
          <a:p>
            <a:pPr lvl="1">
              <a:spcBef>
                <a:spcPct val="25000"/>
              </a:spcBef>
              <a:buFont typeface="Wingdings 2" panose="05020102010507070707" pitchFamily="18" charset="2"/>
              <a:buChar char="¡"/>
            </a:pPr>
            <a:r>
              <a:rPr lang="zh-CN" altLang="en-US" sz="2000" smtClean="0">
                <a:solidFill>
                  <a:srgbClr val="B9490B"/>
                </a:solidFill>
                <a:ea typeface="黑体" panose="02010609060101010101" pitchFamily="49" charset="-122"/>
              </a:rPr>
              <a:t>控制人员风险</a:t>
            </a:r>
            <a:endParaRPr lang="en-US" altLang="zh-CN" sz="2000" smtClean="0">
              <a:solidFill>
                <a:srgbClr val="B9490B"/>
              </a:solidFill>
              <a:ea typeface="黑体" panose="02010609060101010101" pitchFamily="49" charset="-122"/>
            </a:endParaRPr>
          </a:p>
          <a:p>
            <a:pPr lvl="1">
              <a:lnSpc>
                <a:spcPct val="120000"/>
              </a:lnSpc>
              <a:spcBef>
                <a:spcPct val="30000"/>
              </a:spcBef>
              <a:buFont typeface="黑体" panose="02010609060101010101" pitchFamily="49" charset="-122"/>
              <a:buNone/>
            </a:pPr>
            <a:r>
              <a:rPr lang="en-US" altLang="zh-CN" smtClean="0">
                <a:solidFill>
                  <a:schemeClr val="accent1"/>
                </a:solidFill>
              </a:rPr>
              <a:t>	</a:t>
            </a:r>
            <a:r>
              <a:rPr lang="zh-CN" altLang="en-US" sz="2000" smtClean="0">
                <a:solidFill>
                  <a:schemeClr val="accent2"/>
                </a:solidFill>
              </a:rPr>
              <a:t>以较低的代价进行及早的预防是降低人员风险的基本策略，具体来说可以从以下几个方面对人员风险进行控制：</a:t>
            </a:r>
            <a:endParaRPr lang="en-US" altLang="zh-CN" sz="2000" smtClean="0">
              <a:solidFill>
                <a:schemeClr val="accent2"/>
              </a:solidFill>
            </a:endParaRPr>
          </a:p>
          <a:p>
            <a:pPr marL="1379538" lvl="2" indent="-457200">
              <a:lnSpc>
                <a:spcPct val="120000"/>
              </a:lnSpc>
              <a:spcBef>
                <a:spcPct val="30000"/>
              </a:spcBef>
              <a:buFont typeface="Times New Roman" panose="02020603050405020304" pitchFamily="18" charset="0"/>
              <a:buChar char="−"/>
            </a:pPr>
            <a:r>
              <a:rPr lang="zh-CN" altLang="en-US" sz="1800" smtClean="0"/>
              <a:t>保证开发组中全职人员的比例，且项目核心部分的工作应该尽量由全职人员来担任，以减少兼职人员对项目组人员不稳定性的影响；</a:t>
            </a:r>
          </a:p>
          <a:p>
            <a:pPr marL="1379538" lvl="2" indent="-457200">
              <a:lnSpc>
                <a:spcPct val="120000"/>
              </a:lnSpc>
              <a:spcBef>
                <a:spcPct val="30000"/>
              </a:spcBef>
              <a:buFont typeface="Times New Roman" panose="02020603050405020304" pitchFamily="18" charset="0"/>
              <a:buChar char="−"/>
            </a:pPr>
            <a:r>
              <a:rPr lang="zh-CN" altLang="en-US" sz="1800" smtClean="0"/>
              <a:t>建立良好的文档管理机制；</a:t>
            </a:r>
          </a:p>
          <a:p>
            <a:pPr marL="1379538" lvl="2" indent="-457200">
              <a:lnSpc>
                <a:spcPct val="120000"/>
              </a:lnSpc>
              <a:spcBef>
                <a:spcPct val="30000"/>
              </a:spcBef>
              <a:buFont typeface="Times New Roman" panose="02020603050405020304" pitchFamily="18" charset="0"/>
              <a:buChar char="−"/>
            </a:pPr>
            <a:r>
              <a:rPr lang="zh-CN" altLang="en-US" sz="1800" smtClean="0"/>
              <a:t>加强项目组内技术交流；</a:t>
            </a:r>
          </a:p>
          <a:p>
            <a:pPr marL="1379538" lvl="2" indent="-457200">
              <a:lnSpc>
                <a:spcPct val="120000"/>
              </a:lnSpc>
              <a:spcBef>
                <a:spcPct val="30000"/>
              </a:spcBef>
              <a:buFont typeface="Times New Roman" panose="02020603050405020304" pitchFamily="18" charset="0"/>
              <a:buChar char="−"/>
            </a:pPr>
            <a:r>
              <a:rPr lang="zh-CN" altLang="en-US" sz="1800" smtClean="0"/>
              <a:t>对于项目经理，可以从一开始就指派一个副经理在项目中协同项目经理管理项目开发工作，如果项目经理退出开发组，副经理可以很快接手。</a:t>
            </a:r>
            <a:r>
              <a:rPr lang="zh-CN" altLang="en-US" sz="1800" smtClean="0">
                <a:solidFill>
                  <a:schemeClr val="accent2"/>
                </a:solidFill>
              </a:rPr>
              <a:t>一般只建议在项目经理这样高度重要的岗位采用这种冗余制的策略来预防人员风险，否则将会大大增加项目成本；</a:t>
            </a:r>
          </a:p>
          <a:p>
            <a:pPr marL="1379538" lvl="2" indent="-457200">
              <a:lnSpc>
                <a:spcPct val="120000"/>
              </a:lnSpc>
              <a:spcBef>
                <a:spcPct val="30000"/>
              </a:spcBef>
              <a:buFont typeface="Times New Roman" panose="02020603050405020304" pitchFamily="18" charset="0"/>
              <a:buChar char="−"/>
            </a:pPr>
            <a:r>
              <a:rPr lang="zh-CN" altLang="en-US" sz="1800" smtClean="0"/>
              <a:t>为项目开发提供尽可能好的开发环境。</a:t>
            </a:r>
            <a:endParaRPr lang="en-US" altLang="zh-CN" sz="1800" smtClean="0">
              <a:solidFill>
                <a:schemeClr val="accent1"/>
              </a:solidFill>
            </a:endParaRPr>
          </a:p>
          <a:p>
            <a:pPr lvl="1">
              <a:buFont typeface="黑体" panose="02010609060101010101" pitchFamily="49" charset="-122"/>
              <a:buNone/>
            </a:pPr>
            <a:endParaRPr lang="en-US" altLang="zh-CN" sz="1800" smtClean="0">
              <a:solidFill>
                <a:schemeClr val="accent1"/>
              </a:solidFill>
            </a:endParaRPr>
          </a:p>
          <a:p>
            <a:pPr lvl="1">
              <a:buFont typeface="黑体" panose="02010609060101010101" pitchFamily="49" charset="-122"/>
              <a:buNone/>
            </a:pPr>
            <a:endParaRPr lang="zh-CN" altLang="en-US" smtClean="0">
              <a:solidFill>
                <a:srgbClr val="B9490B"/>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6350"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2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hlink"/>
        </a:solidFill>
        <a:ln w="6350"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2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2843</TotalTime>
  <Words>2042</Words>
  <Application>Microsoft Office PowerPoint</Application>
  <PresentationFormat>全屏显示(4:3)</PresentationFormat>
  <Paragraphs>245</Paragraphs>
  <Slides>30</Slides>
  <Notes>0</Notes>
  <HiddenSlides>0</HiddenSlides>
  <MMClips>1</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9" baseType="lpstr">
      <vt:lpstr>Arial</vt:lpstr>
      <vt:lpstr>宋体</vt:lpstr>
      <vt:lpstr>Wingdings 2</vt:lpstr>
      <vt:lpstr>黑体</vt:lpstr>
      <vt:lpstr>Wingdings</vt:lpstr>
      <vt:lpstr>Times New Roman</vt:lpstr>
      <vt:lpstr>Comic Sans MS</vt:lpstr>
      <vt:lpstr>1_默认设计模板</vt:lpstr>
      <vt:lpstr>Visio.Drawing.11</vt:lpstr>
      <vt:lpstr>第 4 章   软件项目团队管理 </vt:lpstr>
      <vt:lpstr>本章内容提要</vt:lpstr>
      <vt:lpstr>4.3  软件项目团队人员的获取</vt:lpstr>
      <vt:lpstr>软件项目团队人员的获取</vt:lpstr>
      <vt:lpstr>软件项目团队人员的获取</vt:lpstr>
      <vt:lpstr>本章内容提要</vt:lpstr>
      <vt:lpstr>4.4  软件团队建设</vt:lpstr>
      <vt:lpstr>软件团队建设</vt:lpstr>
      <vt:lpstr>软件团队建设</vt:lpstr>
      <vt:lpstr>软件团队建设</vt:lpstr>
      <vt:lpstr>软件团队建设</vt:lpstr>
      <vt:lpstr>软件团队建设</vt:lpstr>
      <vt:lpstr>软件团队建设</vt:lpstr>
      <vt:lpstr>软件团队建设</vt:lpstr>
      <vt:lpstr>软件团队建设</vt:lpstr>
      <vt:lpstr>软件团队建设</vt:lpstr>
      <vt:lpstr>软件团队建设</vt:lpstr>
      <vt:lpstr>本章内容提要</vt:lpstr>
      <vt:lpstr>4.5  案例分析</vt:lpstr>
      <vt:lpstr>案例分析</vt:lpstr>
      <vt:lpstr>案例分析</vt:lpstr>
      <vt:lpstr>案例分析</vt:lpstr>
      <vt:lpstr>案例分析</vt:lpstr>
      <vt:lpstr>案例分析</vt:lpstr>
      <vt:lpstr>案例分析</vt:lpstr>
      <vt:lpstr>案例分析</vt:lpstr>
      <vt:lpstr>本章内容提要</vt:lpstr>
      <vt:lpstr>4.6  本章小结</vt:lpstr>
      <vt:lpstr>本章内容提要</vt:lpstr>
      <vt:lpstr>4.7  作业</vt:lpstr>
    </vt:vector>
  </TitlesOfParts>
  <Manager>杨立东</Manager>
  <Company>CRS Tech（上海连陆）</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P01-CMMI实践解析－CMMI模型概述</dc:title>
  <dc:subject>CMMI模型概述</dc:subject>
  <dc:creator>杨立东</dc:creator>
  <cp:lastModifiedBy>TB-YK</cp:lastModifiedBy>
  <cp:revision>281</cp:revision>
  <dcterms:created xsi:type="dcterms:W3CDTF">2005-05-27T08:51:01Z</dcterms:created>
  <dcterms:modified xsi:type="dcterms:W3CDTF">2020-02-29T22:28:59Z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说明">
    <vt:lpwstr>PowerPoint 打印文稿</vt:lpwstr>
  </property>
</Properties>
</file>