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57" r:id="rId4"/>
    <p:sldId id="269" r:id="rId5"/>
    <p:sldId id="279" r:id="rId6"/>
    <p:sldId id="275" r:id="rId7"/>
    <p:sldId id="277" r:id="rId8"/>
    <p:sldId id="276" r:id="rId9"/>
    <p:sldId id="273" r:id="rId10"/>
    <p:sldId id="274" r:id="rId11"/>
    <p:sldId id="278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704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101" y="32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1310" y="2633831"/>
            <a:ext cx="6400800" cy="705749"/>
          </a:xfrm>
        </p:spPr>
        <p:txBody>
          <a:bodyPr>
            <a:noAutofit/>
          </a:bodyPr>
          <a:lstStyle/>
          <a:p>
            <a:r>
              <a:rPr lang="ru-RU" sz="2800" dirty="0"/>
              <a:t>АНАЛИЗ ПОВЕДЕНИЯ СИСТЕМЫ С ИСПОЛЬЗОВАНИЕМ КОНТЕКСТНЫХ</a:t>
            </a:r>
            <a:br>
              <a:rPr lang="ru-RU" sz="2800" dirty="0"/>
            </a:br>
            <a:r>
              <a:rPr lang="ru-RU" sz="2800" dirty="0"/>
              <a:t>ДИАГРАММ (DFD)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798088" y="4491316"/>
            <a:ext cx="6400800" cy="462905"/>
          </a:xfrm>
        </p:spPr>
        <p:txBody>
          <a:bodyPr>
            <a:normAutofit/>
          </a:bodyPr>
          <a:lstStyle/>
          <a:p>
            <a:r>
              <a:rPr lang="ru-RU" dirty="0"/>
              <a:t>Барабанов Денис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2"/>
            <a:ext cx="5965438" cy="1267314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Вывод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2380361"/>
            <a:ext cx="6198629" cy="1652588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</a:rPr>
              <a:t>В ходе данной работы был проведён анализ системы с использованием контекстных диаграмм. Была разработана АИС </a:t>
            </a:r>
            <a:r>
              <a:rPr lang="en-GB" sz="1800" dirty="0">
                <a:solidFill>
                  <a:srgbClr val="000000"/>
                </a:solidFill>
              </a:rPr>
              <a:t>c </a:t>
            </a:r>
            <a:r>
              <a:rPr lang="ru-RU" sz="1800" dirty="0">
                <a:solidFill>
                  <a:srgbClr val="000000"/>
                </a:solidFill>
              </a:rPr>
              <a:t>помощью программы </a:t>
            </a:r>
            <a:r>
              <a:rPr lang="en-GB" sz="1800" dirty="0">
                <a:solidFill>
                  <a:srgbClr val="000000"/>
                </a:solidFill>
              </a:rPr>
              <a:t>Process Modeler.</a:t>
            </a:r>
          </a:p>
        </p:txBody>
      </p:sp>
    </p:spTree>
    <p:extLst>
      <p:ext uri="{BB962C8B-B14F-4D97-AF65-F5344CB8AC3E}">
        <p14:creationId xmlns:p14="http://schemas.microsoft.com/office/powerpoint/2010/main" val="203850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0281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Цель работы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6198629" cy="1652588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</a:rPr>
              <a:t>Овладеть практическими навыками моделирования бизнес-процессов с использованием методологии </a:t>
            </a:r>
            <a:r>
              <a:rPr lang="en-GB" sz="1800" dirty="0">
                <a:solidFill>
                  <a:srgbClr val="000000"/>
                </a:solidFill>
              </a:rPr>
              <a:t>DFD-</a:t>
            </a:r>
            <a:r>
              <a:rPr lang="ru-RU" sz="1800" dirty="0">
                <a:solidFill>
                  <a:srgbClr val="000000"/>
                </a:solidFill>
              </a:rPr>
              <a:t>диаграмм.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039957"/>
            <a:ext cx="5965438" cy="57619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Задачи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733112"/>
            <a:ext cx="7038601" cy="2806994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1. Определить назначение ИС.</a:t>
            </a:r>
          </a:p>
          <a:p>
            <a:r>
              <a:rPr lang="ru-RU" dirty="0">
                <a:solidFill>
                  <a:srgbClr val="000000"/>
                </a:solidFill>
              </a:rPr>
              <a:t>2. Выделить основной процесс и внешние сущности по отношению к нему.</a:t>
            </a:r>
          </a:p>
          <a:p>
            <a:r>
              <a:rPr lang="ru-RU" dirty="0">
                <a:solidFill>
                  <a:srgbClr val="000000"/>
                </a:solidFill>
              </a:rPr>
              <a:t>3. Выделить потоки для внешних сущностей по отношению к основному событию (функции/процесс /работе).</a:t>
            </a:r>
          </a:p>
          <a:p>
            <a:r>
              <a:rPr lang="ru-RU" dirty="0">
                <a:solidFill>
                  <a:srgbClr val="000000"/>
                </a:solidFill>
              </a:rPr>
              <a:t>4. Составить контекстную диаграмму нулевого уровня.</a:t>
            </a:r>
          </a:p>
          <a:p>
            <a:r>
              <a:rPr lang="ru-RU" dirty="0">
                <a:solidFill>
                  <a:srgbClr val="000000"/>
                </a:solidFill>
              </a:rPr>
              <a:t>5. 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</a:p>
          <a:p>
            <a:r>
              <a:rPr lang="ru-RU" dirty="0">
                <a:solidFill>
                  <a:srgbClr val="000000"/>
                </a:solidFill>
              </a:rPr>
              <a:t>6. Составить детализированную контекстную диаграмму.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859195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Вариант №1 «Автосалон»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2433524"/>
            <a:ext cx="6198629" cy="1652588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</a:rPr>
              <a:t>Компания «</a:t>
            </a:r>
            <a:r>
              <a:rPr lang="en-GB" sz="1800" dirty="0">
                <a:solidFill>
                  <a:srgbClr val="000000"/>
                </a:solidFill>
              </a:rPr>
              <a:t>Fronton» </a:t>
            </a:r>
            <a:r>
              <a:rPr lang="ru-RU" sz="1800" dirty="0">
                <a:solidFill>
                  <a:srgbClr val="000000"/>
                </a:solidFill>
              </a:rPr>
              <a:t>занимается продажей легковых автомобилей на заказ. Сотрудники автосалона: главный менеджер, администратор, продавец.</a:t>
            </a:r>
          </a:p>
        </p:txBody>
      </p:sp>
    </p:spTree>
    <p:extLst>
      <p:ext uri="{BB962C8B-B14F-4D97-AF65-F5344CB8AC3E}">
        <p14:creationId xmlns:p14="http://schemas.microsoft.com/office/powerpoint/2010/main" val="259682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1153139"/>
            <a:ext cx="3761606" cy="1009471"/>
          </a:xfrm>
        </p:spPr>
        <p:txBody>
          <a:bodyPr anchor="t">
            <a:noAutofit/>
          </a:bodyPr>
          <a:lstStyle/>
          <a:p>
            <a:r>
              <a:rPr lang="ru-RU" sz="2800" b="1" dirty="0">
                <a:solidFill>
                  <a:srgbClr val="000000"/>
                </a:solidFill>
              </a:rPr>
              <a:t>Главный менеджер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2814C-703E-B24C-BA2B-461166685373}"/>
              </a:ext>
            </a:extLst>
          </p:cNvPr>
          <p:cNvSpPr txBox="1"/>
          <p:nvPr/>
        </p:nvSpPr>
        <p:spPr>
          <a:xfrm>
            <a:off x="328613" y="1826729"/>
            <a:ext cx="4159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</a:rPr>
              <a:t>он должен знать, сколько заплачено за машины и каковы накладные расходы. Обладая этой информацией, он может установить нижнюю цену, за которую можно продать данный экземпляр. Кроме того, он несет ответственность за продавцов и ему необходима информация, кто что продал и сколько машин продал каждый продавец.</a:t>
            </a:r>
          </a:p>
          <a:p>
            <a:endParaRPr lang="en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22CE12-2B83-4C98-8000-116CBCE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21" y="1153139"/>
            <a:ext cx="3521028" cy="29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6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1153139"/>
            <a:ext cx="3761606" cy="1009471"/>
          </a:xfrm>
        </p:spPr>
        <p:txBody>
          <a:bodyPr anchor="t">
            <a:noAutofit/>
          </a:bodyPr>
          <a:lstStyle/>
          <a:p>
            <a:r>
              <a:rPr lang="ru-RU" sz="2800" b="1" dirty="0">
                <a:solidFill>
                  <a:srgbClr val="000000"/>
                </a:solidFill>
              </a:rPr>
              <a:t>Администратор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2814C-703E-B24C-BA2B-461166685373}"/>
              </a:ext>
            </a:extLst>
          </p:cNvPr>
          <p:cNvSpPr txBox="1"/>
          <p:nvPr/>
        </p:nvSpPr>
        <p:spPr>
          <a:xfrm>
            <a:off x="328613" y="1826729"/>
            <a:ext cx="3371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</a:rPr>
              <a:t>Его задача сводится к составлению контракта с клиентом о покупке автомобиля, для чего нужна информация о клиенте, автомобиле и продавце, так как именно контракты приносят продавцам вознаграждение за продажи.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E00CED-04D6-4472-BF9F-920AA93F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19" y="1153139"/>
            <a:ext cx="4320251" cy="344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4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1153139"/>
            <a:ext cx="3761606" cy="1009471"/>
          </a:xfrm>
        </p:spPr>
        <p:txBody>
          <a:bodyPr anchor="t">
            <a:noAutofit/>
          </a:bodyPr>
          <a:lstStyle/>
          <a:p>
            <a:r>
              <a:rPr lang="ru-RU" sz="2800" b="1" dirty="0">
                <a:solidFill>
                  <a:srgbClr val="000000"/>
                </a:solidFill>
              </a:rPr>
              <a:t>Продавец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2814C-703E-B24C-BA2B-461166685373}"/>
              </a:ext>
            </a:extLst>
          </p:cNvPr>
          <p:cNvSpPr txBox="1"/>
          <p:nvPr/>
        </p:nvSpPr>
        <p:spPr>
          <a:xfrm>
            <a:off x="328614" y="1826729"/>
            <a:ext cx="3116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</a:rPr>
              <a:t>Ему нужно знать, какую цену запрашивать и какова нижняя цена, за которую можно совершить сделку. Кроме того, ему нужна основная информация о машинах для клиентов: год выпуска, марка, модель и т.д.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467BAC-0A1C-497C-94AA-075E8C2F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620" y="1441939"/>
            <a:ext cx="5495227" cy="26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933628"/>
            <a:ext cx="2900362" cy="1009471"/>
          </a:xfrm>
        </p:spPr>
        <p:txBody>
          <a:bodyPr anchor="t">
            <a:noAutofit/>
          </a:bodyPr>
          <a:lstStyle/>
          <a:p>
            <a:r>
              <a:rPr lang="ru-RU" sz="2600" b="1" dirty="0">
                <a:solidFill>
                  <a:srgbClr val="000000"/>
                </a:solidFill>
              </a:rPr>
              <a:t>Контекстная диаграмма нулевого уровня</a:t>
            </a:r>
            <a:endParaRPr lang="en-US" sz="2600" b="1" dirty="0">
              <a:solidFill>
                <a:srgbClr val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2DF821-20D2-463E-BD96-B5F7EE5C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12" y="1120391"/>
            <a:ext cx="5413905" cy="37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933628"/>
            <a:ext cx="2971802" cy="1009471"/>
          </a:xfrm>
        </p:spPr>
        <p:txBody>
          <a:bodyPr anchor="t">
            <a:noAutofit/>
          </a:bodyPr>
          <a:lstStyle/>
          <a:p>
            <a:r>
              <a:rPr lang="ru-RU" sz="2600" b="1" dirty="0">
                <a:solidFill>
                  <a:srgbClr val="000000"/>
                </a:solidFill>
              </a:rPr>
              <a:t>Детализированная контекстная диаграмма</a:t>
            </a:r>
            <a:endParaRPr lang="en-US" sz="2600" b="1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983024-D145-4300-9F29-42A5091E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0" y="1249410"/>
            <a:ext cx="5506033" cy="37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642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итмо" id="{24DB0B2D-5128-4C42-B74A-41DE0C9084C1}" vid="{BE4427E6-7121-6F44-9901-4F95CD5FDBE8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итмо" id="{24DB0B2D-5128-4C42-B74A-41DE0C9084C1}" vid="{6A359283-E0C8-B344-A33F-BBB414E476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DFD</Template>
  <TotalTime>5</TotalTime>
  <Words>296</Words>
  <Application>Microsoft Office PowerPoint</Application>
  <PresentationFormat>Экран (16:9)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Cover</vt:lpstr>
      <vt:lpstr>1_Cover</vt:lpstr>
      <vt:lpstr>АНАЛИЗ ПОВЕДЕНИЯ СИСТЕМЫ С ИСПОЛЬЗОВАНИЕМ КОНТЕКСТНЫХ ДИАГРАММ (DFD)</vt:lpstr>
      <vt:lpstr>Цель работы</vt:lpstr>
      <vt:lpstr>Задачи</vt:lpstr>
      <vt:lpstr>Вариант №1 «Автосалон»</vt:lpstr>
      <vt:lpstr>Главный менеджер</vt:lpstr>
      <vt:lpstr>Администратор</vt:lpstr>
      <vt:lpstr>Продавец</vt:lpstr>
      <vt:lpstr>Контекстная диаграмма нулевого уровня</vt:lpstr>
      <vt:lpstr>Детализированная контекстная диаграмма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СИСТЕМЫ С ИСПОЛЬЗОВАНИЕМ КОНТЕКСТНЫХ ДИАГРАММ (DFD)</dc:title>
  <dc:creator>dEbAR /</dc:creator>
  <cp:lastModifiedBy>dEbAR /</cp:lastModifiedBy>
  <cp:revision>3</cp:revision>
  <dcterms:created xsi:type="dcterms:W3CDTF">2020-10-27T14:22:56Z</dcterms:created>
  <dcterms:modified xsi:type="dcterms:W3CDTF">2020-10-27T14:28:39Z</dcterms:modified>
</cp:coreProperties>
</file>