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5" r:id="rId17"/>
    <p:sldId id="266" r:id="rId18"/>
    <p:sldId id="267" r:id="rId19"/>
    <p:sldId id="268" r:id="rId20"/>
    <p:sldId id="264" r:id="rId21"/>
    <p:sldId id="269" r:id="rId22"/>
    <p:sldId id="270" r:id="rId23"/>
    <p:sldId id="271" r:id="rId24"/>
    <p:sldId id="272" r:id="rId25"/>
    <p:sldId id="273" r:id="rId26"/>
    <p:sldId id="275" r:id="rId27"/>
    <p:sldId id="274" r:id="rId28"/>
    <p:sldId id="276" r:id="rId29"/>
    <p:sldId id="277" r:id="rId30"/>
    <p:sldId id="278" r:id="rId31"/>
    <p:sldId id="279" r:id="rId32"/>
    <p:sldId id="295" r:id="rId33"/>
    <p:sldId id="280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hélémy Laune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 autoAdjust="0"/>
    <p:restoredTop sz="83948" autoAdjust="0"/>
  </p:normalViewPr>
  <p:slideViewPr>
    <p:cSldViewPr snapToGrid="0" snapToObjects="1">
      <p:cViewPr>
        <p:scale>
          <a:sx n="60" d="100"/>
          <a:sy n="6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Results – First</a:t>
            </a:r>
            <a:r>
              <a:rPr lang="en-US" baseline="0" dirty="0"/>
              <a:t> Round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0.19929593175853019"/>
          <c:y val="9.3247753462781205E-2"/>
          <c:w val="0.64863035870516195"/>
          <c:h val="0.81113689284585777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Φύλλο1!$C$1</c:f>
              <c:strCache>
                <c:ptCount val="1"/>
                <c:pt idx="0">
                  <c:v>Real result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Φύλλο1!$A$2:$A$12</c:f>
              <c:strCache>
                <c:ptCount val="11"/>
                <c:pt idx="0">
                  <c:v>Cheminade</c:v>
                </c:pt>
                <c:pt idx="1">
                  <c:v>Arthaud</c:v>
                </c:pt>
                <c:pt idx="2">
                  <c:v>Asselineau</c:v>
                </c:pt>
                <c:pt idx="3">
                  <c:v>Poutou</c:v>
                </c:pt>
                <c:pt idx="4">
                  <c:v>Lassalle</c:v>
                </c:pt>
                <c:pt idx="5">
                  <c:v>Dupont-Aignan</c:v>
                </c:pt>
                <c:pt idx="6">
                  <c:v>Hamon</c:v>
                </c:pt>
                <c:pt idx="7">
                  <c:v>Melenchon</c:v>
                </c:pt>
                <c:pt idx="8">
                  <c:v>Fillon</c:v>
                </c:pt>
                <c:pt idx="9">
                  <c:v>Le Pen</c:v>
                </c:pt>
                <c:pt idx="10">
                  <c:v>Macron</c:v>
                </c:pt>
              </c:strCache>
            </c:strRef>
          </c:cat>
          <c:val>
            <c:numRef>
              <c:f>Φύλλο1!$C$2:$C$12</c:f>
              <c:numCache>
                <c:formatCode>General</c:formatCode>
                <c:ptCount val="11"/>
                <c:pt idx="0">
                  <c:v>0.18</c:v>
                </c:pt>
                <c:pt idx="1">
                  <c:v>0.64</c:v>
                </c:pt>
                <c:pt idx="2">
                  <c:v>0.92</c:v>
                </c:pt>
                <c:pt idx="3">
                  <c:v>1.0900000000000001</c:v>
                </c:pt>
                <c:pt idx="4">
                  <c:v>1.21</c:v>
                </c:pt>
                <c:pt idx="5">
                  <c:v>4.7</c:v>
                </c:pt>
                <c:pt idx="6">
                  <c:v>6.36</c:v>
                </c:pt>
                <c:pt idx="7">
                  <c:v>19.579999999999998</c:v>
                </c:pt>
                <c:pt idx="8">
                  <c:v>20.010000000000002</c:v>
                </c:pt>
                <c:pt idx="9">
                  <c:v>21.3</c:v>
                </c:pt>
                <c:pt idx="10">
                  <c:v>24.01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A3-42A0-B315-B5E7BB049873}"/>
            </c:ext>
          </c:extLst>
        </c:ser>
        <c:ser>
          <c:idx val="0"/>
          <c:order val="0"/>
          <c:tx>
            <c:strRef>
              <c:f>Φύλλο1!$B$1</c:f>
              <c:strCache>
                <c:ptCount val="1"/>
                <c:pt idx="0">
                  <c:v>Prediction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Φύλλο1!$A$2:$A$12</c:f>
              <c:strCache>
                <c:ptCount val="11"/>
                <c:pt idx="0">
                  <c:v>Cheminade</c:v>
                </c:pt>
                <c:pt idx="1">
                  <c:v>Arthaud</c:v>
                </c:pt>
                <c:pt idx="2">
                  <c:v>Asselineau</c:v>
                </c:pt>
                <c:pt idx="3">
                  <c:v>Poutou</c:v>
                </c:pt>
                <c:pt idx="4">
                  <c:v>Lassalle</c:v>
                </c:pt>
                <c:pt idx="5">
                  <c:v>Dupont-Aignan</c:v>
                </c:pt>
                <c:pt idx="6">
                  <c:v>Hamon</c:v>
                </c:pt>
                <c:pt idx="7">
                  <c:v>Melenchon</c:v>
                </c:pt>
                <c:pt idx="8">
                  <c:v>Fillon</c:v>
                </c:pt>
                <c:pt idx="9">
                  <c:v>Le Pen</c:v>
                </c:pt>
                <c:pt idx="10">
                  <c:v>Macron</c:v>
                </c:pt>
              </c:strCache>
            </c:strRef>
          </c:cat>
          <c:val>
            <c:numRef>
              <c:f>Φύλλο1!$B$2:$B$12</c:f>
              <c:numCache>
                <c:formatCode>General</c:formatCode>
                <c:ptCount val="11"/>
                <c:pt idx="0">
                  <c:v>0.39</c:v>
                </c:pt>
                <c:pt idx="1">
                  <c:v>0.32</c:v>
                </c:pt>
                <c:pt idx="2">
                  <c:v>1.51</c:v>
                </c:pt>
                <c:pt idx="3">
                  <c:v>5.77</c:v>
                </c:pt>
                <c:pt idx="4">
                  <c:v>1.79</c:v>
                </c:pt>
                <c:pt idx="5">
                  <c:v>0.76</c:v>
                </c:pt>
                <c:pt idx="6">
                  <c:v>3.97</c:v>
                </c:pt>
                <c:pt idx="7">
                  <c:v>16.95</c:v>
                </c:pt>
                <c:pt idx="8">
                  <c:v>24.13</c:v>
                </c:pt>
                <c:pt idx="9">
                  <c:v>26.09</c:v>
                </c:pt>
                <c:pt idx="10">
                  <c:v>18.329999999999998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A3-42A0-B315-B5E7BB0498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98972991"/>
        <c:axId val="1841746767"/>
      </c:barChart>
      <c:valAx>
        <c:axId val="1841746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898972991"/>
        <c:crosses val="autoZero"/>
        <c:crossBetween val="between"/>
      </c:valAx>
      <c:catAx>
        <c:axId val="1898972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8417467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Results – Second Round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0.26887478127734032"/>
          <c:y val="0.11350116652085156"/>
          <c:w val="0.46348510255662495"/>
          <c:h val="0.84275920947652472"/>
        </c:manualLayout>
      </c:layout>
      <c:doughnut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Prediction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5373-4275-A96A-EF88F16E7C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373-4275-A96A-EF88F16E7CE3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73-4275-A96A-EF88F16E7CE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73-4275-A96A-EF88F16E7C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Φύλλο1!$A$2:$A$3</c:f>
              <c:strCache>
                <c:ptCount val="2"/>
                <c:pt idx="0">
                  <c:v>Macron</c:v>
                </c:pt>
                <c:pt idx="1">
                  <c:v>Le Pen</c:v>
                </c:pt>
              </c:strCache>
            </c:strRef>
          </c:cat>
          <c:val>
            <c:numRef>
              <c:f>Φύλλο1!$B$2:$B$3</c:f>
              <c:numCache>
                <c:formatCode>General</c:formatCode>
                <c:ptCount val="2"/>
                <c:pt idx="0">
                  <c:v>51.84</c:v>
                </c:pt>
                <c:pt idx="1">
                  <c:v>48.16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73-4275-A96A-EF88F16E7CE3}"/>
            </c:ext>
          </c:extLst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Real Result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373-4275-A96A-EF88F16E7C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62B-4F85-88DA-2D9DDB688F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Φύλλο1!$A$2:$A$3</c:f>
              <c:strCache>
                <c:ptCount val="2"/>
                <c:pt idx="0">
                  <c:v>Macron</c:v>
                </c:pt>
                <c:pt idx="1">
                  <c:v>Le Pen</c:v>
                </c:pt>
              </c:strCache>
            </c:strRef>
          </c:cat>
          <c:val>
            <c:numRef>
              <c:f>Φύλλο1!$C$2:$C$3</c:f>
              <c:numCache>
                <c:formatCode>General</c:formatCode>
                <c:ptCount val="2"/>
                <c:pt idx="0">
                  <c:v>66.099999999999994</c:v>
                </c:pt>
                <c:pt idx="1">
                  <c:v>33.9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73-4275-A96A-EF88F16E7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53576115485564"/>
          <c:y val="0.89631758530183725"/>
          <c:w val="0.26536373578302713"/>
          <c:h val="5.563356663750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0.7375</cdr:x>
      <cdr:y>0.13333</cdr:y>
    </cdr:from>
    <cdr:to>
      <cdr:x>0.89167</cdr:x>
      <cdr:y>0.23056</cdr:y>
    </cdr:to>
    <cdr:sp macro="" textlink="">
      <cdr:nvSpPr>
        <cdr:cNvPr id="2" name="Επεξήγηση: Γραμμή 1"/>
        <cdr:cNvSpPr/>
      </cdr:nvSpPr>
      <cdr:spPr>
        <a:xfrm xmlns:a="http://schemas.openxmlformats.org/drawingml/2006/main">
          <a:off x="6743700" y="914400"/>
          <a:ext cx="1409700" cy="666750"/>
        </a:xfrm>
        <a:prstGeom xmlns:a="http://schemas.openxmlformats.org/drawingml/2006/main" prst="borderCallout1">
          <a:avLst>
            <a:gd name="adj1" fmla="val 28985"/>
            <a:gd name="adj2" fmla="val 380"/>
            <a:gd name="adj3" fmla="val 128548"/>
            <a:gd name="adj4" fmla="val -150294"/>
          </a:avLst>
        </a:prstGeom>
        <a:noFill xmlns:a="http://schemas.openxmlformats.org/drawingml/2006/main"/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sz="2000" dirty="0">
              <a:ln>
                <a:solidFill>
                  <a:schemeClr val="bg1"/>
                </a:solidFill>
              </a:ln>
            </a:rPr>
            <a:t>Real result</a:t>
          </a:r>
          <a:endParaRPr lang="el-GR" dirty="0">
            <a:ln>
              <a:solidFill>
                <a:schemeClr val="bg1"/>
              </a:solidFill>
            </a:ln>
          </a:endParaRPr>
        </a:p>
      </cdr:txBody>
    </cdr:sp>
  </cdr:relSizeAnchor>
  <cdr:relSizeAnchor xmlns:cdr="http://schemas.openxmlformats.org/drawingml/2006/chartDrawing">
    <cdr:from>
      <cdr:x>0.0885</cdr:x>
      <cdr:y>0.71078</cdr:y>
    </cdr:from>
    <cdr:to>
      <cdr:x>0.24266</cdr:x>
      <cdr:y>0.808</cdr:y>
    </cdr:to>
    <cdr:sp macro="" textlink="">
      <cdr:nvSpPr>
        <cdr:cNvPr id="3" name="Επεξήγηση: Γραμμή 2"/>
        <cdr:cNvSpPr/>
      </cdr:nvSpPr>
      <cdr:spPr>
        <a:xfrm xmlns:a="http://schemas.openxmlformats.org/drawingml/2006/main">
          <a:off x="809199" y="4874525"/>
          <a:ext cx="1409700" cy="666750"/>
        </a:xfrm>
        <a:prstGeom xmlns:a="http://schemas.openxmlformats.org/drawingml/2006/main" prst="borderCallout1">
          <a:avLst>
            <a:gd name="adj1" fmla="val 59688"/>
            <a:gd name="adj2" fmla="val 100098"/>
            <a:gd name="adj3" fmla="val 20816"/>
            <a:gd name="adj4" fmla="val 254385"/>
          </a:avLst>
        </a:prstGeom>
        <a:noFill xmlns:a="http://schemas.openxmlformats.org/drawingml/2006/main"/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sz="2000" dirty="0">
              <a:ln>
                <a:solidFill>
                  <a:schemeClr val="bg1"/>
                </a:solidFill>
              </a:ln>
            </a:rPr>
            <a:t>Prediction</a:t>
          </a:r>
          <a:endParaRPr lang="el-GR" dirty="0">
            <a:ln>
              <a:solidFill>
                <a:schemeClr val="bg1"/>
              </a:solidFill>
            </a:ln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CBEE-6188-514B-BB16-7B533DCA2850}" type="datetime1">
              <a:rPr lang="fr-CH" smtClean="0"/>
              <a:t>23.05.2017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3EEB-910D-CD4C-BB66-01BDE889B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479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79C75-AF96-6940-ACCA-7BA80740772D}" type="datetime1">
              <a:rPr lang="fr-CH" smtClean="0"/>
              <a:t>23.05.2017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3A6D2-ACD6-914C-B7C2-5F57C92273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49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3A6D2-ACD6-914C-B7C2-5F57C92273E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46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i: day, j: candidate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3A6D2-ACD6-914C-B7C2-5F57C92273E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9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average: 2-day window | Up 22/4@00:00 |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3A6D2-ACD6-914C-B7C2-5F57C92273E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r{</a:t>
            </a:r>
            <a:r>
              <a:rPr lang="en-US" dirty="0" err="1"/>
              <a:t>i,j</a:t>
            </a:r>
            <a:r>
              <a:rPr lang="en-US" dirty="0"/>
              <a:t>}: critical values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3A6D2-ACD6-914C-B7C2-5F57C92273E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94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283-24A0-7F47-AEB4-FC95958C5ABE}" type="datetime1">
              <a:rPr lang="fr-CH" smtClean="0"/>
              <a:t>23.05.2017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330C-AFC8-1844-A4AF-DDC38C6C91CE}" type="datetime1">
              <a:rPr lang="fr-CH" smtClean="0"/>
              <a:t>23.05.2017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4C1-A8C3-4D41-ABF1-68C0DD5D7618}" type="datetime1">
              <a:rPr lang="fr-CH" smtClean="0"/>
              <a:t>23.05.2017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547E-CE19-BE46-B475-B64FDCD514D7}" type="datetime1">
              <a:rPr lang="fr-CH" smtClean="0"/>
              <a:t>23.05.2017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2E67-87CF-4F49-BF91-AA6A69E7311E}" type="datetime1">
              <a:rPr lang="fr-CH" smtClean="0"/>
              <a:t>23.05.2017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81-6C67-EA45-9400-44DE3F6ACD63}" type="datetime1">
              <a:rPr lang="fr-CH" smtClean="0"/>
              <a:t>23.05.2017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8BF6-B09A-6D4A-A1D2-A421A36C50B5}" type="datetime1">
              <a:rPr lang="fr-CH" smtClean="0"/>
              <a:t>23.05.2017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70D9-C45B-0640-B1CA-B0A8F2ECA794}" type="datetime1">
              <a:rPr lang="fr-CH" smtClean="0"/>
              <a:t>23.05.2017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57A4-0F5E-2944-8822-A3833627B0BC}" type="datetime1">
              <a:rPr lang="fr-CH" smtClean="0"/>
              <a:t>23.05.2017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23E2-2C78-A741-AE73-F3C711403DA4}" type="datetime1">
              <a:rPr lang="fr-CH" smtClean="0"/>
              <a:t>23.05.2017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D318B8-BDBC-B749-B1DF-FCBDE5D0D9E2}" type="datetime1">
              <a:rPr lang="fr-CH" smtClean="0"/>
              <a:t>23.05.2017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6794E9-131C-AA41-84C2-F9795CC1F38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769894"/>
          </a:xfrm>
        </p:spPr>
        <p:txBody>
          <a:bodyPr anchor="t"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Understanding Public Opinion Dynamics Using Twitter Sentiment Analysis</a:t>
            </a:r>
            <a:br>
              <a:rPr lang="en-US" sz="4000" b="1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sz="40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Case Study: French Presidential Election 2017</a:t>
            </a:r>
            <a:endParaRPr lang="fr-FR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58964"/>
            <a:ext cx="6400800" cy="6655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Andreas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Psimopoulos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- Barthélémy Launet</a:t>
            </a:r>
          </a:p>
        </p:txBody>
      </p:sp>
      <p:pic>
        <p:nvPicPr>
          <p:cNvPr id="4" name="Image 3" descr="ETH_Zurich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29" y="5939938"/>
            <a:ext cx="2014419" cy="8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284"/>
            <a:ext cx="9144000" cy="5351426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/>
              <a:t>Collection timeline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9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Processing</a:t>
            </a:r>
          </a:p>
        </p:txBody>
      </p:sp>
      <p:sp>
        <p:nvSpPr>
          <p:cNvPr id="12" name="Virage 11"/>
          <p:cNvSpPr/>
          <p:nvPr/>
        </p:nvSpPr>
        <p:spPr>
          <a:xfrm rot="5400000">
            <a:off x="3514801" y="2683898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3052825" y="3588135"/>
            <a:ext cx="2457960" cy="1464235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Tabulated</a:t>
            </a:r>
            <a:r>
              <a:rPr lang="fr-FR" sz="2400" kern="1200" dirty="0"/>
              <a:t> </a:t>
            </a:r>
            <a:r>
              <a:rPr lang="fr-FR" sz="2400" kern="1200" dirty="0" err="1"/>
              <a:t>tweets</a:t>
            </a:r>
            <a:endParaRPr lang="fr-FR" sz="24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</a:t>
            </a:r>
            <a:r>
              <a:rPr lang="fr-FR" sz="1800" kern="1200" dirty="0" err="1"/>
              <a:t>Filtered</a:t>
            </a:r>
            <a:r>
              <a:rPr lang="fr-FR" sz="1800" kern="1200" dirty="0"/>
              <a:t> information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M </a:t>
            </a:r>
            <a:r>
              <a:rPr lang="fr-FR" sz="1800" kern="1200" dirty="0" err="1"/>
              <a:t>tweets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22 GB</a:t>
            </a:r>
          </a:p>
        </p:txBody>
      </p:sp>
      <p:sp>
        <p:nvSpPr>
          <p:cNvPr id="15" name="Forme libre 14"/>
          <p:cNvSpPr/>
          <p:nvPr/>
        </p:nvSpPr>
        <p:spPr>
          <a:xfrm>
            <a:off x="531396" y="2500098"/>
            <a:ext cx="2521429" cy="1389530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Raw</a:t>
            </a:r>
            <a:r>
              <a:rPr lang="fr-FR" sz="2400" kern="1200" dirty="0"/>
              <a:t> input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</a:t>
            </a:r>
            <a:r>
              <a:rPr lang="fr-FR" sz="1800" kern="1200" dirty="0" err="1"/>
              <a:t>days</a:t>
            </a:r>
            <a:r>
              <a:rPr lang="fr-FR" sz="1800" kern="1200" dirty="0"/>
              <a:t> collection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4518 files of </a:t>
            </a:r>
            <a:r>
              <a:rPr lang="fr-FR" sz="1800" kern="1200" dirty="0" err="1"/>
              <a:t>raw</a:t>
            </a:r>
            <a:r>
              <a:rPr lang="fr-FR" sz="1800" kern="1200" dirty="0"/>
              <a:t> </a:t>
            </a:r>
            <a:r>
              <a:rPr lang="fr-FR" sz="1800" kern="1200" dirty="0" err="1"/>
              <a:t>text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150 GB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901738" y="2684209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Formatting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302667" y="3799975"/>
            <a:ext cx="18788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Processing</a:t>
            </a:r>
          </a:p>
        </p:txBody>
      </p:sp>
      <p:sp>
        <p:nvSpPr>
          <p:cNvPr id="10" name="Virage 9"/>
          <p:cNvSpPr/>
          <p:nvPr/>
        </p:nvSpPr>
        <p:spPr>
          <a:xfrm rot="5400000">
            <a:off x="5972761" y="3811432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1494555" y="1899944"/>
            <a:ext cx="484632" cy="600153"/>
          </a:xfrm>
          <a:prstGeom prst="downArrow">
            <a:avLst/>
          </a:prstGeom>
          <a:solidFill>
            <a:srgbClr val="E3E6E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794471" y="1360587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Twitter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958575" y="4273408"/>
            <a:ext cx="364564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>
                <a:latin typeface="Palatino"/>
                <a:cs typeface="Palatino"/>
              </a:rPr>
              <a:t>- Candidate</a:t>
            </a:r>
            <a:endParaRPr lang="en-US" sz="2000" dirty="0">
              <a:latin typeface="Palatino"/>
              <a:cs typeface="Palatino"/>
            </a:endParaRPr>
          </a:p>
          <a:p>
            <a:r>
              <a:rPr lang="en-US" sz="2000" dirty="0">
                <a:latin typeface="Palatino"/>
                <a:cs typeface="Palatino"/>
              </a:rPr>
              <a:t>- Score</a:t>
            </a:r>
          </a:p>
          <a:p>
            <a:r>
              <a:rPr lang="en-US" sz="2000" dirty="0">
                <a:latin typeface="Palatino"/>
                <a:cs typeface="Palatino"/>
              </a:rPr>
              <a:t>- Relevant Words</a:t>
            </a:r>
          </a:p>
        </p:txBody>
      </p:sp>
    </p:spTree>
    <p:extLst>
      <p:ext uri="{BB962C8B-B14F-4D97-AF65-F5344CB8AC3E}">
        <p14:creationId xmlns:p14="http://schemas.microsoft.com/office/powerpoint/2010/main" val="155525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Scoring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of 14000 scored </a:t>
            </a:r>
            <a:r>
              <a:rPr lang="en-US" u="sng" dirty="0"/>
              <a:t>lemmas</a:t>
            </a:r>
            <a:endParaRPr lang="en-US" dirty="0"/>
          </a:p>
          <a:p>
            <a:pPr lvl="1"/>
            <a:r>
              <a:rPr lang="en-US" b="1" dirty="0" err="1"/>
              <a:t>TreeTagger</a:t>
            </a:r>
            <a:r>
              <a:rPr lang="en-US" b="1" dirty="0"/>
              <a:t> </a:t>
            </a:r>
            <a:r>
              <a:rPr lang="en-US" dirty="0"/>
              <a:t>to transform text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dirty="0"/>
              <a:t>==&gt; Need for clean &amp; correct input</a:t>
            </a:r>
          </a:p>
          <a:p>
            <a:pPr lvl="1"/>
            <a:r>
              <a:rPr lang="en-US" dirty="0"/>
              <a:t>Removing </a:t>
            </a:r>
            <a:r>
              <a:rPr lang="en-US" dirty="0" err="1"/>
              <a:t>emojis</a:t>
            </a:r>
            <a:r>
              <a:rPr lang="en-US" dirty="0"/>
              <a:t>, </a:t>
            </a:r>
            <a:r>
              <a:rPr lang="en-US" dirty="0" err="1"/>
              <a:t>hashtags</a:t>
            </a:r>
            <a:r>
              <a:rPr lang="en-US" dirty="0"/>
              <a:t>, mentions, numbers, dates, links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Correction of </a:t>
            </a:r>
            <a:r>
              <a:rPr lang="fr-FR" dirty="0" err="1"/>
              <a:t>misspellings</a:t>
            </a:r>
            <a:r>
              <a:rPr lang="fr-FR" dirty="0"/>
              <a:t> (</a:t>
            </a:r>
            <a:r>
              <a:rPr lang="fr-FR" dirty="0" err="1"/>
              <a:t>detected</a:t>
            </a:r>
            <a:r>
              <a:rPr lang="fr-FR" dirty="0"/>
              <a:t> via </a:t>
            </a:r>
            <a:r>
              <a:rPr lang="fr-FR" b="1" dirty="0" err="1"/>
              <a:t>HunSpell</a:t>
            </a:r>
            <a:r>
              <a:rPr lang="fr-FR" dirty="0"/>
              <a:t>)</a:t>
            </a:r>
          </a:p>
          <a:p>
            <a:pPr lvl="2"/>
            <a:r>
              <a:rPr lang="en-US" dirty="0"/>
              <a:t>Typos (accents, duplicated letters) by permutation</a:t>
            </a:r>
          </a:p>
          <a:p>
            <a:pPr lvl="2"/>
            <a:r>
              <a:rPr lang="en-US" dirty="0"/>
              <a:t>SMS-like language with online translator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==&gt; 290 000 words corrected, efficiency 11%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2921564" y="2533276"/>
          <a:ext cx="3315246" cy="11558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préférai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VER:sim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préférer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bonnes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12" name="Virage 11"/>
          <p:cNvSpPr/>
          <p:nvPr/>
        </p:nvSpPr>
        <p:spPr>
          <a:xfrm rot="5400000">
            <a:off x="3514801" y="2683898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14" name="Forme libre 13"/>
          <p:cNvSpPr/>
          <p:nvPr/>
        </p:nvSpPr>
        <p:spPr>
          <a:xfrm>
            <a:off x="3052825" y="3588135"/>
            <a:ext cx="2457960" cy="1464235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Tabulated</a:t>
            </a:r>
            <a:r>
              <a:rPr lang="fr-FR" sz="2400" kern="1200" dirty="0"/>
              <a:t> </a:t>
            </a:r>
            <a:r>
              <a:rPr lang="fr-FR" sz="2400" kern="1200" dirty="0" err="1"/>
              <a:t>tweets</a:t>
            </a:r>
            <a:endParaRPr lang="fr-FR" sz="24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</a:t>
            </a:r>
            <a:r>
              <a:rPr lang="fr-FR" sz="1800" kern="1200" dirty="0" err="1"/>
              <a:t>Filtered</a:t>
            </a:r>
            <a:r>
              <a:rPr lang="fr-FR" sz="1800" kern="1200" dirty="0"/>
              <a:t> information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M </a:t>
            </a:r>
            <a:r>
              <a:rPr lang="fr-FR" sz="1800" kern="1200" dirty="0" err="1"/>
              <a:t>tweets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22 GB</a:t>
            </a:r>
          </a:p>
        </p:txBody>
      </p:sp>
      <p:sp>
        <p:nvSpPr>
          <p:cNvPr id="15" name="Forme libre 14"/>
          <p:cNvSpPr/>
          <p:nvPr/>
        </p:nvSpPr>
        <p:spPr>
          <a:xfrm>
            <a:off x="531396" y="2500098"/>
            <a:ext cx="2521429" cy="1389530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Raw</a:t>
            </a:r>
            <a:r>
              <a:rPr lang="fr-FR" sz="2400" kern="1200" dirty="0"/>
              <a:t> input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</a:t>
            </a:r>
            <a:r>
              <a:rPr lang="fr-FR" sz="1800" kern="1200" dirty="0" err="1"/>
              <a:t>days</a:t>
            </a:r>
            <a:r>
              <a:rPr lang="fr-FR" sz="1800" kern="1200" dirty="0"/>
              <a:t> collection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4518 files of </a:t>
            </a:r>
            <a:r>
              <a:rPr lang="fr-FR" sz="1800" kern="1200" dirty="0" err="1"/>
              <a:t>raw</a:t>
            </a:r>
            <a:r>
              <a:rPr lang="fr-FR" sz="1800" kern="1200" dirty="0"/>
              <a:t> </a:t>
            </a:r>
            <a:r>
              <a:rPr lang="fr-FR" sz="1800" kern="1200" dirty="0" err="1"/>
              <a:t>text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150 GB</a:t>
            </a:r>
          </a:p>
        </p:txBody>
      </p:sp>
      <p:sp>
        <p:nvSpPr>
          <p:cNvPr id="17" name="Forme libre 16"/>
          <p:cNvSpPr/>
          <p:nvPr/>
        </p:nvSpPr>
        <p:spPr>
          <a:xfrm>
            <a:off x="5521949" y="4723154"/>
            <a:ext cx="2988234" cy="1818597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Scored</a:t>
            </a:r>
            <a:r>
              <a:rPr lang="fr-FR" sz="2400" kern="1200" dirty="0"/>
              <a:t> </a:t>
            </a:r>
            <a:r>
              <a:rPr lang="fr-FR" sz="2400" kern="1200" dirty="0" err="1"/>
              <a:t>tweets</a:t>
            </a:r>
            <a:endParaRPr lang="fr-FR" sz="2400" kern="1200" dirty="0"/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3 </a:t>
            </a:r>
            <a:r>
              <a:rPr lang="fr-FR" sz="1800" kern="1200" dirty="0" err="1"/>
              <a:t>days</a:t>
            </a:r>
            <a:r>
              <a:rPr lang="fr-FR" sz="1800" kern="1200" dirty="0"/>
              <a:t> of </a:t>
            </a:r>
            <a:r>
              <a:rPr lang="fr-FR" sz="1800" kern="1200" dirty="0" err="1"/>
              <a:t>computing</a:t>
            </a:r>
            <a:r>
              <a:rPr lang="fr-FR" sz="1800" kern="1200" dirty="0"/>
              <a:t> on ETH </a:t>
            </a:r>
            <a:r>
              <a:rPr lang="fr-FR" sz="1800" kern="1200" dirty="0" err="1"/>
              <a:t>supercluster</a:t>
            </a:r>
            <a:endParaRPr lang="fr-FR" sz="1800" kern="1200" dirty="0"/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21 M </a:t>
            </a:r>
            <a:r>
              <a:rPr lang="fr-FR" sz="1800" kern="1200" dirty="0" err="1"/>
              <a:t>tweets</a:t>
            </a:r>
            <a:endParaRPr lang="fr-FR" sz="1800" kern="1200" dirty="0"/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 file </a:t>
            </a:r>
            <a:r>
              <a:rPr lang="mr-IN" sz="1800" kern="1200" dirty="0"/>
              <a:t>–</a:t>
            </a:r>
            <a:r>
              <a:rPr lang="fr-FR" sz="1800" kern="1200" dirty="0"/>
              <a:t> 2.5 GB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901738" y="2684209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Formatting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302667" y="3799975"/>
            <a:ext cx="18788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Processing</a:t>
            </a:r>
          </a:p>
        </p:txBody>
      </p:sp>
      <p:sp>
        <p:nvSpPr>
          <p:cNvPr id="10" name="Virage 9"/>
          <p:cNvSpPr/>
          <p:nvPr/>
        </p:nvSpPr>
        <p:spPr>
          <a:xfrm rot="5400000">
            <a:off x="5972761" y="3811432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1494555" y="1899944"/>
            <a:ext cx="484632" cy="600153"/>
          </a:xfrm>
          <a:prstGeom prst="downArrow">
            <a:avLst/>
          </a:prstGeom>
          <a:solidFill>
            <a:srgbClr val="E3E6E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794471" y="1360587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04838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457200" y="0"/>
            <a:ext cx="8229600" cy="100105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Image 2" descr="Capture d’écran 2017-05-23 à 17.3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789"/>
            <a:ext cx="9144000" cy="4717735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/>
              <a:t>Scored table example</a:t>
            </a:r>
          </a:p>
        </p:txBody>
      </p:sp>
    </p:spTree>
    <p:extLst>
      <p:ext uri="{BB962C8B-B14F-4D97-AF65-F5344CB8AC3E}">
        <p14:creationId xmlns:p14="http://schemas.microsoft.com/office/powerpoint/2010/main" val="75184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play with it !</a:t>
            </a:r>
          </a:p>
        </p:txBody>
      </p:sp>
    </p:spTree>
    <p:extLst>
      <p:ext uri="{BB962C8B-B14F-4D97-AF65-F5344CB8AC3E}">
        <p14:creationId xmlns:p14="http://schemas.microsoft.com/office/powerpoint/2010/main" val="69351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Positiveness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too many positive (?!) tweets… Sarcasm??</a:t>
            </a:r>
          </a:p>
          <a:p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772"/>
            <a:ext cx="7899370" cy="40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Positive </a:t>
            </a:r>
            <a:r>
              <a:rPr lang="en-US" dirty="0"/>
              <a:t>ratio: ~15% regardless the candidate</a:t>
            </a:r>
          </a:p>
          <a:p>
            <a:pPr lvl="1"/>
            <a:r>
              <a:rPr lang="en-US" dirty="0"/>
              <a:t>Variability is small too</a:t>
            </a:r>
          </a:p>
          <a:p>
            <a:endParaRPr lang="el-GR" dirty="0"/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Definition of Positiveness</a:t>
            </a:r>
            <a:endParaRPr lang="el-GR" dirty="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6" y="2442176"/>
            <a:ext cx="7912768" cy="4270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27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487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deal with this problem:</a:t>
                </a:r>
              </a:p>
              <a:p>
                <a:pPr lvl="1"/>
                <a:r>
                  <a:rPr lang="en-US" dirty="0"/>
                  <a:t>No correction</a:t>
                </a:r>
              </a:p>
              <a:p>
                <a:pPr lvl="1"/>
                <a:r>
                  <a:rPr lang="en-US" dirty="0"/>
                  <a:t>Neutral zone at [0,4]</a:t>
                </a:r>
              </a:p>
              <a:p>
                <a:pPr lvl="2"/>
                <a:r>
                  <a:rPr lang="en-US" dirty="0"/>
                  <a:t>Best among trials </a:t>
                </a:r>
              </a:p>
              <a:p>
                <a:pPr lvl="1"/>
                <a:r>
                  <a:rPr lang="en-US" dirty="0"/>
                  <a:t>Adaptive neutral zone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𝑈𝑝𝑝𝑒𝑟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𝑏𝑜𝑢𝑛𝑑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  <a:p>
                <a:r>
                  <a:rPr lang="en-US" dirty="0"/>
                  <a:t>Best choice: Neutral zone at [0,4]</a:t>
                </a:r>
              </a:p>
              <a:p>
                <a:pPr lvl="1"/>
                <a:r>
                  <a:rPr lang="en-US" dirty="0"/>
                  <a:t>Largest mean CV among candidates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balanced neg/</a:t>
                </a:r>
                <a:r>
                  <a:rPr lang="en-US" dirty="0" err="1"/>
                  <a:t>pos</a:t>
                </a:r>
                <a:r>
                  <a:rPr lang="en-US" dirty="0"/>
                  <a:t> ratio</a:t>
                </a: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48726"/>
              </a:xfrm>
              <a:blipFill>
                <a:blip r:embed="rId3"/>
                <a:stretch>
                  <a:fillRect l="-963" t="-100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Definition of Positiveness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177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correction:</a:t>
            </a:r>
            <a:endParaRPr lang="el-GR" dirty="0"/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Definition of Positiveness</a:t>
            </a:r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5" y="2101516"/>
            <a:ext cx="7514390" cy="4098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June 2016: UK EU Membership Referendum</a:t>
            </a:r>
          </a:p>
          <a:p>
            <a:pPr lvl="1"/>
            <a:r>
              <a:rPr lang="en-US" dirty="0"/>
              <a:t>Even last weeks before referendum polls predicted “</a:t>
            </a:r>
            <a:r>
              <a:rPr lang="en-US" dirty="0" err="1"/>
              <a:t>Bremain</a:t>
            </a:r>
            <a:r>
              <a:rPr lang="en-US" dirty="0"/>
              <a:t>”</a:t>
            </a:r>
            <a:endParaRPr lang="el-GR" dirty="0"/>
          </a:p>
          <a:p>
            <a:pPr lvl="1"/>
            <a:r>
              <a:rPr lang="en-US" dirty="0"/>
              <a:t>Porcaro &amp; Müller (2016), in cooperation with Dortmund Center for data-based Media Analysis, predicted the Brexit result with Twitter sentiment analysis</a:t>
            </a:r>
          </a:p>
          <a:p>
            <a:r>
              <a:rPr lang="en-US" dirty="0"/>
              <a:t>November 2016: US Presidential Election</a:t>
            </a:r>
          </a:p>
          <a:p>
            <a:pPr lvl="1"/>
            <a:r>
              <a:rPr lang="en-US" dirty="0"/>
              <a:t>Many polls predicted a win of Hilary Clinton</a:t>
            </a:r>
          </a:p>
          <a:p>
            <a:pPr lvl="1"/>
            <a:r>
              <a:rPr lang="en-US" dirty="0"/>
              <a:t>Social media analysts could predict Donald Trump’s win using sentiment analysis (Perez, 2016).</a:t>
            </a:r>
          </a:p>
          <a:p>
            <a:r>
              <a:rPr lang="en-US" dirty="0"/>
              <a:t>April &amp; May 2017: French Presidential Election</a:t>
            </a:r>
          </a:p>
          <a:p>
            <a:pPr lvl="1"/>
            <a:r>
              <a:rPr lang="en-US" u="sng" dirty="0"/>
              <a:t>Our challenge:</a:t>
            </a:r>
            <a:r>
              <a:rPr lang="en-US" dirty="0"/>
              <a:t> Apply sentiment analysis on Twitter posts to predict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152676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Vote Intention Forecasting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35243"/>
            <a:ext cx="8229600" cy="5213684"/>
          </a:xfrm>
        </p:spPr>
        <p:txBody>
          <a:bodyPr>
            <a:normAutofit/>
          </a:bodyPr>
          <a:lstStyle/>
          <a:p>
            <a:r>
              <a:rPr lang="en-US" dirty="0"/>
              <a:t>Keep only the last tweet from each user</a:t>
            </a:r>
          </a:p>
          <a:p>
            <a:r>
              <a:rPr lang="en-US" dirty="0"/>
              <a:t>Everything at [0,4]: neutral</a:t>
            </a:r>
          </a:p>
          <a:p>
            <a:pPr lvl="1"/>
            <a:r>
              <a:rPr lang="en-US" dirty="0"/>
              <a:t>&lt; 0 </a:t>
            </a:r>
            <a:r>
              <a:rPr lang="en-US" dirty="0">
                <a:sym typeface="Wingdings" panose="05000000000000000000" pitchFamily="2" charset="2"/>
              </a:rPr>
              <a:t> negatives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&gt; 4  positives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Vote intention –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round: Count only positives</a:t>
            </a:r>
          </a:p>
          <a:p>
            <a:r>
              <a:rPr lang="en-US" dirty="0">
                <a:sym typeface="Wingdings" panose="05000000000000000000" pitchFamily="2" charset="2"/>
              </a:rPr>
              <a:t>Vote intention –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round: Count positives + inverse the negatives</a:t>
            </a:r>
          </a:p>
          <a:p>
            <a:endParaRPr lang="en-US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82" y="2047375"/>
            <a:ext cx="4884618" cy="2691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527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1: Chi-square test</a:t>
            </a:r>
          </a:p>
          <a:p>
            <a:pPr lvl="1"/>
            <a:r>
              <a:rPr lang="en-US" dirty="0"/>
              <a:t>Predictions vs Real results</a:t>
            </a:r>
          </a:p>
          <a:p>
            <a:pPr lvl="1"/>
            <a:r>
              <a:rPr lang="en-US" dirty="0"/>
              <a:t>One test for all the candidates</a:t>
            </a:r>
          </a:p>
          <a:p>
            <a:pPr lvl="1"/>
            <a:r>
              <a:rPr lang="en-US" dirty="0"/>
              <a:t>Measure for the general predictability</a:t>
            </a:r>
          </a:p>
          <a:p>
            <a:r>
              <a:rPr lang="en-US" dirty="0"/>
              <a:t>Metric 2: </a:t>
            </a:r>
            <a:r>
              <a:rPr lang="en-US" dirty="0" err="1"/>
              <a:t>Marascuillo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Confidence intervals for the absolute difference</a:t>
            </a:r>
          </a:p>
          <a:p>
            <a:pPr lvl="1"/>
            <a:r>
              <a:rPr lang="en-US" dirty="0"/>
              <a:t>One test for each candidate</a:t>
            </a:r>
          </a:p>
          <a:p>
            <a:pPr lvl="1"/>
            <a:r>
              <a:rPr lang="en-US" dirty="0"/>
              <a:t>A candidate-specific measure 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Difference between forecasts and election results is </a:t>
            </a:r>
            <a:r>
              <a:rPr lang="en-US" b="1" dirty="0"/>
              <a:t>not </a:t>
            </a:r>
            <a:r>
              <a:rPr lang="en-US" dirty="0"/>
              <a:t>statistically significant</a:t>
            </a:r>
          </a:p>
          <a:p>
            <a:endParaRPr lang="el-G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z="4800" dirty="0"/>
              <a:t>Metrics and Measurements</a:t>
            </a:r>
          </a:p>
        </p:txBody>
      </p:sp>
    </p:spTree>
    <p:extLst>
      <p:ext uri="{BB962C8B-B14F-4D97-AF65-F5344CB8AC3E}">
        <p14:creationId xmlns:p14="http://schemas.microsoft.com/office/powerpoint/2010/main" val="88560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9831" y="1117016"/>
            <a:ext cx="6384758" cy="57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Θέση περιεχομένου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16971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189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rejected </a:t>
            </a:r>
            <a:r>
              <a:rPr lang="en-US" dirty="0">
                <a:sym typeface="Wingdings" panose="05000000000000000000" pitchFamily="2" charset="2"/>
              </a:rPr>
              <a:t> our method didn’t predict the result well as a whole</a:t>
            </a:r>
            <a:endParaRPr lang="en-US" dirty="0"/>
          </a:p>
          <a:p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2" y="2205789"/>
            <a:ext cx="8638536" cy="2638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481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Marascuillo</a:t>
            </a:r>
            <a:r>
              <a:rPr lang="en-US" dirty="0"/>
              <a:t> Procedure: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reject, but MP is too strict due to the population size (over 36 million people)</a:t>
            </a:r>
          </a:p>
          <a:p>
            <a:r>
              <a:rPr lang="en-US" dirty="0"/>
              <a:t>Also sample size (counted tweets) is big: 274,292</a:t>
            </a:r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16290"/>
          <a:stretch/>
        </p:blipFill>
        <p:spPr>
          <a:xfrm>
            <a:off x="1732547" y="1616242"/>
            <a:ext cx="5678906" cy="106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908" y="2738938"/>
            <a:ext cx="6134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" y="1487906"/>
            <a:ext cx="8891238" cy="4525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136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Θέση περιεχομένου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0958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7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Chi-square test for the result of the second round: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Clearly, such a difference could not be predicted</a:t>
            </a:r>
          </a:p>
          <a:p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" y="2379285"/>
            <a:ext cx="9034286" cy="24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0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of popularity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Target: Estimate candidates’ popularity based on tweets sentiment polarity</a:t>
                </a:r>
              </a:p>
              <a:p>
                <a:pPr lvl="1"/>
                <a:r>
                  <a:rPr lang="en-US" dirty="0"/>
                  <a:t>Not interested in unique users’ opinions anymore</a:t>
                </a:r>
              </a:p>
              <a:p>
                <a:pPr lvl="1"/>
                <a:r>
                  <a:rPr lang="en-US" dirty="0"/>
                  <a:t>Now likes and retweets count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𝑃𝑜𝑝𝑢𝑙𝑎𝑟𝑖𝑡𝑦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∗(#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𝑙𝑖𝑘𝑒𝑠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+#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𝑟𝑒𝑡𝑤𝑒𝑒𝑡𝑠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our Research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Social networks: how well can they inform us about public opinion dynamics?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an algorithm for election results prediction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Opportunity to test it in our case study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Q: Is it possible to predict election results through social media?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Many application areas (marketing, other types of voting,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mechanism for giving feedback to the politicians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Support for political strategy optimization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Idea: Correct your rhetoric according to the findings</a:t>
            </a:r>
          </a:p>
        </p:txBody>
      </p:sp>
    </p:spTree>
    <p:extLst>
      <p:ext uri="{BB962C8B-B14F-4D97-AF65-F5344CB8AC3E}">
        <p14:creationId xmlns:p14="http://schemas.microsoft.com/office/powerpoint/2010/main" val="359024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20" y="1482166"/>
            <a:ext cx="8834080" cy="4678002"/>
          </a:xfrm>
          <a:prstGeom prst="rect">
            <a:avLst/>
          </a:prstGeom>
        </p:spPr>
      </p:pic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Progress of popularity</a:t>
            </a:r>
            <a:endParaRPr lang="el-GR" dirty="0"/>
          </a:p>
        </p:txBody>
      </p:sp>
      <p:cxnSp>
        <p:nvCxnSpPr>
          <p:cNvPr id="7" name="Ευθεία γραμμή σύνδεσης 6"/>
          <p:cNvCxnSpPr>
            <a:cxnSpLocks/>
          </p:cNvCxnSpPr>
          <p:nvPr/>
        </p:nvCxnSpPr>
        <p:spPr>
          <a:xfrm>
            <a:off x="680483" y="4369981"/>
            <a:ext cx="809137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3093"/>
            <a:ext cx="9144000" cy="4832682"/>
          </a:xfrm>
          <a:prstGeom prst="rect">
            <a:avLst/>
          </a:prstGeom>
        </p:spPr>
      </p:pic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Progress of popularity</a:t>
            </a:r>
            <a:endParaRPr lang="el-GR" dirty="0"/>
          </a:p>
        </p:txBody>
      </p:sp>
      <p:cxnSp>
        <p:nvCxnSpPr>
          <p:cNvPr id="6" name="Ευθεία γραμμή σύνδεσης 5"/>
          <p:cNvCxnSpPr>
            <a:cxnSpLocks/>
          </p:cNvCxnSpPr>
          <p:nvPr/>
        </p:nvCxnSpPr>
        <p:spPr>
          <a:xfrm>
            <a:off x="645902" y="4444412"/>
            <a:ext cx="83359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3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feedback to the politician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make some money… ;) </a:t>
            </a:r>
          </a:p>
        </p:txBody>
      </p:sp>
    </p:spTree>
    <p:extLst>
      <p:ext uri="{BB962C8B-B14F-4D97-AF65-F5344CB8AC3E}">
        <p14:creationId xmlns:p14="http://schemas.microsoft.com/office/powerpoint/2010/main" val="103474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Strategy Optimization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Give feedback to the politician after a peak or dropdown of his/her popularity</a:t>
            </a:r>
          </a:p>
          <a:p>
            <a:pPr lvl="1"/>
            <a:r>
              <a:rPr lang="en-US" dirty="0"/>
              <a:t>Leap from quantitative analysis to qualitative</a:t>
            </a:r>
          </a:p>
          <a:p>
            <a:pPr lvl="1"/>
            <a:r>
              <a:rPr lang="en-US" u="sng" dirty="0"/>
              <a:t>Quantitative questions:</a:t>
            </a:r>
            <a:r>
              <a:rPr lang="en-US" dirty="0"/>
              <a:t> When? How much? For how long? …</a:t>
            </a:r>
          </a:p>
          <a:p>
            <a:pPr lvl="1"/>
            <a:r>
              <a:rPr lang="en-US" u="sng" dirty="0"/>
              <a:t>Qualitative questions:</a:t>
            </a:r>
            <a:r>
              <a:rPr lang="en-US" dirty="0"/>
              <a:t> Why? Any hidden facts? … </a:t>
            </a:r>
          </a:p>
          <a:p>
            <a:endParaRPr lang="en-US" dirty="0"/>
          </a:p>
          <a:p>
            <a:r>
              <a:rPr lang="en-US" dirty="0"/>
              <a:t>Qualitative information can be extracted by looking at the meaning of tweets</a:t>
            </a:r>
          </a:p>
          <a:p>
            <a:endParaRPr lang="en-US" dirty="0"/>
          </a:p>
          <a:p>
            <a:r>
              <a:rPr lang="en-US" dirty="0"/>
              <a:t>How to do it massively?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Word networks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0640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57657"/>
            <a:ext cx="8229600" cy="1229408"/>
          </a:xfrm>
        </p:spPr>
        <p:txBody>
          <a:bodyPr/>
          <a:lstStyle/>
          <a:p>
            <a:r>
              <a:rPr lang="en-US" sz="4400" dirty="0"/>
              <a:t>Macron most frequent words in negative tweets</a:t>
            </a:r>
          </a:p>
        </p:txBody>
      </p:sp>
      <p:pic>
        <p:nvPicPr>
          <p:cNvPr id="15" name="Image 14" descr="Macron-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2161" r="1102" b="3718"/>
          <a:stretch/>
        </p:blipFill>
        <p:spPr>
          <a:xfrm>
            <a:off x="157652" y="1787857"/>
            <a:ext cx="8822575" cy="4392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99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126126"/>
            <a:ext cx="8229600" cy="1229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/>
              <a:t>Le Pen most frequent words</a:t>
            </a:r>
            <a:br>
              <a:rPr lang="en-US" sz="4400" dirty="0"/>
            </a:br>
            <a:r>
              <a:rPr lang="en-US" sz="4400" dirty="0"/>
              <a:t> in negative tweets</a:t>
            </a:r>
          </a:p>
        </p:txBody>
      </p:sp>
      <p:pic>
        <p:nvPicPr>
          <p:cNvPr id="5" name="Image 4" descr="Lepen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2085" r="1204" b="3814"/>
          <a:stretch/>
        </p:blipFill>
        <p:spPr>
          <a:xfrm>
            <a:off x="189462" y="1883391"/>
            <a:ext cx="8779511" cy="4391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360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Words networks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these frequent words are linked together</a:t>
            </a:r>
          </a:p>
          <a:p>
            <a:pPr lvl="1"/>
            <a:r>
              <a:rPr lang="en-US" dirty="0"/>
              <a:t>Weight: their co-appearance in the same tweet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using the </a:t>
            </a:r>
            <a:r>
              <a:rPr lang="en-US" dirty="0" err="1"/>
              <a:t>Fruchterman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Reingold</a:t>
            </a:r>
            <a:r>
              <a:rPr lang="en-US" dirty="0"/>
              <a:t> algorithm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Bigger weight </a:t>
            </a:r>
            <a:r>
              <a:rPr lang="en-US" dirty="0"/>
              <a:t> Closer distance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Meaningful (?)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71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4024"/>
            <a:ext cx="6487804" cy="6474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38952" y="6482039"/>
            <a:ext cx="579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Palatino"/>
                <a:cs typeface="Palatino"/>
              </a:rPr>
              <a:t>Le Pen negativity network</a:t>
            </a:r>
            <a:endParaRPr lang="el-GR" sz="1800" dirty="0">
              <a:solidFill>
                <a:schemeClr val="tx2">
                  <a:lumMod val="75000"/>
                </a:schemeClr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90353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241"/>
            <a:ext cx="9144000" cy="639305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257609" y="85679"/>
            <a:ext cx="2062981" cy="14767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8"/>
          <p:cNvSpPr/>
          <p:nvPr/>
        </p:nvSpPr>
        <p:spPr>
          <a:xfrm>
            <a:off x="3664051" y="4660234"/>
            <a:ext cx="1921932" cy="130743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8"/>
          <p:cNvSpPr/>
          <p:nvPr/>
        </p:nvSpPr>
        <p:spPr>
          <a:xfrm rot="19264487">
            <a:off x="2604849" y="2547764"/>
            <a:ext cx="2438400" cy="149364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8"/>
          <p:cNvSpPr/>
          <p:nvPr/>
        </p:nvSpPr>
        <p:spPr>
          <a:xfrm>
            <a:off x="6047874" y="4660235"/>
            <a:ext cx="2967789" cy="18184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8"/>
          <p:cNvSpPr/>
          <p:nvPr/>
        </p:nvSpPr>
        <p:spPr>
          <a:xfrm>
            <a:off x="240632" y="2841738"/>
            <a:ext cx="2111090" cy="16179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540042"/>
            <a:ext cx="8229600" cy="48447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Is it possible to predict election results through social media?</a:t>
            </a:r>
          </a:p>
          <a:p>
            <a:r>
              <a:rPr lang="en-US" dirty="0"/>
              <a:t>A: Accurate prediction not possible.</a:t>
            </a:r>
          </a:p>
          <a:p>
            <a:pPr lvl="1"/>
            <a:r>
              <a:rPr lang="en-US" dirty="0"/>
              <a:t>Sarcasm effect introduces biases</a:t>
            </a:r>
          </a:p>
          <a:p>
            <a:pPr lvl="1"/>
            <a:r>
              <a:rPr lang="en-US" dirty="0"/>
              <a:t>Maybe dictionaries introduce biases</a:t>
            </a:r>
          </a:p>
          <a:p>
            <a:pPr lvl="1"/>
            <a:r>
              <a:rPr lang="en-US" dirty="0"/>
              <a:t>Known bias: Twitter’s specific demographics</a:t>
            </a:r>
          </a:p>
          <a:p>
            <a:pPr lvl="1"/>
            <a:r>
              <a:rPr lang="en-US" dirty="0"/>
              <a:t>Multiple-candidates mentions ignored</a:t>
            </a:r>
          </a:p>
          <a:p>
            <a:r>
              <a:rPr lang="en-US" dirty="0"/>
              <a:t>What about political strategy optimization?</a:t>
            </a:r>
          </a:p>
          <a:p>
            <a:pPr lvl="1"/>
            <a:r>
              <a:rPr lang="en-US" dirty="0"/>
              <a:t>Unable to use that in practice (so far…!)</a:t>
            </a:r>
          </a:p>
          <a:p>
            <a:pPr lvl="1"/>
            <a:r>
              <a:rPr lang="en-US" dirty="0"/>
              <a:t>BUT: clear differentiation among candidates and between positive and negative tweets</a:t>
            </a:r>
          </a:p>
          <a:p>
            <a:pPr lvl="1"/>
            <a:r>
              <a:rPr lang="en-US" dirty="0"/>
              <a:t>Interesting facts come on the front through word clouds and word networks</a:t>
            </a:r>
          </a:p>
        </p:txBody>
      </p:sp>
    </p:spTree>
    <p:extLst>
      <p:ext uri="{BB962C8B-B14F-4D97-AF65-F5344CB8AC3E}">
        <p14:creationId xmlns:p14="http://schemas.microsoft.com/office/powerpoint/2010/main" val="40559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	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extract useful information from Twitter Stream ?</a:t>
            </a:r>
          </a:p>
        </p:txBody>
      </p:sp>
    </p:spTree>
    <p:extLst>
      <p:ext uri="{BB962C8B-B14F-4D97-AF65-F5344CB8AC3E}">
        <p14:creationId xmlns:p14="http://schemas.microsoft.com/office/powerpoint/2010/main" val="987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Data Collection</a:t>
            </a:r>
          </a:p>
        </p:txBody>
      </p:sp>
      <p:sp>
        <p:nvSpPr>
          <p:cNvPr id="28" name="Forme libre 27"/>
          <p:cNvSpPr/>
          <p:nvPr/>
        </p:nvSpPr>
        <p:spPr>
          <a:xfrm>
            <a:off x="531396" y="2730931"/>
            <a:ext cx="2521429" cy="1389530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Raw</a:t>
            </a:r>
            <a:r>
              <a:rPr lang="fr-FR" sz="2400" kern="1200" dirty="0"/>
              <a:t> input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</a:t>
            </a:r>
            <a:r>
              <a:rPr lang="fr-FR" sz="1800" kern="1200" dirty="0" err="1"/>
              <a:t>days</a:t>
            </a:r>
            <a:r>
              <a:rPr lang="fr-FR" sz="1800" kern="1200" dirty="0"/>
              <a:t> collection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4518 files of </a:t>
            </a:r>
            <a:r>
              <a:rPr lang="fr-FR" sz="1800" kern="1200" dirty="0" err="1"/>
              <a:t>raw</a:t>
            </a:r>
            <a:r>
              <a:rPr lang="fr-FR" sz="1800" kern="1200" dirty="0"/>
              <a:t> </a:t>
            </a:r>
            <a:r>
              <a:rPr lang="fr-FR" sz="1800" kern="1200" dirty="0" err="1"/>
              <a:t>text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150 GB</a:t>
            </a:r>
          </a:p>
        </p:txBody>
      </p:sp>
      <p:sp>
        <p:nvSpPr>
          <p:cNvPr id="33" name="Flèche vers le bas 32"/>
          <p:cNvSpPr/>
          <p:nvPr/>
        </p:nvSpPr>
        <p:spPr>
          <a:xfrm>
            <a:off x="1494555" y="2130777"/>
            <a:ext cx="484632" cy="600153"/>
          </a:xfrm>
          <a:prstGeom prst="downArrow">
            <a:avLst/>
          </a:prstGeom>
          <a:solidFill>
            <a:srgbClr val="E3E6E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794471" y="1591420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Twitter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96839" y="2483971"/>
            <a:ext cx="5673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Palatino"/>
                <a:cs typeface="Palatino"/>
              </a:rPr>
              <a:t>From March 20 to May 7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Palatino"/>
                <a:cs typeface="Palatino"/>
              </a:rPr>
              <a:t>List of keywords for each of the 11 candidates</a:t>
            </a:r>
          </a:p>
        </p:txBody>
      </p:sp>
    </p:spTree>
    <p:extLst>
      <p:ext uri="{BB962C8B-B14F-4D97-AF65-F5344CB8AC3E}">
        <p14:creationId xmlns:p14="http://schemas.microsoft.com/office/powerpoint/2010/main" val="31806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 example</a:t>
            </a:r>
          </a:p>
        </p:txBody>
      </p:sp>
      <p:pic>
        <p:nvPicPr>
          <p:cNvPr id="3" name="Image 2" descr="Capture d’écran 2017-05-21 à 19.21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b="9519"/>
          <a:stretch/>
        </p:blipFill>
        <p:spPr>
          <a:xfrm>
            <a:off x="-1" y="1511654"/>
            <a:ext cx="9144000" cy="4850080"/>
          </a:xfrm>
          <a:prstGeom prst="rect">
            <a:avLst/>
          </a:prstGeom>
        </p:spPr>
      </p:pic>
      <p:pic>
        <p:nvPicPr>
          <p:cNvPr id="4" name="Image 3" descr="Capture d’écran 2017-05-21 à 19.20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b="9519"/>
          <a:stretch/>
        </p:blipFill>
        <p:spPr>
          <a:xfrm>
            <a:off x="-1" y="1511654"/>
            <a:ext cx="9144001" cy="48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irage 3"/>
          <p:cNvSpPr/>
          <p:nvPr/>
        </p:nvSpPr>
        <p:spPr>
          <a:xfrm rot="5400000">
            <a:off x="3514801" y="2914731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531396" y="2730931"/>
            <a:ext cx="2521429" cy="1389530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Raw</a:t>
            </a:r>
            <a:r>
              <a:rPr lang="fr-FR" sz="2400" kern="1200" dirty="0"/>
              <a:t> input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</a:t>
            </a:r>
            <a:r>
              <a:rPr lang="fr-FR" sz="1800" kern="1200" dirty="0" err="1"/>
              <a:t>days</a:t>
            </a:r>
            <a:r>
              <a:rPr lang="fr-FR" sz="1800" kern="1200" dirty="0"/>
              <a:t> collection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4518 files of </a:t>
            </a:r>
            <a:r>
              <a:rPr lang="fr-FR" sz="1800" kern="1200" dirty="0" err="1"/>
              <a:t>raw</a:t>
            </a:r>
            <a:r>
              <a:rPr lang="fr-FR" sz="1800" kern="1200" dirty="0"/>
              <a:t> </a:t>
            </a:r>
            <a:r>
              <a:rPr lang="fr-FR" sz="1800" kern="1200" dirty="0" err="1"/>
              <a:t>text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150 GB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01738" y="2915042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Formatting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1494555" y="2130777"/>
            <a:ext cx="484632" cy="600153"/>
          </a:xfrm>
          <a:prstGeom prst="downArrow">
            <a:avLst/>
          </a:prstGeom>
          <a:solidFill>
            <a:srgbClr val="E3E6E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794471" y="1591420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Twitter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18062" y="3472511"/>
            <a:ext cx="36456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Palatino"/>
                <a:cs typeface="Palatino"/>
              </a:rPr>
              <a:t>- Keeping only relevant fields</a:t>
            </a:r>
          </a:p>
          <a:p>
            <a:r>
              <a:rPr lang="en-US" sz="2000" dirty="0">
                <a:latin typeface="Palatino"/>
                <a:cs typeface="Palatino"/>
              </a:rPr>
              <a:t>- Saving </a:t>
            </a:r>
            <a:r>
              <a:rPr lang="en-US" sz="2000" dirty="0" err="1">
                <a:latin typeface="Palatino"/>
                <a:cs typeface="Palatino"/>
              </a:rPr>
              <a:t>retweets</a:t>
            </a:r>
            <a:r>
              <a:rPr lang="en-US" sz="2000" dirty="0">
                <a:latin typeface="Palatino"/>
                <a:cs typeface="Palatino"/>
              </a:rPr>
              <a:t> as originals</a:t>
            </a:r>
            <a:endParaRPr lang="en-US" sz="2800" dirty="0">
              <a:latin typeface="Palatino"/>
              <a:cs typeface="Palatino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2 - Formatting</a:t>
            </a:r>
          </a:p>
        </p:txBody>
      </p:sp>
    </p:spTree>
    <p:extLst>
      <p:ext uri="{BB962C8B-B14F-4D97-AF65-F5344CB8AC3E}">
        <p14:creationId xmlns:p14="http://schemas.microsoft.com/office/powerpoint/2010/main" val="33994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7-05-21 à 21.39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422"/>
            <a:ext cx="9144000" cy="443385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/>
              <a:t>Table example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Not all the fields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7912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Formatting</a:t>
            </a:r>
          </a:p>
        </p:txBody>
      </p:sp>
      <p:sp>
        <p:nvSpPr>
          <p:cNvPr id="7" name="Virage 6"/>
          <p:cNvSpPr/>
          <p:nvPr/>
        </p:nvSpPr>
        <p:spPr>
          <a:xfrm rot="5400000">
            <a:off x="3514801" y="2914731"/>
            <a:ext cx="449746" cy="1373699"/>
          </a:xfrm>
          <a:prstGeom prst="bentArrow">
            <a:avLst>
              <a:gd name="adj1" fmla="val 37295"/>
              <a:gd name="adj2" fmla="val 36676"/>
              <a:gd name="adj3" fmla="val 43474"/>
              <a:gd name="adj4" fmla="val 5166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C8CCCE"/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3052825" y="3818968"/>
            <a:ext cx="2457960" cy="1464235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Tabulated</a:t>
            </a:r>
            <a:r>
              <a:rPr lang="fr-FR" sz="2400" kern="1200" dirty="0"/>
              <a:t> </a:t>
            </a:r>
            <a:r>
              <a:rPr lang="fr-FR" sz="2400" kern="1200" dirty="0" err="1"/>
              <a:t>tweets</a:t>
            </a:r>
            <a:endParaRPr lang="fr-FR" sz="24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</a:t>
            </a:r>
            <a:r>
              <a:rPr lang="fr-FR" sz="1800" kern="1200" dirty="0" err="1"/>
              <a:t>Filtered</a:t>
            </a:r>
            <a:r>
              <a:rPr lang="fr-FR" sz="1800" kern="1200" dirty="0"/>
              <a:t> information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M </a:t>
            </a:r>
            <a:r>
              <a:rPr lang="fr-FR" sz="1800" kern="1200" dirty="0" err="1"/>
              <a:t>tweets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22 GB</a:t>
            </a:r>
          </a:p>
        </p:txBody>
      </p:sp>
      <p:sp>
        <p:nvSpPr>
          <p:cNvPr id="9" name="Forme libre 8"/>
          <p:cNvSpPr/>
          <p:nvPr/>
        </p:nvSpPr>
        <p:spPr>
          <a:xfrm>
            <a:off x="531396" y="2730931"/>
            <a:ext cx="2521429" cy="1389530"/>
          </a:xfrm>
          <a:custGeom>
            <a:avLst/>
            <a:gdLst>
              <a:gd name="connsiteX0" fmla="*/ 0 w 2233164"/>
              <a:gd name="connsiteY0" fmla="*/ 104171 h 1041709"/>
              <a:gd name="connsiteX1" fmla="*/ 104171 w 2233164"/>
              <a:gd name="connsiteY1" fmla="*/ 0 h 1041709"/>
              <a:gd name="connsiteX2" fmla="*/ 2128993 w 2233164"/>
              <a:gd name="connsiteY2" fmla="*/ 0 h 1041709"/>
              <a:gd name="connsiteX3" fmla="*/ 2233164 w 2233164"/>
              <a:gd name="connsiteY3" fmla="*/ 104171 h 1041709"/>
              <a:gd name="connsiteX4" fmla="*/ 2233164 w 2233164"/>
              <a:gd name="connsiteY4" fmla="*/ 937538 h 1041709"/>
              <a:gd name="connsiteX5" fmla="*/ 2128993 w 2233164"/>
              <a:gd name="connsiteY5" fmla="*/ 1041709 h 1041709"/>
              <a:gd name="connsiteX6" fmla="*/ 104171 w 2233164"/>
              <a:gd name="connsiteY6" fmla="*/ 1041709 h 1041709"/>
              <a:gd name="connsiteX7" fmla="*/ 0 w 2233164"/>
              <a:gd name="connsiteY7" fmla="*/ 937538 h 1041709"/>
              <a:gd name="connsiteX8" fmla="*/ 0 w 2233164"/>
              <a:gd name="connsiteY8" fmla="*/ 104171 h 10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164" h="1041709">
                <a:moveTo>
                  <a:pt x="0" y="104171"/>
                </a:moveTo>
                <a:cubicBezTo>
                  <a:pt x="0" y="46639"/>
                  <a:pt x="46639" y="0"/>
                  <a:pt x="104171" y="0"/>
                </a:cubicBezTo>
                <a:lnTo>
                  <a:pt x="2128993" y="0"/>
                </a:lnTo>
                <a:cubicBezTo>
                  <a:pt x="2186525" y="0"/>
                  <a:pt x="2233164" y="46639"/>
                  <a:pt x="2233164" y="104171"/>
                </a:cubicBezTo>
                <a:lnTo>
                  <a:pt x="2233164" y="937538"/>
                </a:lnTo>
                <a:cubicBezTo>
                  <a:pt x="2233164" y="995070"/>
                  <a:pt x="2186525" y="1041709"/>
                  <a:pt x="2128993" y="1041709"/>
                </a:cubicBezTo>
                <a:lnTo>
                  <a:pt x="104171" y="1041709"/>
                </a:lnTo>
                <a:cubicBezTo>
                  <a:pt x="46639" y="1041709"/>
                  <a:pt x="0" y="995070"/>
                  <a:pt x="0" y="937538"/>
                </a:cubicBezTo>
                <a:lnTo>
                  <a:pt x="0" y="1041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41" tIns="80041" rIns="80041" bIns="80041" numCol="1" spcCol="1270" anchor="ctr" anchorCtr="0">
            <a:noAutofit/>
          </a:bodyPr>
          <a:lstStyle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err="1"/>
              <a:t>Raw</a:t>
            </a:r>
            <a:r>
              <a:rPr lang="fr-FR" sz="2400" kern="1200" dirty="0"/>
              <a:t> input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47 </a:t>
            </a:r>
            <a:r>
              <a:rPr lang="fr-FR" sz="1800" kern="1200" dirty="0" err="1"/>
              <a:t>days</a:t>
            </a:r>
            <a:r>
              <a:rPr lang="fr-FR" sz="1800" kern="1200" dirty="0"/>
              <a:t> collection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4518 files of </a:t>
            </a:r>
            <a:r>
              <a:rPr lang="fr-FR" sz="1800" kern="1200" dirty="0" err="1"/>
              <a:t>raw</a:t>
            </a:r>
            <a:r>
              <a:rPr lang="fr-FR" sz="1800" kern="1200" dirty="0"/>
              <a:t> </a:t>
            </a:r>
            <a:r>
              <a:rPr lang="fr-FR" sz="1800" kern="1200" dirty="0" err="1"/>
              <a:t>text</a:t>
            </a:r>
            <a:endParaRPr lang="fr-FR" sz="1800" kern="1200" dirty="0"/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fr-FR" sz="1800" kern="1200" dirty="0"/>
              <a:t> 150 GB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901738" y="2915042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Formatting</a:t>
            </a:r>
          </a:p>
        </p:txBody>
      </p:sp>
      <p:sp>
        <p:nvSpPr>
          <p:cNvPr id="17" name="Flèche vers le bas 16"/>
          <p:cNvSpPr/>
          <p:nvPr/>
        </p:nvSpPr>
        <p:spPr>
          <a:xfrm>
            <a:off x="1494555" y="2130777"/>
            <a:ext cx="484632" cy="600153"/>
          </a:xfrm>
          <a:prstGeom prst="downArrow">
            <a:avLst/>
          </a:prstGeom>
          <a:solidFill>
            <a:srgbClr val="E3E6E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794471" y="1591420"/>
            <a:ext cx="18877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99901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400" dirty="0">
            <a:latin typeface="Palatino"/>
            <a:cs typeface="Palatin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xé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1044</Words>
  <Application>Microsoft Office PowerPoint</Application>
  <PresentationFormat>Προβολή στην οθόνη (4:3)</PresentationFormat>
  <Paragraphs>244</Paragraphs>
  <Slides>39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Courier New</vt:lpstr>
      <vt:lpstr>Mangal</vt:lpstr>
      <vt:lpstr>Palatino</vt:lpstr>
      <vt:lpstr>Palatino Linotype</vt:lpstr>
      <vt:lpstr>Wingdings</vt:lpstr>
      <vt:lpstr>Exécutive</vt:lpstr>
      <vt:lpstr> Understanding Public Opinion Dynamics Using Twitter Sentiment Analysis  Case Study: French Presidential Election 2017</vt:lpstr>
      <vt:lpstr>Introduction</vt:lpstr>
      <vt:lpstr>Goals of our Research</vt:lpstr>
      <vt:lpstr>Data Pipeline </vt:lpstr>
      <vt:lpstr>1 – Data Collection</vt:lpstr>
      <vt:lpstr>Input example</vt:lpstr>
      <vt:lpstr>2 - Formatting</vt:lpstr>
      <vt:lpstr>Παρουσίαση του PowerPoint</vt:lpstr>
      <vt:lpstr>2 - Formatting</vt:lpstr>
      <vt:lpstr>Παρουσίαση του PowerPoint</vt:lpstr>
      <vt:lpstr>3 - Processing</vt:lpstr>
      <vt:lpstr>Scoring</vt:lpstr>
      <vt:lpstr>Final State</vt:lpstr>
      <vt:lpstr>Παρουσίαση του PowerPoint</vt:lpstr>
      <vt:lpstr>Analysis</vt:lpstr>
      <vt:lpstr>Definition of Positiveness</vt:lpstr>
      <vt:lpstr>Definition of Positiveness</vt:lpstr>
      <vt:lpstr>Definition of Positiveness</vt:lpstr>
      <vt:lpstr>Definition of Positiveness</vt:lpstr>
      <vt:lpstr>Vote Intention Forecasting</vt:lpstr>
      <vt:lpstr>Metrics and Measurements</vt:lpstr>
      <vt:lpstr>Results</vt:lpstr>
      <vt:lpstr>Παρουσίαση του PowerPoint</vt:lpstr>
      <vt:lpstr>Results</vt:lpstr>
      <vt:lpstr>Results</vt:lpstr>
      <vt:lpstr>Results</vt:lpstr>
      <vt:lpstr>Παρουσίαση του PowerPoint</vt:lpstr>
      <vt:lpstr>Results</vt:lpstr>
      <vt:lpstr>Progress of popularity</vt:lpstr>
      <vt:lpstr>Progress of popularity</vt:lpstr>
      <vt:lpstr>Progress of popularity</vt:lpstr>
      <vt:lpstr>Giving feedback to the politician</vt:lpstr>
      <vt:lpstr>Political Strategy Optimization</vt:lpstr>
      <vt:lpstr>Macron most frequent words in negative tweets</vt:lpstr>
      <vt:lpstr>Παρουσίαση του PowerPoint</vt:lpstr>
      <vt:lpstr>Words networks</vt:lpstr>
      <vt:lpstr>Παρουσίαση του PowerPoint</vt:lpstr>
      <vt:lpstr>Παρουσίαση του PowerPoint</vt:lpstr>
      <vt:lpstr>Conclusions</vt:lpstr>
    </vt:vector>
  </TitlesOfParts>
  <Company>Ecole Centrale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Barthélémy Launet</dc:creator>
  <cp:lastModifiedBy>Andreas Psimopoulos</cp:lastModifiedBy>
  <cp:revision>184</cp:revision>
  <dcterms:created xsi:type="dcterms:W3CDTF">2017-02-27T08:14:11Z</dcterms:created>
  <dcterms:modified xsi:type="dcterms:W3CDTF">2017-05-23T18:38:06Z</dcterms:modified>
</cp:coreProperties>
</file>