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47" r:id="rId2"/>
    <p:sldId id="364" r:id="rId3"/>
    <p:sldId id="286" r:id="rId4"/>
    <p:sldId id="266" r:id="rId5"/>
    <p:sldId id="371" r:id="rId6"/>
    <p:sldId id="269" r:id="rId7"/>
    <p:sldId id="342" r:id="rId8"/>
    <p:sldId id="346" r:id="rId9"/>
    <p:sldId id="351" r:id="rId10"/>
    <p:sldId id="366" r:id="rId11"/>
    <p:sldId id="367" r:id="rId12"/>
    <p:sldId id="353" r:id="rId13"/>
    <p:sldId id="354" r:id="rId14"/>
    <p:sldId id="355" r:id="rId15"/>
    <p:sldId id="356" r:id="rId16"/>
    <p:sldId id="329" r:id="rId17"/>
    <p:sldId id="359" r:id="rId18"/>
    <p:sldId id="373" r:id="rId19"/>
    <p:sldId id="369" r:id="rId20"/>
    <p:sldId id="370" r:id="rId21"/>
    <p:sldId id="361" r:id="rId22"/>
    <p:sldId id="333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Billington" initials="LB" lastIdx="1" clrIdx="0">
    <p:extLst>
      <p:ext uri="{19B8F6BF-5375-455C-9EA6-DF929625EA0E}">
        <p15:presenceInfo xmlns:p15="http://schemas.microsoft.com/office/powerpoint/2012/main" userId="Lauren Billing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804"/>
    <a:srgbClr val="FFFF71"/>
    <a:srgbClr val="ACD433"/>
    <a:srgbClr val="FF474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: </a:t>
            </a:r>
          </a:p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Lauren Billington</a:t>
            </a:r>
          </a:p>
          <a:p>
            <a:r>
              <a:rPr lang="en-US" sz="2000" dirty="0" smtClean="0">
                <a:latin typeface="+mj-lt"/>
              </a:rPr>
              <a:t>Legislative Information Services</a:t>
            </a:r>
          </a:p>
          <a:p>
            <a:r>
              <a:rPr lang="en-US" sz="2000" dirty="0">
                <a:latin typeface="+mj-lt"/>
              </a:rPr>
              <a:t>Colorado State Legislature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Test suite passed </a:t>
            </a:r>
          </a:p>
          <a:p>
            <a:pPr marL="457200" indent="-457200"/>
            <a:r>
              <a:rPr lang="en-US" dirty="0"/>
              <a:t>Code </a:t>
            </a:r>
            <a:r>
              <a:rPr lang="en-US" dirty="0" smtClean="0"/>
              <a:t>passed QA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Test suite passed </a:t>
            </a:r>
          </a:p>
          <a:p>
            <a:pPr marL="457200" indent="-457200"/>
            <a:r>
              <a:rPr lang="en-US" dirty="0"/>
              <a:t>Code passes </a:t>
            </a:r>
            <a:r>
              <a:rPr lang="en-US" dirty="0" smtClean="0"/>
              <a:t>QA</a:t>
            </a:r>
          </a:p>
          <a:p>
            <a:pPr marL="457200" indent="-457200"/>
            <a:r>
              <a:rPr lang="en-US" dirty="0" smtClean="0"/>
              <a:t>Prod. Blows. Up.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What Happened?</a:t>
            </a:r>
          </a:p>
          <a:p>
            <a:endParaRPr lang="en-US" sz="3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Server logs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Commits and </a:t>
            </a:r>
            <a:r>
              <a:rPr lang="en-US" sz="3200" dirty="0" err="1" smtClean="0"/>
              <a:t>git</a:t>
            </a:r>
            <a:r>
              <a:rPr lang="en-US" sz="3200" dirty="0" smtClean="0"/>
              <a:t>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Terminal command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Repo Master != Prod Master</a:t>
            </a:r>
          </a:p>
        </p:txBody>
      </p:sp>
    </p:spTree>
    <p:extLst>
      <p:ext uri="{BB962C8B-B14F-4D97-AF65-F5344CB8AC3E}">
        <p14:creationId xmlns:p14="http://schemas.microsoft.com/office/powerpoint/2010/main" val="3570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C</a:t>
            </a:r>
            <a:r>
              <a:rPr lang="en-US" sz="4400" dirty="0" smtClean="0">
                <a:latin typeface="+mj-lt"/>
              </a:rPr>
              <a:t>ulprit</a:t>
            </a:r>
            <a:r>
              <a:rPr lang="en-US" sz="4400" dirty="0" smtClean="0">
                <a:latin typeface="+mj-lt"/>
              </a:rPr>
              <a:t>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</p:txBody>
      </p:sp>
    </p:spTree>
    <p:extLst>
      <p:ext uri="{BB962C8B-B14F-4D97-AF65-F5344CB8AC3E}">
        <p14:creationId xmlns:p14="http://schemas.microsoft.com/office/powerpoint/2010/main" val="3547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Culprit?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  <a:p>
            <a:r>
              <a:rPr lang="en-US" sz="3200" dirty="0" smtClean="0">
                <a:latin typeface="+mj-lt"/>
              </a:rPr>
              <a:t>COMMUNICATION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631721" y="2993358"/>
            <a:ext cx="1949570" cy="172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Callout 6"/>
          <p:cNvSpPr/>
          <p:nvPr/>
        </p:nvSpPr>
        <p:spPr>
          <a:xfrm>
            <a:off x="1242204" y="4243220"/>
            <a:ext cx="2708694" cy="1814825"/>
          </a:xfrm>
          <a:prstGeom prst="wedgeEllipseCallou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 flipH="1">
            <a:off x="5443268" y="4243220"/>
            <a:ext cx="2705818" cy="1814825"/>
          </a:xfrm>
          <a:prstGeom prst="wedgeEllipseCallou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12576" y="4445782"/>
            <a:ext cx="236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I’m so glad </a:t>
            </a:r>
          </a:p>
          <a:p>
            <a:pPr algn="ctr"/>
            <a:r>
              <a:rPr lang="en-US" sz="2000" dirty="0" smtClean="0"/>
              <a:t>we’re using these Procedural </a:t>
            </a:r>
            <a:r>
              <a:rPr lang="en-US" sz="2000" dirty="0"/>
              <a:t>S</a:t>
            </a:r>
            <a:r>
              <a:rPr lang="en-US" sz="2000" dirty="0" smtClean="0"/>
              <a:t>cripts in all our </a:t>
            </a:r>
            <a:r>
              <a:rPr lang="en-US" sz="2000" dirty="0" err="1" smtClean="0"/>
              <a:t>env’s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9693" y="4796688"/>
            <a:ext cx="23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I’ll just pull the new changes!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3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Culprit (technically)</a:t>
            </a:r>
            <a:r>
              <a:rPr lang="en-US" sz="4400" dirty="0" smtClean="0">
                <a:latin typeface="+mj-lt"/>
              </a:rPr>
              <a:t>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</p:txBody>
      </p:sp>
    </p:spTree>
    <p:extLst>
      <p:ext uri="{BB962C8B-B14F-4D97-AF65-F5344CB8AC3E}">
        <p14:creationId xmlns:p14="http://schemas.microsoft.com/office/powerpoint/2010/main" val="3079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“In </a:t>
            </a:r>
            <a:r>
              <a:rPr lang="en-US" sz="2400" dirty="0"/>
              <a:t>its default mode, </a:t>
            </a:r>
            <a:r>
              <a:rPr lang="en-US" sz="2400" dirty="0" err="1"/>
              <a:t>git</a:t>
            </a:r>
            <a:r>
              <a:rPr lang="en-US" sz="2400" dirty="0"/>
              <a:t> pull is shorthand </a:t>
            </a:r>
            <a:r>
              <a:rPr lang="en-US" sz="2400" dirty="0" smtClean="0"/>
              <a:t>for</a:t>
            </a:r>
          </a:p>
          <a:p>
            <a:pPr marL="0" indent="0" algn="ctr">
              <a:buNone/>
            </a:pP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fetch’ followed </a:t>
            </a:r>
            <a:r>
              <a:rPr lang="en-US" sz="2400" dirty="0"/>
              <a:t>by </a:t>
            </a:r>
            <a:r>
              <a:rPr lang="en-US" sz="2400" dirty="0" smtClean="0"/>
              <a:t>‘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merge </a:t>
            </a:r>
            <a:r>
              <a:rPr lang="en-US" sz="2400" dirty="0" smtClean="0"/>
              <a:t>FETCH_HEAD’.”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3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Using ‘</a:t>
            </a:r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62299" y="1306444"/>
            <a:ext cx="4782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r>
              <a:rPr lang="en-US" sz="2400" dirty="0" smtClean="0"/>
              <a:t>1 copy of the whole codebase </a:t>
            </a:r>
          </a:p>
          <a:p>
            <a:pPr lvl="1"/>
            <a:r>
              <a:rPr lang="en-US" sz="2400" b="1" dirty="0"/>
              <a:t>i</a:t>
            </a:r>
            <a:r>
              <a:rPr lang="en-US" sz="2400" b="1" dirty="0" smtClean="0"/>
              <a:t>ncluding </a:t>
            </a:r>
            <a:r>
              <a:rPr lang="en-US" sz="2400" dirty="0" smtClean="0"/>
              <a:t>your new changes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9096" y="3417488"/>
            <a:ext cx="421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</a:t>
            </a:r>
            <a:r>
              <a:rPr lang="en-US" sz="2400" dirty="0" smtClean="0"/>
              <a:t>commit has a </a:t>
            </a:r>
          </a:p>
          <a:p>
            <a:r>
              <a:rPr lang="en-US" sz="2400" dirty="0" smtClean="0"/>
              <a:t>checksum hash (SHA*)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 you can identify/use it</a:t>
            </a:r>
          </a:p>
          <a:p>
            <a:endParaRPr lang="en-US" sz="2800" dirty="0" smtClean="0"/>
          </a:p>
          <a:p>
            <a:r>
              <a:rPr lang="en-US" sz="2000" dirty="0" smtClean="0"/>
              <a:t>*SHA = Secure Hash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4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413377" y="189133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967" y="5469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Repo       vs        Prod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77510" y="16196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13377" y="2428408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77510" y="2156674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413377" y="296548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77510" y="269374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13377" y="350255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77510" y="323082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13377" y="4013976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77510" y="3742242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413377" y="4542652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277510" y="4270918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413377" y="5071327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277510" y="4799593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413377" y="560000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77510" y="5328267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689209" y="400965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553342" y="3737920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689209" y="4538330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53342" y="4266596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89209" y="5067005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53342" y="4795271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89209" y="5595679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53342" y="5323945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64876" y="2361718"/>
            <a:ext cx="21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Commits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097" y="3969599"/>
            <a:ext cx="170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 that were changed via rebase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92118" y="4782242"/>
            <a:ext cx="232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most recent commit that both Prod’s branch and the Master branch share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85110" y="5520906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0834" y="5513727"/>
            <a:ext cx="708592" cy="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60942" y="3831099"/>
            <a:ext cx="170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 that now exist only on the </a:t>
            </a:r>
          </a:p>
          <a:p>
            <a:r>
              <a:rPr lang="en-US" dirty="0" smtClean="0"/>
              <a:t>Prod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endParaRPr lang="en-US" sz="6000" dirty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My Team’s recent </a:t>
            </a:r>
            <a:r>
              <a:rPr lang="en-US" sz="4400" dirty="0" err="1" smtClean="0">
                <a:latin typeface="+mj-lt"/>
              </a:rPr>
              <a:t>Gitastrophy</a:t>
            </a:r>
            <a:endParaRPr lang="en-US" sz="4400" dirty="0" smtClean="0"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a</a:t>
            </a:r>
            <a:r>
              <a:rPr lang="en-US" sz="4400" dirty="0" smtClean="0">
                <a:latin typeface="+mj-lt"/>
              </a:rPr>
              <a:t> PERFECT example!</a:t>
            </a:r>
            <a:endParaRPr lang="en-US" sz="44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4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83" y="54699"/>
            <a:ext cx="8144984" cy="1409808"/>
          </a:xfrm>
        </p:spPr>
        <p:txBody>
          <a:bodyPr/>
          <a:lstStyle/>
          <a:p>
            <a:pPr algn="ctr"/>
            <a:r>
              <a:rPr lang="en-US" dirty="0" smtClean="0"/>
              <a:t>Repo vs Prod</a:t>
            </a:r>
            <a:endParaRPr lang="en-US" dirty="0"/>
          </a:p>
        </p:txBody>
      </p:sp>
      <p:cxnSp>
        <p:nvCxnSpPr>
          <p:cNvPr id="46" name="Straight Connector 45"/>
          <p:cNvCxnSpPr>
            <a:stCxn id="47" idx="4"/>
          </p:cNvCxnSpPr>
          <p:nvPr/>
        </p:nvCxnSpPr>
        <p:spPr>
          <a:xfrm flipH="1">
            <a:off x="2415390" y="3736956"/>
            <a:ext cx="1471292" cy="15997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700732" y="2324040"/>
            <a:ext cx="371899" cy="1412916"/>
            <a:chOff x="3392118" y="1441203"/>
            <a:chExt cx="271733" cy="345172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527985" y="1712937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92118" y="1441203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527985" y="2250011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92118" y="1978277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27985" y="2787084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92118" y="2515350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527985" y="3324157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92118" y="3052423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27985" y="3835579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392118" y="3563845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527985" y="4364255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392118" y="4092521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7" name="Oval 46"/>
            <p:cNvSpPr/>
            <p:nvPr/>
          </p:nvSpPr>
          <p:spPr>
            <a:xfrm>
              <a:off x="3392118" y="4621196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2413377" y="560000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77510" y="5328267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920794" y="259577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84927" y="2324040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20794" y="3124450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784927" y="2852716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>
            <a:stCxn id="57" idx="4"/>
          </p:cNvCxnSpPr>
          <p:nvPr/>
        </p:nvCxnSpPr>
        <p:spPr>
          <a:xfrm>
            <a:off x="4920794" y="3653124"/>
            <a:ext cx="1770428" cy="167922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84927" y="3381391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89209" y="5595679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53342" y="5323945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392118" y="4782242"/>
            <a:ext cx="232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most recent commit that both Prod’s branch and the Master branch share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85110" y="5520906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0834" y="5513727"/>
            <a:ext cx="708592" cy="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49243" y="1602088"/>
            <a:ext cx="3631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hiller" panose="04020404031007020602" pitchFamily="82" charset="0"/>
              </a:rPr>
              <a:t>Now MERGE!</a:t>
            </a:r>
            <a:endParaRPr lang="en-US" sz="60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The Fix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 &amp;&amp;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 upstream/master’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Kinda</a:t>
            </a:r>
            <a:r>
              <a:rPr lang="en-US" dirty="0" smtClean="0">
                <a:latin typeface="+mj-lt"/>
              </a:rPr>
              <a:t>  anticlimactic  ending…</a:t>
            </a:r>
          </a:p>
        </p:txBody>
      </p:sp>
    </p:spTree>
    <p:extLst>
      <p:ext uri="{BB962C8B-B14F-4D97-AF65-F5344CB8AC3E}">
        <p14:creationId xmlns:p14="http://schemas.microsoft.com/office/powerpoint/2010/main" val="231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…And also team communication…</a:t>
            </a:r>
            <a:endParaRPr lang="en-US" sz="20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I hope you know a bit more </a:t>
            </a:r>
          </a:p>
          <a:p>
            <a:r>
              <a:rPr lang="en-US" sz="3200" dirty="0" smtClean="0">
                <a:latin typeface="+mj-lt"/>
              </a:rPr>
              <a:t>than you did before</a:t>
            </a:r>
          </a:p>
        </p:txBody>
      </p:sp>
    </p:spTree>
    <p:extLst>
      <p:ext uri="{BB962C8B-B14F-4D97-AF65-F5344CB8AC3E}">
        <p14:creationId xmlns:p14="http://schemas.microsoft.com/office/powerpoint/2010/main" val="17893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endParaRPr lang="en-US" sz="4400" dirty="0" smtClean="0"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Thank you!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7043" y="2300630"/>
            <a:ext cx="556855" cy="55685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1" y="2857485"/>
            <a:ext cx="1" cy="5376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99" y="2407527"/>
            <a:ext cx="1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“HEAD”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54271" y="2532037"/>
            <a:ext cx="587661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57063" y="2985430"/>
            <a:ext cx="3158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 </a:t>
            </a:r>
          </a:p>
          <a:p>
            <a:r>
              <a:rPr lang="en-US" dirty="0" smtClean="0"/>
              <a:t>is basically a </a:t>
            </a:r>
          </a:p>
          <a:p>
            <a:r>
              <a:rPr lang="en-US" dirty="0" smtClean="0"/>
              <a:t>Singly Linked List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most up-to-date Dot is always named “Head”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8222" y="2931030"/>
            <a:ext cx="19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 </a:t>
            </a:r>
            <a:r>
              <a:rPr lang="en-US" sz="2400" b="1" dirty="0"/>
              <a:t>Shiny 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73610" y="4953921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3859" y="403433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3859" y="2216244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3102" y="1318807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9681" y="3128622"/>
            <a:ext cx="8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Also Saved </a:t>
            </a:r>
          </a:p>
          <a:p>
            <a:pPr algn="ctr"/>
            <a:r>
              <a:rPr lang="en-US" sz="1000" dirty="0" smtClean="0"/>
              <a:t>Changes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76845" y="7246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Commit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9804" y="1130060"/>
            <a:ext cx="1777041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99805" y="1247561"/>
            <a:ext cx="1860154" cy="114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99805" y="1258979"/>
            <a:ext cx="2110164" cy="20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86631" y="1269753"/>
            <a:ext cx="2381894" cy="28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86630" y="1224590"/>
            <a:ext cx="2609724" cy="38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62299" y="1306444"/>
            <a:ext cx="4782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r>
              <a:rPr lang="en-US" sz="2400" dirty="0" smtClean="0"/>
              <a:t>1 copy of the whole codebase </a:t>
            </a:r>
          </a:p>
          <a:p>
            <a:pPr lvl="1"/>
            <a:r>
              <a:rPr lang="en-US" sz="2400" b="1" dirty="0"/>
              <a:t>i</a:t>
            </a:r>
            <a:r>
              <a:rPr lang="en-US" sz="2400" b="1" dirty="0" smtClean="0"/>
              <a:t>ncluding </a:t>
            </a:r>
            <a:r>
              <a:rPr lang="en-US" sz="2400" dirty="0" smtClean="0"/>
              <a:t>your new changes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9096" y="3417488"/>
            <a:ext cx="421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</a:t>
            </a:r>
            <a:r>
              <a:rPr lang="en-US" sz="2400" dirty="0" smtClean="0"/>
              <a:t>commit has a </a:t>
            </a:r>
          </a:p>
          <a:p>
            <a:r>
              <a:rPr lang="en-US" sz="2400" dirty="0" smtClean="0"/>
              <a:t>checksum hash (SHA*)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 you can identify/use it</a:t>
            </a:r>
          </a:p>
          <a:p>
            <a:endParaRPr lang="en-US" sz="2800" dirty="0" smtClean="0"/>
          </a:p>
          <a:p>
            <a:r>
              <a:rPr lang="en-US" sz="2000" dirty="0" smtClean="0"/>
              <a:t>*SHA = Secure Hash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31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Rebasing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us to treat integration like a Singly Linked List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27" y="3212448"/>
            <a:ext cx="5656647" cy="1655545"/>
          </a:xfrm>
        </p:spPr>
        <p:txBody>
          <a:bodyPr numCol="2">
            <a:normAutofit/>
          </a:bodyPr>
          <a:lstStyle/>
          <a:p>
            <a:pPr lvl="2"/>
            <a:r>
              <a:rPr lang="en-US" dirty="0" smtClean="0"/>
              <a:t>Fast Forward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Ours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Octopus</a:t>
            </a:r>
          </a:p>
          <a:p>
            <a:pPr lvl="2"/>
            <a:r>
              <a:rPr lang="en-US" dirty="0" smtClean="0"/>
              <a:t>Resolve</a:t>
            </a:r>
          </a:p>
          <a:p>
            <a:pPr lvl="2"/>
            <a:r>
              <a:rPr lang="en-US" dirty="0" smtClean="0"/>
              <a:t>Subtree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merge’ (no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‘hey </a:t>
            </a:r>
            <a:r>
              <a:rPr lang="en-US" dirty="0" err="1" smtClean="0"/>
              <a:t>Git</a:t>
            </a:r>
            <a:r>
              <a:rPr lang="en-US" dirty="0" smtClean="0"/>
              <a:t> make decisions for me </a:t>
            </a:r>
            <a:r>
              <a:rPr lang="en-US" dirty="0" err="1" smtClean="0"/>
              <a:t>plz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one of 6 </a:t>
            </a:r>
            <a:r>
              <a:rPr lang="en-US" dirty="0" smtClean="0"/>
              <a:t>merging strategies: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Sole developer</a:t>
            </a:r>
          </a:p>
          <a:p>
            <a:r>
              <a:rPr lang="en-US" dirty="0" smtClean="0"/>
              <a:t>Using rebase workflow</a:t>
            </a:r>
          </a:p>
          <a:p>
            <a:r>
              <a:rPr lang="en-US" dirty="0" smtClean="0"/>
              <a:t>Lots of refactors and new features</a:t>
            </a: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15591</TotalTime>
  <Words>450</Words>
  <Application>Microsoft Office PowerPoint</Application>
  <PresentationFormat>On-screen Show 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Chiller</vt:lpstr>
      <vt:lpstr>Courier New</vt:lpstr>
      <vt:lpstr>Office Theme</vt:lpstr>
      <vt:lpstr>PowerPoint Presentation</vt:lpstr>
      <vt:lpstr>PowerPoint Presentation</vt:lpstr>
      <vt:lpstr>The Classic Visualization</vt:lpstr>
      <vt:lpstr>PowerPoint Presentation</vt:lpstr>
      <vt:lpstr>PowerPoint Presentation</vt:lpstr>
      <vt:lpstr>The simplest use case</vt:lpstr>
      <vt:lpstr>Rebasing vs Merge</vt:lpstr>
      <vt:lpstr>Rebasing vs Merge</vt:lpstr>
      <vt:lpstr>Flash Forward: Gitastrophy</vt:lpstr>
      <vt:lpstr>Flash Forward: Gitastrophy</vt:lpstr>
      <vt:lpstr>Flash Forward: Gitastrophy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‘git rebase -i’</vt:lpstr>
      <vt:lpstr>PowerPoint Presentation</vt:lpstr>
      <vt:lpstr>Repo       vs        Prod</vt:lpstr>
      <vt:lpstr>Repo vs Prod</vt:lpstr>
      <vt:lpstr>PowerPoint Presentation</vt:lpstr>
      <vt:lpstr>PowerPoint Presentation</vt:lpstr>
      <vt:lpstr>PowerPoint Presentation</vt:lpstr>
    </vt:vector>
  </TitlesOfParts>
  <Company>Colorado General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Billington</dc:creator>
  <cp:lastModifiedBy>Lauren Billington</cp:lastModifiedBy>
  <cp:revision>148</cp:revision>
  <dcterms:created xsi:type="dcterms:W3CDTF">2020-11-06T21:38:51Z</dcterms:created>
  <dcterms:modified xsi:type="dcterms:W3CDTF">2021-04-15T17:26:17Z</dcterms:modified>
</cp:coreProperties>
</file>