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347" r:id="rId2"/>
    <p:sldId id="340" r:id="rId3"/>
    <p:sldId id="364" r:id="rId4"/>
    <p:sldId id="348" r:id="rId5"/>
    <p:sldId id="286" r:id="rId6"/>
    <p:sldId id="265" r:id="rId7"/>
    <p:sldId id="266" r:id="rId8"/>
    <p:sldId id="268" r:id="rId9"/>
    <p:sldId id="269" r:id="rId10"/>
    <p:sldId id="342" r:id="rId11"/>
    <p:sldId id="346" r:id="rId12"/>
    <p:sldId id="351" r:id="rId13"/>
    <p:sldId id="366" r:id="rId14"/>
    <p:sldId id="367" r:id="rId15"/>
    <p:sldId id="353" r:id="rId16"/>
    <p:sldId id="371" r:id="rId17"/>
    <p:sldId id="354" r:id="rId18"/>
    <p:sldId id="355" r:id="rId19"/>
    <p:sldId id="356" r:id="rId20"/>
    <p:sldId id="329" r:id="rId21"/>
    <p:sldId id="359" r:id="rId22"/>
    <p:sldId id="357" r:id="rId23"/>
    <p:sldId id="369" r:id="rId24"/>
    <p:sldId id="370" r:id="rId25"/>
    <p:sldId id="361" r:id="rId26"/>
    <p:sldId id="333" r:id="rId27"/>
    <p:sldId id="36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en Billington" initials="LB" lastIdx="1" clrIdx="0">
    <p:extLst>
      <p:ext uri="{19B8F6BF-5375-455C-9EA6-DF929625EA0E}">
        <p15:presenceInfo xmlns:p15="http://schemas.microsoft.com/office/powerpoint/2012/main" userId="Lauren Billingt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A804"/>
    <a:srgbClr val="FFFF71"/>
    <a:srgbClr val="ACD433"/>
    <a:srgbClr val="FF474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0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6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4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3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9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1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2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3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0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79E66-9FE9-4EDE-91DF-3560A99C9BC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8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1079500"/>
            <a:ext cx="7507537" cy="5270500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latin typeface="+mj-lt"/>
              </a:rPr>
              <a:t>Git</a:t>
            </a:r>
            <a:r>
              <a:rPr lang="en-US" sz="4400" dirty="0" smtClean="0">
                <a:latin typeface="+mj-lt"/>
              </a:rPr>
              <a:t>: </a:t>
            </a:r>
          </a:p>
          <a:p>
            <a:r>
              <a:rPr lang="en-US" sz="4400" dirty="0" smtClean="0">
                <a:latin typeface="+mj-lt"/>
              </a:rPr>
              <a:t>Fetch, Pull</a:t>
            </a:r>
          </a:p>
          <a:p>
            <a:r>
              <a:rPr lang="en-US" sz="4400" dirty="0" smtClean="0">
                <a:latin typeface="+mj-lt"/>
              </a:rPr>
              <a:t>Rebase, Merge</a:t>
            </a:r>
            <a:endParaRPr lang="en-US" sz="4400" dirty="0">
              <a:latin typeface="+mj-lt"/>
            </a:endParaRPr>
          </a:p>
          <a:p>
            <a:endParaRPr lang="en-US" sz="3200" dirty="0" smtClean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endParaRPr lang="en-US" sz="3200" dirty="0" smtClean="0">
              <a:latin typeface="+mj-lt"/>
            </a:endParaRPr>
          </a:p>
          <a:p>
            <a:r>
              <a:rPr lang="en-US" sz="3200" dirty="0" smtClean="0">
                <a:latin typeface="+mj-lt"/>
              </a:rPr>
              <a:t>Lauren Billington</a:t>
            </a:r>
          </a:p>
          <a:p>
            <a:r>
              <a:rPr lang="en-US" sz="2000" dirty="0" smtClean="0">
                <a:latin typeface="+mj-lt"/>
              </a:rPr>
              <a:t>Legislative Information Services</a:t>
            </a:r>
          </a:p>
          <a:p>
            <a:r>
              <a:rPr lang="en-US" sz="2000" dirty="0">
                <a:latin typeface="+mj-lt"/>
              </a:rPr>
              <a:t>Colorado State Legislature</a:t>
            </a:r>
          </a:p>
          <a:p>
            <a:endParaRPr lang="en-US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137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Rebasing vs Merge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6027" y="1901023"/>
            <a:ext cx="7886700" cy="2622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Rebasing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orces us to treat integration like a Singly Linked List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Rebasing vs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27" y="3212448"/>
            <a:ext cx="5656647" cy="1655545"/>
          </a:xfrm>
        </p:spPr>
        <p:txBody>
          <a:bodyPr numCol="2">
            <a:normAutofit/>
          </a:bodyPr>
          <a:lstStyle/>
          <a:p>
            <a:pPr lvl="2"/>
            <a:r>
              <a:rPr lang="en-US" dirty="0" smtClean="0"/>
              <a:t>Fast Forward</a:t>
            </a:r>
          </a:p>
          <a:p>
            <a:pPr lvl="2"/>
            <a:r>
              <a:rPr lang="en-US" dirty="0" smtClean="0"/>
              <a:t>Recursive</a:t>
            </a:r>
          </a:p>
          <a:p>
            <a:pPr lvl="2"/>
            <a:r>
              <a:rPr lang="en-US" dirty="0" smtClean="0"/>
              <a:t>Ours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Octopus</a:t>
            </a:r>
          </a:p>
          <a:p>
            <a:pPr lvl="2"/>
            <a:r>
              <a:rPr lang="en-US" dirty="0" smtClean="0"/>
              <a:t>Resolve</a:t>
            </a:r>
          </a:p>
          <a:p>
            <a:pPr lvl="2"/>
            <a:r>
              <a:rPr lang="en-US" dirty="0" smtClean="0"/>
              <a:t>Subtree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6027" y="1901023"/>
            <a:ext cx="7886700" cy="2622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‘</a:t>
            </a:r>
            <a:r>
              <a:rPr lang="en-US" dirty="0" err="1" smtClean="0"/>
              <a:t>git</a:t>
            </a:r>
            <a:r>
              <a:rPr lang="en-US" dirty="0" smtClean="0"/>
              <a:t> merge’ (no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‘hey </a:t>
            </a:r>
            <a:r>
              <a:rPr lang="en-US" dirty="0" err="1" smtClean="0"/>
              <a:t>Git</a:t>
            </a:r>
            <a:r>
              <a:rPr lang="en-US" dirty="0" smtClean="0"/>
              <a:t> make decisions for me </a:t>
            </a:r>
            <a:r>
              <a:rPr lang="en-US" dirty="0" err="1" smtClean="0"/>
              <a:t>plz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Attempts </a:t>
            </a:r>
            <a:r>
              <a:rPr lang="en-US" dirty="0"/>
              <a:t>one of 6 </a:t>
            </a:r>
            <a:r>
              <a:rPr lang="en-US" dirty="0" smtClean="0"/>
              <a:t>merging strategies:</a:t>
            </a:r>
            <a:endParaRPr lang="en-US" dirty="0"/>
          </a:p>
          <a:p>
            <a:pPr lvl="1"/>
            <a:endParaRPr lang="en-US" dirty="0" smtClean="0"/>
          </a:p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62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Flash Forward: </a:t>
            </a:r>
            <a:r>
              <a:rPr lang="en-US" dirty="0" err="1" smtClean="0"/>
              <a:t>Gitastrophy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44310" y="2013166"/>
            <a:ext cx="7886700" cy="2622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Sole developer</a:t>
            </a:r>
          </a:p>
          <a:p>
            <a:r>
              <a:rPr lang="en-US" dirty="0" smtClean="0"/>
              <a:t>Using rebase workflow</a:t>
            </a:r>
          </a:p>
          <a:p>
            <a:r>
              <a:rPr lang="en-US" dirty="0" smtClean="0"/>
              <a:t>Lots of refactors and new features</a:t>
            </a:r>
            <a:endParaRPr lang="en-US" dirty="0" smtClean="0"/>
          </a:p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38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Flash Forward: </a:t>
            </a:r>
            <a:r>
              <a:rPr lang="en-US" dirty="0" err="1" smtClean="0"/>
              <a:t>Gitastrophy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44310" y="2013166"/>
            <a:ext cx="7886700" cy="2622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dirty="0"/>
              <a:t>Test suite passed </a:t>
            </a:r>
          </a:p>
          <a:p>
            <a:pPr marL="457200" indent="-457200"/>
            <a:r>
              <a:rPr lang="en-US" dirty="0"/>
              <a:t>Code </a:t>
            </a:r>
            <a:r>
              <a:rPr lang="en-US" dirty="0" smtClean="0"/>
              <a:t>passed QA</a:t>
            </a:r>
            <a:endParaRPr lang="en-US" dirty="0"/>
          </a:p>
          <a:p>
            <a:pPr lvl="1"/>
            <a:endParaRPr lang="en-US" dirty="0" smtClean="0"/>
          </a:p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05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Flash Forward: </a:t>
            </a:r>
            <a:r>
              <a:rPr lang="en-US" dirty="0" err="1" smtClean="0"/>
              <a:t>Gitastrophy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44310" y="2013166"/>
            <a:ext cx="7886700" cy="2622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dirty="0"/>
              <a:t>Test suite passed </a:t>
            </a:r>
          </a:p>
          <a:p>
            <a:pPr marL="457200" indent="-457200"/>
            <a:r>
              <a:rPr lang="en-US" dirty="0"/>
              <a:t>Code passes </a:t>
            </a:r>
            <a:r>
              <a:rPr lang="en-US" dirty="0" smtClean="0"/>
              <a:t>QA</a:t>
            </a:r>
          </a:p>
          <a:p>
            <a:pPr marL="457200" indent="-457200"/>
            <a:r>
              <a:rPr lang="en-US" dirty="0" smtClean="0"/>
              <a:t>Prod. Blows. Up.</a:t>
            </a:r>
            <a:endParaRPr lang="en-US" dirty="0"/>
          </a:p>
          <a:p>
            <a:pPr lvl="1"/>
            <a:endParaRPr lang="en-US" dirty="0" smtClean="0"/>
          </a:p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8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863600"/>
            <a:ext cx="7507537" cy="54864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+mj-lt"/>
              </a:rPr>
              <a:t>What Happened?</a:t>
            </a:r>
          </a:p>
          <a:p>
            <a:endParaRPr lang="en-US" sz="32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Server logs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Commits and </a:t>
            </a:r>
            <a:r>
              <a:rPr lang="en-US" sz="3200" dirty="0" err="1" smtClean="0"/>
              <a:t>git</a:t>
            </a:r>
            <a:r>
              <a:rPr lang="en-US" sz="3200" dirty="0" smtClean="0"/>
              <a:t> history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Terminal command history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 smtClean="0"/>
              <a:t>Repo Master != Prod Master</a:t>
            </a:r>
          </a:p>
        </p:txBody>
      </p:sp>
    </p:spTree>
    <p:extLst>
      <p:ext uri="{BB962C8B-B14F-4D97-AF65-F5344CB8AC3E}">
        <p14:creationId xmlns:p14="http://schemas.microsoft.com/office/powerpoint/2010/main" val="357095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863600"/>
            <a:ext cx="7507537" cy="54864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+mj-lt"/>
              </a:rPr>
              <a:t>What Happened?</a:t>
            </a:r>
          </a:p>
          <a:p>
            <a:endParaRPr lang="en-US" sz="32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Code for new features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Pre-refactor code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Code that I had removed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05063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863600"/>
            <a:ext cx="7507537" cy="54864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j-lt"/>
              </a:rPr>
              <a:t>C</a:t>
            </a:r>
            <a:r>
              <a:rPr lang="en-US" sz="4400" dirty="0" smtClean="0">
                <a:latin typeface="+mj-lt"/>
              </a:rPr>
              <a:t>ulprit</a:t>
            </a:r>
            <a:r>
              <a:rPr lang="en-US" sz="4400" dirty="0" smtClean="0">
                <a:latin typeface="+mj-lt"/>
              </a:rPr>
              <a:t>?</a:t>
            </a:r>
          </a:p>
          <a:p>
            <a:endParaRPr lang="en-US" sz="3200" dirty="0" smtClean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r>
              <a:rPr lang="en-US" sz="3200" dirty="0" smtClean="0">
                <a:latin typeface="+mj-lt"/>
              </a:rPr>
              <a:t>‘</a:t>
            </a:r>
            <a:r>
              <a:rPr lang="en-US" sz="3200" dirty="0" err="1" smtClean="0">
                <a:latin typeface="+mj-lt"/>
              </a:rPr>
              <a:t>git</a:t>
            </a:r>
            <a:r>
              <a:rPr lang="en-US" sz="3200" dirty="0" smtClean="0">
                <a:latin typeface="+mj-lt"/>
              </a:rPr>
              <a:t> pull’</a:t>
            </a:r>
          </a:p>
        </p:txBody>
      </p:sp>
    </p:spTree>
    <p:extLst>
      <p:ext uri="{BB962C8B-B14F-4D97-AF65-F5344CB8AC3E}">
        <p14:creationId xmlns:p14="http://schemas.microsoft.com/office/powerpoint/2010/main" val="354747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863600"/>
            <a:ext cx="7507537" cy="54864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j-lt"/>
              </a:rPr>
              <a:t>Culprit?</a:t>
            </a:r>
          </a:p>
          <a:p>
            <a:endParaRPr lang="en-US" sz="3200" dirty="0" smtClean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r>
              <a:rPr lang="en-US" sz="3200" dirty="0" smtClean="0">
                <a:latin typeface="+mj-lt"/>
              </a:rPr>
              <a:t>‘</a:t>
            </a:r>
            <a:r>
              <a:rPr lang="en-US" sz="3200" dirty="0" err="1" smtClean="0">
                <a:latin typeface="+mj-lt"/>
              </a:rPr>
              <a:t>git</a:t>
            </a:r>
            <a:r>
              <a:rPr lang="en-US" sz="3200" dirty="0" smtClean="0">
                <a:latin typeface="+mj-lt"/>
              </a:rPr>
              <a:t> pull’</a:t>
            </a:r>
          </a:p>
          <a:p>
            <a:r>
              <a:rPr lang="en-US" sz="3200" dirty="0" smtClean="0">
                <a:latin typeface="+mj-lt"/>
              </a:rPr>
              <a:t>COMMUNICATION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631721" y="2993358"/>
            <a:ext cx="1949570" cy="1725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39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863600"/>
            <a:ext cx="7507537" cy="54864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+mj-lt"/>
              </a:rPr>
              <a:t>Culprit (technically)</a:t>
            </a:r>
            <a:r>
              <a:rPr lang="en-US" sz="4400" dirty="0" smtClean="0">
                <a:latin typeface="+mj-lt"/>
              </a:rPr>
              <a:t>?</a:t>
            </a:r>
          </a:p>
          <a:p>
            <a:endParaRPr lang="en-US" sz="3200" dirty="0" smtClean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r>
              <a:rPr lang="en-US" sz="3200" dirty="0" smtClean="0">
                <a:latin typeface="+mj-lt"/>
              </a:rPr>
              <a:t>‘</a:t>
            </a:r>
            <a:r>
              <a:rPr lang="en-US" sz="3200" dirty="0" err="1" smtClean="0">
                <a:latin typeface="+mj-lt"/>
              </a:rPr>
              <a:t>git</a:t>
            </a:r>
            <a:r>
              <a:rPr lang="en-US" sz="3200" dirty="0" smtClean="0">
                <a:latin typeface="+mj-lt"/>
              </a:rPr>
              <a:t> pull’</a:t>
            </a:r>
          </a:p>
        </p:txBody>
      </p:sp>
    </p:spTree>
    <p:extLst>
      <p:ext uri="{BB962C8B-B14F-4D97-AF65-F5344CB8AC3E}">
        <p14:creationId xmlns:p14="http://schemas.microsoft.com/office/powerpoint/2010/main" val="30792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863600"/>
            <a:ext cx="7507537" cy="5486400"/>
          </a:xfrm>
        </p:spPr>
        <p:txBody>
          <a:bodyPr>
            <a:normAutofit/>
          </a:bodyPr>
          <a:lstStyle/>
          <a:p>
            <a:endParaRPr lang="en-US" sz="6000" dirty="0">
              <a:latin typeface="+mj-lt"/>
            </a:endParaRPr>
          </a:p>
          <a:p>
            <a:r>
              <a:rPr lang="en-US" sz="4400" dirty="0" smtClean="0">
                <a:latin typeface="+mj-lt"/>
              </a:rPr>
              <a:t>Part 1: Rebase vs Merge</a:t>
            </a:r>
          </a:p>
          <a:p>
            <a:endParaRPr lang="en-US" sz="3200" dirty="0" smtClean="0">
              <a:latin typeface="+mj-lt"/>
            </a:endParaRPr>
          </a:p>
          <a:p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084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854015"/>
            <a:ext cx="7886700" cy="53229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3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pull == </a:t>
            </a:r>
            <a:r>
              <a:rPr lang="en-US" sz="5400" b="1" dirty="0" err="1" smtClean="0">
                <a:solidFill>
                  <a:srgbClr val="FF0000"/>
                </a:solidFill>
                <a:latin typeface="Chiller" panose="04020404031007020602" pitchFamily="82" charset="0"/>
              </a:rPr>
              <a:t>git</a:t>
            </a:r>
            <a:r>
              <a:rPr lang="en-US" sz="5400" b="1" dirty="0" smtClean="0">
                <a:solidFill>
                  <a:srgbClr val="FF0000"/>
                </a:solidFill>
                <a:latin typeface="Chiller" panose="04020404031007020602" pitchFamily="82" charset="0"/>
              </a:rPr>
              <a:t> merge</a:t>
            </a:r>
            <a:endParaRPr lang="en-US" sz="5400" b="1" dirty="0">
              <a:solidFill>
                <a:srgbClr val="FF0000"/>
              </a:solidFill>
              <a:latin typeface="Chiller" panose="04020404031007020602" pitchFamily="82" charset="0"/>
            </a:endParaRPr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“In </a:t>
            </a:r>
            <a:r>
              <a:rPr lang="en-US" sz="2400" dirty="0"/>
              <a:t>its default mode, </a:t>
            </a:r>
            <a:r>
              <a:rPr lang="en-US" sz="2400" dirty="0" err="1"/>
              <a:t>git</a:t>
            </a:r>
            <a:r>
              <a:rPr lang="en-US" sz="2400" dirty="0"/>
              <a:t> pull is shorthand </a:t>
            </a:r>
            <a:r>
              <a:rPr lang="en-US" sz="2400" dirty="0" smtClean="0"/>
              <a:t>for</a:t>
            </a:r>
          </a:p>
          <a:p>
            <a:pPr marL="0" indent="0" algn="ctr">
              <a:buNone/>
            </a:pPr>
            <a:r>
              <a:rPr lang="en-US" sz="2400" dirty="0" smtClean="0"/>
              <a:t> ‘</a:t>
            </a:r>
            <a:r>
              <a:rPr lang="en-US" sz="2400" dirty="0" err="1" smtClean="0"/>
              <a:t>git</a:t>
            </a:r>
            <a:r>
              <a:rPr lang="en-US" sz="2400" dirty="0" smtClean="0"/>
              <a:t> fetch’ followed </a:t>
            </a:r>
            <a:r>
              <a:rPr lang="en-US" sz="2400" dirty="0"/>
              <a:t>by </a:t>
            </a:r>
            <a:r>
              <a:rPr lang="en-US" sz="2400" dirty="0" smtClean="0"/>
              <a:t>‘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merge </a:t>
            </a:r>
            <a:r>
              <a:rPr lang="en-US" sz="2400" dirty="0" smtClean="0"/>
              <a:t>FETCH_HEAD’.”</a:t>
            </a:r>
          </a:p>
          <a:p>
            <a:pPr marL="0" indent="0" algn="r">
              <a:buNone/>
            </a:pPr>
            <a:r>
              <a:rPr lang="en-US" sz="2400" dirty="0"/>
              <a:t> </a:t>
            </a:r>
            <a:r>
              <a:rPr lang="en-US" sz="2400" dirty="0" smtClean="0"/>
              <a:t>- </a:t>
            </a:r>
            <a:r>
              <a:rPr lang="en-US" sz="2400" dirty="0" err="1" smtClean="0"/>
              <a:t>Git</a:t>
            </a:r>
            <a:r>
              <a:rPr lang="en-US" sz="2400" dirty="0" smtClean="0"/>
              <a:t> Documentation</a:t>
            </a:r>
          </a:p>
          <a:p>
            <a:pPr marL="0" indent="0" algn="ctr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56358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27081" y="3252757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Oval 4"/>
          <p:cNvSpPr/>
          <p:nvPr/>
        </p:nvSpPr>
        <p:spPr>
          <a:xfrm>
            <a:off x="4227081" y="4085205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4227081" y="4875319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4227081" y="5645602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>
            <a:off x="4362948" y="3524490"/>
            <a:ext cx="0" cy="56071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6" idx="0"/>
          </p:cNvCxnSpPr>
          <p:nvPr/>
        </p:nvCxnSpPr>
        <p:spPr>
          <a:xfrm>
            <a:off x="4362948" y="4356938"/>
            <a:ext cx="0" cy="51838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>
            <a:off x="4362948" y="5147052"/>
            <a:ext cx="0" cy="49855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</p:cNvCxnSpPr>
          <p:nvPr/>
        </p:nvCxnSpPr>
        <p:spPr>
          <a:xfrm>
            <a:off x="4362948" y="5917336"/>
            <a:ext cx="0" cy="54243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75305" y="3975073"/>
            <a:ext cx="138922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Previous versions of Master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51747" y="4384207"/>
            <a:ext cx="587661" cy="49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08883" y="4558909"/>
            <a:ext cx="730525" cy="1161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965737" y="4728061"/>
            <a:ext cx="250145" cy="161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777" y="156496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Using ‘</a:t>
            </a:r>
            <a:r>
              <a:rPr lang="en-US" dirty="0" err="1" smtClean="0"/>
              <a:t>git</a:t>
            </a:r>
            <a:r>
              <a:rPr lang="en-US" dirty="0" smtClean="0"/>
              <a:t> rebase -</a:t>
            </a:r>
            <a:r>
              <a:rPr lang="en-US" dirty="0" err="1" smtClean="0"/>
              <a:t>i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27081" y="2420309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6" name="Straight Connector 25"/>
          <p:cNvCxnSpPr>
            <a:stCxn id="19" idx="4"/>
          </p:cNvCxnSpPr>
          <p:nvPr/>
        </p:nvCxnSpPr>
        <p:spPr>
          <a:xfrm>
            <a:off x="4362948" y="2692042"/>
            <a:ext cx="0" cy="56071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227081" y="1610026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362948" y="1872134"/>
            <a:ext cx="0" cy="56071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041141" y="1585772"/>
            <a:ext cx="2660914" cy="2776194"/>
          </a:xfrm>
          <a:prstGeom prst="ellipse">
            <a:avLst/>
          </a:prstGeom>
          <a:noFill/>
          <a:ln w="571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473160" y="2565526"/>
            <a:ext cx="1879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Your </a:t>
            </a:r>
            <a:r>
              <a:rPr lang="en-US" sz="2400" b="1" dirty="0" smtClean="0"/>
              <a:t> Shiny </a:t>
            </a:r>
            <a:r>
              <a:rPr lang="en-US" sz="2400" b="1" dirty="0"/>
              <a:t>New </a:t>
            </a:r>
            <a:r>
              <a:rPr lang="en-US" sz="2400" b="1" dirty="0" smtClean="0"/>
              <a:t> Code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02257" y="1440611"/>
            <a:ext cx="1725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Your last Commit </a:t>
            </a:r>
          </a:p>
          <a:p>
            <a:pPr algn="ctr"/>
            <a:r>
              <a:rPr lang="en-US" dirty="0" smtClean="0"/>
              <a:t>is the new HEAD!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2228573" y="1745892"/>
            <a:ext cx="1941369" cy="141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505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/>
          <p:cNvSpPr/>
          <p:nvPr/>
        </p:nvSpPr>
        <p:spPr>
          <a:xfrm>
            <a:off x="762644" y="2702938"/>
            <a:ext cx="1792020" cy="1544845"/>
          </a:xfrm>
          <a:prstGeom prst="hexagon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36018" y="2399141"/>
            <a:ext cx="594607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 Commit </a:t>
            </a:r>
            <a:r>
              <a:rPr lang="en-US" sz="3600" b="1" dirty="0" smtClean="0"/>
              <a:t>= 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1 copy of the </a:t>
            </a:r>
            <a:r>
              <a:rPr lang="en-US" sz="2400" b="1" dirty="0" smtClean="0"/>
              <a:t>whole codebase </a:t>
            </a:r>
          </a:p>
          <a:p>
            <a:pPr lvl="1"/>
            <a:r>
              <a:rPr lang="en-US" sz="2400" i="1" dirty="0" smtClean="0"/>
              <a:t>including</a:t>
            </a:r>
            <a:r>
              <a:rPr lang="en-US" sz="2400" dirty="0" smtClean="0"/>
              <a:t> your new changes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93214" y="2720195"/>
            <a:ext cx="183818" cy="1897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461252" y="2720195"/>
            <a:ext cx="183818" cy="1897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705475" y="2720195"/>
            <a:ext cx="183818" cy="1897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181195" y="3923571"/>
            <a:ext cx="183818" cy="18978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40607" y="3923571"/>
            <a:ext cx="183818" cy="189782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693456" y="3923571"/>
            <a:ext cx="183818" cy="189782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32617" y="3021039"/>
            <a:ext cx="183818" cy="1897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292029" y="3021039"/>
            <a:ext cx="183818" cy="1897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544878" y="3021039"/>
            <a:ext cx="183818" cy="1897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33712" y="3321883"/>
            <a:ext cx="183818" cy="1897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93124" y="3321883"/>
            <a:ext cx="183818" cy="1897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45973" y="3321883"/>
            <a:ext cx="183818" cy="1897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59396" y="3612301"/>
            <a:ext cx="183818" cy="1897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318808" y="3612301"/>
            <a:ext cx="183818" cy="1897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571657" y="3612301"/>
            <a:ext cx="183818" cy="18978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632039" y="1051450"/>
            <a:ext cx="0" cy="1639989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1645070" y="4231719"/>
            <a:ext cx="0" cy="1639989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182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413377" y="1891334"/>
            <a:ext cx="2013" cy="26534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1967" y="54699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Repo       vs        Prod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277510" y="1619600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413377" y="2428408"/>
            <a:ext cx="2013" cy="26534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277510" y="2156674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7" name="Straight Connector 26"/>
          <p:cNvCxnSpPr/>
          <p:nvPr/>
        </p:nvCxnSpPr>
        <p:spPr>
          <a:xfrm>
            <a:off x="2413377" y="2965481"/>
            <a:ext cx="2013" cy="26534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277510" y="2693747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9" name="Straight Connector 28"/>
          <p:cNvCxnSpPr/>
          <p:nvPr/>
        </p:nvCxnSpPr>
        <p:spPr>
          <a:xfrm>
            <a:off x="2413377" y="3502554"/>
            <a:ext cx="2013" cy="26534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277510" y="3230820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413377" y="4013976"/>
            <a:ext cx="2013" cy="26534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277510" y="3742242"/>
            <a:ext cx="271733" cy="27173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44" name="Straight Connector 43"/>
          <p:cNvCxnSpPr/>
          <p:nvPr/>
        </p:nvCxnSpPr>
        <p:spPr>
          <a:xfrm>
            <a:off x="2413377" y="4542652"/>
            <a:ext cx="2013" cy="26534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277510" y="4270918"/>
            <a:ext cx="271733" cy="27173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46" name="Straight Connector 45"/>
          <p:cNvCxnSpPr/>
          <p:nvPr/>
        </p:nvCxnSpPr>
        <p:spPr>
          <a:xfrm>
            <a:off x="2413377" y="5071327"/>
            <a:ext cx="2013" cy="26534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277510" y="4799593"/>
            <a:ext cx="271733" cy="27173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48" name="Straight Connector 47"/>
          <p:cNvCxnSpPr/>
          <p:nvPr/>
        </p:nvCxnSpPr>
        <p:spPr>
          <a:xfrm>
            <a:off x="2413377" y="5600001"/>
            <a:ext cx="2013" cy="26534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277510" y="5328267"/>
            <a:ext cx="271733" cy="271733"/>
          </a:xfrm>
          <a:prstGeom prst="ellipse">
            <a:avLst/>
          </a:prstGeom>
          <a:solidFill>
            <a:srgbClr val="46A80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52" name="Straight Connector 51"/>
          <p:cNvCxnSpPr/>
          <p:nvPr/>
        </p:nvCxnSpPr>
        <p:spPr>
          <a:xfrm>
            <a:off x="6689209" y="4009654"/>
            <a:ext cx="2013" cy="26534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553342" y="3737920"/>
            <a:ext cx="271733" cy="2717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54" name="Straight Connector 53"/>
          <p:cNvCxnSpPr/>
          <p:nvPr/>
        </p:nvCxnSpPr>
        <p:spPr>
          <a:xfrm>
            <a:off x="6689209" y="4538330"/>
            <a:ext cx="2013" cy="26534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553342" y="4266596"/>
            <a:ext cx="271733" cy="2717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56" name="Straight Connector 55"/>
          <p:cNvCxnSpPr/>
          <p:nvPr/>
        </p:nvCxnSpPr>
        <p:spPr>
          <a:xfrm>
            <a:off x="6689209" y="5067005"/>
            <a:ext cx="2013" cy="26534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553342" y="4795271"/>
            <a:ext cx="271733" cy="2717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58" name="Straight Connector 57"/>
          <p:cNvCxnSpPr/>
          <p:nvPr/>
        </p:nvCxnSpPr>
        <p:spPr>
          <a:xfrm>
            <a:off x="6689209" y="5595679"/>
            <a:ext cx="2013" cy="26534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553342" y="5323945"/>
            <a:ext cx="271733" cy="271733"/>
          </a:xfrm>
          <a:prstGeom prst="ellipse">
            <a:avLst/>
          </a:prstGeom>
          <a:solidFill>
            <a:srgbClr val="46A80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764876" y="2361718"/>
            <a:ext cx="218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Commits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11097" y="3969599"/>
            <a:ext cx="1702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Commits that were changed via rebase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392118" y="4782242"/>
            <a:ext cx="2326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most recent commit that both Prod’s branch and the Master branch share 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685110" y="5520906"/>
            <a:ext cx="707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700834" y="5513727"/>
            <a:ext cx="708592" cy="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960942" y="3831099"/>
            <a:ext cx="1702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Commits that now exist only on the </a:t>
            </a:r>
          </a:p>
          <a:p>
            <a:r>
              <a:rPr lang="en-US" dirty="0" smtClean="0"/>
              <a:t>Prod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8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3683" y="54699"/>
            <a:ext cx="8144984" cy="1409808"/>
          </a:xfrm>
        </p:spPr>
        <p:txBody>
          <a:bodyPr/>
          <a:lstStyle/>
          <a:p>
            <a:pPr algn="ctr"/>
            <a:r>
              <a:rPr lang="en-US" dirty="0" smtClean="0"/>
              <a:t>Repo vs Prod</a:t>
            </a:r>
            <a:endParaRPr lang="en-US" dirty="0"/>
          </a:p>
        </p:txBody>
      </p:sp>
      <p:cxnSp>
        <p:nvCxnSpPr>
          <p:cNvPr id="46" name="Straight Connector 45"/>
          <p:cNvCxnSpPr>
            <a:stCxn id="47" idx="4"/>
          </p:cNvCxnSpPr>
          <p:nvPr/>
        </p:nvCxnSpPr>
        <p:spPr>
          <a:xfrm flipH="1">
            <a:off x="2415390" y="3736956"/>
            <a:ext cx="1471292" cy="159971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3700732" y="2324040"/>
            <a:ext cx="371899" cy="1412916"/>
            <a:chOff x="3392118" y="1441203"/>
            <a:chExt cx="271733" cy="3451726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527985" y="1712937"/>
              <a:ext cx="2013" cy="26534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3392118" y="1441203"/>
              <a:ext cx="271733" cy="271733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527985" y="2250011"/>
              <a:ext cx="2013" cy="26534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392118" y="1978277"/>
              <a:ext cx="271733" cy="271733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527985" y="2787084"/>
              <a:ext cx="2013" cy="26534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392118" y="2515350"/>
              <a:ext cx="271733" cy="271733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527985" y="3324157"/>
              <a:ext cx="2013" cy="26534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3392118" y="3052423"/>
              <a:ext cx="271733" cy="271733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3527985" y="3835579"/>
              <a:ext cx="2013" cy="26534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3392118" y="3563845"/>
              <a:ext cx="271733" cy="27173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3527985" y="4364255"/>
              <a:ext cx="2013" cy="26534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3392118" y="4092521"/>
              <a:ext cx="271733" cy="27173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47" name="Oval 46"/>
            <p:cNvSpPr/>
            <p:nvPr/>
          </p:nvSpPr>
          <p:spPr>
            <a:xfrm>
              <a:off x="3392118" y="4621196"/>
              <a:ext cx="271733" cy="27173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cxnSp>
        <p:nvCxnSpPr>
          <p:cNvPr id="48" name="Straight Connector 47"/>
          <p:cNvCxnSpPr/>
          <p:nvPr/>
        </p:nvCxnSpPr>
        <p:spPr>
          <a:xfrm>
            <a:off x="2413377" y="5600001"/>
            <a:ext cx="2013" cy="26534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277510" y="5328267"/>
            <a:ext cx="271733" cy="271733"/>
          </a:xfrm>
          <a:prstGeom prst="ellipse">
            <a:avLst/>
          </a:prstGeom>
          <a:solidFill>
            <a:srgbClr val="46A80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52" name="Straight Connector 51"/>
          <p:cNvCxnSpPr/>
          <p:nvPr/>
        </p:nvCxnSpPr>
        <p:spPr>
          <a:xfrm>
            <a:off x="4920794" y="2595774"/>
            <a:ext cx="2013" cy="26534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4784927" y="2324040"/>
            <a:ext cx="271733" cy="2717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54" name="Straight Connector 53"/>
          <p:cNvCxnSpPr/>
          <p:nvPr/>
        </p:nvCxnSpPr>
        <p:spPr>
          <a:xfrm>
            <a:off x="4920794" y="3124450"/>
            <a:ext cx="2013" cy="26534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4784927" y="2852716"/>
            <a:ext cx="271733" cy="2717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56" name="Straight Connector 55"/>
          <p:cNvCxnSpPr>
            <a:stCxn id="57" idx="4"/>
          </p:cNvCxnSpPr>
          <p:nvPr/>
        </p:nvCxnSpPr>
        <p:spPr>
          <a:xfrm>
            <a:off x="4920794" y="3653124"/>
            <a:ext cx="1770428" cy="167922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784927" y="3381391"/>
            <a:ext cx="271733" cy="2717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58" name="Straight Connector 57"/>
          <p:cNvCxnSpPr/>
          <p:nvPr/>
        </p:nvCxnSpPr>
        <p:spPr>
          <a:xfrm>
            <a:off x="6689209" y="5595679"/>
            <a:ext cx="2013" cy="26534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553342" y="5323945"/>
            <a:ext cx="271733" cy="271733"/>
          </a:xfrm>
          <a:prstGeom prst="ellipse">
            <a:avLst/>
          </a:prstGeom>
          <a:solidFill>
            <a:srgbClr val="46A80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1" name="TextBox 60"/>
          <p:cNvSpPr txBox="1"/>
          <p:nvPr/>
        </p:nvSpPr>
        <p:spPr>
          <a:xfrm>
            <a:off x="3392118" y="4782242"/>
            <a:ext cx="2326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most recent commit that both Prod’s branch and the Master branch share 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685110" y="5520906"/>
            <a:ext cx="707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700834" y="5513727"/>
            <a:ext cx="708592" cy="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39457" y="3776301"/>
            <a:ext cx="3631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Chiller" panose="04020404031007020602" pitchFamily="82" charset="0"/>
              </a:rPr>
              <a:t>Now MERGE!</a:t>
            </a:r>
            <a:endParaRPr lang="en-US" sz="6000" b="1" dirty="0"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30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863600"/>
            <a:ext cx="7507537" cy="54864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+mj-lt"/>
              </a:rPr>
              <a:t>The Fix</a:t>
            </a:r>
          </a:p>
          <a:p>
            <a:endParaRPr lang="en-US" sz="3200" dirty="0" smtClean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fetch upstream master &amp;&amp;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reset --hard upstream/master’</a:t>
            </a: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Kinda</a:t>
            </a:r>
            <a:r>
              <a:rPr lang="en-US" dirty="0" smtClean="0">
                <a:latin typeface="+mj-lt"/>
              </a:rPr>
              <a:t>  anticlimactic  ending…</a:t>
            </a:r>
          </a:p>
        </p:txBody>
      </p:sp>
    </p:spTree>
    <p:extLst>
      <p:ext uri="{BB962C8B-B14F-4D97-AF65-F5344CB8AC3E}">
        <p14:creationId xmlns:p14="http://schemas.microsoft.com/office/powerpoint/2010/main" val="23113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1079500"/>
            <a:ext cx="7507537" cy="52705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+mj-lt"/>
              </a:rPr>
              <a:t>Fetch, Pull</a:t>
            </a:r>
          </a:p>
          <a:p>
            <a:r>
              <a:rPr lang="en-US" sz="4400" dirty="0" smtClean="0">
                <a:latin typeface="+mj-lt"/>
              </a:rPr>
              <a:t>Rebase, Merge</a:t>
            </a:r>
            <a:endParaRPr lang="en-US" sz="4400" dirty="0">
              <a:latin typeface="+mj-lt"/>
            </a:endParaRPr>
          </a:p>
          <a:p>
            <a:endParaRPr lang="en-US" sz="32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…And also team communication…</a:t>
            </a:r>
            <a:endParaRPr lang="en-US" sz="2000" dirty="0">
              <a:latin typeface="+mj-lt"/>
            </a:endParaRPr>
          </a:p>
          <a:p>
            <a:endParaRPr lang="en-US" sz="3200" dirty="0" smtClean="0">
              <a:latin typeface="+mj-lt"/>
            </a:endParaRPr>
          </a:p>
          <a:p>
            <a:r>
              <a:rPr lang="en-US" sz="3200" dirty="0" smtClean="0">
                <a:latin typeface="+mj-lt"/>
              </a:rPr>
              <a:t>I hope you know a bit more </a:t>
            </a:r>
          </a:p>
          <a:p>
            <a:r>
              <a:rPr lang="en-US" sz="3200" dirty="0" smtClean="0">
                <a:latin typeface="+mj-lt"/>
              </a:rPr>
              <a:t>than you did before</a:t>
            </a:r>
          </a:p>
        </p:txBody>
      </p:sp>
    </p:spTree>
    <p:extLst>
      <p:ext uri="{BB962C8B-B14F-4D97-AF65-F5344CB8AC3E}">
        <p14:creationId xmlns:p14="http://schemas.microsoft.com/office/powerpoint/2010/main" val="178938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1079500"/>
            <a:ext cx="7507537" cy="5270500"/>
          </a:xfrm>
        </p:spPr>
        <p:txBody>
          <a:bodyPr>
            <a:normAutofit/>
          </a:bodyPr>
          <a:lstStyle/>
          <a:p>
            <a:endParaRPr lang="en-US" sz="4400" dirty="0" smtClean="0">
              <a:latin typeface="+mj-lt"/>
            </a:endParaRPr>
          </a:p>
          <a:p>
            <a:endParaRPr lang="en-US" sz="4400" dirty="0">
              <a:latin typeface="+mj-lt"/>
            </a:endParaRPr>
          </a:p>
          <a:p>
            <a:r>
              <a:rPr lang="en-US" sz="4400" dirty="0" smtClean="0">
                <a:latin typeface="+mj-lt"/>
              </a:rPr>
              <a:t>Thank you!</a:t>
            </a:r>
            <a:endParaRPr lang="en-US" sz="4400" dirty="0">
              <a:latin typeface="+mj-lt"/>
            </a:endParaRPr>
          </a:p>
          <a:p>
            <a:endParaRPr lang="en-US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26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863600"/>
            <a:ext cx="7507537" cy="5486400"/>
          </a:xfrm>
        </p:spPr>
        <p:txBody>
          <a:bodyPr>
            <a:normAutofit/>
          </a:bodyPr>
          <a:lstStyle/>
          <a:p>
            <a:endParaRPr lang="en-US" sz="6000" dirty="0">
              <a:latin typeface="+mj-lt"/>
            </a:endParaRPr>
          </a:p>
          <a:p>
            <a:r>
              <a:rPr lang="en-US" sz="4400" dirty="0" smtClean="0">
                <a:latin typeface="+mj-lt"/>
              </a:rPr>
              <a:t>My Team’s recent </a:t>
            </a:r>
            <a:r>
              <a:rPr lang="en-US" sz="4400" dirty="0" err="1" smtClean="0">
                <a:latin typeface="+mj-lt"/>
              </a:rPr>
              <a:t>Gitastrophy</a:t>
            </a:r>
            <a:endParaRPr lang="en-US" sz="4400" dirty="0" smtClean="0">
              <a:latin typeface="+mj-lt"/>
            </a:endParaRPr>
          </a:p>
          <a:p>
            <a:endParaRPr lang="en-US" sz="4400" dirty="0">
              <a:latin typeface="+mj-lt"/>
            </a:endParaRPr>
          </a:p>
          <a:p>
            <a:r>
              <a:rPr lang="en-US" sz="4400" dirty="0">
                <a:latin typeface="+mj-lt"/>
              </a:rPr>
              <a:t>a</a:t>
            </a:r>
            <a:r>
              <a:rPr lang="en-US" sz="4400" dirty="0" smtClean="0">
                <a:latin typeface="+mj-lt"/>
              </a:rPr>
              <a:t> PERFECT example!</a:t>
            </a:r>
            <a:endParaRPr lang="en-US" sz="4400" dirty="0" smtClean="0">
              <a:latin typeface="+mj-lt"/>
            </a:endParaRPr>
          </a:p>
          <a:p>
            <a:endParaRPr lang="en-US" sz="3200" dirty="0" smtClean="0">
              <a:latin typeface="+mj-lt"/>
            </a:endParaRPr>
          </a:p>
          <a:p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141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863600"/>
            <a:ext cx="7507537" cy="5486400"/>
          </a:xfrm>
        </p:spPr>
        <p:txBody>
          <a:bodyPr>
            <a:normAutofit/>
          </a:bodyPr>
          <a:lstStyle/>
          <a:p>
            <a:endParaRPr lang="en-US" sz="6000" dirty="0">
              <a:latin typeface="+mj-lt"/>
            </a:endParaRPr>
          </a:p>
          <a:p>
            <a:r>
              <a:rPr lang="en-US" sz="3200" dirty="0" smtClean="0">
                <a:latin typeface="+mj-lt"/>
              </a:rPr>
              <a:t>Learned to code:</a:t>
            </a:r>
          </a:p>
          <a:p>
            <a:r>
              <a:rPr lang="en-US" sz="3200" dirty="0" smtClean="0">
                <a:latin typeface="+mj-lt"/>
              </a:rPr>
              <a:t>Use ‘</a:t>
            </a:r>
            <a:r>
              <a:rPr lang="en-US" sz="3200" dirty="0" err="1" smtClean="0">
                <a:latin typeface="+mj-lt"/>
              </a:rPr>
              <a:t>git</a:t>
            </a:r>
            <a:r>
              <a:rPr lang="en-US" sz="3200" dirty="0" smtClean="0">
                <a:latin typeface="+mj-lt"/>
              </a:rPr>
              <a:t> merge’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 smtClean="0">
                <a:latin typeface="+mj-lt"/>
              </a:rPr>
              <a:t>First dev </a:t>
            </a:r>
            <a:r>
              <a:rPr lang="en-US" sz="3200" dirty="0">
                <a:latin typeface="+mj-lt"/>
              </a:rPr>
              <a:t>j</a:t>
            </a:r>
            <a:r>
              <a:rPr lang="en-US" sz="3200" dirty="0" smtClean="0">
                <a:latin typeface="+mj-lt"/>
              </a:rPr>
              <a:t>ob:</a:t>
            </a:r>
          </a:p>
          <a:p>
            <a:r>
              <a:rPr lang="en-US" sz="3200" dirty="0" smtClean="0">
                <a:latin typeface="+mj-lt"/>
              </a:rPr>
              <a:t>Use rebase workflow</a:t>
            </a:r>
          </a:p>
          <a:p>
            <a:endParaRPr lang="en-US" sz="3200" dirty="0">
              <a:latin typeface="+mj-lt"/>
            </a:endParaRPr>
          </a:p>
          <a:p>
            <a:endParaRPr lang="en-US" sz="3200" dirty="0" smtClean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endParaRPr lang="en-US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349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687043" y="2300630"/>
            <a:ext cx="556855" cy="55685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Oval 4"/>
          <p:cNvSpPr/>
          <p:nvPr/>
        </p:nvSpPr>
        <p:spPr>
          <a:xfrm>
            <a:off x="2829605" y="3395103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2829605" y="4185217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2829605" y="4955500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>
            <a:off x="2965471" y="2857485"/>
            <a:ext cx="1" cy="53761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6" idx="0"/>
          </p:cNvCxnSpPr>
          <p:nvPr/>
        </p:nvCxnSpPr>
        <p:spPr>
          <a:xfrm>
            <a:off x="2965472" y="3666836"/>
            <a:ext cx="0" cy="51838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>
            <a:off x="2965472" y="4456950"/>
            <a:ext cx="0" cy="49855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</p:cNvCxnSpPr>
          <p:nvPr/>
        </p:nvCxnSpPr>
        <p:spPr>
          <a:xfrm>
            <a:off x="2965472" y="5227234"/>
            <a:ext cx="0" cy="54243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9299" y="2407527"/>
            <a:ext cx="182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“HEAD” 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54271" y="2532037"/>
            <a:ext cx="587661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2554" y="3114629"/>
            <a:ext cx="167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Linked </a:t>
            </a:r>
          </a:p>
          <a:p>
            <a:pPr algn="ctr"/>
            <a:r>
              <a:rPr lang="en-US" dirty="0" smtClean="0"/>
              <a:t>Nodes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067058" y="3493698"/>
            <a:ext cx="474874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954271" y="3694105"/>
            <a:ext cx="587661" cy="49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811407" y="3868807"/>
            <a:ext cx="730525" cy="1161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568261" y="4037959"/>
            <a:ext cx="250145" cy="161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57063" y="2985430"/>
            <a:ext cx="31582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Version Control </a:t>
            </a:r>
          </a:p>
          <a:p>
            <a:r>
              <a:rPr lang="en-US" dirty="0" smtClean="0"/>
              <a:t>is basically a </a:t>
            </a:r>
          </a:p>
          <a:p>
            <a:r>
              <a:rPr lang="en-US" dirty="0" smtClean="0"/>
              <a:t>Singly Linked List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most up-to-date Dot is always named “Head”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Classic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1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3713666" y="2543716"/>
            <a:ext cx="1595887" cy="1595887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3571657" y="2926160"/>
            <a:ext cx="1879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Your </a:t>
            </a:r>
            <a:r>
              <a:rPr lang="en-US" sz="2400" b="1" dirty="0" smtClean="0"/>
              <a:t> Shiny </a:t>
            </a:r>
            <a:r>
              <a:rPr lang="en-US" sz="2400" b="1" dirty="0"/>
              <a:t>New </a:t>
            </a:r>
            <a:r>
              <a:rPr lang="en-US" sz="2400" b="1" dirty="0" smtClean="0"/>
              <a:t> Code</a:t>
            </a:r>
            <a:endParaRPr lang="en-US" sz="2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code </a:t>
            </a:r>
            <a:br>
              <a:rPr lang="en-US" dirty="0" smtClean="0"/>
            </a:br>
            <a:r>
              <a:rPr lang="en-US" dirty="0" smtClean="0"/>
              <a:t>is actually a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1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H="1">
            <a:off x="4499835" y="1285641"/>
            <a:ext cx="11623" cy="407947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xagon 1"/>
          <p:cNvSpPr/>
          <p:nvPr/>
        </p:nvSpPr>
        <p:spPr>
          <a:xfrm>
            <a:off x="4238282" y="1285641"/>
            <a:ext cx="540358" cy="472141"/>
          </a:xfrm>
          <a:prstGeom prst="hexagon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239072" y="2179607"/>
            <a:ext cx="540358" cy="465826"/>
          </a:xfrm>
          <a:prstGeom prst="hexagon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4239567" y="3115933"/>
            <a:ext cx="540358" cy="465826"/>
          </a:xfrm>
          <a:prstGeom prst="hexagon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4232653" y="4895444"/>
            <a:ext cx="540358" cy="465826"/>
          </a:xfrm>
          <a:prstGeom prst="hexagon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>
            <a:off x="4229656" y="4011644"/>
            <a:ext cx="540358" cy="465826"/>
          </a:xfrm>
          <a:prstGeom prst="hexagon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518222" y="2931030"/>
            <a:ext cx="1986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Your  </a:t>
            </a:r>
            <a:r>
              <a:rPr lang="en-US" sz="2400" b="1" dirty="0"/>
              <a:t>Shiny New </a:t>
            </a:r>
            <a:r>
              <a:rPr lang="en-US" sz="2400" b="1" dirty="0" smtClean="0"/>
              <a:t> Code</a:t>
            </a:r>
            <a:endParaRPr lang="en-US" sz="2400" b="1" dirty="0"/>
          </a:p>
        </p:txBody>
      </p:sp>
      <p:sp>
        <p:nvSpPr>
          <p:cNvPr id="3" name="Oval 2"/>
          <p:cNvSpPr/>
          <p:nvPr/>
        </p:nvSpPr>
        <p:spPr>
          <a:xfrm>
            <a:off x="2001324" y="790701"/>
            <a:ext cx="5037520" cy="5037520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473610" y="4953921"/>
            <a:ext cx="197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Saved Changes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93859" y="4034339"/>
            <a:ext cx="197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Saved Changes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93859" y="2216244"/>
            <a:ext cx="197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Saved Changes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33102" y="1318807"/>
            <a:ext cx="197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Saved Changes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379681" y="3128622"/>
            <a:ext cx="892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Also Saved </a:t>
            </a:r>
          </a:p>
          <a:p>
            <a:pPr algn="ctr"/>
            <a:r>
              <a:rPr lang="en-US" sz="1000" dirty="0" smtClean="0"/>
              <a:t>Changes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6676845" y="724619"/>
            <a:ext cx="163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Commit</a:t>
            </a:r>
            <a:endParaRPr lang="en-US" sz="28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899804" y="1130060"/>
            <a:ext cx="1777041" cy="36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899805" y="1247561"/>
            <a:ext cx="1860154" cy="1145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899805" y="1258979"/>
            <a:ext cx="2110164" cy="200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886631" y="1269753"/>
            <a:ext cx="2381894" cy="289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886630" y="1224590"/>
            <a:ext cx="2609724" cy="382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50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/>
          <p:cNvSpPr/>
          <p:nvPr/>
        </p:nvSpPr>
        <p:spPr>
          <a:xfrm>
            <a:off x="762644" y="2702938"/>
            <a:ext cx="1792020" cy="1544845"/>
          </a:xfrm>
          <a:prstGeom prst="hexagon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36018" y="2399141"/>
            <a:ext cx="594607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 Commit </a:t>
            </a:r>
            <a:r>
              <a:rPr lang="en-US" sz="3600" b="1" dirty="0" smtClean="0"/>
              <a:t>= 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1 copy of the </a:t>
            </a:r>
            <a:r>
              <a:rPr lang="en-US" sz="2400" b="1" dirty="0" smtClean="0"/>
              <a:t>whole codebase </a:t>
            </a:r>
          </a:p>
          <a:p>
            <a:pPr lvl="1"/>
            <a:r>
              <a:rPr lang="en-US" sz="2400" i="1" dirty="0" smtClean="0"/>
              <a:t>including</a:t>
            </a:r>
            <a:r>
              <a:rPr lang="en-US" sz="2400" dirty="0" smtClean="0"/>
              <a:t> your new changes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93214" y="2720195"/>
            <a:ext cx="183818" cy="1897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461252" y="2720195"/>
            <a:ext cx="183818" cy="1897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705475" y="2720195"/>
            <a:ext cx="183818" cy="1897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181195" y="3923571"/>
            <a:ext cx="183818" cy="18978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40607" y="3923571"/>
            <a:ext cx="183818" cy="189782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693456" y="3923571"/>
            <a:ext cx="183818" cy="189782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32617" y="3021039"/>
            <a:ext cx="183818" cy="1897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292029" y="3021039"/>
            <a:ext cx="183818" cy="1897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544878" y="3021039"/>
            <a:ext cx="183818" cy="1897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33712" y="3321883"/>
            <a:ext cx="183818" cy="1897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93124" y="3321883"/>
            <a:ext cx="183818" cy="1897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45973" y="3321883"/>
            <a:ext cx="183818" cy="1897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59396" y="3612301"/>
            <a:ext cx="183818" cy="1897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318808" y="3612301"/>
            <a:ext cx="183818" cy="1897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571657" y="3612301"/>
            <a:ext cx="183818" cy="18978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632039" y="1051450"/>
            <a:ext cx="0" cy="1639989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1645070" y="4231719"/>
            <a:ext cx="0" cy="1639989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94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27081" y="3252757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Oval 4"/>
          <p:cNvSpPr/>
          <p:nvPr/>
        </p:nvSpPr>
        <p:spPr>
          <a:xfrm>
            <a:off x="4227081" y="4085205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4227081" y="4875319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4227081" y="5645602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>
            <a:off x="4362948" y="3524490"/>
            <a:ext cx="0" cy="56071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6" idx="0"/>
          </p:cNvCxnSpPr>
          <p:nvPr/>
        </p:nvCxnSpPr>
        <p:spPr>
          <a:xfrm>
            <a:off x="4362948" y="4356938"/>
            <a:ext cx="0" cy="51838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>
            <a:off x="4362948" y="5147052"/>
            <a:ext cx="0" cy="49855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</p:cNvCxnSpPr>
          <p:nvPr/>
        </p:nvCxnSpPr>
        <p:spPr>
          <a:xfrm>
            <a:off x="4362948" y="5917336"/>
            <a:ext cx="0" cy="54243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75305" y="3975073"/>
            <a:ext cx="138922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Previous versions of Master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51747" y="4384207"/>
            <a:ext cx="587661" cy="49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08883" y="4558909"/>
            <a:ext cx="730525" cy="1161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965737" y="4728061"/>
            <a:ext cx="250145" cy="161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777" y="156496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The simplest use case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27081" y="2420309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6" name="Straight Connector 25"/>
          <p:cNvCxnSpPr>
            <a:stCxn id="19" idx="4"/>
          </p:cNvCxnSpPr>
          <p:nvPr/>
        </p:nvCxnSpPr>
        <p:spPr>
          <a:xfrm>
            <a:off x="4362948" y="2692042"/>
            <a:ext cx="0" cy="56071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227081" y="1610026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362948" y="1872134"/>
            <a:ext cx="0" cy="56071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041141" y="1585772"/>
            <a:ext cx="2660914" cy="2776194"/>
          </a:xfrm>
          <a:prstGeom prst="ellipse">
            <a:avLst/>
          </a:prstGeom>
          <a:noFill/>
          <a:ln w="571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473160" y="2565526"/>
            <a:ext cx="1879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Your </a:t>
            </a:r>
            <a:r>
              <a:rPr lang="en-US" sz="2400" b="1" dirty="0" smtClean="0"/>
              <a:t> Shiny </a:t>
            </a:r>
            <a:r>
              <a:rPr lang="en-US" sz="2400" b="1" dirty="0"/>
              <a:t>New </a:t>
            </a:r>
            <a:r>
              <a:rPr lang="en-US" sz="2400" b="1" dirty="0" smtClean="0"/>
              <a:t> Code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02257" y="1440611"/>
            <a:ext cx="1725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Your last Commit </a:t>
            </a:r>
          </a:p>
          <a:p>
            <a:pPr algn="ctr"/>
            <a:r>
              <a:rPr lang="en-US" dirty="0" smtClean="0"/>
              <a:t>is the new HEAD!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2228573" y="1745892"/>
            <a:ext cx="1941369" cy="141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02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14611</TotalTime>
  <Words>439</Words>
  <Application>Microsoft Office PowerPoint</Application>
  <PresentationFormat>On-screen Show (4:3)</PresentationFormat>
  <Paragraphs>145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Century Gothic</vt:lpstr>
      <vt:lpstr>Chiller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The Classic Visualization</vt:lpstr>
      <vt:lpstr>Your code  is actually a Linked List</vt:lpstr>
      <vt:lpstr>PowerPoint Presentation</vt:lpstr>
      <vt:lpstr>PowerPoint Presentation</vt:lpstr>
      <vt:lpstr>The simplest use case</vt:lpstr>
      <vt:lpstr>Rebasing vs Merge</vt:lpstr>
      <vt:lpstr>Rebasing vs Merge</vt:lpstr>
      <vt:lpstr>Flash Forward: Gitastrophy</vt:lpstr>
      <vt:lpstr>Flash Forward: Gitastrophy</vt:lpstr>
      <vt:lpstr>Flash Forward: Gitastrophy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‘git rebase -i’</vt:lpstr>
      <vt:lpstr>PowerPoint Presentation</vt:lpstr>
      <vt:lpstr>Repo       vs        Prod</vt:lpstr>
      <vt:lpstr>Repo vs Prod</vt:lpstr>
      <vt:lpstr>PowerPoint Presentation</vt:lpstr>
      <vt:lpstr>PowerPoint Presentation</vt:lpstr>
      <vt:lpstr>PowerPoint Presentation</vt:lpstr>
    </vt:vector>
  </TitlesOfParts>
  <Company>Colorado General Assembly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Billington</dc:creator>
  <cp:lastModifiedBy>Lauren Billington</cp:lastModifiedBy>
  <cp:revision>141</cp:revision>
  <dcterms:created xsi:type="dcterms:W3CDTF">2020-11-06T21:38:51Z</dcterms:created>
  <dcterms:modified xsi:type="dcterms:W3CDTF">2021-04-15T01:06:59Z</dcterms:modified>
</cp:coreProperties>
</file>