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47" r:id="rId2"/>
    <p:sldId id="340" r:id="rId3"/>
    <p:sldId id="286" r:id="rId4"/>
    <p:sldId id="265" r:id="rId5"/>
    <p:sldId id="266" r:id="rId6"/>
    <p:sldId id="268" r:id="rId7"/>
    <p:sldId id="269" r:id="rId8"/>
    <p:sldId id="342" r:id="rId9"/>
    <p:sldId id="346" r:id="rId10"/>
    <p:sldId id="343" r:id="rId11"/>
    <p:sldId id="275" r:id="rId12"/>
    <p:sldId id="338" r:id="rId13"/>
    <p:sldId id="339" r:id="rId14"/>
    <p:sldId id="335" r:id="rId15"/>
    <p:sldId id="329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Billington" initials="LB" lastIdx="1" clrIdx="0">
    <p:extLst>
      <p:ext uri="{19B8F6BF-5375-455C-9EA6-DF929625EA0E}">
        <p15:presenceInfo xmlns:p15="http://schemas.microsoft.com/office/powerpoint/2012/main" userId="Lauren Billing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1"/>
    <a:srgbClr val="46A804"/>
    <a:srgbClr val="ACD433"/>
    <a:srgbClr val="FF474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50" d="100"/>
          <a:sy n="50" d="100"/>
        </p:scale>
        <p:origin x="19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9E66-9FE9-4EDE-91DF-3560A99C9BC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C1BE-E175-4317-B00B-E5C6E136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: </a:t>
            </a:r>
          </a:p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Lauren Billington</a:t>
            </a:r>
          </a:p>
          <a:p>
            <a:r>
              <a:rPr lang="en-US" sz="2000" dirty="0" smtClean="0">
                <a:latin typeface="+mj-lt"/>
              </a:rPr>
              <a:t>Legislative Information Services</a:t>
            </a:r>
          </a:p>
          <a:p>
            <a:r>
              <a:rPr lang="en-US" sz="2000" dirty="0">
                <a:latin typeface="+mj-lt"/>
              </a:rPr>
              <a:t>Colorado State Legislature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merge’ing</a:t>
            </a:r>
            <a:r>
              <a:rPr lang="en-US" dirty="0"/>
              <a:t> 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running</a:t>
            </a: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merge’ all by itself could result in…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Mix-N-Matched Code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might favor code based on </a:t>
            </a:r>
            <a:r>
              <a:rPr lang="en-US" sz="2400" dirty="0" smtClean="0"/>
              <a:t>write-time rather than merge-time</a:t>
            </a:r>
            <a:endParaRPr lang="en-US" sz="2400" dirty="0"/>
          </a:p>
          <a:p>
            <a:pPr marL="285750" indent="-285750"/>
            <a:r>
              <a:rPr lang="en-US" sz="2400" dirty="0" err="1" smtClean="0"/>
              <a:t>Git</a:t>
            </a:r>
            <a:r>
              <a:rPr lang="en-US" sz="2400" dirty="0" smtClean="0"/>
              <a:t> might </a:t>
            </a:r>
            <a:r>
              <a:rPr lang="en-US" sz="2400" dirty="0" smtClean="0"/>
              <a:t>make ‘undesirable choices’ </a:t>
            </a:r>
            <a:r>
              <a:rPr lang="en-US" sz="2400" dirty="0" smtClean="0"/>
              <a:t>when two </a:t>
            </a:r>
            <a:r>
              <a:rPr lang="en-US" sz="2400" dirty="0"/>
              <a:t>branches don’t have a common </a:t>
            </a:r>
            <a:r>
              <a:rPr lang="en-US" sz="2400" dirty="0" smtClean="0"/>
              <a:t>parent </a:t>
            </a:r>
            <a:r>
              <a:rPr lang="en-US" sz="2400" dirty="0" smtClean="0"/>
              <a:t>commit</a:t>
            </a:r>
            <a:r>
              <a:rPr lang="en-US" sz="2400" dirty="0" smtClean="0"/>
              <a:t>.</a:t>
            </a:r>
          </a:p>
          <a:p>
            <a:pPr marL="285750" indent="-285750"/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Trouble with Merge Conflicts</a:t>
            </a:r>
          </a:p>
          <a:p>
            <a:pPr marL="285750" indent="-285750"/>
            <a:r>
              <a:rPr lang="en-US" sz="2400" dirty="0" smtClean="0"/>
              <a:t>Sometimes </a:t>
            </a:r>
            <a:r>
              <a:rPr lang="en-US" sz="2400" dirty="0" err="1"/>
              <a:t>Git</a:t>
            </a:r>
            <a:r>
              <a:rPr lang="en-US" sz="2400" dirty="0"/>
              <a:t> doesn’t </a:t>
            </a:r>
            <a:r>
              <a:rPr lang="en-US" sz="2400" dirty="0" smtClean="0"/>
              <a:t>think there’s a conflict (so </a:t>
            </a:r>
            <a:r>
              <a:rPr lang="en-US" sz="2400" dirty="0" err="1" smtClean="0"/>
              <a:t>Devs</a:t>
            </a:r>
            <a:r>
              <a:rPr lang="en-US" sz="2400" dirty="0" smtClean="0"/>
              <a:t> aren’t even prompted)</a:t>
            </a: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3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20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3365" y="282370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7392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2826584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38205" y="33930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3365" y="33901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3925" y="33930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33930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8205" y="39595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993365" y="39566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3925" y="39595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39595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138205" y="45231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93365" y="45202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873925" y="45231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45231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8205" y="50866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93365" y="50838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73925" y="50866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50866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38205" y="565028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3365" y="564741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3925" y="565028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4485" y="565028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4746446" y="1372390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5422184" y="1477215"/>
            <a:ext cx="33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Coworker</a:t>
            </a:r>
            <a:r>
              <a:rPr lang="en-US" dirty="0" smtClean="0"/>
              <a:t>’s </a:t>
            </a:r>
            <a:r>
              <a:rPr lang="en-US" dirty="0" smtClean="0"/>
              <a:t>Shiny </a:t>
            </a:r>
            <a:r>
              <a:rPr lang="en-US" dirty="0"/>
              <a:t>O</a:t>
            </a:r>
            <a:r>
              <a:rPr lang="en-US" dirty="0" smtClean="0"/>
              <a:t>lder Code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74705" y="1372390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1750443" y="1494998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Shiny New Code!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REBASE: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3820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993365" y="2268321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87392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485" y="2271198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82314" y="231025"/>
            <a:ext cx="627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Changes for 4 files in your Master branch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07672" y="5769378"/>
            <a:ext cx="1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ldest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2300" y="2819158"/>
            <a:ext cx="25400" cy="294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6612" y="2311234"/>
            <a:ext cx="1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32099"/>
            <a:ext cx="7886700" cy="334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 smtClean="0"/>
              <a:t>The following is inspired by real events.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8602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5605" y="3174517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8565" y="3171640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1525" y="3174517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4485" y="3174517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605" y="3740984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8565" y="3738107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525" y="3740984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4485" y="3740984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605" y="4307451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8565" y="4304574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1525" y="4307451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4485" y="4307451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605" y="487391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65" y="487104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1525" y="487391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4485" y="487391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605" y="543750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8565" y="543463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1525" y="543750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4485" y="543750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605" y="6001098"/>
            <a:ext cx="1630393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565" y="5998221"/>
            <a:ext cx="163039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21525" y="6001098"/>
            <a:ext cx="1630393" cy="461665"/>
          </a:xfrm>
          <a:prstGeom prst="rect">
            <a:avLst/>
          </a:prstGeom>
          <a:solidFill>
            <a:srgbClr val="FFFF7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4485" y="6001098"/>
            <a:ext cx="1630393" cy="461665"/>
          </a:xfrm>
          <a:prstGeom prst="rect">
            <a:avLst/>
          </a:prstGeom>
          <a:solidFill>
            <a:srgbClr val="FF474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605" y="26051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A,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88565" y="2602296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B,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1525" y="2605173"/>
            <a:ext cx="163039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C,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4485" y="2605173"/>
            <a:ext cx="16303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File D, Last Changed: </a:t>
            </a:r>
            <a:r>
              <a:rPr lang="en-US" sz="1200" dirty="0" smtClean="0"/>
              <a:t>Date/Time, </a:t>
            </a:r>
            <a:r>
              <a:rPr lang="en-US" sz="1200" dirty="0" err="1" smtClean="0"/>
              <a:t>WhoDunnit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07672" y="241540"/>
            <a:ext cx="126233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585" y="2462184"/>
            <a:ext cx="1889185" cy="127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872" y="2447151"/>
            <a:ext cx="1889185" cy="185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46446" y="1372390"/>
            <a:ext cx="675738" cy="67573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5422184" y="1477215"/>
            <a:ext cx="33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Coworker</a:t>
            </a:r>
            <a:r>
              <a:rPr lang="en-US" dirty="0" smtClean="0"/>
              <a:t>’s </a:t>
            </a:r>
            <a:r>
              <a:rPr lang="en-US" dirty="0" smtClean="0"/>
              <a:t>Shiny </a:t>
            </a:r>
            <a:r>
              <a:rPr lang="en-US" dirty="0"/>
              <a:t>O</a:t>
            </a:r>
            <a:r>
              <a:rPr lang="en-US" dirty="0" smtClean="0"/>
              <a:t>lder Code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55605" y="1372390"/>
            <a:ext cx="675738" cy="675738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1331343" y="1494998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</a:t>
            </a:r>
            <a:r>
              <a:rPr lang="en-US" dirty="0" smtClean="0"/>
              <a:t> </a:t>
            </a:r>
            <a:r>
              <a:rPr lang="en-US" dirty="0" smtClean="0"/>
              <a:t>Shiny New Code!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82314" y="231025"/>
            <a:ext cx="627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Changes for 4 files in your Master branch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43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9100"/>
            <a:ext cx="7886700" cy="59181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So what happened?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Pull happened.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356517"/>
            <a:ext cx="549275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2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854015"/>
            <a:ext cx="7886700" cy="53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== </a:t>
            </a:r>
            <a:r>
              <a:rPr lang="en-US" sz="5400" b="1" dirty="0" err="1" smtClean="0">
                <a:solidFill>
                  <a:srgbClr val="FF0000"/>
                </a:solidFill>
                <a:latin typeface="Chiller" panose="04020404031007020602" pitchFamily="82" charset="0"/>
              </a:rPr>
              <a:t>git</a:t>
            </a:r>
            <a:r>
              <a:rPr lang="en-US" sz="5400" b="1" dirty="0" smtClean="0">
                <a:solidFill>
                  <a:srgbClr val="FF0000"/>
                </a:solidFill>
                <a:latin typeface="Chiller" panose="04020404031007020602" pitchFamily="82" charset="0"/>
              </a:rPr>
              <a:t> merge</a:t>
            </a:r>
            <a:endParaRPr lang="en-US" sz="5400"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“In </a:t>
            </a:r>
            <a:r>
              <a:rPr lang="en-US" sz="2400" dirty="0"/>
              <a:t>its default mode, </a:t>
            </a:r>
            <a:r>
              <a:rPr lang="en-US" sz="2400" dirty="0" err="1"/>
              <a:t>git</a:t>
            </a:r>
            <a:r>
              <a:rPr lang="en-US" sz="2400" dirty="0"/>
              <a:t> pull is shorthand </a:t>
            </a:r>
            <a:r>
              <a:rPr lang="en-US" sz="2400" dirty="0" smtClean="0"/>
              <a:t>for</a:t>
            </a:r>
          </a:p>
          <a:p>
            <a:pPr marL="0" indent="0" algn="ctr">
              <a:buNone/>
            </a:pPr>
            <a:r>
              <a:rPr lang="en-US" sz="2400" dirty="0" smtClean="0"/>
              <a:t> ‘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fetch’ followed </a:t>
            </a:r>
            <a:r>
              <a:rPr lang="en-US" sz="2400" dirty="0"/>
              <a:t>by </a:t>
            </a:r>
            <a:r>
              <a:rPr lang="en-US" sz="2400" dirty="0" smtClean="0"/>
              <a:t>‘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merge </a:t>
            </a:r>
            <a:r>
              <a:rPr lang="en-US" sz="2400" dirty="0" smtClean="0"/>
              <a:t>FETCH_HEAD’.”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Git</a:t>
            </a:r>
            <a:r>
              <a:rPr lang="en-US" sz="2400" dirty="0" smtClean="0"/>
              <a:t> Documentation</a:t>
            </a:r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35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1079500"/>
            <a:ext cx="7507537" cy="52705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Fetch, Pull</a:t>
            </a:r>
          </a:p>
          <a:p>
            <a:r>
              <a:rPr lang="en-US" sz="4400" dirty="0" smtClean="0">
                <a:latin typeface="+mj-lt"/>
              </a:rPr>
              <a:t>Rebase, Merge</a:t>
            </a:r>
            <a:endParaRPr lang="en-US" sz="44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…And also team communication…</a:t>
            </a:r>
            <a:endParaRPr lang="en-US" sz="20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I hope you know a bit more </a:t>
            </a:r>
          </a:p>
          <a:p>
            <a:r>
              <a:rPr lang="en-US" sz="3200" dirty="0" smtClean="0">
                <a:latin typeface="+mj-lt"/>
              </a:rPr>
              <a:t>than you did before</a:t>
            </a:r>
          </a:p>
        </p:txBody>
      </p:sp>
    </p:spTree>
    <p:extLst>
      <p:ext uri="{BB962C8B-B14F-4D97-AF65-F5344CB8AC3E}">
        <p14:creationId xmlns:p14="http://schemas.microsoft.com/office/powerpoint/2010/main" val="17893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863600"/>
            <a:ext cx="7507537" cy="5486400"/>
          </a:xfrm>
        </p:spPr>
        <p:txBody>
          <a:bodyPr>
            <a:normAutofit/>
          </a:bodyPr>
          <a:lstStyle/>
          <a:p>
            <a:endParaRPr lang="en-US" sz="60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Part 1: Rebase vs Merge</a:t>
            </a:r>
          </a:p>
          <a:p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7043" y="2300630"/>
            <a:ext cx="556855" cy="55685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2829605" y="3395103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2829605" y="4185217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829605" y="4955500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965471" y="2857485"/>
            <a:ext cx="1" cy="5376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965472" y="3666836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965472" y="4456950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2965472" y="5227234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99" y="2407527"/>
            <a:ext cx="1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“HEAD”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54271" y="2532037"/>
            <a:ext cx="587661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554" y="3114629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67058" y="3493698"/>
            <a:ext cx="47487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54271" y="3694105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1407" y="3868807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68261" y="4037959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57063" y="2985430"/>
            <a:ext cx="3158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 </a:t>
            </a:r>
          </a:p>
          <a:p>
            <a:r>
              <a:rPr lang="en-US" dirty="0" smtClean="0"/>
              <a:t>is basically a </a:t>
            </a:r>
            <a:endParaRPr lang="en-US" dirty="0" smtClean="0"/>
          </a:p>
          <a:p>
            <a:r>
              <a:rPr lang="en-US" dirty="0" smtClean="0"/>
              <a:t>Singly </a:t>
            </a:r>
            <a:r>
              <a:rPr lang="en-US" dirty="0" smtClean="0"/>
              <a:t>Linked </a:t>
            </a:r>
            <a:r>
              <a:rPr lang="en-US" dirty="0" smtClean="0"/>
              <a:t>List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most up-to-date Dot is always named “Head”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Classic </a:t>
            </a:r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13666" y="2543716"/>
            <a:ext cx="1595887" cy="159588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571657" y="2926160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code </a:t>
            </a:r>
            <a:br>
              <a:rPr lang="en-US" dirty="0" smtClean="0"/>
            </a:br>
            <a:r>
              <a:rPr lang="en-US" dirty="0" smtClean="0"/>
              <a:t>is actually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9835" y="1285641"/>
            <a:ext cx="11623" cy="40794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4238282" y="1285641"/>
            <a:ext cx="540358" cy="472141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239072" y="2179607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39567" y="3115933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32653" y="48954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229656" y="4011644"/>
            <a:ext cx="540358" cy="465826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8222" y="2931030"/>
            <a:ext cx="19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Your  </a:t>
            </a:r>
            <a:r>
              <a:rPr lang="en-US" sz="2400" b="1" dirty="0"/>
              <a:t>Shiny 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2001324" y="790701"/>
            <a:ext cx="5037520" cy="50375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73610" y="4953921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3859" y="4034339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3859" y="2216244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33102" y="1318807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Changes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9681" y="3128622"/>
            <a:ext cx="8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Also Saved </a:t>
            </a:r>
          </a:p>
          <a:p>
            <a:pPr algn="ctr"/>
            <a:r>
              <a:rPr lang="en-US" sz="1000" dirty="0" smtClean="0"/>
              <a:t>Changes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76845" y="7246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Commit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9804" y="1130060"/>
            <a:ext cx="1777041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99805" y="1247561"/>
            <a:ext cx="1860154" cy="114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99805" y="1258979"/>
            <a:ext cx="2110164" cy="20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86631" y="1269753"/>
            <a:ext cx="2381894" cy="28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86630" y="1224590"/>
            <a:ext cx="2609724" cy="38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762644" y="2702938"/>
            <a:ext cx="1792020" cy="1544845"/>
          </a:xfrm>
          <a:prstGeom prst="hexagon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29316" y="2401699"/>
            <a:ext cx="5946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Commit </a:t>
            </a:r>
            <a:r>
              <a:rPr lang="en-US" sz="3600" b="1" dirty="0" smtClean="0"/>
              <a:t>=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 </a:t>
            </a:r>
            <a:r>
              <a:rPr lang="en-US" sz="2400" dirty="0" smtClean="0"/>
              <a:t>copy of the whole codebase </a:t>
            </a:r>
          </a:p>
          <a:p>
            <a:pPr lvl="1"/>
            <a:r>
              <a:rPr lang="en-US" sz="2400" i="1" dirty="0" smtClean="0"/>
              <a:t>including</a:t>
            </a:r>
            <a:r>
              <a:rPr lang="en-US" sz="2400" dirty="0" smtClean="0"/>
              <a:t> your </a:t>
            </a:r>
            <a:r>
              <a:rPr lang="en-US" sz="2400" dirty="0" smtClean="0"/>
              <a:t>new changes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14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1252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5475" y="2720195"/>
            <a:ext cx="183818" cy="189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1195" y="392357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607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93456" y="3923571"/>
            <a:ext cx="183818" cy="18978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617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2029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44878" y="3021039"/>
            <a:ext cx="183818" cy="1897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3712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3124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973" y="3321883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9396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8808" y="3612301"/>
            <a:ext cx="183818" cy="189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71657" y="3612301"/>
            <a:ext cx="183818" cy="189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32039" y="1051450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645070" y="4231719"/>
            <a:ext cx="0" cy="163998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4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7081" y="3252757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27081" y="4085205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4227081" y="4875319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227081" y="5645602"/>
            <a:ext cx="271733" cy="271733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4362948" y="3524490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4362948" y="4356938"/>
            <a:ext cx="0" cy="51838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4362948" y="5147052"/>
            <a:ext cx="0" cy="4985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4362948" y="5917336"/>
            <a:ext cx="0" cy="54243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305" y="3975073"/>
            <a:ext cx="13892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Previous versions of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1747" y="4384207"/>
            <a:ext cx="587661" cy="4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8883" y="4558909"/>
            <a:ext cx="730525" cy="11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5737" y="4728061"/>
            <a:ext cx="250145" cy="1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77" y="1564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simplest use case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27081" y="2420309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19" idx="4"/>
          </p:cNvCxnSpPr>
          <p:nvPr/>
        </p:nvCxnSpPr>
        <p:spPr>
          <a:xfrm>
            <a:off x="4362948" y="2692042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081" y="1610026"/>
            <a:ext cx="271733" cy="27173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62948" y="1872134"/>
            <a:ext cx="0" cy="56071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41141" y="1585772"/>
            <a:ext cx="2660914" cy="2776194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73160" y="2565526"/>
            <a:ext cx="18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</a:t>
            </a:r>
            <a:r>
              <a:rPr lang="en-US" sz="2400" b="1" dirty="0" smtClean="0"/>
              <a:t> Shiny </a:t>
            </a:r>
            <a:r>
              <a:rPr lang="en-US" sz="2400" b="1" dirty="0"/>
              <a:t>New </a:t>
            </a:r>
            <a:r>
              <a:rPr lang="en-US" sz="2400" b="1" dirty="0" smtClean="0"/>
              <a:t> Code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2257" y="1440611"/>
            <a:ext cx="172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last Commit </a:t>
            </a:r>
          </a:p>
          <a:p>
            <a:pPr algn="ctr"/>
            <a:r>
              <a:rPr lang="en-US" dirty="0" smtClean="0"/>
              <a:t>is the new HEAD!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28573" y="1745892"/>
            <a:ext cx="1941369" cy="14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Rebasing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orces us to treat integration like a Singly Linked List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Rebasing vs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68329"/>
            <a:ext cx="5656647" cy="1655545"/>
          </a:xfrm>
        </p:spPr>
        <p:txBody>
          <a:bodyPr numCol="2">
            <a:normAutofit/>
          </a:bodyPr>
          <a:lstStyle/>
          <a:p>
            <a:pPr lvl="2"/>
            <a:r>
              <a:rPr lang="en-US" dirty="0" smtClean="0"/>
              <a:t>Fast Forward</a:t>
            </a:r>
          </a:p>
          <a:p>
            <a:pPr lvl="2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Ours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Octopus</a:t>
            </a:r>
          </a:p>
          <a:p>
            <a:pPr lvl="2"/>
            <a:r>
              <a:rPr lang="en-US" dirty="0" smtClean="0"/>
              <a:t>Resolve</a:t>
            </a:r>
          </a:p>
          <a:p>
            <a:pPr lvl="2"/>
            <a:r>
              <a:rPr lang="en-US" dirty="0" smtClean="0"/>
              <a:t>Subtree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027" y="1901023"/>
            <a:ext cx="7886700" cy="262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one of 6 </a:t>
            </a:r>
            <a:r>
              <a:rPr lang="en-US" dirty="0" smtClean="0"/>
              <a:t>merging strategies: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14452</TotalTime>
  <Words>822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Chiller</vt:lpstr>
      <vt:lpstr>Courier New</vt:lpstr>
      <vt:lpstr>Office Theme</vt:lpstr>
      <vt:lpstr>PowerPoint Presentation</vt:lpstr>
      <vt:lpstr>PowerPoint Presentation</vt:lpstr>
      <vt:lpstr>The Classic Visualization</vt:lpstr>
      <vt:lpstr>Your code  is actually a Linked List</vt:lpstr>
      <vt:lpstr>PowerPoint Presentation</vt:lpstr>
      <vt:lpstr>PowerPoint Presentation</vt:lpstr>
      <vt:lpstr>The simplest use case</vt:lpstr>
      <vt:lpstr>Rebasing vs Merge</vt:lpstr>
      <vt:lpstr>Rebasing vs Merge</vt:lpstr>
      <vt:lpstr>‘git merge’ing  Your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Colorado General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Billington</dc:creator>
  <cp:lastModifiedBy>Lauren Billington</cp:lastModifiedBy>
  <cp:revision>128</cp:revision>
  <dcterms:created xsi:type="dcterms:W3CDTF">2020-11-06T21:38:51Z</dcterms:created>
  <dcterms:modified xsi:type="dcterms:W3CDTF">2021-04-14T03:43:55Z</dcterms:modified>
</cp:coreProperties>
</file>