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15" r:id="rId3"/>
    <p:sldId id="296" r:id="rId4"/>
    <p:sldId id="310" r:id="rId5"/>
    <p:sldId id="309" r:id="rId6"/>
    <p:sldId id="297" r:id="rId7"/>
    <p:sldId id="258" r:id="rId8"/>
    <p:sldId id="313" r:id="rId9"/>
    <p:sldId id="316" r:id="rId10"/>
    <p:sldId id="312" r:id="rId11"/>
    <p:sldId id="311" r:id="rId12"/>
    <p:sldId id="259" r:id="rId13"/>
    <p:sldId id="260" r:id="rId14"/>
    <p:sldId id="286" r:id="rId15"/>
    <p:sldId id="261" r:id="rId16"/>
    <p:sldId id="262" r:id="rId17"/>
    <p:sldId id="263" r:id="rId18"/>
    <p:sldId id="264" r:id="rId19"/>
    <p:sldId id="305" r:id="rId20"/>
    <p:sldId id="265" r:id="rId21"/>
    <p:sldId id="266" r:id="rId22"/>
    <p:sldId id="282" r:id="rId23"/>
    <p:sldId id="268" r:id="rId24"/>
    <p:sldId id="269" r:id="rId25"/>
    <p:sldId id="336" r:id="rId26"/>
    <p:sldId id="327" r:id="rId27"/>
    <p:sldId id="337" r:id="rId28"/>
    <p:sldId id="270" r:id="rId29"/>
    <p:sldId id="307" r:id="rId30"/>
    <p:sldId id="320" r:id="rId31"/>
    <p:sldId id="306" r:id="rId32"/>
    <p:sldId id="271" r:id="rId33"/>
    <p:sldId id="272" r:id="rId34"/>
    <p:sldId id="275" r:id="rId35"/>
    <p:sldId id="273" r:id="rId36"/>
    <p:sldId id="274" r:id="rId37"/>
    <p:sldId id="321" r:id="rId38"/>
    <p:sldId id="322" r:id="rId39"/>
    <p:sldId id="284" r:id="rId40"/>
    <p:sldId id="283" r:id="rId41"/>
    <p:sldId id="278" r:id="rId42"/>
    <p:sldId id="280" r:id="rId43"/>
    <p:sldId id="277" r:id="rId44"/>
    <p:sldId id="285" r:id="rId45"/>
    <p:sldId id="323" r:id="rId46"/>
    <p:sldId id="326" r:id="rId47"/>
    <p:sldId id="338" r:id="rId48"/>
    <p:sldId id="328" r:id="rId49"/>
    <p:sldId id="289" r:id="rId50"/>
    <p:sldId id="290" r:id="rId51"/>
    <p:sldId id="329" r:id="rId52"/>
    <p:sldId id="288" r:id="rId53"/>
    <p:sldId id="335" r:id="rId54"/>
    <p:sldId id="291" r:id="rId55"/>
    <p:sldId id="293" r:id="rId56"/>
    <p:sldId id="294" r:id="rId57"/>
    <p:sldId id="331" r:id="rId58"/>
    <p:sldId id="333" r:id="rId59"/>
    <p:sldId id="334" r:id="rId60"/>
    <p:sldId id="319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Billington" initials="LB" lastIdx="1" clrIdx="0">
    <p:extLst>
      <p:ext uri="{19B8F6BF-5375-455C-9EA6-DF929625EA0E}">
        <p15:presenceInfo xmlns:p15="http://schemas.microsoft.com/office/powerpoint/2012/main" userId="Lauren Billing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804"/>
    <a:srgbClr val="ACD433"/>
    <a:srgbClr val="FF4747"/>
    <a:srgbClr val="FFFF7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199471"/>
          </a:xfrm>
        </p:spPr>
        <p:txBody>
          <a:bodyPr anchor="ctr">
            <a:normAutofit/>
          </a:bodyPr>
          <a:lstStyle/>
          <a:p>
            <a:r>
              <a:rPr lang="en-US" sz="6000" b="1" dirty="0" err="1" smtClean="0"/>
              <a:t>Git</a:t>
            </a:r>
            <a:r>
              <a:rPr lang="en-US" sz="6000" b="1" dirty="0" smtClean="0"/>
              <a:t> ‘</a:t>
            </a:r>
            <a:r>
              <a:rPr lang="en-US" sz="6000" b="1" dirty="0" err="1" smtClean="0"/>
              <a:t>er</a:t>
            </a:r>
            <a:r>
              <a:rPr lang="en-US" sz="6000" b="1" dirty="0" smtClean="0"/>
              <a:t> Done</a:t>
            </a:r>
            <a:r>
              <a:rPr lang="en-US" sz="6000" b="1" dirty="0" smtClean="0"/>
              <a:t>!</a:t>
            </a:r>
            <a:br>
              <a:rPr lang="en-US" sz="60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4000" dirty="0" smtClean="0"/>
              <a:t>Four </a:t>
            </a:r>
            <a:r>
              <a:rPr lang="en-US" sz="4000" dirty="0" err="1" smtClean="0"/>
              <a:t>Git</a:t>
            </a:r>
            <a:r>
              <a:rPr lang="en-US" sz="4000" dirty="0" smtClean="0"/>
              <a:t> Commands:</a:t>
            </a:r>
            <a:br>
              <a:rPr lang="en-US" sz="4000" dirty="0" smtClean="0"/>
            </a:br>
            <a:r>
              <a:rPr lang="en-US" sz="4000" dirty="0" smtClean="0"/>
              <a:t>merge</a:t>
            </a:r>
            <a:r>
              <a:rPr lang="en-US" sz="4000" dirty="0"/>
              <a:t>, rebase, pull, &amp; fetch</a:t>
            </a:r>
            <a:r>
              <a:rPr lang="en-US" dirty="0"/>
              <a:t/>
            </a:r>
            <a:br>
              <a:rPr lang="en-US" dirty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231" y="5089584"/>
            <a:ext cx="7507537" cy="1662023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smtClean="0"/>
              <a:t>Part 1: Foundations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485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IT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592902" y="2569594"/>
            <a:ext cx="1595887" cy="15958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429327" y="2952038"/>
            <a:ext cx="1923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Your  </a:t>
            </a:r>
            <a:r>
              <a:rPr lang="en-US" sz="2400" dirty="0"/>
              <a:t>Shiny </a:t>
            </a:r>
            <a:r>
              <a:rPr lang="en-US" sz="2400" dirty="0" smtClean="0"/>
              <a:t>New  </a:t>
            </a:r>
            <a:r>
              <a:rPr lang="en-US" sz="2400" dirty="0"/>
              <a:t>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IT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2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592902" y="2569594"/>
            <a:ext cx="1595887" cy="1595887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2939005" y="2952038"/>
            <a:ext cx="29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Team-Approved Master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IT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606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2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827" y="1374046"/>
            <a:ext cx="182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latest</a:t>
            </a:r>
          </a:p>
          <a:p>
            <a:pPr algn="ctr"/>
            <a:r>
              <a:rPr lang="en-US" dirty="0"/>
              <a:t>Team-Approved Code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5585" y="2049946"/>
            <a:ext cx="745435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554" y="3114629"/>
            <a:ext cx="167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versions of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67058" y="3493698"/>
            <a:ext cx="47487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IT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838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2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827" y="1779488"/>
            <a:ext cx="1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“HEAD”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5585" y="2049946"/>
            <a:ext cx="745435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554" y="3114629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Linked 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67058" y="3493698"/>
            <a:ext cx="47487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5524" y="2445931"/>
            <a:ext cx="4402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 </a:t>
            </a:r>
          </a:p>
          <a:p>
            <a:r>
              <a:rPr lang="en-US" dirty="0" smtClean="0"/>
              <a:t>is basically a Singly Linked List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most up-to-date Dot is always named “Head”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Classic IT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2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1977" y="1520687"/>
            <a:ext cx="138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latest</a:t>
            </a:r>
          </a:p>
          <a:p>
            <a:pPr algn="ctr"/>
            <a:r>
              <a:rPr lang="en-US" sz="1350" dirty="0"/>
              <a:t>Team-Approved Code</a:t>
            </a:r>
          </a:p>
          <a:p>
            <a:pPr algn="ctr"/>
            <a:r>
              <a:rPr lang="en-US" sz="1350" dirty="0"/>
              <a:t>AKA “Master”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5585" y="2049946"/>
            <a:ext cx="745435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89490" y="256265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>
            <a:stCxn id="4" idx="6"/>
            <a:endCxn id="13" idx="2"/>
          </p:cNvCxnSpPr>
          <p:nvPr/>
        </p:nvCxnSpPr>
        <p:spPr>
          <a:xfrm>
            <a:off x="3101338" y="2698521"/>
            <a:ext cx="1788152" cy="0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9970" y="1841008"/>
            <a:ext cx="13892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Your copy of “Master”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23882" y="2325756"/>
            <a:ext cx="708164" cy="27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29" y="3284971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067058" y="3502325"/>
            <a:ext cx="486361" cy="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2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1977" y="1520687"/>
            <a:ext cx="138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latest</a:t>
            </a:r>
          </a:p>
          <a:p>
            <a:pPr algn="ctr"/>
            <a:r>
              <a:rPr lang="en-US" sz="1350" dirty="0"/>
              <a:t>Team-Approved Code</a:t>
            </a:r>
          </a:p>
          <a:p>
            <a:pPr algn="ctr"/>
            <a:r>
              <a:rPr lang="en-US" sz="1350" dirty="0"/>
              <a:t>AKA “Master”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45585" y="1866073"/>
            <a:ext cx="749281" cy="18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29605" y="173020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>
            <a:stCxn id="4" idx="6"/>
            <a:endCxn id="13" idx="2"/>
          </p:cNvCxnSpPr>
          <p:nvPr/>
        </p:nvCxnSpPr>
        <p:spPr>
          <a:xfrm>
            <a:off x="3101338" y="2698521"/>
            <a:ext cx="1788152" cy="0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6583" y="1841007"/>
            <a:ext cx="197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Your copy of </a:t>
            </a:r>
          </a:p>
          <a:p>
            <a:pPr algn="ctr"/>
            <a:r>
              <a:rPr lang="en-US" sz="1350" dirty="0"/>
              <a:t>“Master”…</a:t>
            </a:r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Now with New Stuff!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34813" y="1841008"/>
            <a:ext cx="2697233" cy="48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29" y="3284971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17" name="Straight Arrow Connector 16"/>
          <p:cNvCxnSpPr>
            <a:stCxn id="19" idx="3"/>
          </p:cNvCxnSpPr>
          <p:nvPr/>
        </p:nvCxnSpPr>
        <p:spPr>
          <a:xfrm flipV="1">
            <a:off x="2067058" y="3527345"/>
            <a:ext cx="4748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66597" y="2001939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01338" y="1866073"/>
            <a:ext cx="1788152" cy="832448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41391" y="2741254"/>
            <a:ext cx="653475" cy="54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5471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69743" y="256265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105073" y="2698521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2790329" flipV="1">
            <a:off x="2805733" y="542290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06146" y="2562654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Arc 29"/>
          <p:cNvSpPr/>
          <p:nvPr/>
        </p:nvSpPr>
        <p:spPr>
          <a:xfrm rot="2790329" flipV="1">
            <a:off x="2686226" y="-579991"/>
            <a:ext cx="3751972" cy="3982466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98350" y="2562653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45910" y="1696795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Billy’s Copy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12543" y="1716959"/>
            <a:ext cx="111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Lauren’s Copy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46304" y="1696794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Kim’s Copy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it gets trickier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5471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69743" y="256265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105073" y="2698521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2790329" flipV="1">
            <a:off x="2805733" y="542290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06146" y="2562654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2790329" flipV="1">
            <a:off x="2686226" y="-579991"/>
            <a:ext cx="3751972" cy="3982466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98350" y="2562653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45910" y="1696795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Billy’s Copy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9547" y="1716959"/>
            <a:ext cx="119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Lauren’s Copy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46304" y="1696794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Kim’s Copy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29605" y="174984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2965472" y="2021583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790329" flipV="1">
            <a:off x="797770" y="2967800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50044" y="495550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2584" y="5319501"/>
            <a:ext cx="12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Mehran’s Copy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flipH="1">
            <a:off x="1061049" y="1854679"/>
            <a:ext cx="3517420" cy="6338106"/>
          </a:xfrm>
          <a:prstGeom prst="arc">
            <a:avLst>
              <a:gd name="adj1" fmla="val 16200000"/>
              <a:gd name="adj2" fmla="val 2150636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9318" y="1715646"/>
            <a:ext cx="15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Master!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it gets trickier…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70217" y="239012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70217" y="322257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70217" y="401268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70217" y="478297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406084" y="266186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406084" y="349430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406084" y="428442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406084" y="505470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gets even trickier…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002523">
            <a:off x="3288962" y="3245668"/>
            <a:ext cx="2234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FAIL</a:t>
            </a:r>
            <a:endParaRPr lang="en-US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/>
              <a:t>Git</a:t>
            </a:r>
            <a:r>
              <a:rPr lang="en-US" sz="6000" b="1" dirty="0"/>
              <a:t> ‘</a:t>
            </a:r>
            <a:r>
              <a:rPr lang="en-US" sz="6000" b="1" dirty="0" err="1"/>
              <a:t>er</a:t>
            </a:r>
            <a:r>
              <a:rPr lang="en-US" sz="6000" b="1" dirty="0"/>
              <a:t> Done!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Git</a:t>
            </a:r>
            <a:r>
              <a:rPr lang="en-US" sz="3200" dirty="0" smtClean="0"/>
              <a:t> Is, and Is Not</a:t>
            </a:r>
          </a:p>
          <a:p>
            <a:r>
              <a:rPr lang="en-US" sz="3200" dirty="0" smtClean="0"/>
              <a:t>Visualizing </a:t>
            </a:r>
            <a:r>
              <a:rPr lang="en-US" sz="3200" dirty="0" smtClean="0"/>
              <a:t>How </a:t>
            </a:r>
            <a:r>
              <a:rPr lang="en-US" sz="3200" dirty="0" err="1" smtClean="0"/>
              <a:t>Git</a:t>
            </a:r>
            <a:r>
              <a:rPr lang="en-US" sz="3200" dirty="0" smtClean="0"/>
              <a:t> Works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Integration Strategies 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Update Strategies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089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13666" y="2543716"/>
            <a:ext cx="1595887" cy="15958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571657" y="2926160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code </a:t>
            </a:r>
            <a:br>
              <a:rPr lang="en-US" dirty="0" smtClean="0"/>
            </a:br>
            <a:r>
              <a:rPr lang="en-US" dirty="0" smtClean="0"/>
              <a:t>is actually a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9835" y="1285641"/>
            <a:ext cx="11623" cy="40794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4238282" y="1285641"/>
            <a:ext cx="540358" cy="472141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239072" y="2179607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39567" y="3115933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32653" y="48954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229656" y="40116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8222" y="2931030"/>
            <a:ext cx="19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 </a:t>
            </a:r>
            <a:r>
              <a:rPr lang="en-US" sz="2400" b="1" dirty="0"/>
              <a:t>Shiny 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2001324" y="790701"/>
            <a:ext cx="5037520" cy="50375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73610" y="4953921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3859" y="4034339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3859" y="2216244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33102" y="1318807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9681" y="3128622"/>
            <a:ext cx="8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Also Saved </a:t>
            </a:r>
          </a:p>
          <a:p>
            <a:pPr algn="ctr"/>
            <a:r>
              <a:rPr lang="en-US" sz="1000" dirty="0" smtClean="0"/>
              <a:t>Changes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65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9835" y="1285641"/>
            <a:ext cx="11623" cy="40794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4238282" y="1285641"/>
            <a:ext cx="540358" cy="472141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239072" y="2179607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39567" y="3115933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32653" y="48954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229656" y="40116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01324" y="790701"/>
            <a:ext cx="5037520" cy="50375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76845" y="724619"/>
            <a:ext cx="163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Commit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99804" y="1130060"/>
            <a:ext cx="1777041" cy="3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99805" y="1247561"/>
            <a:ext cx="1860154" cy="114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99805" y="1258979"/>
            <a:ext cx="2110164" cy="20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86631" y="1269753"/>
            <a:ext cx="2381894" cy="289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86630" y="1224590"/>
            <a:ext cx="2609724" cy="38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762644" y="2702938"/>
            <a:ext cx="1792020" cy="1544845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1416" y="1047483"/>
            <a:ext cx="5946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Commit </a:t>
            </a:r>
            <a:r>
              <a:rPr lang="en-US" sz="3600" b="1" dirty="0" smtClean="0"/>
              <a:t>= </a:t>
            </a:r>
          </a:p>
          <a:p>
            <a:pPr lvl="1"/>
            <a:r>
              <a:rPr lang="en-US" sz="2400" dirty="0" smtClean="0"/>
              <a:t>1 copy of the whole codebase </a:t>
            </a:r>
          </a:p>
          <a:p>
            <a:pPr lvl="1"/>
            <a:r>
              <a:rPr lang="en-US" sz="3600" b="1" dirty="0" smtClean="0"/>
              <a:t>+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your new changes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Each commit has a </a:t>
            </a:r>
          </a:p>
          <a:p>
            <a:r>
              <a:rPr lang="en-US" sz="2800" dirty="0" smtClean="0"/>
              <a:t>checksum hash (SHA*)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 you can identify/use it</a:t>
            </a:r>
          </a:p>
          <a:p>
            <a:endParaRPr lang="en-US" sz="2800" dirty="0" smtClean="0"/>
          </a:p>
          <a:p>
            <a:r>
              <a:rPr lang="en-US" sz="2000" dirty="0" smtClean="0"/>
              <a:t>*SHA = Secure Hash Algorithm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93214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1252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5475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1195" y="392357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607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93456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617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2029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44878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3712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3124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973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9396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8808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71657" y="361230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32039" y="1051450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45070" y="4231719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simplest use case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54147" y="3207541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54147" y="403998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54147" y="4830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54147" y="5600386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4390013" y="347927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90014" y="4311722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90014" y="5101836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9264" y="5872120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94285" y="3207541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529615" y="3343407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2790329" flipV="1">
            <a:off x="4230275" y="1148676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0688" y="320754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2790329" flipV="1">
            <a:off x="4110768" y="26395"/>
            <a:ext cx="3751972" cy="3982466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22892" y="320753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770452" y="2341681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Billy’s Copy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04089" y="2361845"/>
            <a:ext cx="119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Lauren’s Copy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70846" y="2341680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Kim’s Copy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54147" y="239473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4390014" y="2666469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790329" flipV="1">
            <a:off x="2241562" y="3641562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74586" y="560038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7126" y="5964387"/>
            <a:ext cx="12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Mehran’s Copy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flipH="1">
            <a:off x="2514466" y="2412940"/>
            <a:ext cx="3517420" cy="6338106"/>
          </a:xfrm>
          <a:prstGeom prst="arc">
            <a:avLst>
              <a:gd name="adj1" fmla="val 16200000"/>
              <a:gd name="adj2" fmla="val 2150636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53860" y="2360532"/>
            <a:ext cx="15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Master!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06846"/>
          </a:xfrm>
        </p:spPr>
        <p:txBody>
          <a:bodyPr anchor="t">
            <a:normAutofit/>
          </a:bodyPr>
          <a:lstStyle/>
          <a:p>
            <a:pPr algn="ctr"/>
            <a:r>
              <a:rPr lang="en-US" sz="3500" dirty="0" smtClean="0"/>
              <a:t>It’s hardly ever the simple use case</a:t>
            </a:r>
            <a:r>
              <a:rPr lang="en-US" sz="1000" dirty="0" smtClean="0"/>
              <a:t>   </a:t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2800" dirty="0" smtClean="0"/>
              <a:t>We need a different visualization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 rot="20002523">
            <a:off x="3288962" y="3245668"/>
            <a:ext cx="2234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FAIL</a:t>
            </a:r>
            <a:endParaRPr lang="en-US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/>
              <a:t>Git</a:t>
            </a:r>
            <a:r>
              <a:rPr lang="en-US" sz="6000" b="1" dirty="0"/>
              <a:t> ‘</a:t>
            </a:r>
            <a:r>
              <a:rPr lang="en-US" sz="6000" b="1" dirty="0" err="1"/>
              <a:t>er</a:t>
            </a:r>
            <a:r>
              <a:rPr lang="en-US" sz="6000" b="1" dirty="0"/>
              <a:t> Done!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Git</a:t>
            </a:r>
            <a:r>
              <a:rPr lang="en-US" sz="3200" dirty="0" smtClean="0"/>
              <a:t> Is, and Is Not</a:t>
            </a:r>
          </a:p>
          <a:p>
            <a:r>
              <a:rPr lang="en-US" sz="3200" dirty="0"/>
              <a:t>Visualizing How </a:t>
            </a:r>
            <a:r>
              <a:rPr lang="en-US" sz="3200" dirty="0" err="1"/>
              <a:t>Git</a:t>
            </a:r>
            <a:r>
              <a:rPr lang="en-US" sz="3200" dirty="0"/>
              <a:t> Works</a:t>
            </a:r>
          </a:p>
          <a:p>
            <a:r>
              <a:rPr lang="en-US" sz="3200" dirty="0" smtClean="0"/>
              <a:t>Integration Strategies (merge, rebase)</a:t>
            </a:r>
            <a:endParaRPr lang="en-US" sz="3200" dirty="0" smtClean="0"/>
          </a:p>
          <a:p>
            <a:r>
              <a:rPr lang="en-US" sz="3200" dirty="0" smtClean="0"/>
              <a:t>Update </a:t>
            </a:r>
            <a:r>
              <a:rPr lang="en-US" sz="3200" dirty="0" smtClean="0"/>
              <a:t>Strategies (pull, fetch)</a:t>
            </a: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4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398083" y="1690689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398083" y="2284896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een check illustration, Check mark Checkbox, Yes, angle, hand, grass png  | PNGWin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3942272" y="3396621"/>
            <a:ext cx="1117600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7672" y="185511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err="1" smtClean="0"/>
              <a:t>Git</a:t>
            </a:r>
            <a:r>
              <a:rPr lang="en-US" sz="6000" b="1" dirty="0" smtClean="0"/>
              <a:t> ‘</a:t>
            </a:r>
            <a:r>
              <a:rPr lang="en-US" sz="6000" b="1" dirty="0" err="1" smtClean="0"/>
              <a:t>er</a:t>
            </a:r>
            <a:r>
              <a:rPr lang="en-US" sz="6000" b="1" dirty="0" smtClean="0"/>
              <a:t> Done Good!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064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 Strategies!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6925"/>
            <a:ext cx="7886700" cy="35396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merge’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Which is the best strategy</a:t>
            </a:r>
          </a:p>
          <a:p>
            <a:pPr marL="0" indent="0" algn="ctr">
              <a:buNone/>
            </a:pPr>
            <a:r>
              <a:rPr lang="en-US" dirty="0" smtClean="0"/>
              <a:t> to integrate new code?</a:t>
            </a:r>
          </a:p>
        </p:txBody>
      </p:sp>
    </p:spTree>
    <p:extLst>
      <p:ext uri="{BB962C8B-B14F-4D97-AF65-F5344CB8AC3E}">
        <p14:creationId xmlns:p14="http://schemas.microsoft.com/office/powerpoint/2010/main" val="40195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46" y="4417995"/>
            <a:ext cx="5656647" cy="1655545"/>
          </a:xfrm>
        </p:spPr>
        <p:txBody>
          <a:bodyPr numCol="2">
            <a:normAutofit/>
          </a:bodyPr>
          <a:lstStyle/>
          <a:p>
            <a:pPr lvl="2"/>
            <a:r>
              <a:rPr lang="en-US" dirty="0" smtClean="0"/>
              <a:t>Fast Forward</a:t>
            </a:r>
          </a:p>
          <a:p>
            <a:pPr lvl="2"/>
            <a:r>
              <a:rPr lang="en-US" dirty="0" smtClean="0"/>
              <a:t>Recursive</a:t>
            </a:r>
          </a:p>
          <a:p>
            <a:pPr lvl="2"/>
            <a:r>
              <a:rPr lang="en-US" dirty="0" smtClean="0"/>
              <a:t>Ours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Octopus</a:t>
            </a:r>
          </a:p>
          <a:p>
            <a:pPr lvl="2"/>
            <a:r>
              <a:rPr lang="en-US" dirty="0" smtClean="0"/>
              <a:t>Resolve</a:t>
            </a:r>
          </a:p>
          <a:p>
            <a:pPr lvl="2"/>
            <a:r>
              <a:rPr lang="en-US" dirty="0" smtClean="0"/>
              <a:t>Subtree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Rebasing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orces us to treat commits like a Singly Linked List</a:t>
            </a:r>
          </a:p>
          <a:p>
            <a:pPr lvl="1"/>
            <a:endParaRPr lang="en-US" dirty="0" smtClean="0"/>
          </a:p>
          <a:p>
            <a:r>
              <a:rPr lang="en-US" dirty="0"/>
              <a:t>Merging</a:t>
            </a:r>
          </a:p>
          <a:p>
            <a:pPr lvl="1"/>
            <a:r>
              <a:rPr lang="en-US" dirty="0"/>
              <a:t>Tries to guess what we </a:t>
            </a:r>
            <a:r>
              <a:rPr lang="en-US" dirty="0" smtClean="0"/>
              <a:t>want (</a:t>
            </a:r>
            <a:r>
              <a:rPr lang="en-US" dirty="0" smtClean="0">
                <a:latin typeface="Chiller" panose="04020404031007020602" pitchFamily="82" charset="0"/>
              </a:rPr>
              <a:t>Psychic!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Attempts one of 6 other merging functions:</a:t>
            </a:r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2" y="2605177"/>
            <a:ext cx="8272732" cy="357178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 !=  </a:t>
            </a:r>
            <a:r>
              <a:rPr lang="en-US" sz="3200" dirty="0" smtClean="0"/>
              <a:t>GitHub or </a:t>
            </a:r>
            <a:r>
              <a:rPr lang="en-US" sz="3200" dirty="0" err="1" smtClean="0"/>
              <a:t>Bitbucket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smtClean="0"/>
              <a:t>and GitHub </a:t>
            </a:r>
            <a:r>
              <a:rPr lang="en-US" dirty="0" smtClean="0"/>
              <a:t>are 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 smtClean="0"/>
              <a:t>entralized </a:t>
            </a:r>
            <a:r>
              <a:rPr lang="en-US" dirty="0" smtClean="0"/>
              <a:t>code </a:t>
            </a:r>
            <a:r>
              <a:rPr lang="en-US" dirty="0" smtClean="0"/>
              <a:t>repositories</a:t>
            </a:r>
          </a:p>
          <a:p>
            <a:pPr marL="0" indent="0" algn="ctr">
              <a:buNone/>
            </a:pPr>
            <a:r>
              <a:rPr lang="en-US" dirty="0" smtClean="0"/>
              <a:t>(and usually online and cloud-based)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5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simplest use case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1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54147" y="3207541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54147" y="403998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54147" y="4830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54147" y="5600386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4390013" y="347927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90014" y="4311722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90014" y="5101836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9264" y="5872120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94285" y="3207541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529615" y="3343407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2790329" flipV="1">
            <a:off x="4230275" y="1148676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0688" y="320754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2790329" flipV="1">
            <a:off x="4110768" y="26395"/>
            <a:ext cx="3751972" cy="3982466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22892" y="320753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770452" y="2341681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Billy’s Copy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04089" y="2361845"/>
            <a:ext cx="119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Lauren’s Copy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70846" y="2341680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Kim’s Copy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54147" y="239473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4390014" y="2666469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790329" flipV="1">
            <a:off x="2241562" y="3641562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74586" y="560038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7126" y="5964387"/>
            <a:ext cx="12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Mehran’s Copy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flipH="1">
            <a:off x="2514466" y="2412940"/>
            <a:ext cx="3517420" cy="6338106"/>
          </a:xfrm>
          <a:prstGeom prst="arc">
            <a:avLst>
              <a:gd name="adj1" fmla="val 16200000"/>
              <a:gd name="adj2" fmla="val 2150636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53860" y="2360532"/>
            <a:ext cx="15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Master!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06846"/>
          </a:xfrm>
        </p:spPr>
        <p:txBody>
          <a:bodyPr anchor="t">
            <a:normAutofit/>
          </a:bodyPr>
          <a:lstStyle/>
          <a:p>
            <a:pPr algn="ctr"/>
            <a:r>
              <a:rPr lang="en-US" sz="3500" dirty="0" smtClean="0"/>
              <a:t>It’s hardly ever the simple use case</a:t>
            </a:r>
            <a:r>
              <a:rPr lang="en-US" sz="1000" dirty="0" smtClean="0"/>
              <a:t>   </a:t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2800" dirty="0" smtClean="0"/>
              <a:t>We need a different visualization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 rot="20002523">
            <a:off x="3288962" y="3245668"/>
            <a:ext cx="2234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FAIL</a:t>
            </a:r>
            <a:endParaRPr lang="en-US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34728" y="267419"/>
            <a:ext cx="4373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4 Files in Master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8214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5560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88565" y="1687896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72152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75448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111923" y="116597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3329796" y="241540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871932" y="610872"/>
            <a:ext cx="2122098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778370" y="905774"/>
            <a:ext cx="448573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69769" y="905774"/>
            <a:ext cx="471577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05554" y="610872"/>
            <a:ext cx="2168106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78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128456" y="872046"/>
            <a:ext cx="675738" cy="67573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4804194" y="1025249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Shiny New Code!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128456" y="114509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4804194" y="237117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60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88565" y="226832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72152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5448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7805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1690773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1687896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1690773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111923" y="73465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3329796" y="198408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71932" y="567740"/>
            <a:ext cx="2122098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778370" y="862642"/>
            <a:ext cx="448573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669769" y="862642"/>
            <a:ext cx="471577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905554" y="567740"/>
            <a:ext cx="2168106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MERGE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6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1690773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1687896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1690773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128456" y="872046"/>
            <a:ext cx="675738" cy="67573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4804194" y="1025249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Shiny New Code!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128456" y="114509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4804194" y="237117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585" y="1547784"/>
            <a:ext cx="1889185" cy="1275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872" y="1532751"/>
            <a:ext cx="1889185" cy="1857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0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merge’ing</a:t>
            </a:r>
            <a:r>
              <a:rPr lang="en-US" dirty="0"/>
              <a:t> 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Git’s</a:t>
            </a:r>
            <a:r>
              <a:rPr lang="en-US" sz="2400" dirty="0" smtClean="0"/>
              <a:t> code is pretty brilliant, but… it’s not magic or psychic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might </a:t>
            </a:r>
            <a:r>
              <a:rPr lang="en-US" sz="2400" i="1" dirty="0"/>
              <a:t>favor code based on </a:t>
            </a:r>
            <a:r>
              <a:rPr lang="en-US" sz="2400" i="1" dirty="0" err="1" smtClean="0"/>
              <a:t>datetimes</a:t>
            </a:r>
            <a:endParaRPr lang="en-US" sz="2400" dirty="0"/>
          </a:p>
          <a:p>
            <a:pPr marL="285750" indent="-285750"/>
            <a:r>
              <a:rPr lang="en-US" sz="2400" dirty="0" err="1" smtClean="0"/>
              <a:t>Git</a:t>
            </a:r>
            <a:r>
              <a:rPr lang="en-US" sz="2400" dirty="0" smtClean="0"/>
              <a:t> might get confused when two </a:t>
            </a:r>
            <a:r>
              <a:rPr lang="en-US" sz="2400" dirty="0"/>
              <a:t>branches don’t have a common ‘parent’ </a:t>
            </a:r>
            <a:r>
              <a:rPr lang="en-US" sz="2400" dirty="0" smtClean="0"/>
              <a:t>commit</a:t>
            </a:r>
            <a:r>
              <a:rPr lang="en-US" sz="2400" dirty="0"/>
              <a:t>.</a:t>
            </a:r>
          </a:p>
          <a:p>
            <a:pPr marL="742950" lvl="1" indent="-285750"/>
            <a:r>
              <a:rPr lang="en-US" dirty="0" smtClean="0"/>
              <a:t>branches </a:t>
            </a:r>
            <a:r>
              <a:rPr lang="en-US" dirty="0"/>
              <a:t>off </a:t>
            </a:r>
            <a:r>
              <a:rPr lang="en-US" dirty="0" smtClean="0"/>
              <a:t>branches</a:t>
            </a:r>
          </a:p>
          <a:p>
            <a:pPr marL="742950" lvl="1" indent="-285750"/>
            <a:r>
              <a:rPr lang="en-US" dirty="0"/>
              <a:t>c</a:t>
            </a:r>
            <a:r>
              <a:rPr lang="en-US" dirty="0" smtClean="0"/>
              <a:t>herry picks and headless branches</a:t>
            </a:r>
          </a:p>
          <a:p>
            <a:pPr marL="742950" lvl="1" indent="-285750"/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employees at different stages</a:t>
            </a:r>
            <a:endParaRPr lang="en-US" i="1" dirty="0" smtClean="0"/>
          </a:p>
          <a:p>
            <a:pPr marL="742950" lvl="1" indent="-285750"/>
            <a:r>
              <a:rPr lang="en-US" i="1" dirty="0" smtClean="0">
                <a:solidFill>
                  <a:srgbClr val="C00000"/>
                </a:solidFill>
              </a:rPr>
              <a:t>lines of code </a:t>
            </a:r>
            <a:r>
              <a:rPr lang="en-US" i="1" dirty="0">
                <a:solidFill>
                  <a:srgbClr val="C00000"/>
                </a:solidFill>
              </a:rPr>
              <a:t>that </a:t>
            </a:r>
            <a:r>
              <a:rPr lang="en-US" i="1" dirty="0" smtClean="0">
                <a:solidFill>
                  <a:srgbClr val="C00000"/>
                </a:solidFill>
              </a:rPr>
              <a:t>exists </a:t>
            </a:r>
            <a:r>
              <a:rPr lang="en-US" i="1" dirty="0">
                <a:solidFill>
                  <a:srgbClr val="C00000"/>
                </a:solidFill>
              </a:rPr>
              <a:t>only in </a:t>
            </a:r>
            <a:r>
              <a:rPr lang="en-US" i="1" dirty="0" smtClean="0">
                <a:solidFill>
                  <a:srgbClr val="C00000"/>
                </a:solidFill>
              </a:rPr>
              <a:t>Prod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merge’ing</a:t>
            </a:r>
            <a:r>
              <a:rPr lang="en-US" dirty="0"/>
              <a:t> 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Trouble with Merge Conflicts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 smtClean="0"/>
              <a:t>Sometimes </a:t>
            </a:r>
            <a:r>
              <a:rPr lang="en-US" sz="2400" dirty="0" err="1"/>
              <a:t>Git</a:t>
            </a:r>
            <a:r>
              <a:rPr lang="en-US" sz="2400" dirty="0"/>
              <a:t> doesn’t </a:t>
            </a:r>
            <a:r>
              <a:rPr lang="en-US" sz="2400" dirty="0" smtClean="0"/>
              <a:t>think there’s a conflict</a:t>
            </a:r>
            <a:endParaRPr lang="en-US" sz="2400" dirty="0"/>
          </a:p>
          <a:p>
            <a:pPr marL="742950" lvl="1" indent="-285750"/>
            <a:r>
              <a:rPr lang="en-US" dirty="0"/>
              <a:t>Developers might not be </a:t>
            </a:r>
            <a:r>
              <a:rPr lang="en-US" dirty="0" smtClean="0"/>
              <a:t>prompted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sz="2400" dirty="0" smtClean="0"/>
              <a:t>Human Error</a:t>
            </a:r>
          </a:p>
          <a:p>
            <a:pPr marL="742950" lvl="1" indent="-285750"/>
            <a:r>
              <a:rPr lang="en-US" sz="2000" dirty="0" smtClean="0"/>
              <a:t>A </a:t>
            </a:r>
            <a:r>
              <a:rPr lang="en-US" sz="2000" dirty="0"/>
              <a:t>developer resolving merge conflicts may not know which code to favor if they didn’t write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5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400264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3999768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400264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400264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4569112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4566235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4569112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4569112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5135579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5132702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5135579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5135579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5702046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5699169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5702046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5702046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343330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343042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343330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343330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560501" y="2648309"/>
            <a:ext cx="460183" cy="460183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5090313" y="2739160"/>
            <a:ext cx="339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previously integrated code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9546" y="2671030"/>
            <a:ext cx="460183" cy="46018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1018635" y="2725382"/>
            <a:ext cx="294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Team-Approved Code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841" y="1019125"/>
            <a:ext cx="839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treats the commits like a Linked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Developer is prompted about all code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final commit becomes the new Head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557796" y="335312"/>
            <a:ext cx="70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b="1" dirty="0" smtClean="0"/>
              <a:t>always produces the expected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u="sng" dirty="0" smtClean="0"/>
              <a:t>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a </a:t>
            </a:r>
            <a:r>
              <a:rPr lang="en-US" dirty="0" smtClean="0"/>
              <a:t>“Version </a:t>
            </a:r>
            <a:r>
              <a:rPr lang="en-US" dirty="0" smtClean="0"/>
              <a:t>Control </a:t>
            </a:r>
            <a:r>
              <a:rPr lang="en-US" dirty="0" smtClean="0"/>
              <a:t>System”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add on, installed on each machine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agnostic</a:t>
            </a:r>
          </a:p>
          <a:p>
            <a:r>
              <a:rPr lang="en-US" dirty="0"/>
              <a:t>Keeps track of changes </a:t>
            </a:r>
          </a:p>
          <a:p>
            <a:r>
              <a:rPr lang="en-US" dirty="0" smtClean="0"/>
              <a:t>Enables </a:t>
            </a:r>
            <a:r>
              <a:rPr lang="en-US" dirty="0" smtClean="0"/>
              <a:t>experimentation</a:t>
            </a:r>
          </a:p>
          <a:p>
            <a:r>
              <a:rPr lang="en-US" dirty="0" smtClean="0"/>
              <a:t>TONS of terminal commands and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3994025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3991148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3994025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399402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4560492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4557615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4560492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4560492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5126959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5124082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5126959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5126959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5693426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5690549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5693426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5693426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3424681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342180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3424681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342468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574872" y="2708827"/>
            <a:ext cx="442818" cy="44281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5102525" y="2745569"/>
            <a:ext cx="339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tries to guess what you want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96021" y="2745569"/>
            <a:ext cx="442819" cy="442819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1010008" y="2782313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Team-Approved Code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585" y="3281692"/>
            <a:ext cx="1889185" cy="1275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872" y="3266659"/>
            <a:ext cx="1889185" cy="1857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3171" y="1037789"/>
            <a:ext cx="75956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attempts one of 6 strategies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may not choose what you wanted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Human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70008" y="292176"/>
            <a:ext cx="70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merge’</a:t>
            </a:r>
            <a:r>
              <a:rPr lang="en-US" b="1" dirty="0" err="1" smtClean="0"/>
              <a:t>can</a:t>
            </a:r>
            <a:r>
              <a:rPr lang="en-US" b="1" dirty="0" smtClean="0"/>
              <a:t> sometimes have unwanted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74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doesn’t everyone Rebase?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Habit</a:t>
            </a:r>
          </a:p>
          <a:p>
            <a:r>
              <a:rPr lang="en-US" dirty="0" smtClean="0"/>
              <a:t>Never noticed trouble with ‘</a:t>
            </a:r>
            <a:r>
              <a:rPr lang="en-US" dirty="0" err="1" smtClean="0"/>
              <a:t>git</a:t>
            </a:r>
            <a:r>
              <a:rPr lang="en-US" dirty="0" smtClean="0"/>
              <a:t> merge’</a:t>
            </a:r>
          </a:p>
          <a:p>
            <a:r>
              <a:rPr lang="en-US" dirty="0" smtClean="0"/>
              <a:t>Fear - mistakes in a rebase session</a:t>
            </a:r>
          </a:p>
          <a:p>
            <a:pPr lvl="1"/>
            <a:r>
              <a:rPr lang="en-US" dirty="0" smtClean="0"/>
              <a:t>But there are easy ways around it</a:t>
            </a:r>
          </a:p>
          <a:p>
            <a:r>
              <a:rPr lang="en-US" dirty="0" smtClean="0"/>
              <a:t>(but the most common is…)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dirty="0" smtClean="0"/>
              <a:t>“</a:t>
            </a:r>
            <a:r>
              <a:rPr lang="en-US" sz="4200" dirty="0" err="1" smtClean="0"/>
              <a:t>bbbbUT</a:t>
            </a:r>
            <a:r>
              <a:rPr lang="en-US" sz="4200" dirty="0" smtClean="0"/>
              <a:t> </a:t>
            </a:r>
            <a:r>
              <a:rPr lang="en-US" sz="4200" dirty="0" err="1"/>
              <a:t>yOU’rE</a:t>
            </a:r>
            <a:r>
              <a:rPr lang="en-US" sz="4200" dirty="0"/>
              <a:t> </a:t>
            </a:r>
            <a:r>
              <a:rPr lang="en-US" sz="4200" dirty="0" err="1"/>
              <a:t>reWritINg</a:t>
            </a:r>
            <a:r>
              <a:rPr lang="en-US" sz="4200" dirty="0"/>
              <a:t> </a:t>
            </a:r>
            <a:r>
              <a:rPr lang="en-US" sz="4200" dirty="0" err="1" smtClean="0"/>
              <a:t>HiStoRyyyYYyYYYyyyy</a:t>
            </a:r>
            <a:r>
              <a:rPr lang="en-US" sz="4200" dirty="0" smtClean="0"/>
              <a:t>!!!</a:t>
            </a:r>
            <a:r>
              <a:rPr lang="en-US" sz="4200" dirty="0"/>
              <a:t>111!one1</a:t>
            </a:r>
            <a:r>
              <a:rPr lang="en-US" sz="4200" dirty="0" smtClean="0"/>
              <a:t>!”</a:t>
            </a:r>
            <a:endParaRPr lang="en-US" sz="4200" dirty="0"/>
          </a:p>
          <a:p>
            <a:pPr marL="0" indent="0" algn="r">
              <a:buNone/>
            </a:pPr>
            <a:r>
              <a:rPr lang="en-US" sz="2400" dirty="0" smtClean="0"/>
              <a:t>- Many </a:t>
            </a:r>
            <a:r>
              <a:rPr lang="en-US" sz="2400" dirty="0" err="1"/>
              <a:t>I</a:t>
            </a:r>
            <a:r>
              <a:rPr lang="en-US" sz="2400" dirty="0" err="1" smtClean="0"/>
              <a:t>nterwebs</a:t>
            </a:r>
            <a:r>
              <a:rPr lang="en-US" sz="2400" dirty="0" smtClean="0"/>
              <a:t> People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9844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4200" dirty="0" err="1" smtClean="0">
                <a:solidFill>
                  <a:schemeClr val="bg1">
                    <a:lumMod val="65000"/>
                  </a:schemeClr>
                </a:solidFill>
              </a:rPr>
              <a:t>bbbbUT</a:t>
            </a:r>
            <a:r>
              <a:rPr lang="en-US" sz="4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200" dirty="0" err="1">
                <a:solidFill>
                  <a:schemeClr val="bg1">
                    <a:lumMod val="65000"/>
                  </a:schemeClr>
                </a:solidFill>
              </a:rPr>
              <a:t>yOU’rE</a:t>
            </a:r>
            <a:r>
              <a:rPr lang="en-US" sz="4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200" dirty="0" err="1">
                <a:solidFill>
                  <a:schemeClr val="bg1">
                    <a:lumMod val="65000"/>
                  </a:schemeClr>
                </a:solidFill>
              </a:rPr>
              <a:t>reWritINg</a:t>
            </a:r>
            <a:r>
              <a:rPr lang="en-US" sz="4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65000"/>
                  </a:schemeClr>
                </a:solidFill>
              </a:rPr>
              <a:t>HiStoRyyyYYyYYYyyyy</a:t>
            </a:r>
            <a:r>
              <a:rPr lang="en-US" sz="4200" dirty="0" smtClean="0">
                <a:solidFill>
                  <a:schemeClr val="bg1">
                    <a:lumMod val="65000"/>
                  </a:schemeClr>
                </a:solidFill>
              </a:rPr>
              <a:t>!!!11!one1!”</a:t>
            </a:r>
            <a:endParaRPr lang="en-US" sz="420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Many Intelligent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Interwebs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People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10000" dirty="0" smtClean="0">
                <a:latin typeface="Arial Black" panose="020B0A04020102020204" pitchFamily="34" charset="0"/>
              </a:rPr>
              <a:t>So What?</a:t>
            </a:r>
            <a:endParaRPr lang="en-US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20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rebase’ing</a:t>
            </a:r>
            <a:r>
              <a:rPr lang="en-US" dirty="0"/>
              <a:t>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04127"/>
          </a:xfrm>
        </p:spPr>
        <p:txBody>
          <a:bodyPr>
            <a:normAutofit/>
          </a:bodyPr>
          <a:lstStyle/>
          <a:p>
            <a:r>
              <a:rPr lang="en-US" dirty="0" smtClean="0"/>
              <a:t>Does History Matter?</a:t>
            </a:r>
          </a:p>
          <a:p>
            <a:pPr lvl="1"/>
            <a:r>
              <a:rPr lang="en-US" dirty="0" smtClean="0"/>
              <a:t>What problem does a chronological History solve?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Your </a:t>
            </a:r>
            <a:r>
              <a:rPr lang="en-US" dirty="0"/>
              <a:t>team needs to look at the </a:t>
            </a:r>
            <a:r>
              <a:rPr lang="en-US" dirty="0" smtClean="0"/>
              <a:t>pros </a:t>
            </a:r>
            <a:r>
              <a:rPr lang="en-US" dirty="0"/>
              <a:t>and </a:t>
            </a:r>
            <a:r>
              <a:rPr lang="en-US" dirty="0" smtClean="0"/>
              <a:t>cons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84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rebase’ing</a:t>
            </a:r>
            <a:r>
              <a:rPr lang="en-US" dirty="0"/>
              <a:t>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9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Which is more important?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dependable </a:t>
            </a:r>
            <a:r>
              <a:rPr lang="en-US" dirty="0" smtClean="0"/>
              <a:t>and accurate method </a:t>
            </a:r>
            <a:r>
              <a:rPr lang="en-US" dirty="0"/>
              <a:t>of integrating code changes, but the timestamps are limited to the time it was actually </a:t>
            </a:r>
            <a:r>
              <a:rPr lang="en-US" dirty="0" smtClean="0"/>
              <a:t>integrated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body of code where you can depend on the absolute accuracy of the timestamps, but you can’t depend on the accuracy of the code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29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rebase’ing</a:t>
            </a:r>
            <a:r>
              <a:rPr lang="en-US" dirty="0"/>
              <a:t> Your Code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27699" y="1540043"/>
            <a:ext cx="6939887" cy="102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me, and for many seasoned developers,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rebasing </a:t>
            </a:r>
            <a:r>
              <a:rPr lang="en-US" dirty="0"/>
              <a:t>is the better choice. </a:t>
            </a:r>
            <a:endParaRPr lang="en-US" dirty="0" smtClean="0"/>
          </a:p>
        </p:txBody>
      </p:sp>
      <p:sp>
        <p:nvSpPr>
          <p:cNvPr id="25" name="Oval 24"/>
          <p:cNvSpPr/>
          <p:nvPr/>
        </p:nvSpPr>
        <p:spPr>
          <a:xfrm>
            <a:off x="5544281" y="3069437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44281" y="4300902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84847" y="3696060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03715" y="3724990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99389" y="4617211"/>
            <a:ext cx="64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44368" y="4646141"/>
            <a:ext cx="65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9116" y="3230449"/>
            <a:ext cx="15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24776" y="5954168"/>
            <a:ext cx="15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51482" y="4646141"/>
            <a:ext cx="12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Uh-</a:t>
            </a:r>
            <a:r>
              <a:rPr lang="en-US" dirty="0" err="1" smtClean="0">
                <a:solidFill>
                  <a:srgbClr val="C00000"/>
                </a:solidFill>
              </a:rPr>
              <a:t>Oh’s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Content Placeholder 18"/>
          <p:cNvSpPr txBox="1">
            <a:spLocks/>
          </p:cNvSpPr>
          <p:nvPr/>
        </p:nvSpPr>
        <p:spPr>
          <a:xfrm>
            <a:off x="640601" y="2686858"/>
            <a:ext cx="6458875" cy="282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Prevent mistakes that waste time/money/frustration</a:t>
            </a:r>
            <a:endParaRPr lang="en-US" sz="1800" dirty="0"/>
          </a:p>
          <a:p>
            <a:pPr marL="342900" indent="-342900"/>
            <a:r>
              <a:rPr lang="en-US" sz="1800" dirty="0"/>
              <a:t>Interrupts work in multiple departments</a:t>
            </a:r>
          </a:p>
          <a:p>
            <a:pPr marL="342900" indent="-342900"/>
            <a:r>
              <a:rPr lang="en-US" sz="1800" dirty="0"/>
              <a:t>Delays delivery</a:t>
            </a:r>
          </a:p>
          <a:p>
            <a:pPr marL="342900" indent="-342900"/>
            <a:r>
              <a:rPr lang="en-US" sz="1800" dirty="0"/>
              <a:t>Lose confidence in co-workers</a:t>
            </a:r>
          </a:p>
          <a:p>
            <a:pPr marL="342900" indent="-342900"/>
            <a:r>
              <a:rPr lang="en-US" sz="1800" dirty="0"/>
              <a:t>Increases individual and team stress</a:t>
            </a:r>
          </a:p>
          <a:p>
            <a:pPr marL="342900" indent="-342900"/>
            <a:r>
              <a:rPr lang="en-US" sz="1800" dirty="0"/>
              <a:t>Users lose confidence in Product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053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/>
              <a:t>Git</a:t>
            </a:r>
            <a:r>
              <a:rPr lang="en-US" sz="6000" b="1" dirty="0"/>
              <a:t> ‘</a:t>
            </a:r>
            <a:r>
              <a:rPr lang="en-US" sz="6000" b="1" dirty="0" err="1"/>
              <a:t>er</a:t>
            </a:r>
            <a:r>
              <a:rPr lang="en-US" sz="6000" b="1" dirty="0"/>
              <a:t> Done!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Git</a:t>
            </a:r>
            <a:r>
              <a:rPr lang="en-US" sz="3200" dirty="0" smtClean="0"/>
              <a:t> Is, and Is Not</a:t>
            </a:r>
          </a:p>
          <a:p>
            <a:r>
              <a:rPr lang="en-US" sz="3200" dirty="0"/>
              <a:t>Visualizing How </a:t>
            </a:r>
            <a:r>
              <a:rPr lang="en-US" sz="3200" dirty="0" err="1"/>
              <a:t>Git</a:t>
            </a:r>
            <a:r>
              <a:rPr lang="en-US" sz="3200" dirty="0"/>
              <a:t> Works</a:t>
            </a:r>
          </a:p>
          <a:p>
            <a:r>
              <a:rPr lang="en-US" sz="3200" dirty="0" smtClean="0"/>
              <a:t>Integration </a:t>
            </a:r>
            <a:r>
              <a:rPr lang="en-US" sz="3200" dirty="0" smtClean="0"/>
              <a:t>Strategies</a:t>
            </a:r>
          </a:p>
          <a:p>
            <a:r>
              <a:rPr lang="en-US" sz="3200" dirty="0" smtClean="0"/>
              <a:t>Update Strategies</a:t>
            </a:r>
          </a:p>
          <a:p>
            <a:endParaRPr lang="en-US" sz="3200" dirty="0" smtClean="0"/>
          </a:p>
        </p:txBody>
      </p:sp>
      <p:pic>
        <p:nvPicPr>
          <p:cNvPr id="4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398083" y="1690689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398083" y="2284896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412463" y="2877244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65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Update Strategies!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6925"/>
            <a:ext cx="7886700" cy="35396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pull’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Which is the best strategy</a:t>
            </a:r>
          </a:p>
          <a:p>
            <a:pPr marL="0" indent="0" algn="ctr">
              <a:buNone/>
            </a:pPr>
            <a:r>
              <a:rPr lang="en-US" dirty="0" smtClean="0"/>
              <a:t> to get new code </a:t>
            </a:r>
          </a:p>
          <a:p>
            <a:pPr marL="0" indent="0" algn="ctr">
              <a:buNone/>
            </a:pPr>
            <a:r>
              <a:rPr lang="en-US" dirty="0" smtClean="0"/>
              <a:t>or update the code you started with?</a:t>
            </a:r>
          </a:p>
        </p:txBody>
      </p:sp>
    </p:spTree>
    <p:extLst>
      <p:ext uri="{BB962C8B-B14F-4D97-AF65-F5344CB8AC3E}">
        <p14:creationId xmlns:p14="http://schemas.microsoft.com/office/powerpoint/2010/main" val="2112166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5471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69743" y="256265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105073" y="2698521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02554" y="1208348"/>
            <a:ext cx="261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probably have an old version of Master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29605" y="174984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2965472" y="2021583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790329" flipV="1">
            <a:off x="797770" y="2967800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50044" y="495550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7630" y="5319501"/>
            <a:ext cx="110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Mehran’s Copy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flipH="1">
            <a:off x="1061049" y="1854679"/>
            <a:ext cx="3517420" cy="6338106"/>
          </a:xfrm>
          <a:prstGeom prst="arc">
            <a:avLst>
              <a:gd name="adj1" fmla="val 16200000"/>
              <a:gd name="adj2" fmla="val 2150636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9318" y="1715646"/>
            <a:ext cx="15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Master!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9894" y="3856785"/>
            <a:ext cx="245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you can get started on new code, you need to </a:t>
            </a:r>
            <a:r>
              <a:rPr lang="en-US" b="1" dirty="0" smtClean="0"/>
              <a:t>pull</a:t>
            </a:r>
            <a:r>
              <a:rPr lang="en-US" dirty="0" smtClean="0"/>
              <a:t> or </a:t>
            </a:r>
            <a:r>
              <a:rPr lang="en-US" b="1" dirty="0" smtClean="0"/>
              <a:t>fetch</a:t>
            </a:r>
            <a:r>
              <a:rPr lang="en-US" dirty="0" smtClean="0"/>
              <a:t> Master</a:t>
            </a:r>
            <a:endParaRPr lang="en-US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Pull vs 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u="sng" dirty="0" smtClean="0"/>
              <a:t>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Code </a:t>
            </a:r>
            <a:r>
              <a:rPr lang="en-US" dirty="0" smtClean="0"/>
              <a:t>Repository </a:t>
            </a:r>
            <a:r>
              <a:rPr lang="en-US" dirty="0" smtClean="0"/>
              <a:t>(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Upload local changes to shared repo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Manages a history of everyone’s changes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app’s evolution</a:t>
            </a:r>
            <a:endParaRPr lang="en-US" dirty="0"/>
          </a:p>
          <a:p>
            <a:pPr lvl="2"/>
            <a:r>
              <a:rPr lang="en-US" dirty="0"/>
              <a:t>Know who to ask about tricky features or </a:t>
            </a:r>
            <a:r>
              <a:rPr lang="en-US" dirty="0" smtClean="0"/>
              <a:t>bugs</a:t>
            </a:r>
          </a:p>
          <a:p>
            <a:pPr lvl="2"/>
            <a:endParaRPr lang="en-US" sz="500" dirty="0" smtClean="0"/>
          </a:p>
          <a:p>
            <a:pPr lvl="1"/>
            <a:r>
              <a:rPr lang="en-US" dirty="0" smtClean="0"/>
              <a:t>Keeps track of tested/approved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pPr lvl="1"/>
            <a:r>
              <a:rPr lang="en-US" dirty="0" smtClean="0"/>
              <a:t>Enables </a:t>
            </a:r>
            <a:r>
              <a:rPr lang="en-US" dirty="0"/>
              <a:t>a </a:t>
            </a:r>
            <a:r>
              <a:rPr lang="en-US" dirty="0" smtClean="0"/>
              <a:t>Single Source </a:t>
            </a:r>
            <a:r>
              <a:rPr lang="en-US" dirty="0"/>
              <a:t>of </a:t>
            </a:r>
            <a:r>
              <a:rPr lang="en-US" dirty="0" smtClean="0"/>
              <a:t>Truth </a:t>
            </a:r>
            <a:r>
              <a:rPr lang="en-US" dirty="0"/>
              <a:t>for </a:t>
            </a:r>
            <a:r>
              <a:rPr lang="en-US" dirty="0" smtClean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29591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603849"/>
            <a:ext cx="7886700" cy="5573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Pull. </a:t>
            </a:r>
          </a:p>
        </p:txBody>
      </p:sp>
      <p:pic>
        <p:nvPicPr>
          <p:cNvPr id="2050" name="Picture 2" descr="You keep using that word... | You Keep Using That Word, I Do Not Think It  Means What You Think It Means | Know You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9" y="1373465"/>
            <a:ext cx="7815642" cy="40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323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854015"/>
            <a:ext cx="7886700" cy="53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== </a:t>
            </a: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git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 merge</a:t>
            </a:r>
            <a:endParaRPr lang="en-US" sz="5400"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“In </a:t>
            </a:r>
            <a:r>
              <a:rPr lang="en-US" sz="2400" dirty="0"/>
              <a:t>its default mode, </a:t>
            </a:r>
            <a:r>
              <a:rPr lang="en-US" sz="2400" dirty="0" err="1"/>
              <a:t>git</a:t>
            </a:r>
            <a:r>
              <a:rPr lang="en-US" sz="2400" dirty="0"/>
              <a:t> pull is shorthand </a:t>
            </a:r>
            <a:r>
              <a:rPr lang="en-US" sz="2400" dirty="0" smtClean="0"/>
              <a:t>for</a:t>
            </a:r>
          </a:p>
          <a:p>
            <a:pPr marL="0" indent="0" algn="ctr">
              <a:buNone/>
            </a:pPr>
            <a:r>
              <a:rPr lang="en-US" sz="2400" dirty="0" smtClean="0"/>
              <a:t> ‘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fetch’ followed </a:t>
            </a:r>
            <a:r>
              <a:rPr lang="en-US" sz="2400" dirty="0"/>
              <a:t>by </a:t>
            </a:r>
            <a:r>
              <a:rPr lang="en-US" sz="2400" dirty="0" smtClean="0"/>
              <a:t>‘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merge </a:t>
            </a:r>
            <a:r>
              <a:rPr lang="en-US" sz="2400" dirty="0" smtClean="0"/>
              <a:t>FETCH_HEAD’.”</a:t>
            </a:r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Git</a:t>
            </a:r>
            <a:r>
              <a:rPr lang="en-US" sz="2400" dirty="0" smtClean="0"/>
              <a:t> Documentation</a:t>
            </a:r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6358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854015"/>
            <a:ext cx="7886700" cy="53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== </a:t>
            </a: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git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 merge</a:t>
            </a:r>
            <a:endParaRPr lang="en-US" sz="5400"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Whatif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…</a:t>
            </a:r>
          </a:p>
          <a:p>
            <a:pPr marL="0" indent="0" algn="ctr">
              <a:buNone/>
            </a:pPr>
            <a:r>
              <a:rPr lang="en-US" sz="2400" dirty="0" smtClean="0"/>
              <a:t>You have staged or </a:t>
            </a:r>
            <a:r>
              <a:rPr lang="en-US" sz="2400" dirty="0" err="1" smtClean="0"/>
              <a:t>unstaged</a:t>
            </a:r>
            <a:r>
              <a:rPr lang="en-US" sz="2400" dirty="0" smtClean="0"/>
              <a:t> changes you forgot about?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Whatif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…</a:t>
            </a:r>
          </a:p>
          <a:p>
            <a:pPr marL="0" indent="0" algn="ctr">
              <a:buNone/>
            </a:pPr>
            <a:r>
              <a:rPr lang="en-US" sz="2400" dirty="0" smtClean="0"/>
              <a:t>You’re pulling in a Prod environment,</a:t>
            </a:r>
          </a:p>
          <a:p>
            <a:pPr marL="0" indent="0" algn="ctr">
              <a:buNone/>
            </a:pPr>
            <a:r>
              <a:rPr lang="en-US" sz="2400" dirty="0" smtClean="0"/>
              <a:t> and there are changes that haven’t been reintroduced </a:t>
            </a:r>
          </a:p>
          <a:p>
            <a:pPr marL="0" indent="0" algn="ctr">
              <a:buNone/>
            </a:pPr>
            <a:r>
              <a:rPr lang="en-US" sz="2400" dirty="0" smtClean="0"/>
              <a:t>into the main branch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192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Brown 8 Legged Insect on Black Sur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424731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69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fetch’ing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Getting your code and Updating your code </a:t>
            </a:r>
          </a:p>
          <a:p>
            <a:pPr marL="0" indent="0" algn="ctr">
              <a:buNone/>
            </a:pPr>
            <a:r>
              <a:rPr lang="en-US" dirty="0" smtClean="0"/>
              <a:t>takes 2 steps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pull’ starts with ‘</a:t>
            </a:r>
            <a:r>
              <a:rPr lang="en-US" dirty="0" err="1" smtClean="0"/>
              <a:t>git</a:t>
            </a:r>
            <a:r>
              <a:rPr lang="en-US" dirty="0" smtClean="0"/>
              <a:t> fetch’, then 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fetch’ gets your code from the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reset’ resets a branch to use the fetched copy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933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646" y="1706804"/>
            <a:ext cx="7526956" cy="24351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commands ensure that the code in your branch is an exact copy of what’s in the Repo.</a:t>
            </a:r>
          </a:p>
          <a:p>
            <a:r>
              <a:rPr lang="en-US" dirty="0" smtClean="0"/>
              <a:t>This is good for starting new features.</a:t>
            </a:r>
          </a:p>
          <a:p>
            <a:r>
              <a:rPr lang="en-US" dirty="0" smtClean="0">
                <a:solidFill>
                  <a:srgbClr val="46A804"/>
                </a:solidFill>
              </a:rPr>
              <a:t>This is Perfect for PROD!</a:t>
            </a:r>
            <a:endParaRPr lang="en-US" dirty="0">
              <a:solidFill>
                <a:srgbClr val="46A804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9646" y="4158112"/>
            <a:ext cx="75269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fetch upstream/master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algn="ctr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reset –hard upstream/master</a:t>
            </a:r>
          </a:p>
          <a:p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fetch’ing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603849"/>
            <a:ext cx="7886700" cy="5573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Why does Prod matter so much?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Prod should be the culmination of all the hard work your team put in:</a:t>
            </a:r>
          </a:p>
          <a:p>
            <a:r>
              <a:rPr lang="en-US" dirty="0" smtClean="0"/>
              <a:t>Design &amp; Style</a:t>
            </a:r>
          </a:p>
          <a:p>
            <a:r>
              <a:rPr lang="en-US" dirty="0" smtClean="0"/>
              <a:t>User Stories &amp; Acceptance Criteria</a:t>
            </a:r>
          </a:p>
          <a:p>
            <a:r>
              <a:rPr lang="en-US" dirty="0" smtClean="0"/>
              <a:t>Unit tests, feature tests, integration tests</a:t>
            </a:r>
          </a:p>
          <a:p>
            <a:r>
              <a:rPr lang="en-US" dirty="0" smtClean="0"/>
              <a:t>QA and </a:t>
            </a:r>
            <a:r>
              <a:rPr lang="en-US" dirty="0" err="1" smtClean="0"/>
              <a:t>bugfixes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 The ONLY code that should be loaded into Prod is the code that has been through all those steps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489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780674"/>
            <a:ext cx="7886700" cy="4396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Getting Started with a New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Locally, </a:t>
            </a:r>
            <a:r>
              <a:rPr lang="en-US" dirty="0"/>
              <a:t>c</a:t>
            </a:r>
            <a:r>
              <a:rPr lang="en-US" dirty="0" smtClean="0"/>
              <a:t>heckout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there are no uncommitted changes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 master from upstream or origin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reset –hard &lt;SHA or 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Checkout a new branch for your feature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A Fetch &amp; Rebase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13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780674"/>
            <a:ext cx="7886700" cy="4396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Integrating Your new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and Push your branch to the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Locally, </a:t>
            </a:r>
            <a:r>
              <a:rPr lang="en-US" sz="2000" dirty="0"/>
              <a:t>c</a:t>
            </a:r>
            <a:r>
              <a:rPr lang="en-US" sz="2000" dirty="0" smtClean="0"/>
              <a:t>heckout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Make sure there are no uncommitted changes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Fetch master from upstream or origin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‘</a:t>
            </a:r>
            <a:r>
              <a:rPr lang="en-US" sz="2000" dirty="0" err="1" smtClean="0"/>
              <a:t>git</a:t>
            </a:r>
            <a:r>
              <a:rPr lang="en-US" sz="2000" dirty="0" smtClean="0"/>
              <a:t> reset –hard &lt;SHA or </a:t>
            </a:r>
            <a:r>
              <a:rPr lang="en-US" sz="2000" dirty="0" err="1" smtClean="0"/>
              <a:t>branchname</a:t>
            </a:r>
            <a:r>
              <a:rPr lang="en-US" sz="2000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Checkout your branch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rebase master -</a:t>
            </a:r>
            <a:r>
              <a:rPr lang="en-US" dirty="0" err="1" smtClean="0"/>
              <a:t>i</a:t>
            </a:r>
            <a:r>
              <a:rPr lang="en-US" dirty="0" smtClean="0"/>
              <a:t>’ to start an interactive rebase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Force push changes  in your branch to the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a Pull Request from your branch 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A Fetch &amp; Rebase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4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780674"/>
            <a:ext cx="7886700" cy="4396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6A804"/>
                </a:solidFill>
              </a:rPr>
              <a:t>Updating Prod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you’re in the right branch (master)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there are no uncommitted changes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are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files that are unique to master, keep separate copies elsewhere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 master from upstream or origin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reset –hard &lt;SHA or </a:t>
            </a:r>
            <a:r>
              <a:rPr lang="en-US" dirty="0" err="1" smtClean="0"/>
              <a:t>branchname</a:t>
            </a:r>
            <a:r>
              <a:rPr lang="en-US" dirty="0" smtClean="0"/>
              <a:t>&gt;’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any </a:t>
            </a:r>
            <a:r>
              <a:rPr lang="en-US" dirty="0" err="1" smtClean="0"/>
              <a:t>config</a:t>
            </a:r>
            <a:r>
              <a:rPr lang="en-US" dirty="0" smtClean="0"/>
              <a:t> files back, and run other commands as needed for your framework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A Fetch &amp; Rebase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8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Git</a:t>
            </a:r>
            <a:r>
              <a:rPr lang="en-US" dirty="0" smtClean="0"/>
              <a:t>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centralized </a:t>
            </a:r>
            <a:r>
              <a:rPr lang="en-US" dirty="0" smtClean="0"/>
              <a:t>repository</a:t>
            </a:r>
          </a:p>
          <a:p>
            <a:r>
              <a:rPr lang="en-US" dirty="0"/>
              <a:t>A simple file storage tool for code</a:t>
            </a:r>
          </a:p>
          <a:p>
            <a:r>
              <a:rPr lang="en-US" dirty="0" smtClean="0"/>
              <a:t>A </a:t>
            </a:r>
            <a:r>
              <a:rPr lang="en-US" dirty="0"/>
              <a:t>tool that </a:t>
            </a:r>
            <a:r>
              <a:rPr lang="en-US" dirty="0" smtClean="0"/>
              <a:t>p</a:t>
            </a:r>
            <a:r>
              <a:rPr lang="en-US" dirty="0" smtClean="0"/>
              <a:t>revents </a:t>
            </a:r>
            <a:r>
              <a:rPr lang="en-US" dirty="0"/>
              <a:t>buggy code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err="1" smtClean="0"/>
              <a:t>Git</a:t>
            </a:r>
            <a:r>
              <a:rPr lang="en-US" sz="3200" dirty="0" smtClean="0"/>
              <a:t> is not magic.</a:t>
            </a:r>
          </a:p>
          <a:p>
            <a:pPr marL="0" indent="0" algn="ctr">
              <a:buNone/>
            </a:pPr>
            <a:r>
              <a:rPr lang="en-US" sz="3200" dirty="0" err="1"/>
              <a:t>Git</a:t>
            </a:r>
            <a:r>
              <a:rPr lang="en-US" sz="3200" dirty="0"/>
              <a:t> is not psychic.</a:t>
            </a:r>
          </a:p>
          <a:p>
            <a:pPr marL="0" indent="0" algn="ctr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endParaRPr lang="en-US" sz="6000" b="1" dirty="0"/>
          </a:p>
        </p:txBody>
      </p:sp>
      <p:pic>
        <p:nvPicPr>
          <p:cNvPr id="4" name="Content Placeholder 3" descr="Green check illustration, Check mark Checkbox, Yes, angle, hand, grass png  | PNGWi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4012400" y="3345096"/>
            <a:ext cx="1117244" cy="10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7672" y="185511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err="1" smtClean="0"/>
              <a:t>Git</a:t>
            </a:r>
            <a:r>
              <a:rPr lang="en-US" sz="6000" b="1" dirty="0" smtClean="0"/>
              <a:t> ‘</a:t>
            </a:r>
            <a:r>
              <a:rPr lang="en-US" sz="6000" b="1" dirty="0" err="1" smtClean="0"/>
              <a:t>er</a:t>
            </a:r>
            <a:r>
              <a:rPr lang="en-US" sz="6000" b="1" dirty="0" smtClean="0"/>
              <a:t> Done Good!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7363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is not psychic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34385" y="1564218"/>
            <a:ext cx="6939887" cy="102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we trust </a:t>
            </a:r>
            <a:r>
              <a:rPr lang="en-US" dirty="0" err="1" smtClean="0"/>
              <a:t>Git</a:t>
            </a:r>
            <a:r>
              <a:rPr lang="en-US" dirty="0" smtClean="0"/>
              <a:t> to be Psychic, we might get trouble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dirty="0" smtClean="0"/>
          </a:p>
        </p:txBody>
      </p:sp>
      <p:sp>
        <p:nvSpPr>
          <p:cNvPr id="25" name="Oval 24"/>
          <p:cNvSpPr/>
          <p:nvPr/>
        </p:nvSpPr>
        <p:spPr>
          <a:xfrm>
            <a:off x="5763361" y="2865606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63361" y="4097071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03927" y="3492229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22795" y="3521159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18469" y="4413380"/>
            <a:ext cx="64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49094" y="4442310"/>
            <a:ext cx="65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8196" y="3026618"/>
            <a:ext cx="15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43856" y="5750337"/>
            <a:ext cx="15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70562" y="4442310"/>
            <a:ext cx="12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Uh-</a:t>
            </a:r>
            <a:r>
              <a:rPr lang="en-US" dirty="0" err="1" smtClean="0">
                <a:solidFill>
                  <a:srgbClr val="C00000"/>
                </a:solidFill>
              </a:rPr>
              <a:t>Oh’s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7263" y="2701025"/>
            <a:ext cx="68352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en-US" sz="2200" dirty="0"/>
              <a:t>Uh-</a:t>
            </a:r>
            <a:r>
              <a:rPr lang="en-US" sz="2200" dirty="0" err="1"/>
              <a:t>Oh’s</a:t>
            </a:r>
            <a:r>
              <a:rPr lang="en-US" sz="2200" dirty="0"/>
              <a:t> waste </a:t>
            </a:r>
            <a:r>
              <a:rPr lang="en-US" sz="2200" dirty="0" smtClean="0"/>
              <a:t>organization’s </a:t>
            </a:r>
            <a:r>
              <a:rPr lang="en-US" sz="2200" dirty="0"/>
              <a:t>time/money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Interrupts work in multiple departments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Delays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Lose confidence in co-workers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Increases individual and team stress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lose confidence in Product</a:t>
            </a:r>
          </a:p>
        </p:txBody>
      </p:sp>
    </p:spTree>
    <p:extLst>
      <p:ext uri="{BB962C8B-B14F-4D97-AF65-F5344CB8AC3E}">
        <p14:creationId xmlns:p14="http://schemas.microsoft.com/office/powerpoint/2010/main" val="7490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Uh-</a:t>
            </a:r>
            <a:r>
              <a:rPr lang="en-US" dirty="0" err="1" smtClean="0"/>
              <a:t>Ohs</a:t>
            </a:r>
            <a:r>
              <a:rPr lang="en-US" dirty="0" smtClean="0"/>
              <a:t>: Code Integration</a:t>
            </a:r>
            <a:endParaRPr lang="en-US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28436" y="1639039"/>
            <a:ext cx="67116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Preventable issues can happen during 2 important phases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Getting updated code from the Repo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Integrating your code with other’s code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6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/>
              <a:t>Git</a:t>
            </a:r>
            <a:r>
              <a:rPr lang="en-US" sz="6000" b="1" dirty="0"/>
              <a:t> ‘</a:t>
            </a:r>
            <a:r>
              <a:rPr lang="en-US" sz="6000" b="1" dirty="0" err="1"/>
              <a:t>er</a:t>
            </a:r>
            <a:r>
              <a:rPr lang="en-US" sz="6000" b="1" dirty="0"/>
              <a:t> Done!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Git</a:t>
            </a:r>
            <a:r>
              <a:rPr lang="en-US" sz="3200" dirty="0" smtClean="0"/>
              <a:t> Is, and Is Not </a:t>
            </a:r>
          </a:p>
          <a:p>
            <a:r>
              <a:rPr lang="en-US" sz="3200" dirty="0"/>
              <a:t>Visualizing How </a:t>
            </a:r>
            <a:r>
              <a:rPr lang="en-US" sz="3200" dirty="0" err="1"/>
              <a:t>Git</a:t>
            </a:r>
            <a:r>
              <a:rPr lang="en-US" sz="3200" dirty="0"/>
              <a:t> Works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Integration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Strategies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Update Strategies</a:t>
            </a:r>
          </a:p>
          <a:p>
            <a:endParaRPr lang="en-US" sz="3200" dirty="0" smtClean="0"/>
          </a:p>
        </p:txBody>
      </p:sp>
      <p:pic>
        <p:nvPicPr>
          <p:cNvPr id="3076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052830" y="1690689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14521</TotalTime>
  <Words>3317</Words>
  <Application>Microsoft Office PowerPoint</Application>
  <PresentationFormat>On-screen Show (4:3)</PresentationFormat>
  <Paragraphs>541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Black</vt:lpstr>
      <vt:lpstr>Calibri</vt:lpstr>
      <vt:lpstr>Century Gothic</vt:lpstr>
      <vt:lpstr>Chiller</vt:lpstr>
      <vt:lpstr>Courier New</vt:lpstr>
      <vt:lpstr>Office Theme</vt:lpstr>
      <vt:lpstr>Git ‘er Done!  Four Git Commands: merge, rebase, pull, &amp; fetch </vt:lpstr>
      <vt:lpstr>Git ‘er Done!</vt:lpstr>
      <vt:lpstr>What Git Is Not</vt:lpstr>
      <vt:lpstr>What Git Is</vt:lpstr>
      <vt:lpstr>What Git Is</vt:lpstr>
      <vt:lpstr>What Git Is Not</vt:lpstr>
      <vt:lpstr>Git is not psychic</vt:lpstr>
      <vt:lpstr>Uh-Ohs: Code Integration</vt:lpstr>
      <vt:lpstr>Git ‘er Done!</vt:lpstr>
      <vt:lpstr>The Classic IT Visualization</vt:lpstr>
      <vt:lpstr>The Classic IT Visualization</vt:lpstr>
      <vt:lpstr>The Classic IT Visualization</vt:lpstr>
      <vt:lpstr>The Classic IT Visualization</vt:lpstr>
      <vt:lpstr>The Classic IT Visualization</vt:lpstr>
      <vt:lpstr>PowerPoint Presentation</vt:lpstr>
      <vt:lpstr>PowerPoint Presentation</vt:lpstr>
      <vt:lpstr>But it gets trickier</vt:lpstr>
      <vt:lpstr>But it gets trickier…</vt:lpstr>
      <vt:lpstr>And it gets even trickier…</vt:lpstr>
      <vt:lpstr>Your code  is actually a Linked List</vt:lpstr>
      <vt:lpstr>PowerPoint Presentation</vt:lpstr>
      <vt:lpstr>PowerPoint Presentation</vt:lpstr>
      <vt:lpstr>PowerPoint Presentation</vt:lpstr>
      <vt:lpstr>The simplest use case</vt:lpstr>
      <vt:lpstr>It’s hardly ever the simple use case        We need a different visualization</vt:lpstr>
      <vt:lpstr>Git ‘er Done!</vt:lpstr>
      <vt:lpstr>PowerPoint Presentation</vt:lpstr>
      <vt:lpstr>Merge Strategies!</vt:lpstr>
      <vt:lpstr>Rebasing vs Merge</vt:lpstr>
      <vt:lpstr>The simplest use case</vt:lpstr>
      <vt:lpstr>It’s hardly ever the simple use case        We need a different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‘git merge’ing  Your Code</vt:lpstr>
      <vt:lpstr>‘git merge’ing  Your Code</vt:lpstr>
      <vt:lpstr>PowerPoint Presentation</vt:lpstr>
      <vt:lpstr>PowerPoint Presentation</vt:lpstr>
      <vt:lpstr>Why doesn’t everyone Rebase?</vt:lpstr>
      <vt:lpstr>PowerPoint Presentation</vt:lpstr>
      <vt:lpstr>PowerPoint Presentation</vt:lpstr>
      <vt:lpstr>‘git rebase’ing Your Code</vt:lpstr>
      <vt:lpstr>‘git rebase’ing Your Code</vt:lpstr>
      <vt:lpstr>‘git rebase’ing Your Code</vt:lpstr>
      <vt:lpstr>Git ‘er Done!</vt:lpstr>
      <vt:lpstr>Update Strategies!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‘git fetch’ing</vt:lpstr>
      <vt:lpstr>‘git fetch’ing</vt:lpstr>
      <vt:lpstr>PowerPoint Presentation</vt:lpstr>
      <vt:lpstr>A Fetch &amp; Rebase Workflow</vt:lpstr>
      <vt:lpstr>A Fetch &amp; Rebase Workflow</vt:lpstr>
      <vt:lpstr>A Fetch &amp; Rebase Workflow</vt:lpstr>
      <vt:lpstr>PowerPoint Presentation</vt:lpstr>
    </vt:vector>
  </TitlesOfParts>
  <Company>Colorado General Assembly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Billington</dc:creator>
  <cp:lastModifiedBy>Lauren Billington</cp:lastModifiedBy>
  <cp:revision>110</cp:revision>
  <dcterms:created xsi:type="dcterms:W3CDTF">2020-11-06T21:38:51Z</dcterms:created>
  <dcterms:modified xsi:type="dcterms:W3CDTF">2020-11-17T02:53:21Z</dcterms:modified>
</cp:coreProperties>
</file>