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7f3ad12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7f3ad12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7f3ad120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7f3ad120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7f3ad120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7f3ad120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7f3ad120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7f3ad120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7f3ad12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7f3ad12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7f3ad12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7f3ad12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7f3ad120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7f3ad120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7f3ad120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7f3ad120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7f3ad120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7f3ad120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7f3ad120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7f3ad120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7f3ad120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7f3ad120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2f98a1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2f98a1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02f98a1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02f98a1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02f98a1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02f98a1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02f98a1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02f98a1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02f98a1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02f98a1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02f98a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02f98a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7f3ad120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7f3ad120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7f3ad12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7f3ad12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7f3ad12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7f3ad12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7f3ad12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7f3ad12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7f3ad12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7f3ad12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7f3ad12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7f3ad12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7f3ad120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7f3ad120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7f3ad12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7f3ad12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Data Science Case Study - Pizza Restaurant </a:t>
            </a:r>
            <a:endParaRPr sz="2500">
              <a:solidFill>
                <a:srgbClr val="FF9A00"/>
              </a:solidFill>
              <a:latin typeface="Oswald"/>
              <a:ea typeface="Oswald"/>
              <a:cs typeface="Oswald"/>
              <a:sym typeface="Oswald"/>
            </a:endParaRPr>
          </a:p>
          <a:p>
            <a:pPr indent="0" lvl="0" marL="0" rtl="0" algn="l">
              <a:spcBef>
                <a:spcPts val="0"/>
              </a:spcBef>
              <a:spcAft>
                <a:spcPts val="0"/>
              </a:spcAft>
              <a:buNone/>
            </a:pPr>
            <a:r>
              <a:t/>
            </a:r>
            <a:endParaRPr sz="2500">
              <a:solidFill>
                <a:srgbClr val="FF9A00"/>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
        <p:nvSpPr>
          <p:cNvPr id="56" name="Google Shape;56;p13"/>
          <p:cNvSpPr txBox="1"/>
          <p:nvPr/>
        </p:nvSpPr>
        <p:spPr>
          <a:xfrm>
            <a:off x="7505700" y="4465184"/>
            <a:ext cx="14289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ACADIA.IO</a:t>
            </a:r>
            <a:endParaRPr sz="2000">
              <a:solidFill>
                <a:srgbClr val="FF9A00"/>
              </a:solidFill>
              <a:latin typeface="Oswald"/>
              <a:ea typeface="Oswald"/>
              <a:cs typeface="Oswald"/>
              <a:sym typeface="Oswald"/>
            </a:endParaRPr>
          </a:p>
        </p:txBody>
      </p:sp>
      <p:pic>
        <p:nvPicPr>
          <p:cNvPr id="57" name="Google Shape;57;p13"/>
          <p:cNvPicPr preferRelativeResize="0"/>
          <p:nvPr/>
        </p:nvPicPr>
        <p:blipFill>
          <a:blip r:embed="rId3">
            <a:alphaModFix/>
          </a:blip>
          <a:stretch>
            <a:fillRect/>
          </a:stretch>
        </p:blipFill>
        <p:spPr>
          <a:xfrm>
            <a:off x="7581900" y="2792225"/>
            <a:ext cx="904874" cy="807200"/>
          </a:xfrm>
          <a:prstGeom prst="rect">
            <a:avLst/>
          </a:prstGeom>
          <a:noFill/>
          <a:ln>
            <a:noFill/>
          </a:ln>
        </p:spPr>
      </p:pic>
      <p:sp>
        <p:nvSpPr>
          <p:cNvPr id="58" name="Google Shape;58;p13"/>
          <p:cNvSpPr txBox="1"/>
          <p:nvPr/>
        </p:nvSpPr>
        <p:spPr>
          <a:xfrm>
            <a:off x="104775" y="22563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073763"/>
                </a:solidFill>
                <a:latin typeface="Oswald"/>
                <a:ea typeface="Oswald"/>
                <a:cs typeface="Oswald"/>
                <a:sym typeface="Oswald"/>
              </a:rPr>
              <a:t>Bruno Layus </a:t>
            </a:r>
            <a:endParaRPr>
              <a:solidFill>
                <a:srgbClr val="073763"/>
              </a:solidFill>
              <a:latin typeface="Oswald"/>
              <a:ea typeface="Oswald"/>
              <a:cs typeface="Oswald"/>
              <a:sym typeface="Oswald"/>
            </a:endParaRPr>
          </a:p>
          <a:p>
            <a:pPr indent="0" lvl="0" marL="0" rtl="0" algn="l">
              <a:spcBef>
                <a:spcPts val="0"/>
              </a:spcBef>
              <a:spcAft>
                <a:spcPts val="0"/>
              </a:spcAft>
              <a:buNone/>
            </a:pPr>
            <a:r>
              <a:rPr lang="pt-BR">
                <a:solidFill>
                  <a:srgbClr val="073763"/>
                </a:solidFill>
                <a:latin typeface="Oswald"/>
                <a:ea typeface="Oswald"/>
                <a:cs typeface="Oswald"/>
                <a:sym typeface="Oswald"/>
              </a:rPr>
              <a:t>brunolayus@gmail.com</a:t>
            </a:r>
            <a:endParaRPr>
              <a:solidFill>
                <a:srgbClr val="073763"/>
              </a:solidFill>
              <a:latin typeface="Oswald"/>
              <a:ea typeface="Oswald"/>
              <a:cs typeface="Oswald"/>
              <a:sym typeface="Oswald"/>
            </a:endParaRPr>
          </a:p>
          <a:p>
            <a:pPr indent="0" lvl="0" marL="0" rtl="0" algn="l">
              <a:spcBef>
                <a:spcPts val="0"/>
              </a:spcBef>
              <a:spcAft>
                <a:spcPts val="0"/>
              </a:spcAft>
              <a:buNone/>
            </a:pPr>
            <a:r>
              <a:rPr lang="pt-BR">
                <a:solidFill>
                  <a:srgbClr val="073763"/>
                </a:solidFill>
                <a:latin typeface="Oswald"/>
                <a:ea typeface="Oswald"/>
                <a:cs typeface="Oswald"/>
                <a:sym typeface="Oswald"/>
              </a:rPr>
              <a:t>brunolayus.github.io</a:t>
            </a:r>
            <a:endParaRPr>
              <a:solidFill>
                <a:srgbClr val="073763"/>
              </a:solidFill>
              <a:latin typeface="Oswald"/>
              <a:ea typeface="Oswald"/>
              <a:cs typeface="Oswald"/>
              <a:sym typeface="Oswald"/>
            </a:endParaRPr>
          </a:p>
          <a:p>
            <a:pPr indent="0" lvl="0" marL="0" rtl="0" algn="l">
              <a:spcBef>
                <a:spcPts val="0"/>
              </a:spcBef>
              <a:spcAft>
                <a:spcPts val="0"/>
              </a:spcAft>
              <a:buNone/>
            </a:pPr>
            <a:r>
              <a:rPr lang="pt-BR">
                <a:solidFill>
                  <a:srgbClr val="073763"/>
                </a:solidFill>
                <a:latin typeface="Oswald"/>
                <a:ea typeface="Oswald"/>
                <a:cs typeface="Oswald"/>
                <a:sym typeface="Oswald"/>
              </a:rPr>
              <a:t>github.com/BLayus</a:t>
            </a:r>
            <a:endParaRPr>
              <a:solidFill>
                <a:srgbClr val="073763"/>
              </a:solidFill>
              <a:latin typeface="Oswald"/>
              <a:ea typeface="Oswald"/>
              <a:cs typeface="Oswald"/>
              <a:sym typeface="Oswald"/>
            </a:endParaRPr>
          </a:p>
          <a:p>
            <a:pPr indent="0" lvl="0" marL="0" rtl="0" algn="l">
              <a:spcBef>
                <a:spcPts val="0"/>
              </a:spcBef>
              <a:spcAft>
                <a:spcPts val="0"/>
              </a:spcAft>
              <a:buNone/>
            </a:pPr>
            <a:r>
              <a:rPr lang="pt-BR">
                <a:solidFill>
                  <a:srgbClr val="073763"/>
                </a:solidFill>
                <a:latin typeface="Oswald"/>
                <a:ea typeface="Oswald"/>
                <a:cs typeface="Oswald"/>
                <a:sym typeface="Oswald"/>
              </a:rPr>
              <a:t>linkedin.com/in/brunolayus</a:t>
            </a:r>
            <a:endParaRPr>
              <a:solidFill>
                <a:srgbClr val="073763"/>
              </a:solidFill>
              <a:latin typeface="Oswald"/>
              <a:ea typeface="Oswald"/>
              <a:cs typeface="Oswald"/>
              <a:sym typeface="Oswald"/>
            </a:endParaRPr>
          </a:p>
          <a:p>
            <a:pPr indent="0" lvl="0" marL="0" rtl="0" algn="l">
              <a:spcBef>
                <a:spcPts val="0"/>
              </a:spcBef>
              <a:spcAft>
                <a:spcPts val="0"/>
              </a:spcAft>
              <a:buNone/>
            </a:pPr>
            <a:r>
              <a:rPr lang="pt-BR">
                <a:solidFill>
                  <a:srgbClr val="073763"/>
                </a:solidFill>
                <a:latin typeface="Oswald"/>
                <a:ea typeface="Oswald"/>
                <a:cs typeface="Oswald"/>
                <a:sym typeface="Oswald"/>
              </a:rPr>
              <a:t>2024 April</a:t>
            </a:r>
            <a:endParaRPr sz="10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3" name="Shape 113"/>
        <p:cNvGrpSpPr/>
        <p:nvPr/>
      </p:nvGrpSpPr>
      <p:grpSpPr>
        <a:xfrm>
          <a:off x="0" y="0"/>
          <a:ext cx="0" cy="0"/>
          <a:chOff x="0" y="0"/>
          <a:chExt cx="0" cy="0"/>
        </a:xfrm>
      </p:grpSpPr>
      <p:sp>
        <p:nvSpPr>
          <p:cNvPr id="114" name="Google Shape;114;p22"/>
          <p:cNvSpPr txBox="1"/>
          <p:nvPr/>
        </p:nvSpPr>
        <p:spPr>
          <a:xfrm>
            <a:off x="76200" y="2867025"/>
            <a:ext cx="5600700" cy="20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Decision Tree</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This chart shows the inner mechanics of the algorithm, it works by </a:t>
            </a:r>
            <a:r>
              <a:rPr lang="pt-BR">
                <a:solidFill>
                  <a:schemeClr val="dk2"/>
                </a:solidFill>
                <a:latin typeface="Oswald"/>
                <a:ea typeface="Oswald"/>
                <a:cs typeface="Oswald"/>
                <a:sym typeface="Oswald"/>
              </a:rPr>
              <a:t>splitting</a:t>
            </a:r>
            <a:r>
              <a:rPr lang="pt-BR">
                <a:solidFill>
                  <a:schemeClr val="dk2"/>
                </a:solidFill>
                <a:latin typeface="Oswald"/>
                <a:ea typeface="Oswald"/>
                <a:cs typeface="Oswald"/>
                <a:sym typeface="Oswald"/>
              </a:rPr>
              <a:t> a node in the most different subset from the previous one.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second chart shows the feature importances considered for this tree. We can see that “Pizza_sales” and “Total_Discount” are the two most important characteristics that can differentiate each customers tendency to return to the </a:t>
            </a:r>
            <a:r>
              <a:rPr lang="pt-BR">
                <a:solidFill>
                  <a:schemeClr val="dk2"/>
                </a:solidFill>
                <a:latin typeface="Oswald"/>
                <a:ea typeface="Oswald"/>
                <a:cs typeface="Oswald"/>
                <a:sym typeface="Oswald"/>
              </a:rPr>
              <a:t>restaurant.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15" name="Google Shape;115;p22"/>
          <p:cNvPicPr preferRelativeResize="0"/>
          <p:nvPr/>
        </p:nvPicPr>
        <p:blipFill>
          <a:blip r:embed="rId3">
            <a:alphaModFix/>
          </a:blip>
          <a:stretch>
            <a:fillRect/>
          </a:stretch>
        </p:blipFill>
        <p:spPr>
          <a:xfrm>
            <a:off x="76200" y="76200"/>
            <a:ext cx="5600699" cy="2701610"/>
          </a:xfrm>
          <a:prstGeom prst="rect">
            <a:avLst/>
          </a:prstGeom>
          <a:noFill/>
          <a:ln>
            <a:noFill/>
          </a:ln>
        </p:spPr>
      </p:pic>
      <p:pic>
        <p:nvPicPr>
          <p:cNvPr id="116" name="Google Shape;116;p22"/>
          <p:cNvPicPr preferRelativeResize="0"/>
          <p:nvPr/>
        </p:nvPicPr>
        <p:blipFill rotWithShape="1">
          <a:blip r:embed="rId4">
            <a:alphaModFix/>
          </a:blip>
          <a:srcRect b="0" l="5846" r="51505" t="3409"/>
          <a:stretch/>
        </p:blipFill>
        <p:spPr>
          <a:xfrm>
            <a:off x="5838825" y="76200"/>
            <a:ext cx="3209925" cy="3833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0" name="Shape 120"/>
        <p:cNvGrpSpPr/>
        <p:nvPr/>
      </p:nvGrpSpPr>
      <p:grpSpPr>
        <a:xfrm>
          <a:off x="0" y="0"/>
          <a:ext cx="0" cy="0"/>
          <a:chOff x="0" y="0"/>
          <a:chExt cx="0" cy="0"/>
        </a:xfrm>
      </p:grpSpPr>
      <p:sp>
        <p:nvSpPr>
          <p:cNvPr id="121" name="Google Shape;121;p23"/>
          <p:cNvSpPr txBox="1"/>
          <p:nvPr/>
        </p:nvSpPr>
        <p:spPr>
          <a:xfrm>
            <a:off x="76200" y="3209925"/>
            <a:ext cx="8953500" cy="18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Random Forest</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first chart is the ROC AUC Curve, the interpretation of this chart is quite simple: the red dashed line indicates a 50% probability of classification. The most to the top left the blue curve is, the better the </a:t>
            </a:r>
            <a:r>
              <a:rPr lang="pt-BR">
                <a:solidFill>
                  <a:schemeClr val="dk2"/>
                </a:solidFill>
                <a:latin typeface="Oswald"/>
                <a:ea typeface="Oswald"/>
                <a:cs typeface="Oswald"/>
                <a:sym typeface="Oswald"/>
              </a:rPr>
              <a:t>ability</a:t>
            </a:r>
            <a:r>
              <a:rPr lang="pt-BR">
                <a:solidFill>
                  <a:schemeClr val="dk2"/>
                </a:solidFill>
                <a:latin typeface="Oswald"/>
                <a:ea typeface="Oswald"/>
                <a:cs typeface="Oswald"/>
                <a:sym typeface="Oswald"/>
              </a:rPr>
              <a:t> to distinguish between the classes.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second chart is a confusion matrix and it also shows the poor generalization </a:t>
            </a:r>
            <a:r>
              <a:rPr lang="pt-BR">
                <a:solidFill>
                  <a:schemeClr val="dk2"/>
                </a:solidFill>
                <a:latin typeface="Oswald"/>
                <a:ea typeface="Oswald"/>
                <a:cs typeface="Oswald"/>
                <a:sym typeface="Oswald"/>
              </a:rPr>
              <a:t>capacity</a:t>
            </a:r>
            <a:r>
              <a:rPr lang="pt-BR">
                <a:solidFill>
                  <a:schemeClr val="dk2"/>
                </a:solidFill>
                <a:latin typeface="Oswald"/>
                <a:ea typeface="Oswald"/>
                <a:cs typeface="Oswald"/>
                <a:sym typeface="Oswald"/>
              </a:rPr>
              <a:t> of this model, as it overfits on the predominant class.</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third chart displays the feature importances that were taken into </a:t>
            </a:r>
            <a:r>
              <a:rPr lang="pt-BR">
                <a:solidFill>
                  <a:schemeClr val="dk2"/>
                </a:solidFill>
                <a:latin typeface="Oswald"/>
                <a:ea typeface="Oswald"/>
                <a:cs typeface="Oswald"/>
                <a:sym typeface="Oswald"/>
              </a:rPr>
              <a:t>consideration</a:t>
            </a:r>
            <a:r>
              <a:rPr lang="pt-BR">
                <a:solidFill>
                  <a:schemeClr val="dk2"/>
                </a:solidFill>
                <a:latin typeface="Oswald"/>
                <a:ea typeface="Oswald"/>
                <a:cs typeface="Oswald"/>
                <a:sym typeface="Oswald"/>
              </a:rPr>
              <a:t> for this model. It chooses distance to the closest store as the most important predictor feature.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22" name="Google Shape;122;p23"/>
          <p:cNvPicPr preferRelativeResize="0"/>
          <p:nvPr/>
        </p:nvPicPr>
        <p:blipFill>
          <a:blip r:embed="rId3">
            <a:alphaModFix/>
          </a:blip>
          <a:stretch>
            <a:fillRect/>
          </a:stretch>
        </p:blipFill>
        <p:spPr>
          <a:xfrm>
            <a:off x="76200" y="76200"/>
            <a:ext cx="3162300" cy="3087427"/>
          </a:xfrm>
          <a:prstGeom prst="rect">
            <a:avLst/>
          </a:prstGeom>
          <a:noFill/>
          <a:ln>
            <a:noFill/>
          </a:ln>
        </p:spPr>
      </p:pic>
      <p:pic>
        <p:nvPicPr>
          <p:cNvPr id="123" name="Google Shape;123;p23"/>
          <p:cNvPicPr preferRelativeResize="0"/>
          <p:nvPr/>
        </p:nvPicPr>
        <p:blipFill rotWithShape="1">
          <a:blip r:embed="rId4">
            <a:alphaModFix/>
          </a:blip>
          <a:srcRect b="0" l="2435" r="52297" t="4470"/>
          <a:stretch/>
        </p:blipFill>
        <p:spPr>
          <a:xfrm>
            <a:off x="6449750" y="76200"/>
            <a:ext cx="2586524" cy="3087426"/>
          </a:xfrm>
          <a:prstGeom prst="rect">
            <a:avLst/>
          </a:prstGeom>
          <a:noFill/>
          <a:ln>
            <a:noFill/>
          </a:ln>
        </p:spPr>
      </p:pic>
      <p:pic>
        <p:nvPicPr>
          <p:cNvPr id="124" name="Google Shape;124;p23"/>
          <p:cNvPicPr preferRelativeResize="0"/>
          <p:nvPr/>
        </p:nvPicPr>
        <p:blipFill rotWithShape="1">
          <a:blip r:embed="rId5">
            <a:alphaModFix/>
          </a:blip>
          <a:srcRect b="0" l="51874" r="0" t="0"/>
          <a:stretch/>
        </p:blipFill>
        <p:spPr>
          <a:xfrm>
            <a:off x="3390900" y="76200"/>
            <a:ext cx="2906452" cy="308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8" name="Shape 128"/>
        <p:cNvGrpSpPr/>
        <p:nvPr/>
      </p:nvGrpSpPr>
      <p:grpSpPr>
        <a:xfrm>
          <a:off x="0" y="0"/>
          <a:ext cx="0" cy="0"/>
          <a:chOff x="0" y="0"/>
          <a:chExt cx="0" cy="0"/>
        </a:xfrm>
      </p:grpSpPr>
      <p:sp>
        <p:nvSpPr>
          <p:cNvPr id="129" name="Google Shape;129;p24"/>
          <p:cNvSpPr txBox="1"/>
          <p:nvPr/>
        </p:nvSpPr>
        <p:spPr>
          <a:xfrm>
            <a:off x="57150" y="3071800"/>
            <a:ext cx="8953500" cy="18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XGBoost</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first chart is the ROC AUC Curve, it’s slightly better than the random forest chart, but still </a:t>
            </a:r>
            <a:r>
              <a:rPr lang="pt-BR">
                <a:solidFill>
                  <a:schemeClr val="dk2"/>
                </a:solidFill>
                <a:latin typeface="Oswald"/>
                <a:ea typeface="Oswald"/>
                <a:cs typeface="Oswald"/>
                <a:sym typeface="Oswald"/>
              </a:rPr>
              <a:t>being</a:t>
            </a:r>
            <a:r>
              <a:rPr lang="pt-BR">
                <a:solidFill>
                  <a:schemeClr val="dk2"/>
                </a:solidFill>
                <a:latin typeface="Oswald"/>
                <a:ea typeface="Oswald"/>
                <a:cs typeface="Oswald"/>
                <a:sym typeface="Oswald"/>
              </a:rPr>
              <a:t> a poor predictor model.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second chart displays the confusion matrix and again we can see that the model overfitted in the predominant class, being unable to distinguish the minority class.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third chart shows feature importances for this model. Again “Pizza Sales” is considered a good predictor feature.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30" name="Google Shape;130;p24"/>
          <p:cNvPicPr preferRelativeResize="0"/>
          <p:nvPr/>
        </p:nvPicPr>
        <p:blipFill rotWithShape="1">
          <a:blip r:embed="rId3">
            <a:alphaModFix/>
          </a:blip>
          <a:srcRect b="0" l="0" r="2534" t="27081"/>
          <a:stretch/>
        </p:blipFill>
        <p:spPr>
          <a:xfrm>
            <a:off x="57150" y="71425"/>
            <a:ext cx="3171824" cy="3000375"/>
          </a:xfrm>
          <a:prstGeom prst="rect">
            <a:avLst/>
          </a:prstGeom>
          <a:noFill/>
          <a:ln>
            <a:noFill/>
          </a:ln>
        </p:spPr>
      </p:pic>
      <p:pic>
        <p:nvPicPr>
          <p:cNvPr id="131" name="Google Shape;131;p24"/>
          <p:cNvPicPr preferRelativeResize="0"/>
          <p:nvPr/>
        </p:nvPicPr>
        <p:blipFill rotWithShape="1">
          <a:blip r:embed="rId4">
            <a:alphaModFix/>
          </a:blip>
          <a:srcRect b="7864" l="0" r="52476" t="23083"/>
          <a:stretch/>
        </p:blipFill>
        <p:spPr>
          <a:xfrm>
            <a:off x="6309046" y="71425"/>
            <a:ext cx="2792808" cy="3000375"/>
          </a:xfrm>
          <a:prstGeom prst="rect">
            <a:avLst/>
          </a:prstGeom>
          <a:noFill/>
          <a:ln>
            <a:noFill/>
          </a:ln>
        </p:spPr>
      </p:pic>
      <p:pic>
        <p:nvPicPr>
          <p:cNvPr id="132" name="Google Shape;132;p24"/>
          <p:cNvPicPr preferRelativeResize="0"/>
          <p:nvPr/>
        </p:nvPicPr>
        <p:blipFill rotWithShape="1">
          <a:blip r:embed="rId5">
            <a:alphaModFix/>
          </a:blip>
          <a:srcRect b="0" l="50833" r="0" t="0"/>
          <a:stretch/>
        </p:blipFill>
        <p:spPr>
          <a:xfrm>
            <a:off x="3305179" y="71425"/>
            <a:ext cx="2927670" cy="3000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6" name="Shape 136"/>
        <p:cNvGrpSpPr/>
        <p:nvPr/>
      </p:nvGrpSpPr>
      <p:grpSpPr>
        <a:xfrm>
          <a:off x="0" y="0"/>
          <a:ext cx="0" cy="0"/>
          <a:chOff x="0" y="0"/>
          <a:chExt cx="0" cy="0"/>
        </a:xfrm>
      </p:grpSpPr>
      <p:sp>
        <p:nvSpPr>
          <p:cNvPr id="137" name="Google Shape;137;p25"/>
          <p:cNvSpPr txBox="1"/>
          <p:nvPr/>
        </p:nvSpPr>
        <p:spPr>
          <a:xfrm>
            <a:off x="57150" y="3071800"/>
            <a:ext cx="8953500" cy="18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LGBM</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ROC AUC Curve is better than the others, despite not being the ideal. AUC scores around 70% are just acceptable, not </a:t>
            </a:r>
            <a:r>
              <a:rPr lang="pt-BR">
                <a:solidFill>
                  <a:schemeClr val="dk2"/>
                </a:solidFill>
                <a:latin typeface="Oswald"/>
                <a:ea typeface="Oswald"/>
                <a:cs typeface="Oswald"/>
                <a:sym typeface="Oswald"/>
              </a:rPr>
              <a:t>excellent</a:t>
            </a:r>
            <a:r>
              <a:rPr lang="pt-BR">
                <a:solidFill>
                  <a:schemeClr val="dk2"/>
                </a:solidFill>
                <a:latin typeface="Oswald"/>
                <a:ea typeface="Oswald"/>
                <a:cs typeface="Oswald"/>
                <a:sym typeface="Oswald"/>
              </a:rPr>
              <a: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confusion matrix doesn’t show overfit anymore, it presents a better balance between majority and minority classes.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Again “Distance to Closest Store” and “Pizza Sales” is considered  good predictor features, together with “Total Discount’ and “Salads Sales”.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38" name="Google Shape;138;p25"/>
          <p:cNvPicPr preferRelativeResize="0"/>
          <p:nvPr/>
        </p:nvPicPr>
        <p:blipFill rotWithShape="1">
          <a:blip r:embed="rId3">
            <a:alphaModFix/>
          </a:blip>
          <a:srcRect b="0" l="51281" r="0" t="0"/>
          <a:stretch/>
        </p:blipFill>
        <p:spPr>
          <a:xfrm>
            <a:off x="3594634" y="76200"/>
            <a:ext cx="2854800" cy="2995600"/>
          </a:xfrm>
          <a:prstGeom prst="rect">
            <a:avLst/>
          </a:prstGeom>
          <a:noFill/>
          <a:ln>
            <a:noFill/>
          </a:ln>
        </p:spPr>
      </p:pic>
      <p:pic>
        <p:nvPicPr>
          <p:cNvPr id="139" name="Google Shape;139;p25"/>
          <p:cNvPicPr preferRelativeResize="0"/>
          <p:nvPr/>
        </p:nvPicPr>
        <p:blipFill rotWithShape="1">
          <a:blip r:embed="rId4">
            <a:alphaModFix/>
          </a:blip>
          <a:srcRect b="0" l="8034" r="51162" t="15561"/>
          <a:stretch/>
        </p:blipFill>
        <p:spPr>
          <a:xfrm>
            <a:off x="6601833" y="76200"/>
            <a:ext cx="2397245" cy="2995599"/>
          </a:xfrm>
          <a:prstGeom prst="rect">
            <a:avLst/>
          </a:prstGeom>
          <a:noFill/>
          <a:ln>
            <a:noFill/>
          </a:ln>
        </p:spPr>
      </p:pic>
      <p:pic>
        <p:nvPicPr>
          <p:cNvPr id="140" name="Google Shape;140;p25"/>
          <p:cNvPicPr preferRelativeResize="0"/>
          <p:nvPr/>
        </p:nvPicPr>
        <p:blipFill rotWithShape="1">
          <a:blip r:embed="rId5">
            <a:alphaModFix/>
          </a:blip>
          <a:srcRect b="0" l="0" r="8071" t="19993"/>
          <a:stretch/>
        </p:blipFill>
        <p:spPr>
          <a:xfrm>
            <a:off x="68725" y="76200"/>
            <a:ext cx="3350568" cy="2995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4" name="Shape 144"/>
        <p:cNvGrpSpPr/>
        <p:nvPr/>
      </p:nvGrpSpPr>
      <p:grpSpPr>
        <a:xfrm>
          <a:off x="0" y="0"/>
          <a:ext cx="0" cy="0"/>
          <a:chOff x="0" y="0"/>
          <a:chExt cx="0" cy="0"/>
        </a:xfrm>
      </p:grpSpPr>
      <p:sp>
        <p:nvSpPr>
          <p:cNvPr id="145" name="Google Shape;145;p26"/>
          <p:cNvSpPr txBox="1"/>
          <p:nvPr/>
        </p:nvSpPr>
        <p:spPr>
          <a:xfrm>
            <a:off x="4648200" y="2405950"/>
            <a:ext cx="4362600" cy="25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Comparative Metrics</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b="1">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For </a:t>
            </a:r>
            <a:r>
              <a:rPr lang="pt-BR">
                <a:solidFill>
                  <a:schemeClr val="dk2"/>
                </a:solidFill>
                <a:latin typeface="Oswald"/>
                <a:ea typeface="Oswald"/>
                <a:cs typeface="Oswald"/>
                <a:sym typeface="Oswald"/>
              </a:rPr>
              <a:t>this</a:t>
            </a:r>
            <a:r>
              <a:rPr lang="pt-BR">
                <a:solidFill>
                  <a:schemeClr val="dk2"/>
                </a:solidFill>
                <a:latin typeface="Oswald"/>
                <a:ea typeface="Oswald"/>
                <a:cs typeface="Oswald"/>
                <a:sym typeface="Oswald"/>
              </a:rPr>
              <a:t> problem, an </a:t>
            </a:r>
            <a:r>
              <a:rPr lang="pt-BR">
                <a:solidFill>
                  <a:schemeClr val="dk2"/>
                </a:solidFill>
                <a:latin typeface="Oswald"/>
                <a:ea typeface="Oswald"/>
                <a:cs typeface="Oswald"/>
                <a:sym typeface="Oswald"/>
              </a:rPr>
              <a:t>imbalanced classification problem, the balanced metrics like Roc Auc Curve and F1 Score, which</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relates the proportions between True and False Positives are good choices to evaluate the effectiveness of the models.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LGBM was the model which presented the best balanced metrics, so it was the best choice to this problem.</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46" name="Google Shape;146;p26"/>
          <p:cNvPicPr preferRelativeResize="0"/>
          <p:nvPr/>
        </p:nvPicPr>
        <p:blipFill rotWithShape="1">
          <a:blip r:embed="rId3">
            <a:alphaModFix/>
          </a:blip>
          <a:srcRect b="4725" l="0" r="0" t="0"/>
          <a:stretch/>
        </p:blipFill>
        <p:spPr>
          <a:xfrm>
            <a:off x="80950" y="2405950"/>
            <a:ext cx="4414850" cy="1086366"/>
          </a:xfrm>
          <a:prstGeom prst="rect">
            <a:avLst/>
          </a:prstGeom>
          <a:noFill/>
          <a:ln>
            <a:noFill/>
          </a:ln>
        </p:spPr>
      </p:pic>
      <p:pic>
        <p:nvPicPr>
          <p:cNvPr id="147" name="Google Shape;147;p26"/>
          <p:cNvPicPr preferRelativeResize="0"/>
          <p:nvPr/>
        </p:nvPicPr>
        <p:blipFill>
          <a:blip r:embed="rId4">
            <a:alphaModFix/>
          </a:blip>
          <a:stretch>
            <a:fillRect/>
          </a:stretch>
        </p:blipFill>
        <p:spPr>
          <a:xfrm>
            <a:off x="80962" y="76200"/>
            <a:ext cx="4414838" cy="2063050"/>
          </a:xfrm>
          <a:prstGeom prst="rect">
            <a:avLst/>
          </a:prstGeom>
          <a:noFill/>
          <a:ln>
            <a:noFill/>
          </a:ln>
        </p:spPr>
      </p:pic>
      <p:pic>
        <p:nvPicPr>
          <p:cNvPr id="148" name="Google Shape;148;p26"/>
          <p:cNvPicPr preferRelativeResize="0"/>
          <p:nvPr/>
        </p:nvPicPr>
        <p:blipFill>
          <a:blip r:embed="rId5">
            <a:alphaModFix/>
          </a:blip>
          <a:stretch>
            <a:fillRect/>
          </a:stretch>
        </p:blipFill>
        <p:spPr>
          <a:xfrm>
            <a:off x="4648200" y="76200"/>
            <a:ext cx="4414838" cy="20630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2" name="Shape 152"/>
        <p:cNvGrpSpPr/>
        <p:nvPr/>
      </p:nvGrpSpPr>
      <p:grpSpPr>
        <a:xfrm>
          <a:off x="0" y="0"/>
          <a:ext cx="0" cy="0"/>
          <a:chOff x="0" y="0"/>
          <a:chExt cx="0" cy="0"/>
        </a:xfrm>
      </p:grpSpPr>
      <p:sp>
        <p:nvSpPr>
          <p:cNvPr id="153" name="Google Shape;153;p27"/>
          <p:cNvSpPr txBox="1"/>
          <p:nvPr/>
        </p:nvSpPr>
        <p:spPr>
          <a:xfrm>
            <a:off x="190500" y="285750"/>
            <a:ext cx="8820300" cy="45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solidFill>
                  <a:schemeClr val="dk2"/>
                </a:solidFill>
                <a:latin typeface="Oswald"/>
                <a:ea typeface="Oswald"/>
                <a:cs typeface="Oswald"/>
                <a:sym typeface="Oswald"/>
              </a:rPr>
              <a:t>Which Model has Better Performance?</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LGBM was chosen due to this better metrics and fast implementation.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It is a model that uses a sequence of decision trees, each new tree tries to correct errors and improve the previous ones, gradually improving the model's accuracy.</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The model increases its effectiveness by using an optimization based on Gradient Boosting, where machine learning takes place iteratively by training new models to minimize the errors of the previous model. Each subsequent model is then trained to correct the deficiencies of the previous one and thus gradually improve the classification. At the end of the iteration process, the models are powerfully combined based on their effectiveness in minimizing previous errors and choose a final prediction.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LGBM is a fast process that uses relatively few computational resources, being very efficient for models in production, when a quick response from the model is required.</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It hits 70% of true positive cases and classifies 30% of false negative cases.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At the same time, it gets 60% of true negative cases right and 40% of false positive cases wrong.</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As we can see it's not the best model performance ever, but has balanced metrics and it probably means that the model is reliable.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7" name="Shape 157"/>
        <p:cNvGrpSpPr/>
        <p:nvPr/>
      </p:nvGrpSpPr>
      <p:grpSpPr>
        <a:xfrm>
          <a:off x="0" y="0"/>
          <a:ext cx="0" cy="0"/>
          <a:chOff x="0" y="0"/>
          <a:chExt cx="0" cy="0"/>
        </a:xfrm>
      </p:grpSpPr>
      <p:sp>
        <p:nvSpPr>
          <p:cNvPr id="158" name="Google Shape;158;p28"/>
          <p:cNvSpPr txBox="1"/>
          <p:nvPr/>
        </p:nvSpPr>
        <p:spPr>
          <a:xfrm>
            <a:off x="5676900" y="76200"/>
            <a:ext cx="3143400" cy="47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Discrimination Capacity</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Despite being the best model at this time, LGBM model for this problem is not as good in discerning classes as it could be.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this chart on the side, it’s possible to observe that blues and reds are very mixed in the medium score values, what </a:t>
            </a:r>
            <a:r>
              <a:rPr lang="pt-BR">
                <a:solidFill>
                  <a:schemeClr val="dk2"/>
                </a:solidFill>
                <a:latin typeface="Oswald"/>
                <a:ea typeface="Oswald"/>
                <a:cs typeface="Oswald"/>
                <a:sym typeface="Oswald"/>
              </a:rPr>
              <a:t>denotes</a:t>
            </a:r>
            <a:r>
              <a:rPr lang="pt-BR">
                <a:solidFill>
                  <a:schemeClr val="dk2"/>
                </a:solidFill>
                <a:latin typeface="Oswald"/>
                <a:ea typeface="Oswald"/>
                <a:cs typeface="Oswald"/>
                <a:sym typeface="Oswald"/>
              </a:rPr>
              <a:t> a bad discrimination capacity.</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At Lower and higher score values, the discrimination power is slightly bigger, as it becomes easier to the model identifies the correct class.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To improve model performance, one possible strategy is refactoring the model using only the best predictor features. Other possible way is feature engineering to create binary columns rather than expenses in order types feature.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59" name="Google Shape;159;p28"/>
          <p:cNvPicPr preferRelativeResize="0"/>
          <p:nvPr/>
        </p:nvPicPr>
        <p:blipFill>
          <a:blip r:embed="rId3">
            <a:alphaModFix/>
          </a:blip>
          <a:stretch>
            <a:fillRect/>
          </a:stretch>
        </p:blipFill>
        <p:spPr>
          <a:xfrm>
            <a:off x="76200" y="76200"/>
            <a:ext cx="5600700" cy="3922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3" name="Shape 163"/>
        <p:cNvGrpSpPr/>
        <p:nvPr/>
      </p:nvGrpSpPr>
      <p:grpSpPr>
        <a:xfrm>
          <a:off x="0" y="0"/>
          <a:ext cx="0" cy="0"/>
          <a:chOff x="0" y="0"/>
          <a:chExt cx="0" cy="0"/>
        </a:xfrm>
      </p:grpSpPr>
      <p:sp>
        <p:nvSpPr>
          <p:cNvPr id="164" name="Google Shape;164;p29"/>
          <p:cNvSpPr txBox="1"/>
          <p:nvPr/>
        </p:nvSpPr>
        <p:spPr>
          <a:xfrm>
            <a:off x="47625" y="2990850"/>
            <a:ext cx="8772600" cy="18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SHAP Values Analysis</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It analyses the most contributing </a:t>
            </a:r>
            <a:r>
              <a:rPr lang="pt-BR">
                <a:solidFill>
                  <a:schemeClr val="dk2"/>
                </a:solidFill>
                <a:latin typeface="Oswald"/>
                <a:ea typeface="Oswald"/>
                <a:cs typeface="Oswald"/>
                <a:sym typeface="Oswald"/>
              </a:rPr>
              <a:t>features to each class decision in LGBM model.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“Pizza Sales” has the same amount of contribution than the sum of 22 other features.</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“Distance to Closest Store” and “Guest Count” are also important features to the model.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the right chart we can observe that red values contributes more to majority class, while blue values contributes more to discerning the minority class.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65" name="Google Shape;165;p29"/>
          <p:cNvPicPr preferRelativeResize="0"/>
          <p:nvPr/>
        </p:nvPicPr>
        <p:blipFill>
          <a:blip r:embed="rId3">
            <a:alphaModFix/>
          </a:blip>
          <a:stretch>
            <a:fillRect/>
          </a:stretch>
        </p:blipFill>
        <p:spPr>
          <a:xfrm>
            <a:off x="4506223" y="76201"/>
            <a:ext cx="4580626" cy="2699799"/>
          </a:xfrm>
          <a:prstGeom prst="rect">
            <a:avLst/>
          </a:prstGeom>
          <a:noFill/>
          <a:ln>
            <a:noFill/>
          </a:ln>
        </p:spPr>
      </p:pic>
      <p:pic>
        <p:nvPicPr>
          <p:cNvPr id="166" name="Google Shape;166;p29"/>
          <p:cNvPicPr preferRelativeResize="0"/>
          <p:nvPr/>
        </p:nvPicPr>
        <p:blipFill>
          <a:blip r:embed="rId4">
            <a:alphaModFix/>
          </a:blip>
          <a:stretch>
            <a:fillRect/>
          </a:stretch>
        </p:blipFill>
        <p:spPr>
          <a:xfrm>
            <a:off x="47625" y="76200"/>
            <a:ext cx="4391924" cy="2699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0" name="Shape 170"/>
        <p:cNvGrpSpPr/>
        <p:nvPr/>
      </p:nvGrpSpPr>
      <p:grpSpPr>
        <a:xfrm>
          <a:off x="0" y="0"/>
          <a:ext cx="0" cy="0"/>
          <a:chOff x="0" y="0"/>
          <a:chExt cx="0" cy="0"/>
        </a:xfrm>
      </p:grpSpPr>
      <p:sp>
        <p:nvSpPr>
          <p:cNvPr id="171" name="Google Shape;171;p30"/>
          <p:cNvSpPr txBox="1"/>
          <p:nvPr/>
        </p:nvSpPr>
        <p:spPr>
          <a:xfrm>
            <a:off x="5676900" y="76200"/>
            <a:ext cx="3143400" cy="47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Discrimination capacity</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beeswarm chart also shows a clear view about the importance of these three main features. These chart displays how much each feature can discriminate between the classes in higher or lower probability scores.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For instance, Pizza Sale can discriminate well in lower scores (blue dots on the right) while it is not so good at discriminate higher score values (mixed red and blue dots on the left side of the chart).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With this acquired knowledge, it's possible to build another model using only the most important predictor variables, which can lead to a better classification performance and less computational resources.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72" name="Google Shape;172;p30"/>
          <p:cNvPicPr preferRelativeResize="0"/>
          <p:nvPr/>
        </p:nvPicPr>
        <p:blipFill>
          <a:blip r:embed="rId3">
            <a:alphaModFix/>
          </a:blip>
          <a:stretch>
            <a:fillRect/>
          </a:stretch>
        </p:blipFill>
        <p:spPr>
          <a:xfrm>
            <a:off x="76199" y="76199"/>
            <a:ext cx="5600699" cy="3035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6" name="Shape 176"/>
        <p:cNvGrpSpPr/>
        <p:nvPr/>
      </p:nvGrpSpPr>
      <p:grpSpPr>
        <a:xfrm>
          <a:off x="0" y="0"/>
          <a:ext cx="0" cy="0"/>
          <a:chOff x="0" y="0"/>
          <a:chExt cx="0" cy="0"/>
        </a:xfrm>
      </p:grpSpPr>
      <p:sp>
        <p:nvSpPr>
          <p:cNvPr id="177" name="Google Shape;177;p31"/>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31"/>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4 - Performance Improvement</a:t>
            </a:r>
            <a:endParaRPr sz="1800">
              <a:solidFill>
                <a:srgbClr val="FF9A00"/>
              </a:solidFill>
              <a:latin typeface="Oswald"/>
              <a:ea typeface="Oswald"/>
              <a:cs typeface="Oswald"/>
              <a:sym typeface="Oswald"/>
            </a:endParaRPr>
          </a:p>
        </p:txBody>
      </p:sp>
      <p:sp>
        <p:nvSpPr>
          <p:cNvPr id="179" name="Google Shape;179;p31"/>
          <p:cNvSpPr txBox="1"/>
          <p:nvPr/>
        </p:nvSpPr>
        <p:spPr>
          <a:xfrm>
            <a:off x="638175" y="219075"/>
            <a:ext cx="78867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The objective of this section is improve the performance of classifier algorithm by adding or removing features from the dataset. There were made several trials and the results are given below:</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Select main predictive features based on feature importances and observe if it results in better metrics</a:t>
            </a:r>
            <a:endParaRPr>
              <a:solidFill>
                <a:schemeClr val="dk2"/>
              </a:solidFill>
              <a:latin typeface="Oswald"/>
              <a:ea typeface="Oswald"/>
              <a:cs typeface="Oswald"/>
              <a:sym typeface="Oswald"/>
            </a:endParaRPr>
          </a:p>
          <a:p>
            <a:pPr indent="0" lvl="0" marL="45720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Remove less important features from the </a:t>
            </a:r>
            <a:r>
              <a:rPr lang="pt-BR">
                <a:solidFill>
                  <a:schemeClr val="dk2"/>
                </a:solidFill>
                <a:latin typeface="Oswald"/>
                <a:ea typeface="Oswald"/>
                <a:cs typeface="Oswald"/>
                <a:sym typeface="Oswald"/>
              </a:rPr>
              <a:t>dataset</a:t>
            </a:r>
            <a:r>
              <a:rPr lang="pt-BR">
                <a:solidFill>
                  <a:schemeClr val="dk2"/>
                </a:solidFill>
                <a:latin typeface="Oswald"/>
                <a:ea typeface="Oswald"/>
                <a:cs typeface="Oswald"/>
                <a:sym typeface="Oswald"/>
              </a:rPr>
              <a:t> and analyse the effectiveness of this strategy</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Remove excess of features full of zeros (</a:t>
            </a:r>
            <a:r>
              <a:rPr lang="pt-BR">
                <a:solidFill>
                  <a:schemeClr val="dk2"/>
                </a:solidFill>
                <a:latin typeface="Oswald"/>
                <a:ea typeface="Oswald"/>
                <a:cs typeface="Oswald"/>
                <a:sym typeface="Oswald"/>
              </a:rPr>
              <a:t>sparsity</a:t>
            </a:r>
            <a:r>
              <a:rPr lang="pt-BR">
                <a:solidFill>
                  <a:schemeClr val="dk2"/>
                </a:solidFill>
                <a:latin typeface="Oswald"/>
                <a:ea typeface="Oswald"/>
                <a:cs typeface="Oswald"/>
                <a:sym typeface="Oswald"/>
              </a:rPr>
              <a:t>) and transform dataset in a less sparse informational space using PCA (Principal C</a:t>
            </a:r>
            <a:r>
              <a:rPr lang="pt-BR">
                <a:solidFill>
                  <a:schemeClr val="dk2"/>
                </a:solidFill>
                <a:latin typeface="Oswald"/>
                <a:ea typeface="Oswald"/>
                <a:cs typeface="Oswald"/>
                <a:sym typeface="Oswald"/>
              </a:rPr>
              <a:t>omponent</a:t>
            </a:r>
            <a:r>
              <a:rPr lang="pt-BR">
                <a:solidFill>
                  <a:schemeClr val="dk2"/>
                </a:solidFill>
                <a:latin typeface="Oswald"/>
                <a:ea typeface="Oswald"/>
                <a:cs typeface="Oswald"/>
                <a:sym typeface="Oswald"/>
              </a:rPr>
              <a:t> Analysis)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Create a clusterization with K Means to add a new column with group information to the dataset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Try each strategy alone or in addition to the given dataset and evaluate its results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sz="1800">
                <a:solidFill>
                  <a:srgbClr val="FF9A00"/>
                </a:solidFill>
                <a:latin typeface="Oswald"/>
                <a:ea typeface="Oswald"/>
                <a:cs typeface="Oswald"/>
                <a:sym typeface="Oswald"/>
              </a:rPr>
              <a:t> </a:t>
            </a:r>
            <a:endParaRPr sz="1800">
              <a:solidFill>
                <a:srgbClr val="FF9A00"/>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2" name="Shape 62"/>
        <p:cNvGrpSpPr/>
        <p:nvPr/>
      </p:nvGrpSpPr>
      <p:grpSpPr>
        <a:xfrm>
          <a:off x="0" y="0"/>
          <a:ext cx="0" cy="0"/>
          <a:chOff x="0" y="0"/>
          <a:chExt cx="0" cy="0"/>
        </a:xfrm>
      </p:grpSpPr>
      <p:sp>
        <p:nvSpPr>
          <p:cNvPr id="63" name="Google Shape;63;p14"/>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1 - Exploratory Data Analysis</a:t>
            </a:r>
            <a:endParaRPr sz="2500">
              <a:solidFill>
                <a:srgbClr val="FF9A00"/>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
        <p:nvSpPr>
          <p:cNvPr id="65" name="Google Shape;65;p14"/>
          <p:cNvSpPr txBox="1"/>
          <p:nvPr/>
        </p:nvSpPr>
        <p:spPr>
          <a:xfrm>
            <a:off x="638175" y="1057275"/>
            <a:ext cx="7886700" cy="24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This section aims to produce answers for questions about the customers habits and patterns. What are the most probable things that lead a client to return?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And what are the main characteristics that differentiates a group of customers which made more than one visit compared to the ones that did not visit the store more than once?</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What are the possible actionable </a:t>
            </a:r>
            <a:r>
              <a:rPr lang="pt-BR">
                <a:solidFill>
                  <a:schemeClr val="dk2"/>
                </a:solidFill>
                <a:latin typeface="Oswald"/>
                <a:ea typeface="Oswald"/>
                <a:cs typeface="Oswald"/>
                <a:sym typeface="Oswald"/>
              </a:rPr>
              <a:t>ideas</a:t>
            </a:r>
            <a:r>
              <a:rPr lang="pt-BR">
                <a:solidFill>
                  <a:schemeClr val="dk2"/>
                </a:solidFill>
                <a:latin typeface="Oswald"/>
                <a:ea typeface="Oswald"/>
                <a:cs typeface="Oswald"/>
                <a:sym typeface="Oswald"/>
              </a:rPr>
              <a:t> that can convert more in terms of effectiveness customer retention?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3" name="Shape 183"/>
        <p:cNvGrpSpPr/>
        <p:nvPr/>
      </p:nvGrpSpPr>
      <p:grpSpPr>
        <a:xfrm>
          <a:off x="0" y="0"/>
          <a:ext cx="0" cy="0"/>
          <a:chOff x="0" y="0"/>
          <a:chExt cx="0" cy="0"/>
        </a:xfrm>
      </p:grpSpPr>
      <p:sp>
        <p:nvSpPr>
          <p:cNvPr id="184" name="Google Shape;184;p32"/>
          <p:cNvSpPr txBox="1"/>
          <p:nvPr/>
        </p:nvSpPr>
        <p:spPr>
          <a:xfrm>
            <a:off x="344800" y="2971800"/>
            <a:ext cx="8475600" cy="21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PCA Analysis</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PCA was applied to reduce dimensionality in a set of sparse features containing food </a:t>
            </a:r>
            <a:r>
              <a:rPr lang="pt-BR">
                <a:solidFill>
                  <a:schemeClr val="dk2"/>
                </a:solidFill>
                <a:latin typeface="Oswald"/>
                <a:ea typeface="Oswald"/>
                <a:cs typeface="Oswald"/>
                <a:sym typeface="Oswald"/>
              </a:rPr>
              <a:t>expenses. This set was full of zeros and has few values, the sparsity of the given set was around 88%, which means that only 12% of the data was really usable. After PCA, the sparsity was reduced to zero and 21 original columns was reduced to 11.</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the above charts it’s possible to notice that:</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1 - Data was really concentrated on zeros in the original dataset</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2 - the ideal threshold was set to 11 features that can explain 95% of data variability.</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85" name="Google Shape;185;p32"/>
          <p:cNvPicPr preferRelativeResize="0"/>
          <p:nvPr/>
        </p:nvPicPr>
        <p:blipFill>
          <a:blip r:embed="rId3">
            <a:alphaModFix/>
          </a:blip>
          <a:stretch>
            <a:fillRect/>
          </a:stretch>
        </p:blipFill>
        <p:spPr>
          <a:xfrm>
            <a:off x="5010837" y="-11"/>
            <a:ext cx="3788375" cy="3022436"/>
          </a:xfrm>
          <a:prstGeom prst="rect">
            <a:avLst/>
          </a:prstGeom>
          <a:noFill/>
          <a:ln>
            <a:noFill/>
          </a:ln>
        </p:spPr>
      </p:pic>
      <p:pic>
        <p:nvPicPr>
          <p:cNvPr id="186" name="Google Shape;186;p32"/>
          <p:cNvPicPr preferRelativeResize="0"/>
          <p:nvPr/>
        </p:nvPicPr>
        <p:blipFill>
          <a:blip r:embed="rId4">
            <a:alphaModFix/>
          </a:blip>
          <a:stretch>
            <a:fillRect/>
          </a:stretch>
        </p:blipFill>
        <p:spPr>
          <a:xfrm>
            <a:off x="344788" y="0"/>
            <a:ext cx="4437456" cy="3022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0" name="Shape 190"/>
        <p:cNvGrpSpPr/>
        <p:nvPr/>
      </p:nvGrpSpPr>
      <p:grpSpPr>
        <a:xfrm>
          <a:off x="0" y="0"/>
          <a:ext cx="0" cy="0"/>
          <a:chOff x="0" y="0"/>
          <a:chExt cx="0" cy="0"/>
        </a:xfrm>
      </p:grpSpPr>
      <p:sp>
        <p:nvSpPr>
          <p:cNvPr id="191" name="Google Shape;191;p33"/>
          <p:cNvSpPr txBox="1"/>
          <p:nvPr/>
        </p:nvSpPr>
        <p:spPr>
          <a:xfrm>
            <a:off x="5676900" y="76200"/>
            <a:ext cx="3143400" cy="47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Clustering with K Means</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K Means is an unsupervised clustering algorithm which tries to separate groups based on the distance between each data entries.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It is a feature engineering strategy to add useful labeled information to the dataset.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This chart shows the Elbow Curve, indicating the best number of clusters to be added to the data. It indicates that 5 is the optimal K cluster. Grouping the data in 5 groups leads to minimum run time with the maximum information gain.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cluster information was added to a new column in the given dataset and a new model was trained with this configuration.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192" name="Google Shape;192;p33"/>
          <p:cNvPicPr preferRelativeResize="0"/>
          <p:nvPr/>
        </p:nvPicPr>
        <p:blipFill>
          <a:blip r:embed="rId3">
            <a:alphaModFix/>
          </a:blip>
          <a:stretch>
            <a:fillRect/>
          </a:stretch>
        </p:blipFill>
        <p:spPr>
          <a:xfrm>
            <a:off x="76200" y="76200"/>
            <a:ext cx="5372100" cy="36955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6" name="Shape 196"/>
        <p:cNvGrpSpPr/>
        <p:nvPr/>
      </p:nvGrpSpPr>
      <p:grpSpPr>
        <a:xfrm>
          <a:off x="0" y="0"/>
          <a:ext cx="0" cy="0"/>
          <a:chOff x="0" y="0"/>
          <a:chExt cx="0" cy="0"/>
        </a:xfrm>
      </p:grpSpPr>
      <p:sp>
        <p:nvSpPr>
          <p:cNvPr id="197" name="Google Shape;197;p34"/>
          <p:cNvSpPr txBox="1"/>
          <p:nvPr/>
        </p:nvSpPr>
        <p:spPr>
          <a:xfrm>
            <a:off x="219000" y="3248025"/>
            <a:ext cx="8706000" cy="18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Results of LGBM After Optimization</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ROC AUC Curve improves from 70% score to 80% score after PCA and K Means clustering.</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Confusion matrix has better values, false negative is now 14% and true negative is 8</a:t>
            </a:r>
            <a:r>
              <a:rPr lang="pt-BR">
                <a:solidFill>
                  <a:schemeClr val="dk2"/>
                </a:solidFill>
                <a:latin typeface="Oswald"/>
                <a:ea typeface="Oswald"/>
                <a:cs typeface="Oswald"/>
                <a:sym typeface="Oswald"/>
              </a:rPr>
              <a:t>6</a:t>
            </a:r>
            <a:r>
              <a:rPr lang="pt-BR">
                <a:solidFill>
                  <a:schemeClr val="dk2"/>
                </a:solidFill>
                <a:latin typeface="Oswald"/>
                <a:ea typeface="Oswald"/>
                <a:cs typeface="Oswald"/>
                <a:sym typeface="Oswald"/>
              </a:rPr>
              <a:t>%, while true positive is 62% and false positive is 38%.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Cluster K Means turns to be the third most important predictor feature, indicating the prediction power of this new feature.</a:t>
            </a:r>
            <a:endParaRPr>
              <a:solidFill>
                <a:schemeClr val="dk2"/>
              </a:solidFill>
              <a:latin typeface="Oswald"/>
              <a:ea typeface="Oswald"/>
              <a:cs typeface="Oswald"/>
              <a:sym typeface="Oswald"/>
            </a:endParaRPr>
          </a:p>
        </p:txBody>
      </p:sp>
      <p:pic>
        <p:nvPicPr>
          <p:cNvPr id="198" name="Google Shape;198;p34"/>
          <p:cNvPicPr preferRelativeResize="0"/>
          <p:nvPr/>
        </p:nvPicPr>
        <p:blipFill rotWithShape="1">
          <a:blip r:embed="rId3">
            <a:alphaModFix/>
          </a:blip>
          <a:srcRect b="0" l="0" r="0" t="20785"/>
          <a:stretch/>
        </p:blipFill>
        <p:spPr>
          <a:xfrm>
            <a:off x="219001" y="76200"/>
            <a:ext cx="3049703" cy="2945945"/>
          </a:xfrm>
          <a:prstGeom prst="rect">
            <a:avLst/>
          </a:prstGeom>
          <a:noFill/>
          <a:ln>
            <a:noFill/>
          </a:ln>
        </p:spPr>
      </p:pic>
      <p:pic>
        <p:nvPicPr>
          <p:cNvPr id="199" name="Google Shape;199;p34"/>
          <p:cNvPicPr preferRelativeResize="0"/>
          <p:nvPr/>
        </p:nvPicPr>
        <p:blipFill rotWithShape="1">
          <a:blip r:embed="rId4">
            <a:alphaModFix/>
          </a:blip>
          <a:srcRect b="0" l="51522" r="0" t="0"/>
          <a:stretch/>
        </p:blipFill>
        <p:spPr>
          <a:xfrm>
            <a:off x="3497305" y="76200"/>
            <a:ext cx="2803903" cy="2945947"/>
          </a:xfrm>
          <a:prstGeom prst="rect">
            <a:avLst/>
          </a:prstGeom>
          <a:noFill/>
          <a:ln>
            <a:noFill/>
          </a:ln>
        </p:spPr>
      </p:pic>
      <p:pic>
        <p:nvPicPr>
          <p:cNvPr id="200" name="Google Shape;200;p34"/>
          <p:cNvPicPr preferRelativeResize="0"/>
          <p:nvPr/>
        </p:nvPicPr>
        <p:blipFill rotWithShape="1">
          <a:blip r:embed="rId5">
            <a:alphaModFix/>
          </a:blip>
          <a:srcRect b="0" l="0" r="51399" t="17060"/>
          <a:stretch/>
        </p:blipFill>
        <p:spPr>
          <a:xfrm>
            <a:off x="6529816" y="76200"/>
            <a:ext cx="2395183" cy="2945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4" name="Shape 204"/>
        <p:cNvGrpSpPr/>
        <p:nvPr/>
      </p:nvGrpSpPr>
      <p:grpSpPr>
        <a:xfrm>
          <a:off x="0" y="0"/>
          <a:ext cx="0" cy="0"/>
          <a:chOff x="0" y="0"/>
          <a:chExt cx="0" cy="0"/>
        </a:xfrm>
      </p:grpSpPr>
      <p:sp>
        <p:nvSpPr>
          <p:cNvPr id="205" name="Google Shape;205;p35"/>
          <p:cNvSpPr txBox="1"/>
          <p:nvPr/>
        </p:nvSpPr>
        <p:spPr>
          <a:xfrm>
            <a:off x="219000" y="3248025"/>
            <a:ext cx="8706000" cy="18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LGBM Gain and Split Feature Importances</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terms of Gain, that is, how much predictor power was added with the presence of a feature, K means it’s by far the most important addition to the model.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terms of Split, in other words, the </a:t>
            </a:r>
            <a:r>
              <a:rPr lang="pt-BR">
                <a:solidFill>
                  <a:schemeClr val="dk2"/>
                </a:solidFill>
                <a:latin typeface="Oswald"/>
                <a:ea typeface="Oswald"/>
                <a:cs typeface="Oswald"/>
                <a:sym typeface="Oswald"/>
              </a:rPr>
              <a:t>capability</a:t>
            </a:r>
            <a:r>
              <a:rPr lang="pt-BR">
                <a:solidFill>
                  <a:schemeClr val="dk2"/>
                </a:solidFill>
                <a:latin typeface="Oswald"/>
                <a:ea typeface="Oswald"/>
                <a:cs typeface="Oswald"/>
                <a:sym typeface="Oswald"/>
              </a:rPr>
              <a:t> of divide the data points within trees, Distance to Closest Store was considered the most important feature in the decision making process.</a:t>
            </a:r>
            <a:endParaRPr>
              <a:solidFill>
                <a:schemeClr val="dk2"/>
              </a:solidFill>
              <a:latin typeface="Oswald"/>
              <a:ea typeface="Oswald"/>
              <a:cs typeface="Oswald"/>
              <a:sym typeface="Oswald"/>
            </a:endParaRPr>
          </a:p>
        </p:txBody>
      </p:sp>
      <p:pic>
        <p:nvPicPr>
          <p:cNvPr id="206" name="Google Shape;206;p35"/>
          <p:cNvPicPr preferRelativeResize="0"/>
          <p:nvPr/>
        </p:nvPicPr>
        <p:blipFill>
          <a:blip r:embed="rId3">
            <a:alphaModFix/>
          </a:blip>
          <a:stretch>
            <a:fillRect/>
          </a:stretch>
        </p:blipFill>
        <p:spPr>
          <a:xfrm>
            <a:off x="65000" y="76200"/>
            <a:ext cx="4524391" cy="2914650"/>
          </a:xfrm>
          <a:prstGeom prst="rect">
            <a:avLst/>
          </a:prstGeom>
          <a:noFill/>
          <a:ln>
            <a:noFill/>
          </a:ln>
        </p:spPr>
      </p:pic>
      <p:pic>
        <p:nvPicPr>
          <p:cNvPr id="207" name="Google Shape;207;p35"/>
          <p:cNvPicPr preferRelativeResize="0"/>
          <p:nvPr/>
        </p:nvPicPr>
        <p:blipFill>
          <a:blip r:embed="rId4">
            <a:alphaModFix/>
          </a:blip>
          <a:stretch>
            <a:fillRect/>
          </a:stretch>
        </p:blipFill>
        <p:spPr>
          <a:xfrm>
            <a:off x="4741784" y="76200"/>
            <a:ext cx="4337216" cy="291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76200" y="76200"/>
            <a:ext cx="5495925" cy="3869750"/>
          </a:xfrm>
          <a:prstGeom prst="rect">
            <a:avLst/>
          </a:prstGeom>
          <a:noFill/>
          <a:ln>
            <a:noFill/>
          </a:ln>
        </p:spPr>
      </p:pic>
      <p:sp>
        <p:nvSpPr>
          <p:cNvPr id="213" name="Google Shape;213;p36"/>
          <p:cNvSpPr txBox="1"/>
          <p:nvPr/>
        </p:nvSpPr>
        <p:spPr>
          <a:xfrm>
            <a:off x="5676900" y="76200"/>
            <a:ext cx="3143400" cy="47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2"/>
                </a:solidFill>
                <a:latin typeface="Oswald"/>
                <a:ea typeface="Oswald"/>
                <a:cs typeface="Oswald"/>
                <a:sym typeface="Oswald"/>
              </a:rPr>
              <a:t>Discrimination Capacity</a:t>
            </a:r>
            <a:endParaRPr b="1">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When compared to previous model, this time it’s noticeable that the optimized model has a better </a:t>
            </a:r>
            <a:r>
              <a:rPr lang="pt-BR">
                <a:solidFill>
                  <a:schemeClr val="dk2"/>
                </a:solidFill>
                <a:latin typeface="Oswald"/>
                <a:ea typeface="Oswald"/>
                <a:cs typeface="Oswald"/>
                <a:sym typeface="Oswald"/>
              </a:rPr>
              <a:t>capability</a:t>
            </a:r>
            <a:r>
              <a:rPr lang="pt-BR">
                <a:solidFill>
                  <a:schemeClr val="dk2"/>
                </a:solidFill>
                <a:latin typeface="Oswald"/>
                <a:ea typeface="Oswald"/>
                <a:cs typeface="Oswald"/>
                <a:sym typeface="Oswald"/>
              </a:rPr>
              <a:t> in discerning the different classes.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overlap between classes has become smaller, thus because the model is more accurate and with a better recall.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 chart shows distinct classes in a clear way than previous chart. The classes are much more separated in low and high scores, with an overlap in the middle scores.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7" name="Shape 217"/>
        <p:cNvGrpSpPr/>
        <p:nvPr/>
      </p:nvGrpSpPr>
      <p:grpSpPr>
        <a:xfrm>
          <a:off x="0" y="0"/>
          <a:ext cx="0" cy="0"/>
          <a:chOff x="0" y="0"/>
          <a:chExt cx="0" cy="0"/>
        </a:xfrm>
      </p:grpSpPr>
      <p:sp>
        <p:nvSpPr>
          <p:cNvPr id="218" name="Google Shape;218;p37"/>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37"/>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5</a:t>
            </a:r>
            <a:r>
              <a:rPr lang="pt-BR" sz="2500">
                <a:solidFill>
                  <a:srgbClr val="FF9A00"/>
                </a:solidFill>
                <a:latin typeface="Oswald"/>
                <a:ea typeface="Oswald"/>
                <a:cs typeface="Oswald"/>
                <a:sym typeface="Oswald"/>
              </a:rPr>
              <a:t> - Conclusions / Insights</a:t>
            </a:r>
            <a:endParaRPr sz="1800">
              <a:solidFill>
                <a:srgbClr val="FF9A00"/>
              </a:solidFill>
              <a:latin typeface="Oswald"/>
              <a:ea typeface="Oswald"/>
              <a:cs typeface="Oswald"/>
              <a:sym typeface="Oswald"/>
            </a:endParaRPr>
          </a:p>
        </p:txBody>
      </p:sp>
      <p:sp>
        <p:nvSpPr>
          <p:cNvPr id="220" name="Google Shape;220;p37"/>
          <p:cNvSpPr txBox="1"/>
          <p:nvPr/>
        </p:nvSpPr>
        <p:spPr>
          <a:xfrm>
            <a:off x="638175" y="219075"/>
            <a:ext cx="78867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This </a:t>
            </a:r>
            <a:r>
              <a:rPr lang="pt-BR">
                <a:solidFill>
                  <a:schemeClr val="dk2"/>
                </a:solidFill>
                <a:latin typeface="Oswald"/>
                <a:ea typeface="Oswald"/>
                <a:cs typeface="Oswald"/>
                <a:sym typeface="Oswald"/>
              </a:rPr>
              <a:t>dataset</a:t>
            </a:r>
            <a:r>
              <a:rPr lang="pt-BR">
                <a:solidFill>
                  <a:schemeClr val="dk2"/>
                </a:solidFill>
                <a:latin typeface="Oswald"/>
                <a:ea typeface="Oswald"/>
                <a:cs typeface="Oswald"/>
                <a:sym typeface="Oswald"/>
              </a:rPr>
              <a:t> has presented some challenges and several strategies and trials were conducted to improve classifier performance and it’s reliability. There were made some feature engineering using the existent information.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There was a large set of columns with little sparse data (many zeros and little values), this sparsity needs to be analysed in order to acquire better performance. PCA was applied over this subset to increase prediction power derived from this info and it leads to some information gain. But also, a non-supervised Machine Learning model was applied (K Means clustering) to give new information to model.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Some of the most important features to determine the customer behaviors are Distance, Guest Count and some kind of food expenses, related to Pizza, Pasta and Salads sales. After the clusterization, the cluster group becomes the most important decision making feature and this strategy </a:t>
            </a:r>
            <a:r>
              <a:rPr lang="pt-BR">
                <a:solidFill>
                  <a:schemeClr val="dk2"/>
                </a:solidFill>
                <a:latin typeface="Oswald"/>
                <a:ea typeface="Oswald"/>
                <a:cs typeface="Oswald"/>
                <a:sym typeface="Oswald"/>
              </a:rPr>
              <a:t>increases</a:t>
            </a:r>
            <a:r>
              <a:rPr lang="pt-BR">
                <a:solidFill>
                  <a:schemeClr val="dk2"/>
                </a:solidFill>
                <a:latin typeface="Oswald"/>
                <a:ea typeface="Oswald"/>
                <a:cs typeface="Oswald"/>
                <a:sym typeface="Oswald"/>
              </a:rPr>
              <a:t> in 10% the effectiveness of the model.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Total Discount was also a great predictor feature and alcoholic beverages was low related to returning customers. To acquire more returning customers, this research model can help understanding which kind of behaviors and strategies has larger probability of effectiveness in the business conduction.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sz="1800">
                <a:solidFill>
                  <a:srgbClr val="FF9A00"/>
                </a:solidFill>
                <a:latin typeface="Oswald"/>
                <a:ea typeface="Oswald"/>
                <a:cs typeface="Oswald"/>
                <a:sym typeface="Oswald"/>
              </a:rPr>
              <a:t> </a:t>
            </a:r>
            <a:endParaRPr sz="1800">
              <a:solidFill>
                <a:srgbClr val="FF9A00"/>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4" name="Shape 224"/>
        <p:cNvGrpSpPr/>
        <p:nvPr/>
      </p:nvGrpSpPr>
      <p:grpSpPr>
        <a:xfrm>
          <a:off x="0" y="0"/>
          <a:ext cx="0" cy="0"/>
          <a:chOff x="0" y="0"/>
          <a:chExt cx="0" cy="0"/>
        </a:xfrm>
      </p:grpSpPr>
      <p:sp>
        <p:nvSpPr>
          <p:cNvPr id="225" name="Google Shape;225;p38"/>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38"/>
          <p:cNvSpPr txBox="1"/>
          <p:nvPr/>
        </p:nvSpPr>
        <p:spPr>
          <a:xfrm>
            <a:off x="542925" y="3800475"/>
            <a:ext cx="79821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200">
                <a:solidFill>
                  <a:srgbClr val="FF9A00"/>
                </a:solidFill>
              </a:rPr>
              <a:t>Thanks for the opportunity! Hope you enjoyed the analysis!</a:t>
            </a:r>
            <a:endParaRPr sz="2200">
              <a:solidFill>
                <a:srgbClr val="FF9A00"/>
              </a:solidFill>
            </a:endParaRPr>
          </a:p>
          <a:p>
            <a:pPr indent="0" lvl="0" marL="0" rtl="0" algn="l">
              <a:spcBef>
                <a:spcPts val="0"/>
              </a:spcBef>
              <a:spcAft>
                <a:spcPts val="0"/>
              </a:spcAft>
              <a:buNone/>
            </a:pPr>
            <a:r>
              <a:t/>
            </a:r>
            <a:endParaRPr sz="2500">
              <a:solidFill>
                <a:srgbClr val="FF9A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9" name="Shape 69"/>
        <p:cNvGrpSpPr/>
        <p:nvPr/>
      </p:nvGrpSpPr>
      <p:grpSpPr>
        <a:xfrm>
          <a:off x="0" y="0"/>
          <a:ext cx="0" cy="0"/>
          <a:chOff x="0" y="0"/>
          <a:chExt cx="0" cy="0"/>
        </a:xfrm>
      </p:grpSpPr>
      <p:sp>
        <p:nvSpPr>
          <p:cNvPr id="70" name="Google Shape;70;p15"/>
          <p:cNvSpPr txBox="1"/>
          <p:nvPr/>
        </p:nvSpPr>
        <p:spPr>
          <a:xfrm>
            <a:off x="5743575" y="76200"/>
            <a:ext cx="3200400" cy="3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This chart demonstrates how many </a:t>
            </a:r>
            <a:r>
              <a:rPr lang="pt-BR">
                <a:solidFill>
                  <a:schemeClr val="dk2"/>
                </a:solidFill>
                <a:latin typeface="Oswald"/>
                <a:ea typeface="Oswald"/>
                <a:cs typeface="Oswald"/>
                <a:sym typeface="Oswald"/>
              </a:rPr>
              <a:t>customers had returned to the stores .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blue there are customers who did not returned.</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In gray there are customers who did returned.</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As shown, this dataset has a predominant class and this lead us to a non balanced classification problem. The model will try to predict what are the probabilities of a given customer to return or not to one of the chain stores.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Approximately 10% of the clients returns to one of the stores.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pic>
        <p:nvPicPr>
          <p:cNvPr id="71" name="Google Shape;71;p15"/>
          <p:cNvPicPr preferRelativeResize="0"/>
          <p:nvPr/>
        </p:nvPicPr>
        <p:blipFill>
          <a:blip r:embed="rId3">
            <a:alphaModFix/>
          </a:blip>
          <a:stretch>
            <a:fillRect/>
          </a:stretch>
        </p:blipFill>
        <p:spPr>
          <a:xfrm>
            <a:off x="76200" y="76200"/>
            <a:ext cx="5600699" cy="37401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76200" y="76200"/>
            <a:ext cx="8963024" cy="4470200"/>
          </a:xfrm>
          <a:prstGeom prst="rect">
            <a:avLst/>
          </a:prstGeom>
          <a:noFill/>
          <a:ln>
            <a:noFill/>
          </a:ln>
        </p:spPr>
      </p:pic>
      <p:sp>
        <p:nvSpPr>
          <p:cNvPr id="77" name="Google Shape;77;p16"/>
          <p:cNvSpPr/>
          <p:nvPr/>
        </p:nvSpPr>
        <p:spPr>
          <a:xfrm>
            <a:off x="6248400" y="2428875"/>
            <a:ext cx="2790900" cy="211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txBox="1"/>
          <p:nvPr/>
        </p:nvSpPr>
        <p:spPr>
          <a:xfrm>
            <a:off x="6248400" y="2428875"/>
            <a:ext cx="2790900" cy="24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Distribution of features not directly related to food orders.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Shows only a quarter of the values to better visualize the distribution curves, this way we can compare what kind of feature has different behaviors between customers that did return and the ones that did not return to restaurants.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2" name="Shape 82"/>
        <p:cNvGrpSpPr/>
        <p:nvPr/>
      </p:nvGrpSpPr>
      <p:grpSpPr>
        <a:xfrm>
          <a:off x="0" y="0"/>
          <a:ext cx="0" cy="0"/>
          <a:chOff x="0" y="0"/>
          <a:chExt cx="0" cy="0"/>
        </a:xfrm>
      </p:grpSpPr>
      <p:sp>
        <p:nvSpPr>
          <p:cNvPr id="83" name="Google Shape;83;p17"/>
          <p:cNvSpPr txBox="1"/>
          <p:nvPr/>
        </p:nvSpPr>
        <p:spPr>
          <a:xfrm>
            <a:off x="5753100" y="180975"/>
            <a:ext cx="3067200" cy="46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Distribution of features related to food orders.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Shows only a quarter of the values to better visualize the distribution curves.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It’s possible to distinguish some features that has greater distributions of clients who returns than others that clients did not return.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What kind of orders are more recurrent in customers group that did return and what are the </a:t>
            </a:r>
            <a:r>
              <a:rPr lang="pt-BR">
                <a:solidFill>
                  <a:schemeClr val="dk2"/>
                </a:solidFill>
                <a:latin typeface="Oswald"/>
                <a:ea typeface="Oswald"/>
                <a:cs typeface="Oswald"/>
                <a:sym typeface="Oswald"/>
              </a:rPr>
              <a:t>differences</a:t>
            </a:r>
            <a:r>
              <a:rPr lang="pt-BR">
                <a:solidFill>
                  <a:schemeClr val="dk2"/>
                </a:solidFill>
                <a:latin typeface="Oswald"/>
                <a:ea typeface="Oswald"/>
                <a:cs typeface="Oswald"/>
                <a:sym typeface="Oswald"/>
              </a:rPr>
              <a:t> from other kind of orders?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This question can be useful to better understand what are the main factors that brings customers back to the restaurants.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pic>
        <p:nvPicPr>
          <p:cNvPr id="84" name="Google Shape;84;p17"/>
          <p:cNvPicPr preferRelativeResize="0"/>
          <p:nvPr/>
        </p:nvPicPr>
        <p:blipFill rotWithShape="1">
          <a:blip r:embed="rId3">
            <a:alphaModFix/>
          </a:blip>
          <a:srcRect b="41927" l="0" r="0" t="0"/>
          <a:stretch/>
        </p:blipFill>
        <p:spPr>
          <a:xfrm>
            <a:off x="76200" y="76200"/>
            <a:ext cx="4600574" cy="4987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0" l="0" r="0" t="57875"/>
          <a:stretch/>
        </p:blipFill>
        <p:spPr>
          <a:xfrm>
            <a:off x="76200" y="76200"/>
            <a:ext cx="5600701" cy="4404475"/>
          </a:xfrm>
          <a:prstGeom prst="rect">
            <a:avLst/>
          </a:prstGeom>
          <a:noFill/>
          <a:ln>
            <a:noFill/>
          </a:ln>
        </p:spPr>
      </p:pic>
      <p:sp>
        <p:nvSpPr>
          <p:cNvPr id="90" name="Google Shape;90;p18"/>
          <p:cNvSpPr txBox="1"/>
          <p:nvPr/>
        </p:nvSpPr>
        <p:spPr>
          <a:xfrm>
            <a:off x="5753100" y="180975"/>
            <a:ext cx="3067200" cy="46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Distribution of features related to food orders.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Shows only a quarter of the values to better visualize the distribution curves.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4" name="Shape 94"/>
        <p:cNvGrpSpPr/>
        <p:nvPr/>
      </p:nvGrpSpPr>
      <p:grpSpPr>
        <a:xfrm>
          <a:off x="0" y="0"/>
          <a:ext cx="0" cy="0"/>
          <a:chOff x="0" y="0"/>
          <a:chExt cx="0" cy="0"/>
        </a:xfrm>
      </p:grpSpPr>
      <p:sp>
        <p:nvSpPr>
          <p:cNvPr id="95" name="Google Shape;95;p19"/>
          <p:cNvSpPr txBox="1"/>
          <p:nvPr/>
        </p:nvSpPr>
        <p:spPr>
          <a:xfrm>
            <a:off x="285750" y="180975"/>
            <a:ext cx="8534400" cy="46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From the above charts it can be deduced that: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Distance to closest store is a possible factor that brings customers back to stores.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Clients which comes back to stores comes with less guest counts.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Alcohol consumption it's not directly related to customers return, on the contrary, the lower the expenditure on alcohol, the more likely the customer will return.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Some kind of orders are more associated with customers that return to the stores, for instance: sandwiches, kids, mains dishes, salads and beverages.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Pizza and pasta are types of orders that stays in the middle term, but has patterns that are clearly different from the others.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9" name="Shape 99"/>
        <p:cNvGrpSpPr/>
        <p:nvPr/>
      </p:nvGrpSpPr>
      <p:grpSpPr>
        <a:xfrm>
          <a:off x="0" y="0"/>
          <a:ext cx="0" cy="0"/>
          <a:chOff x="0" y="0"/>
          <a:chExt cx="0" cy="0"/>
        </a:xfrm>
      </p:grpSpPr>
      <p:sp>
        <p:nvSpPr>
          <p:cNvPr id="100" name="Google Shape;100;p20"/>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20"/>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2</a:t>
            </a:r>
            <a:r>
              <a:rPr lang="pt-BR" sz="2500">
                <a:solidFill>
                  <a:srgbClr val="FF9A00"/>
                </a:solidFill>
                <a:latin typeface="Oswald"/>
                <a:ea typeface="Oswald"/>
                <a:cs typeface="Oswald"/>
                <a:sym typeface="Oswald"/>
              </a:rPr>
              <a:t> - Feature Engineering</a:t>
            </a:r>
            <a:endParaRPr sz="2500">
              <a:solidFill>
                <a:srgbClr val="FF9A00"/>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
        <p:nvSpPr>
          <p:cNvPr id="102" name="Google Shape;102;p20"/>
          <p:cNvSpPr txBox="1"/>
          <p:nvPr/>
        </p:nvSpPr>
        <p:spPr>
          <a:xfrm>
            <a:off x="638175" y="219075"/>
            <a:ext cx="78867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In this step, the objective is create new features that can be useful to further modelling:</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Create new features with total sum of expenses, total sum of beverage, food and alcoholic drinks expenses.</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Create a new feature with total bill (total expenses minus total discount).</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Confirm percentage of alcohol consumption to check values in the previous “%_Alcohol_of_Bill”</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Some assumptions are also relevant: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This is a </a:t>
            </a:r>
            <a:r>
              <a:rPr b="1" lang="pt-BR">
                <a:solidFill>
                  <a:schemeClr val="dk2"/>
                </a:solidFill>
                <a:latin typeface="Oswald"/>
                <a:ea typeface="Oswald"/>
                <a:cs typeface="Oswald"/>
                <a:sym typeface="Oswald"/>
              </a:rPr>
              <a:t>CLASSIFICATION</a:t>
            </a:r>
            <a:r>
              <a:rPr lang="pt-BR">
                <a:solidFill>
                  <a:schemeClr val="dk2"/>
                </a:solidFill>
                <a:latin typeface="Oswald"/>
                <a:ea typeface="Oswald"/>
                <a:cs typeface="Oswald"/>
                <a:sym typeface="Oswald"/>
              </a:rPr>
              <a:t> machine learning problem, the challenge is to identify correctly between two classes of customers which comes back or not to the restaurants.</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Tree based models (appropriate strategy) do not need  feature scaling as they can choose to split features independently.</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There should be no null values and categorical features must be encoded.</a:t>
            </a:r>
            <a:endParaRPr>
              <a:solidFill>
                <a:schemeClr val="dk2"/>
              </a:solidFill>
              <a:latin typeface="Oswald"/>
              <a:ea typeface="Oswald"/>
              <a:cs typeface="Oswald"/>
              <a:sym typeface="Oswald"/>
            </a:endParaRPr>
          </a:p>
          <a:p>
            <a:pPr indent="-317500" lvl="0" marL="457200" rtl="0" algn="l">
              <a:spcBef>
                <a:spcPts val="0"/>
              </a:spcBef>
              <a:spcAft>
                <a:spcPts val="0"/>
              </a:spcAft>
              <a:buClr>
                <a:schemeClr val="dk2"/>
              </a:buClr>
              <a:buSzPts val="1400"/>
              <a:buFont typeface="Oswald"/>
              <a:buChar char="-"/>
            </a:pPr>
            <a:r>
              <a:rPr lang="pt-BR">
                <a:solidFill>
                  <a:schemeClr val="dk2"/>
                </a:solidFill>
                <a:latin typeface="Oswald"/>
                <a:ea typeface="Oswald"/>
                <a:cs typeface="Oswald"/>
                <a:sym typeface="Oswald"/>
              </a:rPr>
              <a:t>The null values in the feature “DISTANCE_TO_CLOSESTSTORE” were filled with 0, it means that probably there is no other store in the neighborhood / city.</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6" name="Shape 106"/>
        <p:cNvGrpSpPr/>
        <p:nvPr/>
      </p:nvGrpSpPr>
      <p:grpSpPr>
        <a:xfrm>
          <a:off x="0" y="0"/>
          <a:ext cx="0" cy="0"/>
          <a:chOff x="0" y="0"/>
          <a:chExt cx="0" cy="0"/>
        </a:xfrm>
      </p:grpSpPr>
      <p:sp>
        <p:nvSpPr>
          <p:cNvPr id="107" name="Google Shape;107;p21"/>
          <p:cNvSpPr/>
          <p:nvPr/>
        </p:nvSpPr>
        <p:spPr>
          <a:xfrm>
            <a:off x="104775" y="3733800"/>
            <a:ext cx="8925000" cy="1276500"/>
          </a:xfrm>
          <a:prstGeom prst="snip2DiagRect">
            <a:avLst>
              <a:gd fmla="val 0" name="adj1"/>
              <a:gd fmla="val 39553"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txBox="1"/>
          <p:nvPr/>
        </p:nvSpPr>
        <p:spPr>
          <a:xfrm>
            <a:off x="542925" y="3800475"/>
            <a:ext cx="5600700" cy="10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rgbClr val="FF9A00"/>
                </a:solidFill>
                <a:latin typeface="Oswald"/>
                <a:ea typeface="Oswald"/>
                <a:cs typeface="Oswald"/>
                <a:sym typeface="Oswald"/>
              </a:rPr>
              <a:t>3 - Machine Learning Models</a:t>
            </a:r>
            <a:endParaRPr sz="2500">
              <a:solidFill>
                <a:srgbClr val="FF9A00"/>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
        <p:nvSpPr>
          <p:cNvPr id="109" name="Google Shape;109;p21"/>
          <p:cNvSpPr txBox="1"/>
          <p:nvPr/>
        </p:nvSpPr>
        <p:spPr>
          <a:xfrm>
            <a:off x="638175" y="219075"/>
            <a:ext cx="7886700" cy="3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2"/>
                </a:solidFill>
                <a:latin typeface="Oswald"/>
                <a:ea typeface="Oswald"/>
                <a:cs typeface="Oswald"/>
                <a:sym typeface="Oswald"/>
              </a:rPr>
              <a:t>In this section, some ML models are going to be tested in the dataset, their metrics will be explained and evaluated and, at the end, the best model will be chosen. Four different models based on decision tree were </a:t>
            </a:r>
            <a:r>
              <a:rPr lang="pt-BR">
                <a:solidFill>
                  <a:schemeClr val="dk2"/>
                </a:solidFill>
                <a:latin typeface="Oswald"/>
                <a:ea typeface="Oswald"/>
                <a:cs typeface="Oswald"/>
                <a:sym typeface="Oswald"/>
              </a:rPr>
              <a:t>applied</a:t>
            </a:r>
            <a:r>
              <a:rPr lang="pt-BR">
                <a:solidFill>
                  <a:schemeClr val="dk2"/>
                </a:solidFill>
                <a:latin typeface="Oswald"/>
                <a:ea typeface="Oswald"/>
                <a:cs typeface="Oswald"/>
                <a:sym typeface="Oswald"/>
              </a:rPr>
              <a: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1 - Decision Tree Model - The model learns from data by identifying patterns and creating splits at the nodes that best differentiate the data points.</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2 - Random Forest - It’s an ensemble method that uses several decision trees and bootstrap samples to predict target with a better overall result.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3 - XGBoost - It’s an </a:t>
            </a:r>
            <a:r>
              <a:rPr lang="pt-BR">
                <a:solidFill>
                  <a:schemeClr val="dk2"/>
                </a:solidFill>
                <a:latin typeface="Oswald"/>
                <a:ea typeface="Oswald"/>
                <a:cs typeface="Oswald"/>
                <a:sym typeface="Oswald"/>
              </a:rPr>
              <a:t>ensemble</a:t>
            </a:r>
            <a:r>
              <a:rPr lang="pt-BR">
                <a:solidFill>
                  <a:schemeClr val="dk2"/>
                </a:solidFill>
                <a:latin typeface="Oswald"/>
                <a:ea typeface="Oswald"/>
                <a:cs typeface="Oswald"/>
                <a:sym typeface="Oswald"/>
              </a:rPr>
              <a:t> of gradient boosting decision trees which uses several trees to choose best split for each node. It uses the concept of gradient learning from the previous trees to improve prediction.</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rPr lang="pt-BR">
                <a:solidFill>
                  <a:schemeClr val="dk2"/>
                </a:solidFill>
                <a:latin typeface="Oswald"/>
                <a:ea typeface="Oswald"/>
                <a:cs typeface="Oswald"/>
                <a:sym typeface="Oswald"/>
              </a:rPr>
              <a:t>4 - LGBM - It’s an ensemble similar to XGBoost, that uses trees and gradient boosting to split the nodes, but faster and much more </a:t>
            </a:r>
            <a:r>
              <a:rPr lang="pt-BR">
                <a:solidFill>
                  <a:schemeClr val="dk2"/>
                </a:solidFill>
                <a:latin typeface="Oswald"/>
                <a:ea typeface="Oswald"/>
                <a:cs typeface="Oswald"/>
                <a:sym typeface="Oswald"/>
              </a:rPr>
              <a:t>computationally</a:t>
            </a:r>
            <a:r>
              <a:rPr lang="pt-BR">
                <a:solidFill>
                  <a:schemeClr val="dk2"/>
                </a:solidFill>
                <a:latin typeface="Oswald"/>
                <a:ea typeface="Oswald"/>
                <a:cs typeface="Oswald"/>
                <a:sym typeface="Oswald"/>
              </a:rPr>
              <a:t>  efficient.</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a:solidFill>
                <a:schemeClr val="dk2"/>
              </a:solidFill>
              <a:latin typeface="Oswald"/>
              <a:ea typeface="Oswald"/>
              <a:cs typeface="Oswald"/>
              <a:sym typeface="Oswald"/>
            </a:endParaRPr>
          </a:p>
          <a:p>
            <a:pPr indent="0" lvl="0" marL="0" rtl="0" algn="l">
              <a:spcBef>
                <a:spcPts val="0"/>
              </a:spcBef>
              <a:spcAft>
                <a:spcPts val="0"/>
              </a:spcAft>
              <a:buNone/>
            </a:pPr>
            <a:r>
              <a:t/>
            </a:r>
            <a:endParaRPr sz="1800">
              <a:solidFill>
                <a:srgbClr val="FF9A00"/>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