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I’m Brett Lesnau</a:t>
            </a:r>
          </a:p>
          <a:p>
            <a:pPr rtl="0">
              <a:spcBef>
                <a:spcPts val="0"/>
              </a:spcBef>
              <a:buNone/>
            </a:pPr>
            <a:r>
              <a:rPr lang="en"/>
              <a:t>I’ve been at TSC for close to 7 years </a:t>
            </a:r>
          </a:p>
          <a:p>
            <a:pPr rtl="0">
              <a:spcBef>
                <a:spcPts val="0"/>
              </a:spcBef>
              <a:buNone/>
            </a:pPr>
            <a:r>
              <a:rPr lang="en"/>
              <a:t>I was on the Snagit team for around 4 years, and then I went to Cloud team, and then back to the Snagit team</a:t>
            </a:r>
          </a:p>
          <a:p>
            <a:pPr>
              <a:spcBef>
                <a:spcPts val="0"/>
              </a:spcBef>
              <a:buNone/>
            </a:pPr>
            <a:r>
              <a:rPr lang="en"/>
              <a:t>Now I don’t know what team I’m 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Easier to wrap your head around what your projects actually depend on since it’s all in one place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You need to build a package every time you want to test a change. Coming up with a way to test the package without integrating it into another solution helps. Like using test harnesses or unit tests</a:t>
            </a:r>
          </a:p>
          <a:p>
            <a:pPr rtl="0" lvl="0" indent="-317500" marL="457200">
              <a:spcBef>
                <a:spcPts val="0"/>
              </a:spcBef>
              <a:buClr>
                <a:srgbClr val="000000"/>
              </a:buClr>
              <a:buSzPct val="127272"/>
              <a:buFont typeface="Arial"/>
              <a:buChar char="●"/>
            </a:pPr>
            <a:r>
              <a:rPr lang="en"/>
              <a:t>This is a feature a lot of people online have been asking for, but it doesn’t seem to be on anyone’s list right now. NuGet is open source so anyone could attempt it.</a:t>
            </a:r>
          </a:p>
          <a:p>
            <a:pPr rtl="0" lvl="0" indent="-317500" marL="457200">
              <a:spcBef>
                <a:spcPts val="0"/>
              </a:spcBef>
              <a:buClr>
                <a:srgbClr val="000000"/>
              </a:buClr>
              <a:buSzPct val="127272"/>
              <a:buFont typeface="Arial"/>
              <a:buChar char="●"/>
            </a:pPr>
            <a:r>
              <a:rPr lang="en"/>
              <a:t>This is a problem even if you’re not using NuGet, but it’s one of the most common problems I’ve run into with NuGet. There are ways to make sure different parts of your code can reference different versions of a specific NuGet package, but the best option is to make sure all of your code uses the same version of a specific NuGet package.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This helps ensure that every project is using the same version of each NuGet package. Otherwise, you may update a NuGet package for only 1 project when 3 projects use it.</a:t>
            </a:r>
          </a:p>
          <a:p>
            <a:pPr lvl="0" indent="-317500" marL="457200">
              <a:spcBef>
                <a:spcPts val="0"/>
              </a:spcBef>
              <a:buClr>
                <a:srgbClr val="000000"/>
              </a:buClr>
              <a:buSzPct val="127272"/>
              <a:buFont typeface="Arial"/>
              <a:buChar char="●"/>
            </a:pPr>
            <a:r>
              <a:rPr lang="en"/>
              <a:t>This file can do pretty much whatever you want, but people typically use it to add files to a project or add pre-build steps and post-build steps to a project automatically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Brief overview of the some of the main concepts in NuGet</a:t>
            </a:r>
          </a:p>
          <a:p>
            <a:pPr rtl="0" lvl="0" indent="-317500" marL="457200">
              <a:spcBef>
                <a:spcPts val="0"/>
              </a:spcBef>
              <a:buClr>
                <a:srgbClr val="000000"/>
              </a:buClr>
              <a:buSzPct val="127272"/>
              <a:buFont typeface="Arial"/>
              <a:buChar char="●"/>
            </a:pPr>
            <a:r>
              <a:rPr lang="en"/>
              <a:t>Demos of creating and consuming NuGet packages</a:t>
            </a:r>
          </a:p>
          <a:p>
            <a:pPr rtl="0" lvl="0" indent="-317500" marL="457200">
              <a:spcBef>
                <a:spcPts val="0"/>
              </a:spcBef>
              <a:buClr>
                <a:srgbClr val="000000"/>
              </a:buClr>
              <a:buSzPct val="127272"/>
              <a:buFont typeface="Arial"/>
              <a:buChar char="●"/>
            </a:pPr>
            <a:r>
              <a:rPr lang="en"/>
              <a:t>Finish with some summary information and questions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734342" x="685800"/>
            <a:ext cy="22454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4124476" x="685800"/>
            <a:ext cy="9497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74637" x="457200"/>
            <a:ext cy="15221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947332" x="457200"/>
            <a:ext cy="4620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74637" x="457200"/>
            <a:ext cy="15221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947332" x="457200"/>
            <a:ext cy="4620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949211" x="4656667"/>
            <a:ext cy="4620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74637" x="457200"/>
            <a:ext cy="15221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5875078" x="457200"/>
            <a:ext cy="692700"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spcBef>
                <a:spcPts val="0"/>
              </a:spcBef>
              <a:buNone/>
            </a:pPr>
            <a:r>
              <a:rPr lang="en"/>
              <a:t>NuGet Packages</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spcBef>
                <a:spcPts val="0"/>
              </a:spcBef>
              <a:buNone/>
            </a:pPr>
            <a:r>
              <a:rPr lang="en"/>
              <a:t>Referencing .NET and Native Libraries</a:t>
            </a:r>
          </a:p>
        </p:txBody>
      </p:sp>
      <p:pic>
        <p:nvPicPr>
          <p:cNvPr id="30" name="Shape 30"/>
          <p:cNvPicPr preferRelativeResize="0"/>
          <p:nvPr/>
        </p:nvPicPr>
        <p:blipFill>
          <a:blip r:embed="rId3">
            <a:alphaModFix/>
          </a:blip>
          <a:stretch>
            <a:fillRect/>
          </a:stretch>
        </p:blipFill>
        <p:spPr>
          <a:xfrm>
            <a:off y="273500" x="1359850"/>
            <a:ext cy="2105025" cx="61912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Demos</a:t>
            </a:r>
          </a:p>
        </p:txBody>
      </p:sp>
      <p:sp>
        <p:nvSpPr>
          <p:cNvPr id="83" name="Shape 83"/>
          <p:cNvSpPr txBox="1"/>
          <p:nvPr>
            <p:ph idx="1" type="body"/>
          </p:nvPr>
        </p:nvSpPr>
        <p:spPr>
          <a:xfrm>
            <a:off y="1947332" x="457200"/>
            <a:ext cy="46202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Pros</a:t>
            </a:r>
          </a:p>
        </p:txBody>
      </p:sp>
      <p:sp>
        <p:nvSpPr>
          <p:cNvPr id="89" name="Shape 8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One place to manage almost all of your referenced assemblies</a:t>
            </a:r>
          </a:p>
          <a:p>
            <a:pPr rtl="0" lvl="0">
              <a:spcBef>
                <a:spcPts val="0"/>
              </a:spcBef>
              <a:buNone/>
            </a:pPr>
            <a:r>
              <a:t/>
            </a:r>
            <a:endParaRPr/>
          </a:p>
          <a:p>
            <a:pPr rtl="0" lvl="0" indent="-419100" marL="457200">
              <a:spcBef>
                <a:spcPts val="0"/>
              </a:spcBef>
              <a:buClr>
                <a:schemeClr val="dk2"/>
              </a:buClr>
              <a:buSzPct val="100000"/>
              <a:buFont typeface="Arial"/>
              <a:buChar char="●"/>
            </a:pPr>
            <a:r>
              <a:rPr lang="en"/>
              <a:t>You can clearly see which projects reference which packages</a:t>
            </a:r>
          </a:p>
          <a:p>
            <a:pPr rtl="0" lvl="0">
              <a:spcBef>
                <a:spcPts val="0"/>
              </a:spcBef>
              <a:buNone/>
            </a:pPr>
            <a:r>
              <a:t/>
            </a:r>
            <a:endParaRPr/>
          </a:p>
          <a:p>
            <a:pPr rtl="0" lvl="0" indent="-419100" marL="457200">
              <a:spcBef>
                <a:spcPts val="0"/>
              </a:spcBef>
              <a:buClr>
                <a:schemeClr val="dk2"/>
              </a:buClr>
              <a:buSzPct val="100000"/>
              <a:buFont typeface="Arial"/>
              <a:buChar char="●"/>
            </a:pPr>
            <a:r>
              <a:rPr lang="en"/>
              <a:t>Dependencies are clearly shown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Pros (cont.)</a:t>
            </a:r>
          </a:p>
        </p:txBody>
      </p:sp>
      <p:sp>
        <p:nvSpPr>
          <p:cNvPr id="95" name="Shape 9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Updates are easy to see and install</a:t>
            </a:r>
          </a:p>
          <a:p>
            <a:pPr rtl="0" lvl="0">
              <a:spcBef>
                <a:spcPts val="0"/>
              </a:spcBef>
              <a:buNone/>
            </a:pPr>
            <a:r>
              <a:t/>
            </a:r>
            <a:endParaRPr/>
          </a:p>
          <a:p>
            <a:pPr rtl="0" lvl="0" indent="-419100" marL="457200">
              <a:spcBef>
                <a:spcPts val="0"/>
              </a:spcBef>
              <a:buClr>
                <a:schemeClr val="dk2"/>
              </a:buClr>
              <a:buSzPct val="100000"/>
              <a:buFont typeface="Arial"/>
              <a:buChar char="●"/>
            </a:pPr>
            <a:r>
              <a:rPr lang="en"/>
              <a:t>You don’t get updates unless you explicitly choose to update</a:t>
            </a:r>
          </a:p>
          <a:p>
            <a:pPr rtl="0" lvl="0">
              <a:spcBef>
                <a:spcPts val="0"/>
              </a:spcBef>
              <a:buNone/>
            </a:pPr>
            <a:r>
              <a:t/>
            </a:r>
            <a:endParaRPr/>
          </a:p>
          <a:p>
            <a:pPr rtl="0" lvl="0" indent="-419100" marL="457200">
              <a:spcBef>
                <a:spcPts val="0"/>
              </a:spcBef>
              <a:buClr>
                <a:schemeClr val="dk2"/>
              </a:buClr>
              <a:buSzPct val="100000"/>
              <a:buFont typeface="Arial"/>
              <a:buChar char="●"/>
            </a:pPr>
            <a:r>
              <a:rPr lang="en"/>
              <a:t>Dependencies are referenced automatically</a:t>
            </a:r>
          </a:p>
          <a:p>
            <a:pPr rtl="0" lvl="0">
              <a:spcBef>
                <a:spcPts val="0"/>
              </a:spcBef>
              <a:buNone/>
            </a:pPr>
            <a:r>
              <a:t/>
            </a:r>
            <a:endParaRPr/>
          </a:p>
          <a:p>
            <a:pPr rtl="0" lvl="0" indent="-419100" marL="457200">
              <a:spcBef>
                <a:spcPts val="0"/>
              </a:spcBef>
              <a:buClr>
                <a:schemeClr val="dk2"/>
              </a:buClr>
              <a:buSzPct val="100000"/>
              <a:buFont typeface="Arial"/>
              <a:buChar char="●"/>
            </a:pPr>
            <a:r>
              <a:rPr lang="en"/>
              <a:t>Binaries don’t need to be in source control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Pros (cont.)</a:t>
            </a:r>
          </a:p>
        </p:txBody>
      </p:sp>
      <p:sp>
        <p:nvSpPr>
          <p:cNvPr id="101" name="Shape 10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The solutions and projects control what versions of libraries they pull down instead of the build system</a:t>
            </a:r>
          </a:p>
          <a:p>
            <a:pPr rtl="0" lvl="1" indent="-381000" marL="914400">
              <a:spcBef>
                <a:spcPts val="0"/>
              </a:spcBef>
              <a:buClr>
                <a:schemeClr val="dk2"/>
              </a:buClr>
              <a:buSzPct val="80000"/>
              <a:buFont typeface="Courier New"/>
              <a:buChar char="o"/>
            </a:pPr>
            <a:r>
              <a:rPr lang="en"/>
              <a:t>This makes setting up up builds way simpler</a:t>
            </a:r>
          </a:p>
          <a:p>
            <a:pPr rtl="0" lvl="0">
              <a:spcBef>
                <a:spcPts val="0"/>
              </a:spcBef>
              <a:buNone/>
            </a:pPr>
            <a:r>
              <a:t/>
            </a:r>
            <a:endParaRPr/>
          </a:p>
          <a:p>
            <a:pPr rtl="0" lvl="0" indent="-419100" marL="457200">
              <a:spcBef>
                <a:spcPts val="0"/>
              </a:spcBef>
              <a:buClr>
                <a:schemeClr val="dk2"/>
              </a:buClr>
              <a:buSzPct val="100000"/>
              <a:buFont typeface="Arial"/>
              <a:buChar char="●"/>
            </a:pPr>
            <a:r>
              <a:rPr lang="en"/>
              <a:t>Less things to worry about when adding references</a:t>
            </a:r>
          </a:p>
          <a:p>
            <a:pPr rtl="0" lvl="1" indent="-381000" marL="914400">
              <a:spcBef>
                <a:spcPts val="0"/>
              </a:spcBef>
              <a:buClr>
                <a:schemeClr val="dk2"/>
              </a:buClr>
              <a:buSzPct val="80000"/>
              <a:buFont typeface="Courier New"/>
              <a:buChar char="o"/>
            </a:pPr>
            <a:r>
              <a:rPr lang="en"/>
              <a:t>Most of the complicated or tedious things are done automatically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Cons</a:t>
            </a:r>
          </a:p>
        </p:txBody>
      </p:sp>
      <p:sp>
        <p:nvSpPr>
          <p:cNvPr id="107" name="Shape 107"/>
          <p:cNvSpPr txBox="1"/>
          <p:nvPr>
            <p:ph idx="1" type="body"/>
          </p:nvPr>
        </p:nvSpPr>
        <p:spPr>
          <a:xfrm>
            <a:off y="17949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Initial dev work for a NuGet or rapid changes may be slightly inconvenient</a:t>
            </a:r>
          </a:p>
          <a:p>
            <a:pPr rtl="0" lvl="1" indent="-381000" marL="914400">
              <a:spcBef>
                <a:spcPts val="0"/>
              </a:spcBef>
              <a:buClr>
                <a:schemeClr val="dk2"/>
              </a:buClr>
              <a:buSzPct val="80000"/>
              <a:buFont typeface="Courier New"/>
              <a:buChar char="o"/>
            </a:pPr>
            <a:r>
              <a:rPr lang="en"/>
              <a:t>Extra step to create NuGet package</a:t>
            </a:r>
          </a:p>
          <a:p>
            <a:pPr rtl="0" lvl="0">
              <a:spcBef>
                <a:spcPts val="0"/>
              </a:spcBef>
              <a:buNone/>
            </a:pPr>
            <a:r>
              <a:t/>
            </a:r>
            <a:endParaRPr/>
          </a:p>
          <a:p>
            <a:pPr rtl="0" lvl="0" indent="-419100" marL="457200">
              <a:spcBef>
                <a:spcPts val="0"/>
              </a:spcBef>
              <a:buClr>
                <a:schemeClr val="dk2"/>
              </a:buClr>
              <a:buSzPct val="100000"/>
              <a:buFont typeface="Arial"/>
              <a:buChar char="●"/>
            </a:pPr>
            <a:r>
              <a:rPr lang="en"/>
              <a:t>C++ CLI projects cannot reference .NET NuGet packages</a:t>
            </a:r>
          </a:p>
          <a:p>
            <a:pPr rtl="0" lvl="1" indent="-381000" marL="914400">
              <a:spcBef>
                <a:spcPts val="0"/>
              </a:spcBef>
              <a:buClr>
                <a:schemeClr val="dk2"/>
              </a:buClr>
              <a:buSzPct val="80000"/>
              <a:buFont typeface="Courier New"/>
              <a:buChar char="o"/>
            </a:pPr>
            <a:r>
              <a:rPr lang="en"/>
              <a:t>You can still add a reference manually</a:t>
            </a:r>
          </a:p>
          <a:p>
            <a:pPr rtl="0" lvl="0">
              <a:spcBef>
                <a:spcPts val="0"/>
              </a:spcBef>
              <a:buNone/>
            </a:pPr>
            <a:r>
              <a:t/>
            </a:r>
            <a:endParaRPr/>
          </a:p>
          <a:p>
            <a:pPr rtl="0" lvl="0" indent="-419100" marL="457200">
              <a:spcBef>
                <a:spcPts val="0"/>
              </a:spcBef>
              <a:buClr>
                <a:schemeClr val="dk2"/>
              </a:buClr>
              <a:buSzPct val="100000"/>
              <a:buFont typeface="Arial"/>
              <a:buChar char="●"/>
            </a:pPr>
            <a:r>
              <a:rPr lang="en"/>
              <a:t>Referencing different versions of the same NuGet package can be confusing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Other comments</a:t>
            </a:r>
          </a:p>
        </p:txBody>
      </p:sp>
      <p:sp>
        <p:nvSpPr>
          <p:cNvPr id="113" name="Shape 113"/>
          <p:cNvSpPr txBox="1"/>
          <p:nvPr>
            <p:ph idx="1" type="body"/>
          </p:nvPr>
        </p:nvSpPr>
        <p:spPr>
          <a:xfrm>
            <a:off y="17949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Always manage packages from the solution level</a:t>
            </a:r>
          </a:p>
          <a:p>
            <a:pPr rtl="0" lvl="0">
              <a:spcBef>
                <a:spcPts val="0"/>
              </a:spcBef>
              <a:buNone/>
            </a:pPr>
            <a:r>
              <a:t/>
            </a:r>
            <a:endParaRPr/>
          </a:p>
          <a:p>
            <a:pPr algn="l" rtl="0" lvl="0" marR="0" indent="-419100" marL="457200">
              <a:lnSpc>
                <a:spcPct val="100000"/>
              </a:lnSpc>
              <a:spcBef>
                <a:spcPts val="600"/>
              </a:spcBef>
              <a:spcAft>
                <a:spcPts val="0"/>
              </a:spcAft>
              <a:buClr>
                <a:schemeClr val="dk2"/>
              </a:buClr>
              <a:buSzPct val="100000"/>
              <a:buFont typeface="Arial"/>
              <a:buChar char="●"/>
            </a:pPr>
            <a:r>
              <a:rPr lang="en"/>
              <a:t>Packages can include a PowerShell file that is executed on package installation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Questions?</a:t>
            </a:r>
          </a:p>
        </p:txBody>
      </p:sp>
      <p:pic>
        <p:nvPicPr>
          <p:cNvPr id="119" name="Shape 119"/>
          <p:cNvPicPr preferRelativeResize="0"/>
          <p:nvPr/>
        </p:nvPicPr>
        <p:blipFill>
          <a:blip r:embed="rId3">
            <a:alphaModFix/>
          </a:blip>
          <a:stretch>
            <a:fillRect/>
          </a:stretch>
        </p:blipFill>
        <p:spPr>
          <a:xfrm>
            <a:off y="2080700" x="2045275"/>
            <a:ext cy="4387000" cx="48338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Summary</a:t>
            </a:r>
          </a:p>
        </p:txBody>
      </p:sp>
      <p:sp>
        <p:nvSpPr>
          <p:cNvPr id="36" name="Shape 3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93700" marL="457200">
              <a:lnSpc>
                <a:spcPct val="150000"/>
              </a:lnSpc>
              <a:spcBef>
                <a:spcPts val="0"/>
              </a:spcBef>
              <a:buClr>
                <a:schemeClr val="dk2"/>
              </a:buClr>
              <a:buSzPct val="100000"/>
              <a:buFont typeface="Arial"/>
              <a:buAutoNum type="arabicPeriod"/>
            </a:pPr>
            <a:r>
              <a:rPr sz="2600" lang="en"/>
              <a:t>What is NuGet?</a:t>
            </a:r>
          </a:p>
          <a:p>
            <a:pPr rtl="0" lvl="0" indent="-393700" marL="457200">
              <a:lnSpc>
                <a:spcPct val="150000"/>
              </a:lnSpc>
              <a:spcBef>
                <a:spcPts val="0"/>
              </a:spcBef>
              <a:buClr>
                <a:schemeClr val="dk2"/>
              </a:buClr>
              <a:buSzPct val="100000"/>
              <a:buFont typeface="Arial"/>
              <a:buAutoNum type="arabicPeriod"/>
            </a:pPr>
            <a:r>
              <a:rPr sz="2600" lang="en"/>
              <a:t>Why should you care?</a:t>
            </a:r>
          </a:p>
          <a:p>
            <a:pPr rtl="0" lvl="0" indent="-393700" marL="457200">
              <a:lnSpc>
                <a:spcPct val="150000"/>
              </a:lnSpc>
              <a:spcBef>
                <a:spcPts val="0"/>
              </a:spcBef>
              <a:buClr>
                <a:schemeClr val="dk2"/>
              </a:buClr>
              <a:buSzPct val="100000"/>
              <a:buFont typeface="Arial"/>
              <a:buAutoNum type="arabicPeriod"/>
            </a:pPr>
            <a:r>
              <a:rPr sz="2600" lang="en"/>
              <a:t>What is a NuGet package?</a:t>
            </a:r>
          </a:p>
          <a:p>
            <a:pPr rtl="0" lvl="0" indent="-393700" marL="457200">
              <a:lnSpc>
                <a:spcPct val="150000"/>
              </a:lnSpc>
              <a:spcBef>
                <a:spcPts val="0"/>
              </a:spcBef>
              <a:buClr>
                <a:schemeClr val="dk2"/>
              </a:buClr>
              <a:buSzPct val="100000"/>
              <a:buFont typeface="Arial"/>
              <a:buAutoNum type="arabicPeriod"/>
            </a:pPr>
            <a:r>
              <a:rPr sz="2600" lang="en"/>
              <a:t>What happens when you install a NuGet package?</a:t>
            </a:r>
          </a:p>
          <a:p>
            <a:pPr rtl="0" lvl="0" indent="-393700" marL="457200">
              <a:lnSpc>
                <a:spcPct val="150000"/>
              </a:lnSpc>
              <a:spcBef>
                <a:spcPts val="0"/>
              </a:spcBef>
              <a:buClr>
                <a:schemeClr val="dk2"/>
              </a:buClr>
              <a:buSzPct val="100000"/>
              <a:buFont typeface="Arial"/>
              <a:buAutoNum type="arabicPeriod"/>
            </a:pPr>
            <a:r>
              <a:rPr sz="2600" lang="en"/>
              <a:t>Demos</a:t>
            </a:r>
          </a:p>
          <a:p>
            <a:pPr rtl="0" lvl="0" indent="-393700" marL="457200">
              <a:lnSpc>
                <a:spcPct val="150000"/>
              </a:lnSpc>
              <a:spcBef>
                <a:spcPts val="0"/>
              </a:spcBef>
              <a:buClr>
                <a:schemeClr val="dk2"/>
              </a:buClr>
              <a:buSzPct val="100000"/>
              <a:buFont typeface="Arial"/>
              <a:buAutoNum type="arabicPeriod"/>
            </a:pPr>
            <a:r>
              <a:rPr sz="2600" lang="en"/>
              <a:t>Pros &amp; Cons</a:t>
            </a:r>
          </a:p>
          <a:p>
            <a:pPr rtl="0" lvl="0" indent="-393700" marL="457200">
              <a:lnSpc>
                <a:spcPct val="150000"/>
              </a:lnSpc>
              <a:spcBef>
                <a:spcPts val="0"/>
              </a:spcBef>
              <a:buClr>
                <a:schemeClr val="dk2"/>
              </a:buClr>
              <a:buSzPct val="100000"/>
              <a:buFont typeface="Arial"/>
              <a:buAutoNum type="arabicPeriod"/>
            </a:pPr>
            <a:r>
              <a:rPr sz="2600" lang="en"/>
              <a:t>Q&amp;A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What is NuGet?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What is NuGet?</a:t>
            </a:r>
          </a:p>
        </p:txBody>
      </p:sp>
      <p:sp>
        <p:nvSpPr>
          <p:cNvPr id="47" name="Shape 4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A Visual Studio extension</a:t>
            </a:r>
          </a:p>
          <a:p>
            <a:pPr rtl="0" lvl="0">
              <a:spcBef>
                <a:spcPts val="0"/>
              </a:spcBef>
              <a:buNone/>
            </a:pPr>
            <a:r>
              <a:t/>
            </a:r>
            <a:endParaRPr/>
          </a:p>
          <a:p>
            <a:pPr rtl="0" lvl="0" indent="-419100" marL="457200">
              <a:spcBef>
                <a:spcPts val="0"/>
              </a:spcBef>
              <a:buClr>
                <a:schemeClr val="dk2"/>
              </a:buClr>
              <a:buSzPct val="100000"/>
              <a:buFont typeface="Arial"/>
              <a:buChar char="●"/>
            </a:pPr>
            <a:r>
              <a:rPr lang="en"/>
              <a:t>A package manager that helps manage external assembly references</a:t>
            </a:r>
          </a:p>
          <a:p>
            <a:pPr rtl="0" lvl="0">
              <a:spcBef>
                <a:spcPts val="0"/>
              </a:spcBef>
              <a:buNone/>
            </a:pPr>
            <a:r>
              <a:t/>
            </a:r>
            <a:endParaRPr/>
          </a:p>
          <a:p>
            <a:pPr rtl="0" lvl="0" indent="-419100" marL="457200">
              <a:spcBef>
                <a:spcPts val="0"/>
              </a:spcBef>
              <a:buClr>
                <a:schemeClr val="dk2"/>
              </a:buClr>
              <a:buSzPct val="100000"/>
              <a:buFont typeface="Arial"/>
              <a:buChar char="●"/>
            </a:pPr>
            <a:r>
              <a:rPr lang="en"/>
              <a:t>It allows you to search for, install, uninstall, and update external references (NuGet Packages) in your solutions and projects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Why should you care?</a:t>
            </a:r>
          </a:p>
        </p:txBody>
      </p:sp>
      <p:sp>
        <p:nvSpPr>
          <p:cNvPr id="53" name="Shape 5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Pretty much an industry standard, especially for .NET</a:t>
            </a:r>
          </a:p>
          <a:p>
            <a:pPr rtl="0" lvl="0">
              <a:spcBef>
                <a:spcPts val="0"/>
              </a:spcBef>
              <a:buNone/>
            </a:pPr>
            <a:r>
              <a:t/>
            </a:r>
            <a:endParaRPr/>
          </a:p>
          <a:p>
            <a:pPr rtl="0" lvl="0" indent="-419100" marL="457200">
              <a:spcBef>
                <a:spcPts val="0"/>
              </a:spcBef>
              <a:buClr>
                <a:schemeClr val="dk2"/>
              </a:buClr>
              <a:buSzPct val="100000"/>
              <a:buFont typeface="Arial"/>
              <a:buChar char="●"/>
            </a:pPr>
            <a:r>
              <a:rPr lang="en"/>
              <a:t>Most Microsoft dev teams at TSC are already using NuGet.</a:t>
            </a:r>
          </a:p>
          <a:p>
            <a:pPr rtl="0" lvl="0">
              <a:spcBef>
                <a:spcPts val="0"/>
              </a:spcBef>
              <a:buNone/>
            </a:pPr>
            <a:r>
              <a:t/>
            </a:r>
            <a:endParaRPr/>
          </a:p>
          <a:p>
            <a:pPr lvl="0" indent="-419100" marL="457200">
              <a:spcBef>
                <a:spcPts val="0"/>
              </a:spcBef>
              <a:buClr>
                <a:schemeClr val="dk2"/>
              </a:buClr>
              <a:buSzPct val="100000"/>
              <a:buFont typeface="Arial"/>
              <a:buChar char="●"/>
            </a:pPr>
            <a:r>
              <a:rPr lang="en"/>
              <a:t>We are currently moving most, if not all, of our Common code to NuGet packages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sz="4700" lang="en"/>
              <a:t>What does NuGet look like?</a:t>
            </a:r>
          </a:p>
        </p:txBody>
      </p:sp>
      <p:pic>
        <p:nvPicPr>
          <p:cNvPr id="59" name="Shape 59"/>
          <p:cNvPicPr preferRelativeResize="0"/>
          <p:nvPr/>
        </p:nvPicPr>
        <p:blipFill>
          <a:blip r:embed="rId3">
            <a:alphaModFix/>
          </a:blip>
          <a:stretch>
            <a:fillRect/>
          </a:stretch>
        </p:blipFill>
        <p:spPr>
          <a:xfrm>
            <a:off y="2110150" x="1207475"/>
            <a:ext cy="4419225" cx="62799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What is a NuGet package?</a:t>
            </a:r>
          </a:p>
        </p:txBody>
      </p:sp>
      <p:sp>
        <p:nvSpPr>
          <p:cNvPr id="65" name="Shape 6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A .nupkg file</a:t>
            </a:r>
          </a:p>
          <a:p>
            <a:pPr rtl="0" lvl="0">
              <a:spcBef>
                <a:spcPts val="0"/>
              </a:spcBef>
              <a:buNone/>
            </a:pPr>
            <a:r>
              <a:t/>
            </a:r>
            <a:endParaRPr/>
          </a:p>
          <a:p>
            <a:pPr rtl="0" lvl="0" indent="-419100" marL="457200">
              <a:spcBef>
                <a:spcPts val="0"/>
              </a:spcBef>
              <a:buClr>
                <a:schemeClr val="dk2"/>
              </a:buClr>
              <a:buSzPct val="100000"/>
              <a:buFont typeface="Arial"/>
              <a:buChar char="●"/>
            </a:pPr>
            <a:r>
              <a:rPr lang="en"/>
              <a:t>Mostly contains DLLs and metadata</a:t>
            </a:r>
          </a:p>
          <a:p>
            <a:pPr rtl="0" lvl="0">
              <a:spcBef>
                <a:spcPts val="0"/>
              </a:spcBef>
              <a:buNone/>
            </a:pPr>
            <a:r>
              <a:t/>
            </a:r>
            <a:endParaRPr/>
          </a:p>
          <a:p>
            <a:pPr rtl="0" lvl="0" indent="-419100" marL="457200">
              <a:spcBef>
                <a:spcPts val="0"/>
              </a:spcBef>
              <a:buClr>
                <a:schemeClr val="dk2"/>
              </a:buClr>
              <a:buSzPct val="100000"/>
              <a:buFont typeface="Arial"/>
              <a:buChar char="●"/>
            </a:pPr>
            <a:r>
              <a:rPr lang="en"/>
              <a:t>Often contains source code and debug symbols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What happens when you install a NuGet package?</a:t>
            </a:r>
          </a:p>
        </p:txBody>
      </p:sp>
      <p:sp>
        <p:nvSpPr>
          <p:cNvPr id="71" name="Shape 71"/>
          <p:cNvSpPr txBox="1"/>
          <p:nvPr>
            <p:ph idx="1" type="body"/>
          </p:nvPr>
        </p:nvSpPr>
        <p:spPr>
          <a:xfrm>
            <a:off y="1947332" x="457200"/>
            <a:ext cy="4620299" cx="8229600"/>
          </a:xfrm>
          <a:prstGeom prst="rect">
            <a:avLst/>
          </a:prstGeom>
        </p:spPr>
        <p:txBody>
          <a:bodyPr bIns="91425" rIns="91425" lIns="91425" tIns="91425" anchor="t" anchorCtr="0">
            <a:noAutofit/>
          </a:bodyPr>
          <a:lstStyle/>
          <a:p>
            <a:pPr algn="ctr" rtl="0">
              <a:spcBef>
                <a:spcPts val="0"/>
              </a:spcBef>
              <a:buNone/>
            </a:pPr>
            <a:r>
              <a:rPr lang="en"/>
              <a:t>.NET</a:t>
            </a:r>
          </a:p>
          <a:p>
            <a:pPr rtl="0">
              <a:spcBef>
                <a:spcPts val="0"/>
              </a:spcBef>
              <a:buNone/>
            </a:pPr>
            <a:r>
              <a:t/>
            </a:r>
            <a:endParaRPr/>
          </a:p>
          <a:p>
            <a:pPr rtl="0" lvl="0" indent="-419100" marL="457200">
              <a:spcBef>
                <a:spcPts val="0"/>
              </a:spcBef>
              <a:buClr>
                <a:schemeClr val="dk2"/>
              </a:buClr>
              <a:buSzPct val="100000"/>
              <a:buFont typeface="Arial"/>
              <a:buAutoNum type="arabicPeriod"/>
            </a:pPr>
            <a:r>
              <a:rPr lang="en"/>
              <a:t>The package is downloaded to a “packages” folder next to your solution</a:t>
            </a:r>
          </a:p>
          <a:p>
            <a:pPr rtl="0" lvl="0">
              <a:spcBef>
                <a:spcPts val="0"/>
              </a:spcBef>
              <a:buNone/>
            </a:pPr>
            <a:r>
              <a:t/>
            </a:r>
            <a:endParaRPr/>
          </a:p>
          <a:p>
            <a:pPr rtl="0" lvl="0" indent="-419100" marL="457200">
              <a:spcBef>
                <a:spcPts val="0"/>
              </a:spcBef>
              <a:buClr>
                <a:schemeClr val="dk2"/>
              </a:buClr>
              <a:buSzPct val="100000"/>
              <a:buFont typeface="Arial"/>
              <a:buAutoNum type="arabicPeriod"/>
            </a:pPr>
            <a:r>
              <a:rPr lang="en"/>
              <a:t>References to the package’s DLLs are added to one or more projects automatically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sz="4200" lang="en"/>
              <a:t>What happens when you install a NuGet package? (cont.)</a:t>
            </a:r>
          </a:p>
        </p:txBody>
      </p:sp>
      <p:sp>
        <p:nvSpPr>
          <p:cNvPr id="77" name="Shape 77"/>
          <p:cNvSpPr txBox="1"/>
          <p:nvPr>
            <p:ph idx="1" type="body"/>
          </p:nvPr>
        </p:nvSpPr>
        <p:spPr>
          <a:xfrm>
            <a:off y="1947332" x="457200"/>
            <a:ext cy="4620299" cx="8229600"/>
          </a:xfrm>
          <a:prstGeom prst="rect">
            <a:avLst/>
          </a:prstGeom>
        </p:spPr>
        <p:txBody>
          <a:bodyPr bIns="91425" rIns="91425" lIns="91425" tIns="91425" anchor="t" anchorCtr="0">
            <a:noAutofit/>
          </a:bodyPr>
          <a:lstStyle/>
          <a:p>
            <a:pPr algn="ctr" rtl="0">
              <a:spcBef>
                <a:spcPts val="0"/>
              </a:spcBef>
              <a:buNone/>
            </a:pPr>
            <a:r>
              <a:rPr lang="en"/>
              <a:t>Native (C++)</a:t>
            </a:r>
          </a:p>
          <a:p>
            <a:pPr algn="ctr" rtl="0" lvl="0">
              <a:spcBef>
                <a:spcPts val="0"/>
              </a:spcBef>
              <a:buNone/>
            </a:pPr>
            <a:r>
              <a:t/>
            </a:r>
            <a:endParaRPr/>
          </a:p>
          <a:p>
            <a:pPr rtl="0" lvl="0" indent="-419100" marL="457200">
              <a:spcBef>
                <a:spcPts val="0"/>
              </a:spcBef>
              <a:buClr>
                <a:schemeClr val="dk2"/>
              </a:buClr>
              <a:buSzPct val="100000"/>
              <a:buFont typeface="Arial"/>
              <a:buAutoNum type="arabicPeriod"/>
            </a:pPr>
            <a:r>
              <a:rPr lang="en"/>
              <a:t>The package is downloaded to a “packages” folder next to your solution</a:t>
            </a:r>
          </a:p>
          <a:p>
            <a:pPr rtl="0" lvl="0">
              <a:spcBef>
                <a:spcPts val="0"/>
              </a:spcBef>
              <a:buNone/>
            </a:pPr>
            <a:r>
              <a:t/>
            </a:r>
            <a:endParaRPr/>
          </a:p>
          <a:p>
            <a:pPr rtl="0" lvl="0" indent="-419100" marL="457200">
              <a:spcBef>
                <a:spcPts val="0"/>
              </a:spcBef>
              <a:buClr>
                <a:schemeClr val="dk2"/>
              </a:buClr>
              <a:buSzPct val="100000"/>
              <a:buFont typeface="Arial"/>
              <a:buAutoNum type="arabicPeriod"/>
            </a:pPr>
            <a:r>
              <a:rPr lang="en"/>
              <a:t>Project include directories, library directories, and .lib dependencies are set automatically at build / link time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