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A5AD"/>
    <a:srgbClr val="9FD6EB"/>
    <a:srgbClr val="3E8A37"/>
    <a:srgbClr val="533F1A"/>
    <a:srgbClr val="61AD4F"/>
    <a:srgbClr val="4949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4E23EF-061A-B438-64DE-7FECC05C0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9E20544-0627-D99C-2A09-C873635EC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B15933F-F021-9246-0FBC-558ADC2FF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987D-D242-49C1-90C3-2679D8837D8E}" type="datetimeFigureOut">
              <a:rPr lang="hu-HU" smtClean="0"/>
              <a:t>2025. 02. 25.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B3994F8-B338-F659-BB2A-71C3922E4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11AFDDE-C912-38B9-5AB7-E290D657A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221E-D174-4ADA-9BE4-FFEF118170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2458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E891F0-D2F7-82FC-9913-EFAE35AEA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D7089E2-BC0A-68DC-7C76-53ADBA91E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B11DDA4-C37F-5677-B9EF-76F2AFDB8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987D-D242-49C1-90C3-2679D8837D8E}" type="datetimeFigureOut">
              <a:rPr lang="hu-HU" smtClean="0"/>
              <a:t>2025. 02. 25.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F04DD63-7A15-DF6C-BDFD-1AE6FEC8D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2CB9315-6EDB-CE67-42A1-005D28531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221E-D174-4ADA-9BE4-FFEF118170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16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593B9CF9-3A3C-D69E-EFD8-D9B6B4081C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DDB899B-9F67-69C2-26B6-B0E38D45E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3A9368F-BAA6-BE27-A8EB-B4EBCE710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987D-D242-49C1-90C3-2679D8837D8E}" type="datetimeFigureOut">
              <a:rPr lang="hu-HU" smtClean="0"/>
              <a:t>2025. 02. 25.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13ECC12-14F2-03FE-E6DB-237F34F53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2D57B63-5006-D608-2B85-72DE06B88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221E-D174-4ADA-9BE4-FFEF118170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999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B430E4-DA31-3022-03DC-2C6DAA2B7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3742AC7-5CC0-9C0A-2B2F-1A8C4BECA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7FC563B-757D-0AFE-2F54-E8F22E981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987D-D242-49C1-90C3-2679D8837D8E}" type="datetimeFigureOut">
              <a:rPr lang="hu-HU" smtClean="0"/>
              <a:t>2025. 02. 25.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F1C7E37-2DC6-233E-24D8-EB3580A44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43A4D4A-CF9D-824B-FE04-71B06718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221E-D174-4ADA-9BE4-FFEF118170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2708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A33DA04-27A2-E4CE-230A-DA0D0ED5E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D37EBBA-016F-F78D-2F4D-0CC46CAA6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27B701B-2851-102F-1404-C33EB074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987D-D242-49C1-90C3-2679D8837D8E}" type="datetimeFigureOut">
              <a:rPr lang="hu-HU" smtClean="0"/>
              <a:t>2025. 02. 25.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E859D86-1DBF-D628-67AF-3CDD5E366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0221670-CAFE-D6CD-7E06-F6E4DC22C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221E-D174-4ADA-9BE4-FFEF118170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4747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FA3C365-6843-771F-D172-8F64B9AFB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CBDF136-AA63-BD8C-9BDF-54053E8143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EC285DF-13CB-CCAA-237D-85B75DFD4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A2AA8C9-E1F4-2CA7-42D0-7B2DD1866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987D-D242-49C1-90C3-2679D8837D8E}" type="datetimeFigureOut">
              <a:rPr lang="hu-HU" smtClean="0"/>
              <a:t>2025. 02. 25.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E3E4CD2-1F23-98A6-B2A9-26A952B7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C8FBE09-B663-E3ED-3FF7-5D01C3F2E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221E-D174-4ADA-9BE4-FFEF118170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4112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2591CC-762F-BAF1-F64F-7D9775DD5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C24EF72-2A89-FDCE-5F6A-F449ED2F0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6470972-146D-1C9F-B211-8D190AE25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24E658F1-37B2-50F7-5C6E-65045483F1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FAE1D8A-12C1-B3E8-E4A2-39294044F1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A5E72934-D1DA-F3A2-8630-78FD95A3C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987D-D242-49C1-90C3-2679D8837D8E}" type="datetimeFigureOut">
              <a:rPr lang="hu-HU" smtClean="0"/>
              <a:t>2025. 02. 25.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B91813FB-FB2B-AFF1-65A6-71CDF2109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AB52D6F6-6334-A792-85FF-31AC9970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221E-D174-4ADA-9BE4-FFEF118170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4464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D1CBF7E-49DE-A19F-210D-C54E3F9FD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49FC7C73-506D-E750-7BA1-4898DA51B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987D-D242-49C1-90C3-2679D8837D8E}" type="datetimeFigureOut">
              <a:rPr lang="hu-HU" smtClean="0"/>
              <a:t>2025. 02. 25.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F114F94A-C2C3-6650-707D-7B464694B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D6756C2-C153-6AE4-13E7-23F8C63F7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221E-D174-4ADA-9BE4-FFEF118170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574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6950A1A-7BF1-CA42-B5E3-CB39027AA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987D-D242-49C1-90C3-2679D8837D8E}" type="datetimeFigureOut">
              <a:rPr lang="hu-HU" smtClean="0"/>
              <a:t>2025. 02. 25.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91700E0-55CC-7B4C-7725-46863DCEF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86239E5-E775-B5C2-C4E2-CB06B36BE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221E-D174-4ADA-9BE4-FFEF118170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1200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8F48203-2371-7C6E-80D3-02E183F06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B5C2789-6386-9C5A-16AB-CD9514E35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68C0551-5A94-5474-48C3-8C60A0A7B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B6687F4-A2D6-09E8-1AA8-C200950EB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987D-D242-49C1-90C3-2679D8837D8E}" type="datetimeFigureOut">
              <a:rPr lang="hu-HU" smtClean="0"/>
              <a:t>2025. 02. 25.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44A60D2-DF2D-2827-712C-54FD19752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32EC5F3-951C-69F0-33E0-69B321EC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221E-D174-4ADA-9BE4-FFEF118170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842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4FB6C4-BBD1-6647-E914-E3C9407BF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EF9204EB-E499-9957-33EF-41884A9F51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204674D-7A1A-9670-51F3-E1313DA62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ACEB105-5A5D-F1E4-BBFD-AC628CC25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987D-D242-49C1-90C3-2679D8837D8E}" type="datetimeFigureOut">
              <a:rPr lang="hu-HU" smtClean="0"/>
              <a:t>2025. 02. 25.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EFBB5C8-58A2-8FD2-CED2-17E809CD3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B0C93CA-1E1F-DB5D-344E-D135589F9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AC221E-D174-4ADA-9BE4-FFEF118170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602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3000">
              <a:srgbClr val="3E8A37"/>
            </a:gs>
            <a:gs pos="0">
              <a:srgbClr val="73A5AD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8B630E15-A3A4-3BAA-9A85-4855C16B2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2E462D7-E9B5-AECA-1CB2-289CB8F8A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1C5550C-D09F-3DC0-9E4C-F1D7B0A701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A3987D-D242-49C1-90C3-2679D8837D8E}" type="datetimeFigureOut">
              <a:rPr lang="hu-HU" smtClean="0"/>
              <a:t>2025. 02. 25.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64BCC61-DD15-97B8-BE9C-816FBAF8D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6948743-4C13-EF79-6FB0-A15B08139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AC221E-D174-4ADA-9BE4-FFEF118170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9768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-ALm6iAdsvPYotVx_utVNmSMtFHiPwHp?usp=sharing" TargetMode="External"/><Relationship Id="rId2" Type="http://schemas.openxmlformats.org/officeDocument/2006/relationships/hyperlink" Target="https://github.com/BLevente2/BeaverGame.gi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ép 9" descr="A képen szöveg, rajzfilm, Animációs film, játék látható&#10;&#10;AI-generated content may be incorrect.">
            <a:extLst>
              <a:ext uri="{FF2B5EF4-FFF2-40B4-BE49-F238E27FC236}">
                <a16:creationId xmlns:a16="http://schemas.microsoft.com/office/drawing/2014/main" id="{38FB7EAB-391A-851B-632B-7F1FB550E5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784" y="285750"/>
            <a:ext cx="5019675" cy="26860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8B50B129-FEAC-CEC7-662D-B1C572EFBC25}"/>
              </a:ext>
            </a:extLst>
          </p:cNvPr>
          <p:cNvSpPr txBox="1"/>
          <p:nvPr/>
        </p:nvSpPr>
        <p:spPr>
          <a:xfrm>
            <a:off x="0" y="2971800"/>
            <a:ext cx="12192000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6500" b="1" dirty="0">
                <a:solidFill>
                  <a:schemeClr val="accent2"/>
                </a:solidFill>
                <a:effectLst>
                  <a:glow rad="127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Hódos Társasjáték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06710184-243A-4678-1CAE-F98494B9435A}"/>
              </a:ext>
            </a:extLst>
          </p:cNvPr>
          <p:cNvSpPr txBox="1"/>
          <p:nvPr/>
        </p:nvSpPr>
        <p:spPr>
          <a:xfrm>
            <a:off x="1" y="4063025"/>
            <a:ext cx="1219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500" dirty="0"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glow rad="12700">
                    <a:schemeClr val="bg1"/>
                  </a:glo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Matematikai Statisztika Projektmunka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2C5B91CB-367E-5380-1055-5D05640E7862}"/>
              </a:ext>
            </a:extLst>
          </p:cNvPr>
          <p:cNvSpPr txBox="1"/>
          <p:nvPr/>
        </p:nvSpPr>
        <p:spPr>
          <a:xfrm>
            <a:off x="0" y="5015752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000" b="1" u="sng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Készítette:</a:t>
            </a:r>
          </a:p>
          <a:p>
            <a:pPr algn="ctr"/>
            <a:r>
              <a:rPr lang="hu-HU" sz="30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Baba Levente</a:t>
            </a:r>
          </a:p>
          <a:p>
            <a:pPr algn="r"/>
            <a:endParaRPr lang="hu-HU" sz="2400" dirty="0">
              <a:solidFill>
                <a:schemeClr val="accent6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hu-HU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2025. 02. 25.</a:t>
            </a:r>
          </a:p>
        </p:txBody>
      </p:sp>
    </p:spTree>
    <p:extLst>
      <p:ext uri="{BB962C8B-B14F-4D97-AF65-F5344CB8AC3E}">
        <p14:creationId xmlns:p14="http://schemas.microsoft.com/office/powerpoint/2010/main" val="30330079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FBC70DF1-4A3A-E608-6943-A72A99419612}"/>
              </a:ext>
            </a:extLst>
          </p:cNvPr>
          <p:cNvSpPr txBox="1"/>
          <p:nvPr/>
        </p:nvSpPr>
        <p:spPr>
          <a:xfrm>
            <a:off x="0" y="0"/>
            <a:ext cx="12192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b="1" u="sng" dirty="0">
                <a:solidFill>
                  <a:srgbClr val="FFFF00"/>
                </a:solidFill>
                <a:effectLst>
                  <a:glow rad="12700">
                    <a:schemeClr val="bg1"/>
                  </a:glow>
                </a:effectLst>
              </a:rPr>
              <a:t>Miért ezt választottam témának és mi is ez?</a:t>
            </a:r>
          </a:p>
          <a:p>
            <a:endParaRPr lang="hu-HU" sz="3500" dirty="0">
              <a:solidFill>
                <a:schemeClr val="accent6">
                  <a:lumMod val="60000"/>
                  <a:lumOff val="40000"/>
                </a:schemeClr>
              </a:solidFill>
              <a:effectLst>
                <a:glow rad="12700">
                  <a:schemeClr val="bg1"/>
                </a:glow>
              </a:effectLst>
            </a:endParaRPr>
          </a:p>
          <a:p>
            <a:endParaRPr lang="hu-HU" sz="3500" dirty="0">
              <a:solidFill>
                <a:schemeClr val="accent6">
                  <a:lumMod val="60000"/>
                  <a:lumOff val="40000"/>
                </a:schemeClr>
              </a:solidFill>
              <a:effectLst>
                <a:glow rad="12700">
                  <a:schemeClr val="bg1"/>
                </a:glow>
              </a:effectLst>
            </a:endParaRPr>
          </a:p>
          <a:p>
            <a:pPr marL="457200" indent="-457200">
              <a:buFontTx/>
              <a:buChar char="-"/>
            </a:pPr>
            <a:r>
              <a:rPr lang="hu-HU" sz="35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2700">
                    <a:schemeClr val="bg1"/>
                  </a:glow>
                </a:effectLst>
              </a:rPr>
              <a:t>Gyerekkori játék, amit  nemrégen elővettem újra</a:t>
            </a:r>
          </a:p>
          <a:p>
            <a:pPr marL="457200" indent="-457200">
              <a:buFontTx/>
              <a:buChar char="-"/>
            </a:pPr>
            <a:endParaRPr lang="hu-HU" sz="3500" dirty="0">
              <a:solidFill>
                <a:schemeClr val="accent6">
                  <a:lumMod val="60000"/>
                  <a:lumOff val="40000"/>
                </a:schemeClr>
              </a:solidFill>
              <a:effectLst>
                <a:glow rad="12700">
                  <a:schemeClr val="bg1"/>
                </a:glow>
              </a:effectLst>
            </a:endParaRPr>
          </a:p>
          <a:p>
            <a:pPr marL="457200" indent="-457200">
              <a:buFontTx/>
              <a:buChar char="-"/>
            </a:pPr>
            <a:r>
              <a:rPr lang="hu-HU" sz="35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2700">
                    <a:schemeClr val="bg1"/>
                  </a:glow>
                </a:effectLst>
              </a:rPr>
              <a:t>- Ez egy 4 személyes társasjáték</a:t>
            </a:r>
          </a:p>
          <a:p>
            <a:pPr marL="457200" indent="-457200">
              <a:buFontTx/>
              <a:buChar char="-"/>
            </a:pPr>
            <a:endParaRPr lang="hu-HU" sz="3500" dirty="0">
              <a:solidFill>
                <a:schemeClr val="accent6">
                  <a:lumMod val="60000"/>
                  <a:lumOff val="40000"/>
                </a:schemeClr>
              </a:solidFill>
              <a:effectLst>
                <a:glow rad="12700">
                  <a:schemeClr val="bg1"/>
                </a:glow>
              </a:effectLst>
            </a:endParaRPr>
          </a:p>
          <a:p>
            <a:pPr marL="457200" indent="-457200">
              <a:buFontTx/>
              <a:buChar char="-"/>
            </a:pPr>
            <a:r>
              <a:rPr lang="hu-HU" sz="35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2700">
                    <a:schemeClr val="bg1"/>
                  </a:glow>
                </a:effectLst>
              </a:rPr>
              <a:t>- Kis hód figurákkal vannak a játékosok, ezért „Hódos Játék”</a:t>
            </a:r>
          </a:p>
          <a:p>
            <a:pPr marL="457200" indent="-457200">
              <a:buFontTx/>
              <a:buChar char="-"/>
            </a:pPr>
            <a:endParaRPr lang="hu-HU" sz="3500" dirty="0">
              <a:solidFill>
                <a:schemeClr val="accent6">
                  <a:lumMod val="60000"/>
                  <a:lumOff val="40000"/>
                </a:schemeClr>
              </a:solidFill>
              <a:effectLst>
                <a:glow rad="12700">
                  <a:schemeClr val="bg1"/>
                </a:glow>
              </a:effectLst>
            </a:endParaRPr>
          </a:p>
          <a:p>
            <a:pPr marL="457200" indent="-457200">
              <a:buFontTx/>
              <a:buChar char="-"/>
            </a:pPr>
            <a:r>
              <a:rPr lang="hu-HU" sz="35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2700">
                    <a:schemeClr val="bg1"/>
                  </a:glow>
                </a:effectLst>
              </a:rPr>
              <a:t>- Cél: Annak vizsgálata, hogy milyen stratégiák vezethetnek a legnagyobb eséllyel győzelemhez</a:t>
            </a:r>
          </a:p>
        </p:txBody>
      </p:sp>
    </p:spTree>
    <p:extLst>
      <p:ext uri="{BB962C8B-B14F-4D97-AF65-F5344CB8AC3E}">
        <p14:creationId xmlns:p14="http://schemas.microsoft.com/office/powerpoint/2010/main" val="2748248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FBC70DF1-4A3A-E608-6943-A72A99419612}"/>
              </a:ext>
            </a:extLst>
          </p:cNvPr>
          <p:cNvSpPr txBox="1"/>
          <p:nvPr/>
        </p:nvSpPr>
        <p:spPr>
          <a:xfrm>
            <a:off x="0" y="0"/>
            <a:ext cx="12192000" cy="6632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b="1" u="sng" dirty="0">
                <a:solidFill>
                  <a:srgbClr val="FFFF00"/>
                </a:solidFill>
                <a:effectLst>
                  <a:glow rad="12700">
                    <a:schemeClr val="bg1"/>
                  </a:glow>
                </a:effectLst>
              </a:rPr>
              <a:t>Használt technológiák és eszközök a szimulációhoz:</a:t>
            </a:r>
          </a:p>
          <a:p>
            <a:endParaRPr lang="hu-HU" sz="3500" dirty="0">
              <a:solidFill>
                <a:schemeClr val="accent6">
                  <a:lumMod val="60000"/>
                  <a:lumOff val="40000"/>
                </a:schemeClr>
              </a:solidFill>
              <a:effectLst>
                <a:glow rad="12700">
                  <a:schemeClr val="bg1"/>
                </a:glow>
              </a:effectLst>
            </a:endParaRPr>
          </a:p>
          <a:p>
            <a:endParaRPr lang="hu-HU" sz="3500" dirty="0">
              <a:solidFill>
                <a:schemeClr val="accent6">
                  <a:lumMod val="60000"/>
                  <a:lumOff val="40000"/>
                </a:schemeClr>
              </a:solidFill>
              <a:effectLst>
                <a:glow rad="12700">
                  <a:schemeClr val="bg1"/>
                </a:glow>
              </a:effectLst>
            </a:endParaRPr>
          </a:p>
          <a:p>
            <a:pPr marL="457200" indent="-457200">
              <a:buFontTx/>
              <a:buChar char="-"/>
            </a:pPr>
            <a:r>
              <a:rPr lang="hu-HU" sz="35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2700">
                    <a:schemeClr val="bg1"/>
                  </a:glow>
                </a:effectLst>
              </a:rPr>
              <a:t>.NET 8.0 , C# , Windows </a:t>
            </a:r>
            <a:r>
              <a:rPr lang="hu-HU" sz="3500" dirty="0" err="1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2700">
                    <a:schemeClr val="bg1"/>
                  </a:glow>
                </a:effectLst>
              </a:rPr>
              <a:t>Forms</a:t>
            </a:r>
            <a:endParaRPr lang="hu-HU" sz="3500" dirty="0">
              <a:solidFill>
                <a:schemeClr val="accent6">
                  <a:lumMod val="60000"/>
                  <a:lumOff val="40000"/>
                </a:schemeClr>
              </a:solidFill>
              <a:effectLst>
                <a:glow rad="12700">
                  <a:schemeClr val="bg1"/>
                </a:glow>
              </a:effectLst>
            </a:endParaRPr>
          </a:p>
          <a:p>
            <a:pPr marL="457200" indent="-457200">
              <a:buFontTx/>
              <a:buChar char="-"/>
            </a:pPr>
            <a:endParaRPr lang="hu-HU" sz="3500" dirty="0">
              <a:solidFill>
                <a:schemeClr val="accent6">
                  <a:lumMod val="60000"/>
                  <a:lumOff val="40000"/>
                </a:schemeClr>
              </a:solidFill>
              <a:effectLst>
                <a:glow rad="12700">
                  <a:schemeClr val="bg1"/>
                </a:glow>
              </a:effectLst>
            </a:endParaRPr>
          </a:p>
          <a:p>
            <a:pPr marL="457200" indent="-457200">
              <a:buFontTx/>
              <a:buChar char="-"/>
            </a:pPr>
            <a:r>
              <a:rPr lang="hu-HU" sz="35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2700">
                    <a:schemeClr val="bg1"/>
                  </a:glow>
                </a:effectLst>
              </a:rPr>
              <a:t>Csomagok:</a:t>
            </a:r>
          </a:p>
          <a:p>
            <a:pPr marL="2743200" lvl="5" indent="-457200">
              <a:buFontTx/>
              <a:buChar char="-"/>
            </a:pPr>
            <a:r>
              <a:rPr lang="hu-HU" sz="3500" dirty="0" err="1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2700">
                    <a:schemeClr val="bg1"/>
                  </a:glow>
                </a:effectLst>
              </a:rPr>
              <a:t>Math.NET.Numerics</a:t>
            </a:r>
            <a:endParaRPr lang="hu-HU" sz="3500" dirty="0">
              <a:solidFill>
                <a:schemeClr val="accent6">
                  <a:lumMod val="60000"/>
                  <a:lumOff val="40000"/>
                </a:schemeClr>
              </a:solidFill>
              <a:effectLst>
                <a:glow rad="12700">
                  <a:schemeClr val="bg1"/>
                </a:glow>
              </a:effectLst>
            </a:endParaRPr>
          </a:p>
          <a:p>
            <a:pPr marL="2743200" lvl="5" indent="-457200">
              <a:buFontTx/>
              <a:buChar char="-"/>
            </a:pPr>
            <a:r>
              <a:rPr lang="hu-HU" sz="3500" dirty="0" err="1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2700">
                    <a:schemeClr val="bg1"/>
                  </a:glow>
                </a:effectLst>
              </a:rPr>
              <a:t>ScottPlot.WinForms</a:t>
            </a:r>
            <a:endParaRPr lang="hu-HU" sz="3500" dirty="0">
              <a:solidFill>
                <a:schemeClr val="accent6">
                  <a:lumMod val="60000"/>
                  <a:lumOff val="40000"/>
                </a:schemeClr>
              </a:solidFill>
              <a:effectLst>
                <a:glow rad="12700">
                  <a:schemeClr val="bg1"/>
                </a:glow>
              </a:effectLst>
            </a:endParaRPr>
          </a:p>
          <a:p>
            <a:pPr marL="457200" indent="-457200">
              <a:buFontTx/>
              <a:buChar char="-"/>
            </a:pPr>
            <a:endParaRPr lang="hu-HU" sz="3500" dirty="0">
              <a:solidFill>
                <a:schemeClr val="accent6">
                  <a:lumMod val="60000"/>
                  <a:lumOff val="40000"/>
                </a:schemeClr>
              </a:solidFill>
              <a:effectLst>
                <a:glow rad="12700">
                  <a:schemeClr val="bg1"/>
                </a:glow>
              </a:effectLst>
            </a:endParaRPr>
          </a:p>
          <a:p>
            <a:pPr marL="457200" indent="-457200">
              <a:buFontTx/>
              <a:buChar char="-"/>
            </a:pPr>
            <a:r>
              <a:rPr lang="hu-HU" sz="3500" dirty="0" err="1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2700">
                    <a:schemeClr val="bg1"/>
                  </a:glow>
                </a:effectLst>
              </a:rPr>
              <a:t>Egyébb</a:t>
            </a:r>
            <a:r>
              <a:rPr lang="hu-HU" sz="35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2700">
                    <a:schemeClr val="bg1"/>
                  </a:glow>
                </a:effectLst>
              </a:rPr>
              <a:t> technológiák:</a:t>
            </a:r>
          </a:p>
          <a:p>
            <a:pPr marL="2743200" lvl="5" indent="-457200">
              <a:buFontTx/>
              <a:buChar char="-"/>
            </a:pPr>
            <a:r>
              <a:rPr lang="hu-HU" sz="35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2700">
                    <a:schemeClr val="bg1"/>
                  </a:glow>
                </a:effectLst>
              </a:rPr>
              <a:t>GitHub</a:t>
            </a:r>
          </a:p>
          <a:p>
            <a:pPr marL="2743200" lvl="5" indent="-457200">
              <a:buFontTx/>
              <a:buChar char="-"/>
            </a:pPr>
            <a:r>
              <a:rPr lang="hu-HU" sz="3500" dirty="0" err="1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2700">
                    <a:schemeClr val="bg1"/>
                  </a:glow>
                </a:effectLst>
              </a:rPr>
              <a:t>InnoSetup</a:t>
            </a:r>
            <a:endParaRPr lang="hu-HU" sz="3500" dirty="0">
              <a:solidFill>
                <a:schemeClr val="accent6">
                  <a:lumMod val="60000"/>
                  <a:lumOff val="40000"/>
                </a:schemeClr>
              </a:solidFill>
              <a:effectLst>
                <a:glow rad="12700">
                  <a:schemeClr val="bg1"/>
                </a:glow>
              </a:effectLst>
            </a:endParaRPr>
          </a:p>
        </p:txBody>
      </p:sp>
      <p:pic>
        <p:nvPicPr>
          <p:cNvPr id="3" name="Kép 2" descr="A képen Grafika, képernyőkép, Acélkék, embléma látható&#10;&#10;AI-generated content may be incorrect.">
            <a:extLst>
              <a:ext uri="{FF2B5EF4-FFF2-40B4-BE49-F238E27FC236}">
                <a16:creationId xmlns:a16="http://schemas.microsoft.com/office/drawing/2014/main" id="{D44F13AA-BA12-E810-3727-07DB49685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873" y="967145"/>
            <a:ext cx="1594900" cy="15949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Kép 5" descr="A képen kör, szimbólum, Grafika, embléma látható&#10;&#10;AI-generated content may be incorrect.">
            <a:extLst>
              <a:ext uri="{FF2B5EF4-FFF2-40B4-BE49-F238E27FC236}">
                <a16:creationId xmlns:a16="http://schemas.microsoft.com/office/drawing/2014/main" id="{93E6CC54-2C05-5EBD-1612-78C80033FA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9986" y="1139667"/>
            <a:ext cx="2076206" cy="2076206"/>
          </a:xfrm>
          <a:prstGeom prst="rect">
            <a:avLst/>
          </a:prstGeom>
        </p:spPr>
      </p:pic>
      <p:pic>
        <p:nvPicPr>
          <p:cNvPr id="8" name="Kép 7" descr="A képen Grafika, képernyőkép, embléma, Betűtípus látható&#10;&#10;AI-generated content may be incorrect.">
            <a:extLst>
              <a:ext uri="{FF2B5EF4-FFF2-40B4-BE49-F238E27FC236}">
                <a16:creationId xmlns:a16="http://schemas.microsoft.com/office/drawing/2014/main" id="{A828BE53-3026-B35C-82BC-7608B6D616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057" y="3379089"/>
            <a:ext cx="2518682" cy="1322308"/>
          </a:xfrm>
          <a:prstGeom prst="rect">
            <a:avLst/>
          </a:prstGeom>
        </p:spPr>
      </p:pic>
      <p:pic>
        <p:nvPicPr>
          <p:cNvPr id="10" name="Kép 9" descr="A képen embléma, Grafika, Betűtípus, Acélkék látható&#10;&#10;AI-generated content may be incorrect.">
            <a:extLst>
              <a:ext uri="{FF2B5EF4-FFF2-40B4-BE49-F238E27FC236}">
                <a16:creationId xmlns:a16="http://schemas.microsoft.com/office/drawing/2014/main" id="{A2456100-8F7F-BE5E-B80B-6303DE8268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9109" y="4765411"/>
            <a:ext cx="2987477" cy="186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564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FBC70DF1-4A3A-E608-6943-A72A99419612}"/>
              </a:ext>
            </a:extLst>
          </p:cNvPr>
          <p:cNvSpPr txBox="1"/>
          <p:nvPr/>
        </p:nvSpPr>
        <p:spPr>
          <a:xfrm>
            <a:off x="0" y="0"/>
            <a:ext cx="121920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b="1" u="sng" dirty="0">
                <a:solidFill>
                  <a:srgbClr val="FFFF00"/>
                </a:solidFill>
                <a:effectLst>
                  <a:glow rad="12700">
                    <a:schemeClr val="bg1"/>
                  </a:glow>
                </a:effectLst>
              </a:rPr>
              <a:t>Röviden a játékról:</a:t>
            </a:r>
          </a:p>
          <a:p>
            <a:endParaRPr lang="hu-HU" sz="3200" dirty="0">
              <a:solidFill>
                <a:schemeClr val="accent6">
                  <a:lumMod val="60000"/>
                  <a:lumOff val="40000"/>
                </a:schemeClr>
              </a:solidFill>
              <a:effectLst>
                <a:glow rad="12700">
                  <a:schemeClr val="bg1"/>
                </a:glow>
              </a:effectLst>
            </a:endParaRPr>
          </a:p>
          <a:p>
            <a:pPr marL="457200" indent="-457200">
              <a:buFontTx/>
              <a:buChar char="-"/>
            </a:pPr>
            <a:r>
              <a:rPr lang="hu-HU" sz="32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2700">
                    <a:schemeClr val="bg1"/>
                  </a:glow>
                </a:effectLst>
              </a:rPr>
              <a:t>Legfeljebb4 játkos lehet</a:t>
            </a:r>
          </a:p>
          <a:p>
            <a:pPr marL="457200" indent="-457200">
              <a:buFontTx/>
              <a:buChar char="-"/>
            </a:pPr>
            <a:r>
              <a:rPr lang="hu-HU" sz="32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2700">
                    <a:schemeClr val="bg1"/>
                  </a:glow>
                </a:effectLst>
              </a:rPr>
              <a:t>A </a:t>
            </a:r>
            <a:r>
              <a:rPr lang="hu-HU" sz="3200" dirty="0" err="1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2700">
                    <a:schemeClr val="bg1"/>
                  </a:glow>
                </a:effectLst>
              </a:rPr>
              <a:t>jték</a:t>
            </a:r>
            <a:r>
              <a:rPr lang="hu-HU" sz="32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2700">
                    <a:schemeClr val="bg1"/>
                  </a:glow>
                </a:effectLst>
              </a:rPr>
              <a:t> körökre osztott</a:t>
            </a:r>
          </a:p>
          <a:p>
            <a:pPr marL="457200" indent="-457200">
              <a:buFontTx/>
              <a:buChar char="-"/>
            </a:pPr>
            <a:r>
              <a:rPr lang="hu-HU" sz="32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2700">
                    <a:schemeClr val="bg1"/>
                  </a:glow>
                </a:effectLst>
              </a:rPr>
              <a:t>Minden játékosnak 4 bábuja van</a:t>
            </a:r>
          </a:p>
          <a:p>
            <a:pPr marL="457200" indent="-457200">
              <a:buFontTx/>
              <a:buChar char="-"/>
            </a:pPr>
            <a:r>
              <a:rPr lang="hu-HU" sz="32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2700">
                    <a:schemeClr val="bg1"/>
                  </a:glow>
                </a:effectLst>
              </a:rPr>
              <a:t>6-os dobással lehet a bábuk beléptetni a táblára</a:t>
            </a:r>
          </a:p>
          <a:p>
            <a:pPr marL="457200" indent="-457200">
              <a:buFontTx/>
              <a:buChar char="-"/>
            </a:pPr>
            <a:r>
              <a:rPr lang="hu-HU" sz="32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2700">
                    <a:schemeClr val="bg1"/>
                  </a:glow>
                </a:effectLst>
              </a:rPr>
              <a:t>Van a játékban a játékosok bábui között kiütés</a:t>
            </a:r>
          </a:p>
          <a:p>
            <a:pPr marL="457200" indent="-457200">
              <a:buFontTx/>
              <a:buChar char="-"/>
            </a:pPr>
            <a:r>
              <a:rPr lang="hu-HU" sz="32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2700">
                    <a:schemeClr val="bg1"/>
                  </a:glow>
                </a:effectLst>
              </a:rPr>
              <a:t>A végmezőkbe kell eljuttatni a játékosoknak a bábukat</a:t>
            </a:r>
          </a:p>
          <a:p>
            <a:pPr marL="457200" indent="-457200">
              <a:buFontTx/>
              <a:buChar char="-"/>
            </a:pPr>
            <a:r>
              <a:rPr lang="hu-HU" sz="32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2700">
                    <a:schemeClr val="bg1"/>
                  </a:glow>
                </a:effectLst>
              </a:rPr>
              <a:t>Az nyer, aki leghamarabb eljuttatja mind a 4 bábuját</a:t>
            </a:r>
          </a:p>
          <a:p>
            <a:pPr marL="457200" indent="-457200">
              <a:buFontTx/>
              <a:buChar char="-"/>
            </a:pPr>
            <a:r>
              <a:rPr lang="hu-HU" sz="32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2700">
                    <a:schemeClr val="bg1"/>
                  </a:glow>
                </a:effectLst>
              </a:rPr>
              <a:t>40 aktív játékmező van, és 32 (4*2*4) játékoshoz kötött</a:t>
            </a:r>
          </a:p>
          <a:p>
            <a:pPr marL="457200" indent="-457200">
              <a:buFontTx/>
              <a:buChar char="-"/>
            </a:pPr>
            <a:r>
              <a:rPr lang="hu-HU" sz="32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2700">
                    <a:schemeClr val="bg1"/>
                  </a:glow>
                </a:effectLst>
              </a:rPr>
              <a:t>Végmezőre lépéshez pontos dobások szükségesek; ha a dobás nagyobb, mint szükséges, akkor a maradékot visszafelé kell lépni.</a:t>
            </a:r>
          </a:p>
        </p:txBody>
      </p:sp>
    </p:spTree>
    <p:extLst>
      <p:ext uri="{BB962C8B-B14F-4D97-AF65-F5344CB8AC3E}">
        <p14:creationId xmlns:p14="http://schemas.microsoft.com/office/powerpoint/2010/main" val="2165275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FBC70DF1-4A3A-E608-6943-A72A99419612}"/>
              </a:ext>
            </a:extLst>
          </p:cNvPr>
          <p:cNvSpPr txBox="1"/>
          <p:nvPr/>
        </p:nvSpPr>
        <p:spPr>
          <a:xfrm>
            <a:off x="0" y="2958836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5000" b="1" dirty="0">
                <a:solidFill>
                  <a:srgbClr val="FFFF00"/>
                </a:solidFill>
                <a:effectLst>
                  <a:glow rad="12700">
                    <a:schemeClr val="bg1"/>
                  </a:glow>
                </a:effectLst>
              </a:rPr>
              <a:t>Szimulációk és statisztikák</a:t>
            </a:r>
            <a:endParaRPr lang="hu-HU" sz="5000" dirty="0">
              <a:solidFill>
                <a:schemeClr val="accent6">
                  <a:lumMod val="60000"/>
                  <a:lumOff val="40000"/>
                </a:schemeClr>
              </a:solidFill>
              <a:effectLst>
                <a:glow rad="12700">
                  <a:schemeClr val="bg1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887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FBC70DF1-4A3A-E608-6943-A72A99419612}"/>
              </a:ext>
            </a:extLst>
          </p:cNvPr>
          <p:cNvSpPr txBox="1"/>
          <p:nvPr/>
        </p:nvSpPr>
        <p:spPr>
          <a:xfrm>
            <a:off x="0" y="2958836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5000" b="1" dirty="0">
                <a:solidFill>
                  <a:srgbClr val="FFFF00"/>
                </a:solidFill>
                <a:effectLst>
                  <a:glow rad="12700">
                    <a:schemeClr val="bg1"/>
                  </a:glow>
                </a:effectLst>
              </a:rPr>
              <a:t>Kérdések</a:t>
            </a:r>
          </a:p>
          <a:p>
            <a:pPr algn="ctr"/>
            <a:r>
              <a:rPr lang="hu-HU" sz="3000" dirty="0">
                <a:solidFill>
                  <a:srgbClr val="FFFF00"/>
                </a:solidFill>
                <a:effectLst>
                  <a:glow rad="12700">
                    <a:schemeClr val="bg1"/>
                  </a:glow>
                </a:effectLst>
              </a:rPr>
              <a:t>(ha vannak)</a:t>
            </a:r>
            <a:endParaRPr lang="hu-HU" sz="3000" dirty="0">
              <a:solidFill>
                <a:schemeClr val="accent6">
                  <a:lumMod val="60000"/>
                  <a:lumOff val="40000"/>
                </a:schemeClr>
              </a:solidFill>
              <a:effectLst>
                <a:glow rad="12700">
                  <a:schemeClr val="bg1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056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FBC70DF1-4A3A-E608-6943-A72A99419612}"/>
              </a:ext>
            </a:extLst>
          </p:cNvPr>
          <p:cNvSpPr txBox="1"/>
          <p:nvPr/>
        </p:nvSpPr>
        <p:spPr>
          <a:xfrm>
            <a:off x="0" y="0"/>
            <a:ext cx="12192000" cy="6632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b="1" u="sng" dirty="0">
                <a:solidFill>
                  <a:srgbClr val="FFFF00"/>
                </a:solidFill>
                <a:effectLst>
                  <a:glow rad="12700">
                    <a:schemeClr val="bg1"/>
                  </a:glow>
                </a:effectLst>
              </a:rPr>
              <a:t>Miért ezt választottam témának és mi is ez?</a:t>
            </a:r>
          </a:p>
          <a:p>
            <a:endParaRPr lang="hu-HU" sz="3500" dirty="0">
              <a:solidFill>
                <a:schemeClr val="accent6">
                  <a:lumMod val="60000"/>
                  <a:lumOff val="40000"/>
                </a:schemeClr>
              </a:solidFill>
              <a:effectLst>
                <a:glow rad="12700">
                  <a:schemeClr val="bg1"/>
                </a:glow>
              </a:effectLst>
            </a:endParaRPr>
          </a:p>
          <a:p>
            <a:pPr marL="457200" indent="-457200">
              <a:buFontTx/>
              <a:buChar char="-"/>
            </a:pPr>
            <a:r>
              <a:rPr lang="hu-HU" sz="35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2700">
                    <a:schemeClr val="bg1"/>
                  </a:glow>
                </a:effectLst>
              </a:rPr>
              <a:t>GitHub </a:t>
            </a:r>
            <a:r>
              <a:rPr lang="hu-HU" sz="3500" dirty="0" err="1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2700">
                    <a:schemeClr val="bg1"/>
                  </a:glow>
                </a:effectLst>
              </a:rPr>
              <a:t>repository</a:t>
            </a:r>
            <a:r>
              <a:rPr lang="hu-HU" sz="35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2700">
                    <a:schemeClr val="bg1"/>
                  </a:glow>
                </a:effectLst>
              </a:rPr>
              <a:t>: </a:t>
            </a:r>
            <a:r>
              <a:rPr lang="hu-HU" sz="35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2700">
                    <a:schemeClr val="bg1"/>
                  </a:glow>
                </a:effectLst>
                <a:hlinkClick r:id="rId2"/>
              </a:rPr>
              <a:t>https://github.com/BLevente2/BeaverGame.git</a:t>
            </a:r>
            <a:endParaRPr lang="hu-HU" sz="3500" dirty="0">
              <a:solidFill>
                <a:schemeClr val="accent6">
                  <a:lumMod val="60000"/>
                  <a:lumOff val="40000"/>
                </a:schemeClr>
              </a:solidFill>
              <a:effectLst>
                <a:glow rad="12700">
                  <a:schemeClr val="bg1"/>
                </a:glow>
              </a:effectLst>
            </a:endParaRPr>
          </a:p>
          <a:p>
            <a:pPr marL="457200" indent="-457200">
              <a:buFontTx/>
              <a:buChar char="-"/>
            </a:pPr>
            <a:endParaRPr lang="hu-HU" sz="3500" dirty="0">
              <a:solidFill>
                <a:schemeClr val="accent6">
                  <a:lumMod val="60000"/>
                  <a:lumOff val="40000"/>
                </a:schemeClr>
              </a:solidFill>
              <a:effectLst>
                <a:glow rad="12700">
                  <a:schemeClr val="bg1"/>
                </a:glow>
              </a:effectLst>
            </a:endParaRPr>
          </a:p>
          <a:p>
            <a:pPr marL="457200" indent="-457200">
              <a:buFontTx/>
              <a:buChar char="-"/>
            </a:pPr>
            <a:r>
              <a:rPr lang="hu-HU" sz="35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2700">
                    <a:schemeClr val="bg1"/>
                  </a:glow>
                </a:effectLst>
              </a:rPr>
              <a:t>FIGYELEM!!!: A projektem </a:t>
            </a:r>
            <a:r>
              <a:rPr lang="hu-HU" sz="3500" dirty="0" err="1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2700">
                    <a:schemeClr val="bg1"/>
                  </a:glow>
                </a:effectLst>
              </a:rPr>
              <a:t>Apache</a:t>
            </a:r>
            <a:r>
              <a:rPr lang="hu-HU" sz="35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2700">
                    <a:schemeClr val="bg1"/>
                  </a:glow>
                </a:effectLst>
              </a:rPr>
              <a:t> 2.0 </a:t>
            </a:r>
            <a:r>
              <a:rPr lang="hu-HU" sz="3500" dirty="0" err="1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2700">
                    <a:schemeClr val="bg1"/>
                  </a:glow>
                </a:effectLst>
              </a:rPr>
              <a:t>OpenSource</a:t>
            </a:r>
            <a:r>
              <a:rPr lang="hu-HU" sz="35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2700">
                    <a:schemeClr val="bg1"/>
                  </a:glow>
                </a:effectLst>
              </a:rPr>
              <a:t> Licenszt használ!</a:t>
            </a:r>
          </a:p>
          <a:p>
            <a:pPr marL="457200" indent="-457200">
              <a:buFontTx/>
              <a:buChar char="-"/>
            </a:pPr>
            <a:endParaRPr lang="hu-HU" sz="3500" dirty="0">
              <a:solidFill>
                <a:schemeClr val="accent6">
                  <a:lumMod val="60000"/>
                  <a:lumOff val="40000"/>
                </a:schemeClr>
              </a:solidFill>
              <a:effectLst>
                <a:glow rad="12700">
                  <a:schemeClr val="bg1"/>
                </a:glow>
              </a:effectLst>
            </a:endParaRPr>
          </a:p>
          <a:p>
            <a:pPr marL="457200" indent="-457200">
              <a:buFontTx/>
              <a:buChar char="-"/>
            </a:pPr>
            <a:r>
              <a:rPr lang="hu-HU" sz="3500" dirty="0" err="1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2700">
                    <a:schemeClr val="bg1"/>
                  </a:glow>
                </a:effectLst>
              </a:rPr>
              <a:t>Installer</a:t>
            </a:r>
            <a:r>
              <a:rPr lang="hu-HU" sz="35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2700">
                    <a:schemeClr val="bg1"/>
                  </a:glow>
                </a:effectLst>
              </a:rPr>
              <a:t>: </a:t>
            </a:r>
            <a:r>
              <a:rPr lang="hu-HU" sz="35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2700">
                    <a:schemeClr val="bg1"/>
                  </a:glow>
                </a:effectLst>
                <a:hlinkClick r:id="rId3"/>
              </a:rPr>
              <a:t>https://drive.google.com/drive/folders/1-ALm6iAdsvPYotVx_utVNmSMtFHiPwHp?usp=sharing</a:t>
            </a:r>
            <a:endParaRPr lang="hu-HU" sz="3500" dirty="0">
              <a:solidFill>
                <a:schemeClr val="accent6">
                  <a:lumMod val="60000"/>
                  <a:lumOff val="40000"/>
                </a:schemeClr>
              </a:solidFill>
              <a:effectLst>
                <a:glow rad="12700">
                  <a:schemeClr val="bg1"/>
                </a:glow>
              </a:effectLst>
            </a:endParaRPr>
          </a:p>
          <a:p>
            <a:pPr marL="457200" indent="-457200">
              <a:buFontTx/>
              <a:buChar char="-"/>
            </a:pPr>
            <a:r>
              <a:rPr lang="hu-HU" sz="35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2700">
                    <a:schemeClr val="bg1"/>
                  </a:glow>
                </a:effectLst>
              </a:rPr>
              <a:t>Az </a:t>
            </a:r>
            <a:r>
              <a:rPr lang="hu-HU" sz="3500" dirty="0" err="1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2700">
                    <a:schemeClr val="bg1"/>
                  </a:glow>
                </a:effectLst>
              </a:rPr>
              <a:t>installer</a:t>
            </a:r>
            <a:r>
              <a:rPr lang="hu-HU" sz="35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2700">
                    <a:schemeClr val="bg1"/>
                  </a:glow>
                </a:effectLst>
              </a:rPr>
              <a:t> és az </a:t>
            </a:r>
            <a:r>
              <a:rPr lang="hu-HU" sz="3500" dirty="0" err="1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2700">
                    <a:schemeClr val="bg1"/>
                  </a:glow>
                </a:effectLst>
              </a:rPr>
              <a:t>installer</a:t>
            </a:r>
            <a:r>
              <a:rPr lang="hu-HU" sz="35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2700">
                    <a:schemeClr val="bg1"/>
                  </a:glow>
                </a:effectLst>
              </a:rPr>
              <a:t> script is megtalálható a GitHub-</a:t>
            </a:r>
            <a:r>
              <a:rPr lang="hu-HU" sz="3500" dirty="0" err="1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2700">
                    <a:schemeClr val="bg1"/>
                  </a:glow>
                </a:effectLst>
              </a:rPr>
              <a:t>on</a:t>
            </a:r>
            <a:r>
              <a:rPr lang="hu-HU" sz="35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glow rad="12700">
                    <a:schemeClr val="bg1"/>
                  </a:glow>
                </a:effectLst>
              </a:rPr>
              <a:t> is.</a:t>
            </a:r>
          </a:p>
        </p:txBody>
      </p:sp>
    </p:spTree>
    <p:extLst>
      <p:ext uri="{BB962C8B-B14F-4D97-AF65-F5344CB8AC3E}">
        <p14:creationId xmlns:p14="http://schemas.microsoft.com/office/powerpoint/2010/main" val="2429087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FBC70DF1-4A3A-E608-6943-A72A99419612}"/>
              </a:ext>
            </a:extLst>
          </p:cNvPr>
          <p:cNvSpPr txBox="1"/>
          <p:nvPr/>
        </p:nvSpPr>
        <p:spPr>
          <a:xfrm>
            <a:off x="0" y="2958836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5000" b="1" dirty="0">
                <a:solidFill>
                  <a:srgbClr val="FFFF00"/>
                </a:solidFill>
                <a:effectLst>
                  <a:glow rad="12700">
                    <a:schemeClr val="bg1"/>
                  </a:glow>
                </a:effectLst>
              </a:rPr>
              <a:t>Köszönöm a </a:t>
            </a:r>
            <a:r>
              <a:rPr lang="hu-HU" sz="5000" b="1">
                <a:solidFill>
                  <a:srgbClr val="FFFF00"/>
                </a:solidFill>
                <a:effectLst>
                  <a:glow rad="12700">
                    <a:schemeClr val="bg1"/>
                  </a:glow>
                </a:effectLst>
              </a:rPr>
              <a:t>figyelmet!</a:t>
            </a:r>
            <a:endParaRPr lang="hu-HU" sz="3000" dirty="0">
              <a:solidFill>
                <a:schemeClr val="accent6">
                  <a:lumMod val="60000"/>
                  <a:lumOff val="40000"/>
                </a:schemeClr>
              </a:solidFill>
              <a:effectLst>
                <a:glow rad="12700">
                  <a:schemeClr val="bg1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5698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FF00"/>
      </a:dk1>
      <a:lt1>
        <a:sysClr val="window" lastClr="000000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256</Words>
  <Application>Microsoft Office PowerPoint</Application>
  <PresentationFormat>Szélesvásznú</PresentationFormat>
  <Paragraphs>51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Baba Levente</dc:creator>
  <cp:lastModifiedBy>Baba Levente</cp:lastModifiedBy>
  <cp:revision>9</cp:revision>
  <dcterms:created xsi:type="dcterms:W3CDTF">2025-02-24T16:35:37Z</dcterms:created>
  <dcterms:modified xsi:type="dcterms:W3CDTF">2025-02-25T08:06:53Z</dcterms:modified>
</cp:coreProperties>
</file>