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notesMasterIdLst>
    <p:notesMasterId r:id="rId12"/>
  </p:notesMasterIdLst>
  <p:handoutMasterIdLst>
    <p:handoutMasterId r:id="rId13"/>
  </p:handoutMasterIdLst>
  <p:sldIdLst>
    <p:sldId id="267" r:id="rId2"/>
    <p:sldId id="365" r:id="rId3"/>
    <p:sldId id="376" r:id="rId4"/>
    <p:sldId id="378" r:id="rId5"/>
    <p:sldId id="379" r:id="rId6"/>
    <p:sldId id="377" r:id="rId7"/>
    <p:sldId id="375" r:id="rId8"/>
    <p:sldId id="374" r:id="rId9"/>
    <p:sldId id="373" r:id="rId10"/>
    <p:sldId id="371" r:id="rId11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C0712B"/>
    <a:srgbClr val="941C1E"/>
    <a:srgbClr val="F99E22"/>
    <a:srgbClr val="A2A27D"/>
    <a:srgbClr val="E7E7E7"/>
    <a:srgbClr val="033652"/>
    <a:srgbClr val="066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5" autoAdjust="0"/>
    <p:restoredTop sz="97680" autoAdjust="0"/>
  </p:normalViewPr>
  <p:slideViewPr>
    <p:cSldViewPr snapToGrid="0" snapToObjects="1">
      <p:cViewPr>
        <p:scale>
          <a:sx n="98" d="100"/>
          <a:sy n="98" d="100"/>
        </p:scale>
        <p:origin x="-2256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4871D5A-C71E-724E-86B5-E08D3D023AB5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1F403E6-0460-0342-9A2C-2C194335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73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100D86-FFC9-0644-B42E-377D35DBFB6A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8A0AF7B-736B-7541-A3A5-2C4C1D6E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82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back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400" y="4622803"/>
            <a:ext cx="7772400" cy="829733"/>
          </a:xfrm>
        </p:spPr>
        <p:txBody>
          <a:bodyPr>
            <a:noAutofit/>
          </a:bodyPr>
          <a:lstStyle>
            <a:lvl1pPr algn="l">
              <a:defRPr sz="3200" i="1">
                <a:latin typeface="Georgia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400" y="5283198"/>
            <a:ext cx="6400800" cy="43815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" y="6356350"/>
            <a:ext cx="6388100" cy="3651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Stephen R. Haptonstahl, Ph.D.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Page  |  </a:t>
            </a:r>
            <a:fld id="{F114AF19-3876-6C41-8182-550CAF440B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Berico_logo_1color_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422400"/>
            <a:ext cx="2797620" cy="956733"/>
          </a:xfrm>
          <a:prstGeom prst="rect">
            <a:avLst/>
          </a:prstGeom>
        </p:spPr>
      </p:pic>
      <p:pic>
        <p:nvPicPr>
          <p:cNvPr id="10" name="Picture 9" descr="Berico_logo_1color_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422400"/>
            <a:ext cx="2797620" cy="956733"/>
          </a:xfrm>
          <a:prstGeom prst="rect">
            <a:avLst/>
          </a:prstGeom>
        </p:spPr>
      </p:pic>
      <p:pic>
        <p:nvPicPr>
          <p:cNvPr id="12" name="Picture 11" descr="Berico_logo_1color_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422400"/>
            <a:ext cx="2797620" cy="9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62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Stephen R. Haptonstahl, Ph.D.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AF19-3876-6C41-8182-550CAF44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8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Stephen R. Haptonstahl, Ph.D.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AF19-3876-6C41-8182-550CAF44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79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Stephen R. Haptonstahl, Ph.D.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AF19-3876-6C41-8182-550CAF44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1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230"/>
            <a:ext cx="8229600" cy="1143000"/>
          </a:xfrm>
        </p:spPr>
        <p:txBody>
          <a:bodyPr>
            <a:noAutofit/>
          </a:bodyPr>
          <a:lstStyle>
            <a:lvl1pPr algn="l">
              <a:defRPr sz="2400" i="1">
                <a:latin typeface="Georgia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1600199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b="1" smtClean="0"/>
              <a:t>Stephen R. Haptonstahl, Ph.D.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Page  |  </a:t>
            </a:r>
            <a:fld id="{F114AF19-3876-6C41-8182-550CAF440B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57200" y="6356350"/>
            <a:ext cx="82296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3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ectionslideB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286500" cy="365125"/>
          </a:xfr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Stephen R. Haptonstahl,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Page  |  </a:t>
            </a:r>
            <a:fld id="{F114AF19-3876-6C41-8182-550CAF440B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51000" y="2446867"/>
            <a:ext cx="74930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38313" y="2980267"/>
            <a:ext cx="7772400" cy="994833"/>
          </a:xfrm>
        </p:spPr>
        <p:txBody>
          <a:bodyPr anchor="t">
            <a:noAutofit/>
          </a:bodyPr>
          <a:lstStyle>
            <a:lvl1pPr algn="l">
              <a:defRPr sz="2400" b="0" i="1" cap="none"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Section Header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51000" y="2446867"/>
            <a:ext cx="74930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651000" y="2446867"/>
            <a:ext cx="74930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356350"/>
            <a:ext cx="82296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6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Stephen R. Haptonstahl, Ph.D.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AF19-3876-6C41-8182-550CAF44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5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>
                <a:solidFill>
                  <a:schemeClr val="tx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000" b="0" i="1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Stephen R. Haptonstahl, Ph.D.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AF19-3876-6C41-8182-550CAF44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Stephen R. Haptonstahl, Ph.D.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AF19-3876-6C41-8182-550CAF44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0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nkback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76148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Stephen R. Haptonstahl, Ph.D.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AF19-3876-6C41-8182-550CAF440B3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blankbac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76148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246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0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104260" y="1342435"/>
            <a:ext cx="153545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solidFill>
                  <a:srgbClr val="E7E7E7"/>
                </a:solidFill>
                <a:latin typeface="Georgia"/>
                <a:cs typeface="Georgia"/>
              </a:rPr>
              <a:t>“</a:t>
            </a:r>
            <a:endParaRPr lang="en-US" sz="19900" dirty="0">
              <a:solidFill>
                <a:srgbClr val="E7E7E7"/>
              </a:solidFill>
              <a:latin typeface="Georgia"/>
              <a:cs typeface="Georg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086556"/>
            <a:ext cx="2438399" cy="74788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046111"/>
            <a:ext cx="5791199" cy="40800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Stephen R. Haptonstahl, Ph.D.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AF19-3876-6C41-8182-550CAF440B3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5111" y="1933223"/>
            <a:ext cx="2195689" cy="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-104260" y="1342435"/>
            <a:ext cx="153545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solidFill>
                  <a:srgbClr val="E7E7E7"/>
                </a:solidFill>
                <a:latin typeface="Georgia"/>
                <a:cs typeface="Georgia"/>
              </a:rPr>
              <a:t>“</a:t>
            </a:r>
            <a:endParaRPr lang="en-US" sz="19900" dirty="0">
              <a:solidFill>
                <a:srgbClr val="E7E7E7"/>
              </a:solidFill>
              <a:latin typeface="Georgia"/>
              <a:cs typeface="Georgia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748844" y="1086556"/>
            <a:ext cx="0" cy="5039607"/>
          </a:xfrm>
          <a:prstGeom prst="line">
            <a:avLst/>
          </a:prstGeom>
          <a:ln w="3175" cmpd="sng">
            <a:solidFill>
              <a:schemeClr val="tx1">
                <a:lumMod val="75000"/>
                <a:lumOff val="2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90311" y="1933223"/>
            <a:ext cx="2500489" cy="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1" y="2046111"/>
            <a:ext cx="2438399" cy="408005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>
                <a:solidFill>
                  <a:srgbClr val="06648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00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0" y="1562100"/>
            <a:ext cx="5765800" cy="464276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" y="2628898"/>
            <a:ext cx="2070099" cy="3484563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0" i="1">
                <a:solidFill>
                  <a:srgbClr val="066481"/>
                </a:solidFill>
                <a:latin typeface="Georgia"/>
                <a:cs typeface="Georgi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Stephen R. Haptonstahl, Ph.D.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AF19-3876-6C41-8182-550CAF440B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590800" y="1562100"/>
            <a:ext cx="0" cy="4564062"/>
          </a:xfrm>
          <a:prstGeom prst="line">
            <a:avLst/>
          </a:prstGeom>
          <a:ln w="3175" cmpd="sng">
            <a:solidFill>
              <a:schemeClr val="tx1">
                <a:lumMod val="75000"/>
                <a:lumOff val="2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rro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1"/>
          <a:stretch/>
        </p:blipFill>
        <p:spPr>
          <a:xfrm>
            <a:off x="0" y="1462026"/>
            <a:ext cx="2590800" cy="9255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" y="1583267"/>
            <a:ext cx="2578099" cy="747888"/>
          </a:xfrm>
        </p:spPr>
        <p:txBody>
          <a:bodyPr anchor="ctr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4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eader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936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24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Stephen R. Haptonstahl, Ph.D.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Page  |  </a:t>
            </a:r>
            <a:fld id="{F114AF19-3876-6C41-8182-550CAF440B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head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9364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6356350"/>
            <a:ext cx="82296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80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6" r:id="rId9"/>
    <p:sldLayoutId id="2147483731" r:id="rId10"/>
    <p:sldLayoutId id="2147483732" r:id="rId11"/>
    <p:sldLayoutId id="2147483733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400" i="1" kern="1200">
          <a:solidFill>
            <a:schemeClr val="tx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Tx/>
        <a:buBlip>
          <a:blip r:embed="rId15"/>
        </a:buBlip>
        <a:defRPr sz="2000" kern="1200">
          <a:solidFill>
            <a:srgbClr val="595959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600"/>
        </a:spcBef>
        <a:spcAft>
          <a:spcPts val="400"/>
        </a:spcAft>
        <a:buClr>
          <a:srgbClr val="F99E22"/>
        </a:buClr>
        <a:buSzPct val="100000"/>
        <a:buFontTx/>
        <a:buBlip>
          <a:blip r:embed="rId16"/>
        </a:buBlip>
        <a:defRPr sz="1800" kern="1200">
          <a:solidFill>
            <a:srgbClr val="595959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600" kern="1200">
          <a:solidFill>
            <a:srgbClr val="595959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400" kern="1200">
          <a:solidFill>
            <a:srgbClr val="595959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SzPct val="80000"/>
        <a:buFont typeface="Arial"/>
        <a:buChar char="»"/>
        <a:defRPr sz="1400" kern="1200">
          <a:solidFill>
            <a:srgbClr val="595959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660400" y="4056435"/>
            <a:ext cx="7772400" cy="1396102"/>
          </a:xfrm>
        </p:spPr>
        <p:txBody>
          <a:bodyPr/>
          <a:lstStyle/>
          <a:p>
            <a:r>
              <a:rPr lang="en-US" dirty="0" smtClean="0"/>
              <a:t>Synthetic Social Network Analysis </a:t>
            </a:r>
            <a:br>
              <a:rPr lang="en-US" dirty="0" smtClean="0"/>
            </a:br>
            <a:r>
              <a:rPr lang="en-US" dirty="0" smtClean="0"/>
              <a:t>with DILS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19, </a:t>
            </a:r>
            <a:r>
              <a:rPr lang="en-US" dirty="0" smtClean="0"/>
              <a:t>2013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600" y="6596390"/>
            <a:ext cx="534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 0.1</a:t>
            </a:r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 |  </a:t>
            </a:r>
            <a:fld id="{F114AF19-3876-6C41-8182-550CAF440B3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Stephen R. Haptonstahl, Ph.D.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029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68713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 |  </a:t>
            </a:r>
            <a:fld id="{F114AF19-3876-6C41-8182-550CAF440B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Stephen R. Haptonstahl,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 to Do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 |  </a:t>
            </a:r>
            <a:fld id="{F114AF19-3876-6C41-8182-550CAF440B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Stephen R. Haptonstahl, Ph.D.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949570" y="5017700"/>
            <a:ext cx="1808672" cy="911524"/>
            <a:chOff x="1708031" y="2694318"/>
            <a:chExt cx="1808672" cy="911524"/>
          </a:xfrm>
        </p:grpSpPr>
        <p:sp>
          <p:nvSpPr>
            <p:cNvPr id="41" name="Oval 40"/>
            <p:cNvSpPr/>
            <p:nvPr/>
          </p:nvSpPr>
          <p:spPr>
            <a:xfrm>
              <a:off x="1708031" y="3039375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2009956" y="2694318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162356" y="3117012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2470030" y="2849593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5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780583" y="3450567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6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2958863" y="3039375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7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3361428" y="2771955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8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3361427" y="3306794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9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708031" y="3450567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50" name="Straight Connector 49"/>
          <p:cNvCxnSpPr>
            <a:stCxn id="31" idx="4"/>
            <a:endCxn id="30" idx="0"/>
          </p:cNvCxnSpPr>
          <p:nvPr/>
        </p:nvCxnSpPr>
        <p:spPr>
          <a:xfrm>
            <a:off x="2027206" y="2580738"/>
            <a:ext cx="0" cy="255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1" idx="7"/>
            <a:endCxn id="32" idx="3"/>
          </p:cNvCxnSpPr>
          <p:nvPr/>
        </p:nvCxnSpPr>
        <p:spPr>
          <a:xfrm flipV="1">
            <a:off x="2082104" y="2212942"/>
            <a:ext cx="192128" cy="23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2" idx="5"/>
            <a:endCxn id="33" idx="0"/>
          </p:cNvCxnSpPr>
          <p:nvPr/>
        </p:nvCxnSpPr>
        <p:spPr>
          <a:xfrm>
            <a:off x="2384029" y="2212942"/>
            <a:ext cx="97502" cy="2901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1" idx="6"/>
            <a:endCxn id="33" idx="2"/>
          </p:cNvCxnSpPr>
          <p:nvPr/>
        </p:nvCxnSpPr>
        <p:spPr>
          <a:xfrm>
            <a:off x="2104843" y="2503101"/>
            <a:ext cx="299050" cy="7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2" idx="6"/>
            <a:endCxn id="34" idx="1"/>
          </p:cNvCxnSpPr>
          <p:nvPr/>
        </p:nvCxnSpPr>
        <p:spPr>
          <a:xfrm>
            <a:off x="2406768" y="2158044"/>
            <a:ext cx="327538" cy="100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4" idx="3"/>
            <a:endCxn id="33" idx="7"/>
          </p:cNvCxnSpPr>
          <p:nvPr/>
        </p:nvCxnSpPr>
        <p:spPr>
          <a:xfrm flipH="1">
            <a:off x="2536429" y="2368217"/>
            <a:ext cx="197877" cy="157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6" idx="3"/>
            <a:endCxn id="35" idx="7"/>
          </p:cNvCxnSpPr>
          <p:nvPr/>
        </p:nvCxnSpPr>
        <p:spPr>
          <a:xfrm flipH="1">
            <a:off x="3154656" y="2557999"/>
            <a:ext cx="68483" cy="301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7" idx="3"/>
            <a:endCxn id="36" idx="7"/>
          </p:cNvCxnSpPr>
          <p:nvPr/>
        </p:nvCxnSpPr>
        <p:spPr>
          <a:xfrm flipH="1">
            <a:off x="3332936" y="2290579"/>
            <a:ext cx="292768" cy="157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6" idx="5"/>
            <a:endCxn id="38" idx="2"/>
          </p:cNvCxnSpPr>
          <p:nvPr/>
        </p:nvCxnSpPr>
        <p:spPr>
          <a:xfrm>
            <a:off x="3332936" y="2557999"/>
            <a:ext cx="270028" cy="212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5" idx="6"/>
            <a:endCxn id="38" idx="3"/>
          </p:cNvCxnSpPr>
          <p:nvPr/>
        </p:nvCxnSpPr>
        <p:spPr>
          <a:xfrm flipV="1">
            <a:off x="3177395" y="2825418"/>
            <a:ext cx="448308" cy="88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949568" y="2080406"/>
            <a:ext cx="1808672" cy="911524"/>
            <a:chOff x="1708031" y="2694318"/>
            <a:chExt cx="1808672" cy="911524"/>
          </a:xfrm>
        </p:grpSpPr>
        <p:sp>
          <p:nvSpPr>
            <p:cNvPr id="30" name="Oval 29"/>
            <p:cNvSpPr/>
            <p:nvPr/>
          </p:nvSpPr>
          <p:spPr>
            <a:xfrm>
              <a:off x="1708031" y="3450567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708031" y="3039375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009956" y="2694318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162356" y="3117012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470030" y="2849593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5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780583" y="3450567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6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958863" y="3039375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7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361428" y="2771955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8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361427" y="3306794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9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Straight Connector 70"/>
          <p:cNvCxnSpPr>
            <a:stCxn id="21" idx="7"/>
            <a:endCxn id="22" idx="3"/>
          </p:cNvCxnSpPr>
          <p:nvPr/>
        </p:nvCxnSpPr>
        <p:spPr>
          <a:xfrm flipV="1">
            <a:off x="2082103" y="3581666"/>
            <a:ext cx="192128" cy="23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2" idx="5"/>
          </p:cNvCxnSpPr>
          <p:nvPr/>
        </p:nvCxnSpPr>
        <p:spPr>
          <a:xfrm>
            <a:off x="2384028" y="3581666"/>
            <a:ext cx="327538" cy="73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4" idx="6"/>
            <a:endCxn id="27" idx="2"/>
          </p:cNvCxnSpPr>
          <p:nvPr/>
        </p:nvCxnSpPr>
        <p:spPr>
          <a:xfrm flipV="1">
            <a:off x="2866841" y="3604405"/>
            <a:ext cx="736123" cy="77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4" idx="3"/>
            <a:endCxn id="23" idx="7"/>
          </p:cNvCxnSpPr>
          <p:nvPr/>
        </p:nvCxnSpPr>
        <p:spPr>
          <a:xfrm flipH="1">
            <a:off x="2536428" y="3736941"/>
            <a:ext cx="197877" cy="157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7"/>
            <a:endCxn id="23" idx="3"/>
          </p:cNvCxnSpPr>
          <p:nvPr/>
        </p:nvCxnSpPr>
        <p:spPr>
          <a:xfrm flipV="1">
            <a:off x="2082103" y="4004360"/>
            <a:ext cx="344528" cy="223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3" idx="6"/>
            <a:endCxn id="26" idx="2"/>
          </p:cNvCxnSpPr>
          <p:nvPr/>
        </p:nvCxnSpPr>
        <p:spPr>
          <a:xfrm flipV="1">
            <a:off x="2559167" y="3871825"/>
            <a:ext cx="641232" cy="7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6" idx="5"/>
            <a:endCxn id="28" idx="1"/>
          </p:cNvCxnSpPr>
          <p:nvPr/>
        </p:nvCxnSpPr>
        <p:spPr>
          <a:xfrm>
            <a:off x="3332935" y="3926723"/>
            <a:ext cx="292767" cy="157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  <a:endCxn id="25" idx="6"/>
          </p:cNvCxnSpPr>
          <p:nvPr/>
        </p:nvCxnSpPr>
        <p:spPr>
          <a:xfrm flipH="1">
            <a:off x="3177394" y="4194142"/>
            <a:ext cx="448308" cy="88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3" idx="5"/>
            <a:endCxn id="25" idx="1"/>
          </p:cNvCxnSpPr>
          <p:nvPr/>
        </p:nvCxnSpPr>
        <p:spPr>
          <a:xfrm>
            <a:off x="2536428" y="4004360"/>
            <a:ext cx="508430" cy="223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949567" y="3449130"/>
            <a:ext cx="1808672" cy="911524"/>
            <a:chOff x="1708031" y="2694318"/>
            <a:chExt cx="1808672" cy="911524"/>
          </a:xfrm>
        </p:grpSpPr>
        <p:sp>
          <p:nvSpPr>
            <p:cNvPr id="20" name="Oval 19"/>
            <p:cNvSpPr/>
            <p:nvPr/>
          </p:nvSpPr>
          <p:spPr>
            <a:xfrm>
              <a:off x="1708031" y="3450567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1708031" y="3039375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009956" y="2694318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162356" y="3117012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470030" y="2849593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5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780583" y="3450567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6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958863" y="3039375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7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361428" y="2771955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8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361427" y="3306794"/>
              <a:ext cx="155275" cy="155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lumMod val="2000"/>
                    <a:lumOff val="9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9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Straight Connector 88"/>
          <p:cNvCxnSpPr>
            <a:stCxn id="42" idx="4"/>
            <a:endCxn id="43" idx="1"/>
          </p:cNvCxnSpPr>
          <p:nvPr/>
        </p:nvCxnSpPr>
        <p:spPr>
          <a:xfrm>
            <a:off x="2329133" y="5172975"/>
            <a:ext cx="97501" cy="2901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2" idx="6"/>
            <a:endCxn id="44" idx="2"/>
          </p:cNvCxnSpPr>
          <p:nvPr/>
        </p:nvCxnSpPr>
        <p:spPr>
          <a:xfrm>
            <a:off x="2406770" y="5095338"/>
            <a:ext cx="304799" cy="155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4" idx="3"/>
            <a:endCxn id="43" idx="7"/>
          </p:cNvCxnSpPr>
          <p:nvPr/>
        </p:nvCxnSpPr>
        <p:spPr>
          <a:xfrm flipH="1">
            <a:off x="2536431" y="5305511"/>
            <a:ext cx="197877" cy="157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44" idx="5"/>
            <a:endCxn id="46" idx="2"/>
          </p:cNvCxnSpPr>
          <p:nvPr/>
        </p:nvCxnSpPr>
        <p:spPr>
          <a:xfrm>
            <a:off x="2844105" y="5305511"/>
            <a:ext cx="356297" cy="134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6" idx="3"/>
            <a:endCxn id="45" idx="0"/>
          </p:cNvCxnSpPr>
          <p:nvPr/>
        </p:nvCxnSpPr>
        <p:spPr>
          <a:xfrm flipH="1">
            <a:off x="3099760" y="5495293"/>
            <a:ext cx="123381" cy="278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3" idx="5"/>
            <a:endCxn id="45" idx="2"/>
          </p:cNvCxnSpPr>
          <p:nvPr/>
        </p:nvCxnSpPr>
        <p:spPr>
          <a:xfrm>
            <a:off x="2536431" y="5572930"/>
            <a:ext cx="485691" cy="2786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4" idx="4"/>
            <a:endCxn id="45" idx="1"/>
          </p:cNvCxnSpPr>
          <p:nvPr/>
        </p:nvCxnSpPr>
        <p:spPr>
          <a:xfrm>
            <a:off x="2789207" y="5328250"/>
            <a:ext cx="255654" cy="468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2" idx="5"/>
            <a:endCxn id="45" idx="1"/>
          </p:cNvCxnSpPr>
          <p:nvPr/>
        </p:nvCxnSpPr>
        <p:spPr>
          <a:xfrm>
            <a:off x="2384031" y="5150236"/>
            <a:ext cx="660830" cy="646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Arc 103"/>
          <p:cNvSpPr/>
          <p:nvPr/>
        </p:nvSpPr>
        <p:spPr>
          <a:xfrm>
            <a:off x="2052638" y="5040747"/>
            <a:ext cx="1225398" cy="638533"/>
          </a:xfrm>
          <a:prstGeom prst="arc">
            <a:avLst>
              <a:gd name="adj1" fmla="val 13658220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5417698" y="1943099"/>
            <a:ext cx="1542074" cy="4238625"/>
            <a:chOff x="4168062" y="1933577"/>
            <a:chExt cx="1542074" cy="4238625"/>
          </a:xfrm>
        </p:grpSpPr>
        <p:sp>
          <p:nvSpPr>
            <p:cNvPr id="110" name="Isosceles Triangle 109"/>
            <p:cNvSpPr/>
            <p:nvPr/>
          </p:nvSpPr>
          <p:spPr>
            <a:xfrm rot="5400000">
              <a:off x="2719387" y="3382252"/>
              <a:ext cx="4238625" cy="134127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8250" y="3343275"/>
              <a:ext cx="661886" cy="14382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5" name="Straight Arrow Connector 114"/>
          <p:cNvCxnSpPr/>
          <p:nvPr/>
        </p:nvCxnSpPr>
        <p:spPr>
          <a:xfrm>
            <a:off x="4105072" y="2557999"/>
            <a:ext cx="1089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105072" y="5471285"/>
            <a:ext cx="1089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105072" y="3918610"/>
            <a:ext cx="1089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7221958" y="3969408"/>
            <a:ext cx="313609" cy="313609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lumMod val="2000"/>
                  <a:lumOff val="9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535567" y="395457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194553" y="1980573"/>
            <a:ext cx="1222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Months</a:t>
            </a:r>
          </a:p>
          <a:p>
            <a:r>
              <a:rPr lang="en-US" dirty="0" smtClean="0"/>
              <a:t>Known</a:t>
            </a:r>
          </a:p>
          <a:p>
            <a:r>
              <a:rPr lang="en-US" dirty="0" smtClean="0"/>
              <a:t>Each Other</a:t>
            </a:r>
          </a:p>
          <a:p>
            <a:r>
              <a:rPr lang="en-US" dirty="0" smtClean="0"/>
              <a:t>[0, </a:t>
            </a:r>
            <a:r>
              <a:rPr lang="en-US" dirty="0" smtClean="0">
                <a:sym typeface="Symbol"/>
              </a:rPr>
              <a:t>1200</a:t>
            </a:r>
            <a:r>
              <a:rPr lang="en-US" dirty="0" smtClean="0"/>
              <a:t>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94553" y="3543869"/>
            <a:ext cx="1124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</a:t>
            </a:r>
          </a:p>
          <a:p>
            <a:r>
              <a:rPr lang="en-US" dirty="0" smtClean="0"/>
              <a:t>University</a:t>
            </a:r>
          </a:p>
          <a:p>
            <a:r>
              <a:rPr lang="en-US" dirty="0" smtClean="0"/>
              <a:t>{0,1}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553" y="5056366"/>
            <a:ext cx="134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Difference</a:t>
            </a:r>
          </a:p>
          <a:p>
            <a:r>
              <a:rPr lang="en-US" dirty="0" smtClean="0"/>
              <a:t>In Shoe Size</a:t>
            </a:r>
          </a:p>
          <a:p>
            <a:r>
              <a:rPr lang="en-US" dirty="0" smtClean="0">
                <a:latin typeface="Symbol" pitchFamily="18" charset="2"/>
              </a:rPr>
              <a:t>(-</a:t>
            </a:r>
            <a:r>
              <a:rPr lang="en-US" dirty="0" smtClean="0">
                <a:sym typeface="Symbol"/>
              </a:rPr>
              <a:t>20, 20)</a:t>
            </a:r>
            <a:endParaRPr lang="en-US" dirty="0" smtClean="0">
              <a:latin typeface="Symbol" pitchFamily="18" charset="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94549" y="1201548"/>
            <a:ext cx="3563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Many kinds of information connection people (nodes)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4105072" y="120123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?????????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221958" y="1201548"/>
            <a:ext cx="158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Who is </a:t>
            </a:r>
            <a:br>
              <a:rPr lang="en-US" dirty="0" smtClean="0"/>
            </a:br>
            <a:r>
              <a:rPr lang="en-US" dirty="0" smtClean="0"/>
              <a:t>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03507"/>
            <a:ext cx="8229600" cy="4822656"/>
          </a:xfrm>
        </p:spPr>
        <p:txBody>
          <a:bodyPr>
            <a:normAutofit/>
          </a:bodyPr>
          <a:lstStyle/>
          <a:p>
            <a:r>
              <a:rPr lang="en-US" dirty="0" smtClean="0"/>
              <a:t>How do we analyze data in multiple networks? State-of-the-Art: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Choose one of the networks to present</a:t>
            </a:r>
          </a:p>
          <a:p>
            <a:pPr lvl="2"/>
            <a:r>
              <a:rPr lang="en-US" dirty="0" smtClean="0"/>
              <a:t>How do we choose? with </a:t>
            </a:r>
            <a:r>
              <a:rPr lang="en-US" dirty="0"/>
              <a:t>MK1 mod 0 </a:t>
            </a:r>
            <a:r>
              <a:rPr lang="en-US" dirty="0" smtClean="0"/>
              <a:t>eyeball</a:t>
            </a:r>
          </a:p>
          <a:p>
            <a:pPr lvl="2"/>
            <a:r>
              <a:rPr lang="en-US" dirty="0" smtClean="0"/>
              <a:t>Perhaps no network even connects all the nodes! (first and last nets, above)</a:t>
            </a:r>
          </a:p>
          <a:p>
            <a:pPr lvl="2"/>
            <a:r>
              <a:rPr lang="en-US" i="1" dirty="0" smtClean="0"/>
              <a:t>Throws away </a:t>
            </a:r>
            <a:r>
              <a:rPr lang="en-US" dirty="0" smtClean="0"/>
              <a:t>all the information in the other networks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For each pair of nodes, add the values across the networks</a:t>
            </a:r>
          </a:p>
          <a:p>
            <a:pPr lvl="2"/>
            <a:r>
              <a:rPr lang="en-US" dirty="0" smtClean="0"/>
              <a:t>Seems reasonable, mathematical, objective:  </a:t>
            </a:r>
            <a:r>
              <a:rPr lang="en-US" b="1" dirty="0" smtClean="0"/>
              <a:t>it’s not</a:t>
            </a:r>
          </a:p>
          <a:p>
            <a:pPr lvl="2"/>
            <a:r>
              <a:rPr lang="en-US" dirty="0" smtClean="0"/>
              <a:t>Suppose instead of months we measure time in days. Gives that network 30X the importance in the combined network, washes out other networks.</a:t>
            </a:r>
          </a:p>
          <a:p>
            <a:pPr lvl="2"/>
            <a:r>
              <a:rPr lang="en-US" dirty="0" smtClean="0"/>
              <a:t>Suppose instead of 1 = shared university we use 100. We can, but….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We need a weighted sum (average) where the weights </a:t>
            </a:r>
            <a:br>
              <a:rPr lang="en-US" dirty="0" smtClean="0"/>
            </a:br>
            <a:r>
              <a:rPr lang="en-US" dirty="0" smtClean="0"/>
              <a:t>(hence the link strengths) are informed by the data itself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Even if we solve this problem, there are others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 |  </a:t>
            </a:r>
            <a:fld id="{F114AF19-3876-6C41-8182-550CAF440B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Stephen R. Haptonstahl,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Even if we solve this problem, there are </a:t>
            </a:r>
            <a:r>
              <a:rPr lang="en-US" b="1" dirty="0" smtClean="0"/>
              <a:t>others</a:t>
            </a:r>
            <a:endParaRPr lang="en-US" b="1" dirty="0"/>
          </a:p>
          <a:p>
            <a:r>
              <a:rPr lang="en-US" dirty="0" smtClean="0"/>
              <a:t>How do we analyze nearly disjoint (no overlap) networks?</a:t>
            </a:r>
          </a:p>
          <a:p>
            <a:r>
              <a:rPr lang="en-US" dirty="0" smtClean="0"/>
              <a:t>How do we gauge the relationship between two nodes where </a:t>
            </a:r>
            <a:r>
              <a:rPr lang="en-US" i="1" dirty="0" smtClean="0"/>
              <a:t>no relationship</a:t>
            </a:r>
            <a:r>
              <a:rPr lang="en-US" dirty="0" smtClean="0"/>
              <a:t> has been directly observed?</a:t>
            </a:r>
          </a:p>
          <a:p>
            <a:r>
              <a:rPr lang="en-US" dirty="0" smtClean="0"/>
              <a:t>How do we handle all the missing data?</a:t>
            </a:r>
          </a:p>
          <a:p>
            <a:endParaRPr lang="en-US" dirty="0"/>
          </a:p>
          <a:p>
            <a:r>
              <a:rPr lang="en-US" dirty="0" smtClean="0"/>
              <a:t>Afterward, can we tell which networks gave us the most information?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 |  </a:t>
            </a:r>
            <a:fld id="{F114AF19-3876-6C41-8182-550CAF440B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Stephen R. Haptonstahl,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5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DILS: Data-Informed Link </a:t>
            </a:r>
            <a:r>
              <a:rPr lang="en-US" dirty="0" smtClean="0"/>
              <a:t>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Fill in missing data with </a:t>
            </a:r>
            <a:r>
              <a:rPr lang="en-US" dirty="0" err="1" smtClean="0"/>
              <a:t>FastImputation</a:t>
            </a:r>
            <a:r>
              <a:rPr lang="en-US" dirty="0" smtClean="0"/>
              <a:t>. [</a:t>
            </a:r>
            <a:r>
              <a:rPr lang="en-US" dirty="0"/>
              <a:t>http://bit.ly/17r7ahH</a:t>
            </a:r>
            <a:r>
              <a:rPr lang="en-US" dirty="0" smtClean="0"/>
              <a:t>]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Rescale data to mean = 0, </a:t>
            </a:r>
            <a:r>
              <a:rPr lang="en-US" dirty="0" err="1" smtClean="0"/>
              <a:t>sd</a:t>
            </a:r>
            <a:r>
              <a:rPr lang="en-US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Take repeated samples </a:t>
            </a:r>
            <a:r>
              <a:rPr lang="en-US" dirty="0"/>
              <a:t>(up to 10k) </a:t>
            </a:r>
            <a:r>
              <a:rPr lang="en-US" dirty="0" smtClean="0"/>
              <a:t>of links and use IRT-like model to get “discrimination” and “difficulty” parameters for each network.</a:t>
            </a:r>
            <a:r>
              <a:rPr lang="en-US" dirty="0"/>
              <a:t> </a:t>
            </a:r>
            <a:r>
              <a:rPr lang="en-US" dirty="0" smtClean="0"/>
              <a:t>(This is the slow step.)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Average these parameters across the samples.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these parameters and observed and filled-in data to generate weighted average of networks for each (of </a:t>
            </a:r>
            <a:r>
              <a:rPr lang="en-US" i="1" dirty="0" smtClean="0"/>
              <a:t>all</a:t>
            </a:r>
            <a:r>
              <a:rPr lang="en-US" dirty="0" smtClean="0"/>
              <a:t>) dyads. These are the </a:t>
            </a:r>
            <a:r>
              <a:rPr lang="en-US" i="1" dirty="0" smtClean="0"/>
              <a:t>DILS scores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|discrimination parameter| gives the relative importance</a:t>
            </a:r>
            <a:r>
              <a:rPr lang="en-US" dirty="0"/>
              <a:t> for each </a:t>
            </a:r>
            <a:r>
              <a:rPr lang="en-US" dirty="0" smtClean="0"/>
              <a:t>network.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 |  </a:t>
            </a:r>
            <a:fld id="{F114AF19-3876-6C41-8182-550CAF440B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Stephen R. Haptonstahl,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4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DILS</a:t>
            </a:r>
            <a:r>
              <a:rPr lang="en-US" dirty="0"/>
              <a:t> </a:t>
            </a:r>
            <a:r>
              <a:rPr lang="en-US" dirty="0" smtClean="0"/>
              <a:t>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for each </a:t>
            </a:r>
            <a:r>
              <a:rPr lang="en-US" i="1" dirty="0" smtClean="0"/>
              <a:t>dyad</a:t>
            </a:r>
            <a:r>
              <a:rPr lang="en-US" dirty="0" smtClean="0"/>
              <a:t> = pair of nodes (pair of people)</a:t>
            </a:r>
          </a:p>
          <a:p>
            <a:r>
              <a:rPr lang="en-US" dirty="0" smtClean="0"/>
              <a:t>Between 0 and 1</a:t>
            </a:r>
          </a:p>
          <a:p>
            <a:r>
              <a:rPr lang="en-US" dirty="0" smtClean="0"/>
              <a:t>Interpret as the </a:t>
            </a:r>
            <a:r>
              <a:rPr lang="en-US" b="1" dirty="0" smtClean="0"/>
              <a:t>strength of the link</a:t>
            </a:r>
          </a:p>
          <a:p>
            <a:r>
              <a:rPr lang="en-US" dirty="0" smtClean="0"/>
              <a:t>We get them for </a:t>
            </a:r>
            <a:r>
              <a:rPr lang="en-US" i="1" dirty="0" smtClean="0"/>
              <a:t>all</a:t>
            </a:r>
            <a:r>
              <a:rPr lang="en-US" dirty="0" smtClean="0"/>
              <a:t> the dyads, even those not connected before in </a:t>
            </a:r>
            <a:r>
              <a:rPr lang="en-US" i="1" dirty="0" smtClean="0"/>
              <a:t>any</a:t>
            </a:r>
            <a:r>
              <a:rPr lang="en-US" dirty="0" smtClean="0"/>
              <a:t> of the constituent networks (ex: nodes 1 and 6 above)</a:t>
            </a:r>
          </a:p>
          <a:p>
            <a:r>
              <a:rPr lang="en-US" dirty="0" smtClean="0"/>
              <a:t>Comprise a single network ready for SNA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 |  </a:t>
            </a:r>
            <a:fld id="{F114AF19-3876-6C41-8182-550CAF440B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Stephen R. Haptonstahl,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2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Under the Hood?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Nodes = observations, networks = variables</a:t>
            </a:r>
          </a:p>
          <a:p>
            <a:pPr lvl="1"/>
            <a:r>
              <a:rPr lang="en-US" dirty="0" smtClean="0"/>
              <a:t>Factor analysis / IRT / etc. as a dimensionality reduction technique</a:t>
            </a:r>
            <a:endParaRPr lang="en-US" dirty="0" smtClean="0"/>
          </a:p>
          <a:p>
            <a:r>
              <a:rPr lang="en-US" dirty="0" smtClean="0"/>
              <a:t>Bayesian estimator* written in R+STAN</a:t>
            </a:r>
            <a:endParaRPr lang="en-US" dirty="0" smtClean="0"/>
          </a:p>
          <a:p>
            <a:r>
              <a:rPr lang="en-US" dirty="0" smtClean="0"/>
              <a:t>Imputation (filling in missing data) assumes a multivariate normal m</a:t>
            </a:r>
            <a:r>
              <a:rPr lang="en-US" dirty="0" smtClean="0"/>
              <a:t>odel, uses a large training sample, then fills in using the mean of the appropriate conditional distributions</a:t>
            </a:r>
            <a:endParaRPr lang="en-US" dirty="0"/>
          </a:p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for tasks at scale with R+STAN in some mappers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Not a Bayesian network or Bayesian game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 |  </a:t>
            </a:r>
            <a:fld id="{F114AF19-3876-6C41-8182-550CAF440B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Stephen R. Haptonstahl,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Solved with DILS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Problems Solved</a:t>
            </a:r>
          </a:p>
          <a:p>
            <a:r>
              <a:rPr lang="en-US" dirty="0" smtClean="0"/>
              <a:t>Combine multiple networks meaningfully so we can use standard SNA tools</a:t>
            </a:r>
          </a:p>
          <a:p>
            <a:r>
              <a:rPr lang="en-US" dirty="0" smtClean="0"/>
              <a:t>Use any units</a:t>
            </a:r>
          </a:p>
          <a:p>
            <a:r>
              <a:rPr lang="en-US" dirty="0" smtClean="0"/>
              <a:t>Use network data on almost disjoint sets of nodes</a:t>
            </a:r>
          </a:p>
          <a:p>
            <a:r>
              <a:rPr lang="en-US" dirty="0" smtClean="0"/>
              <a:t>Identify important networks (variables)</a:t>
            </a:r>
          </a:p>
          <a:p>
            <a:r>
              <a:rPr lang="en-US" dirty="0" smtClean="0"/>
              <a:t>Fill in missing data accurately and efficiently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Done in a way that</a:t>
            </a:r>
          </a:p>
          <a:p>
            <a:r>
              <a:rPr lang="en-US" dirty="0" smtClean="0"/>
              <a:t>Scales well in both number of nodes and number of networks</a:t>
            </a:r>
          </a:p>
          <a:p>
            <a:r>
              <a:rPr lang="en-US" dirty="0" smtClean="0"/>
              <a:t>Accepts new nodes without redoing calculations</a:t>
            </a:r>
          </a:p>
          <a:p>
            <a:r>
              <a:rPr lang="en-US" dirty="0" smtClean="0"/>
              <a:t>Backed by academic rigor</a:t>
            </a:r>
          </a:p>
          <a:p>
            <a:r>
              <a:rPr lang="en-US" dirty="0" smtClean="0"/>
              <a:t>Open source (soon)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Stephen R. Haptonstahl, Ph.D.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 |  </a:t>
            </a:r>
            <a:fld id="{F114AF19-3876-6C41-8182-550CAF440B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Current State</a:t>
            </a:r>
          </a:p>
          <a:p>
            <a:r>
              <a:rPr lang="en-US" dirty="0" smtClean="0"/>
              <a:t>Components exist in (pure) R</a:t>
            </a:r>
          </a:p>
          <a:p>
            <a:r>
              <a:rPr lang="en-US" dirty="0" smtClean="0"/>
              <a:t>Developing STAN-based prototype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Next Steps</a:t>
            </a:r>
          </a:p>
          <a:p>
            <a:r>
              <a:rPr lang="en-US" dirty="0" smtClean="0"/>
              <a:t>Presenting paper about polarization of Congress at academic conferences (</a:t>
            </a:r>
            <a:r>
              <a:rPr lang="en-US" dirty="0" err="1" smtClean="0"/>
              <a:t>PolNet</a:t>
            </a:r>
            <a:r>
              <a:rPr lang="en-US" dirty="0" smtClean="0"/>
              <a:t> in June, </a:t>
            </a:r>
            <a:r>
              <a:rPr lang="en-US" dirty="0" err="1" smtClean="0"/>
              <a:t>PolMeth</a:t>
            </a:r>
            <a:r>
              <a:rPr lang="en-US" dirty="0" smtClean="0"/>
              <a:t> in July, Barcelona? in September)</a:t>
            </a:r>
            <a:endParaRPr lang="en-US" dirty="0"/>
          </a:p>
          <a:p>
            <a:r>
              <a:rPr lang="en-US" dirty="0" smtClean="0"/>
              <a:t>Completing R+STAN version</a:t>
            </a:r>
          </a:p>
          <a:p>
            <a:r>
              <a:rPr lang="en-US" dirty="0" smtClean="0"/>
              <a:t>R package</a:t>
            </a:r>
          </a:p>
          <a:p>
            <a:r>
              <a:rPr lang="en-US" dirty="0" smtClean="0"/>
              <a:t>Scale with </a:t>
            </a:r>
            <a:r>
              <a:rPr lang="en-US" dirty="0" err="1" smtClean="0"/>
              <a:t>Hadoop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 |  </a:t>
            </a:r>
            <a:fld id="{F114AF19-3876-6C41-8182-550CAF440B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Stephen R. Haptonstahl,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ico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18341</TotalTime>
  <Words>747</Words>
  <Application>Microsoft Office PowerPoint</Application>
  <PresentationFormat>On-screen Show (4:3)</PresentationFormat>
  <Paragraphs>134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Berico Template</vt:lpstr>
      <vt:lpstr>Synthetic Social Network Analysis  with DILS</vt:lpstr>
      <vt:lpstr>What We Want to Do</vt:lpstr>
      <vt:lpstr>Problems</vt:lpstr>
      <vt:lpstr>Problems (continued)</vt:lpstr>
      <vt:lpstr>DILS: Data-Informed Link Strength</vt:lpstr>
      <vt:lpstr>DILS Scores</vt:lpstr>
      <vt:lpstr>What’s Under the Hood?</vt:lpstr>
      <vt:lpstr>Problems Solved with DILS</vt:lpstr>
      <vt:lpstr>Current State and Next Steps</vt:lpstr>
      <vt:lpstr>Questions?</vt:lpstr>
    </vt:vector>
  </TitlesOfParts>
  <Company>Berico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Arzan  Devlaliwalla</dc:creator>
  <cp:lastModifiedBy>Stephen R. Haptonstahl</cp:lastModifiedBy>
  <cp:revision>321</cp:revision>
  <cp:lastPrinted>2013-02-21T15:39:31Z</cp:lastPrinted>
  <dcterms:created xsi:type="dcterms:W3CDTF">2012-01-19T17:54:06Z</dcterms:created>
  <dcterms:modified xsi:type="dcterms:W3CDTF">2013-04-18T09:29:49Z</dcterms:modified>
</cp:coreProperties>
</file>