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265A609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9" r:id="rId4"/>
    <p:sldId id="265" r:id="rId5"/>
    <p:sldId id="260" r:id="rId6"/>
    <p:sldId id="271" r:id="rId7"/>
    <p:sldId id="272" r:id="rId8"/>
    <p:sldId id="27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29398B-F5F4-DB81-0739-CD10E16E9EB6}" name="BRIAN.LOUIE@baruchmail.cuny.edu" initials="BR" userId="S::brian.louie@baruchmail.cuny.edu::020198d6-3abf-4af0-9a47-bcb7c351ddc7" providerId="AD"/>
  <p188:author id="{182FB4A5-4E82-F23A-CF07-ACA4710AFC05}" name="DAVIN.YU@baruchmail.cuny.edu" initials="DA" userId="S::davin.yu@baruchmail.cuny.edu::d7efbf0b-bf78-463d-beb9-2c0a18977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1467C-B39B-5E06-CE83-5B4F5E1E7EF1}" v="63" dt="2021-12-10T05:02:57.846"/>
    <p1510:client id="{1493E60B-F2CF-9ACE-657E-7C6BE763933B}" v="212" dt="2021-12-10T01:58:45.619"/>
    <p1510:client id="{55566639-3F17-E60D-1F27-8F1559242990}" v="239" dt="2021-12-13T04:05:03.939"/>
    <p1510:client id="{5B0919D6-F6AE-0DBB-4AC7-ADF1AB586F48}" v="280" dt="2021-12-13T01:34:10.025"/>
    <p1510:client id="{63765457-8E60-E56D-396B-78E47E46E812}" v="236" dt="2021-12-13T01:10:28.850"/>
    <p1510:client id="{80055763-6E3B-4C60-D64B-808414BE4008}" v="9" dt="2021-12-10T05:04:43.965"/>
    <p1510:client id="{83EFBC46-B16E-4977-A45C-189719CC2928}" v="17" dt="2021-12-11T20:38:25.539"/>
    <p1510:client id="{871947C9-1F18-E06B-D7E7-2BCE6BF68390}" v="1154" dt="2021-12-13T05:15:12.942"/>
    <p1510:client id="{87A516E4-8737-B026-DE1F-4AC4C83E9493}" v="21" dt="2021-12-20T18:34:31.744"/>
    <p1510:client id="{8E231D36-5C04-DA50-B4F6-260581EFB5C8}" v="2" dt="2021-12-13T22:56:47.408"/>
    <p1510:client id="{A1B0A9BB-12E4-DF4E-9E10-9C9CC729161B}" v="22" dt="2021-12-13T16:28:00.974"/>
    <p1510:client id="{AAFEDF07-0C6C-79CD-BC71-D2C94F73BE12}" v="28" dt="2021-12-20T04:52:16.486"/>
    <p1510:client id="{B4CBFF2D-2EC9-200E-E290-CEA0A0863DD3}" v="73" dt="2021-12-10T23:50:49.393"/>
    <p1510:client id="{B5951C87-7813-76A7-17BC-762068744D28}" v="36" dt="2021-12-13T14:42:16.045"/>
    <p1510:client id="{B622EC01-642A-4FB3-7C28-82AA45A2CFD6}" v="191" dt="2021-12-11T03:13:27.506"/>
    <p1510:client id="{B9A7400D-A898-C34C-311F-8ED24DE7AAE1}" v="10" dt="2021-12-13T21:40:11.618"/>
    <p1510:client id="{D08EFEDE-34B9-0112-FBF6-E125ABDFC62B}" v="1118" dt="2021-12-13T00:15:17.763"/>
    <p1510:client id="{DFE4B8BE-4AB5-D055-4FA7-DDFD0B5A2BED}" v="31" dt="2021-12-12T04:09:46.400"/>
    <p1510:client id="{EC47B512-3398-73D0-C851-BF1384D2F8FF}" v="31" dt="2021-12-10T19:22:27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4_265A60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C2E03F-04C0-4334-8793-9F226D18995E}" authorId="{CB29398B-F5F4-DB81-0739-CD10E16E9EB6}" status="resolved" created="2021-12-12T22:20:14.68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43457172" sldId="260"/>
      <ac:graphicFrameMk id="4" creationId="{D87AD0F1-D13A-C246-9107-B1A3BF440345}"/>
    </ac:deMkLst>
    <p188:txBody>
      <a:bodyPr/>
      <a:lstStyle/>
      <a:p>
        <a:r>
          <a:rPr lang="en-US"/>
          <a:t>think this slide matches to 3(d) question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265A609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3013-2933-AC4A-AD38-53F411E7F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Email Spam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2E04-11D6-8842-9F06-F4B823206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7: David Genfan, Brian Louie, Davin Yu</a:t>
            </a:r>
          </a:p>
        </p:txBody>
      </p:sp>
    </p:spTree>
    <p:extLst>
      <p:ext uri="{BB962C8B-B14F-4D97-AF65-F5344CB8AC3E}">
        <p14:creationId xmlns:p14="http://schemas.microsoft.com/office/powerpoint/2010/main" val="416231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8E02C-9160-9F4C-8033-F78C9ED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046" y="618351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90FB-096B-6041-92BF-5D5C43B1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933" y="1353668"/>
            <a:ext cx="6880968" cy="22676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533C"/>
              </a:buClr>
            </a:pPr>
            <a:r>
              <a:rPr lang="en-US" sz="1400"/>
              <a:t>Data contains 5172 emails with the 3000 most commonly used words from all emails and a label if the email is spam (1) or not spam (0)</a:t>
            </a:r>
          </a:p>
          <a:p>
            <a:pPr lvl="1">
              <a:buClr>
                <a:srgbClr val="FF533C"/>
              </a:buClr>
            </a:pPr>
            <a:r>
              <a:rPr lang="en-US" sz="1400"/>
              <a:t>Removed stop words from the features (“and”, “most”, “very”, etc.)</a:t>
            </a:r>
          </a:p>
          <a:p>
            <a:pPr>
              <a:buClr>
                <a:srgbClr val="FF533C"/>
              </a:buClr>
            </a:pPr>
            <a:r>
              <a:rPr lang="en-US" sz="1400"/>
              <a:t> Emails (n) = 5172, </a:t>
            </a:r>
            <a:r>
              <a:rPr lang="en-US" sz="1400">
                <a:ea typeface="+mn-lt"/>
                <a:cs typeface="+mn-lt"/>
              </a:rPr>
              <a:t>Words (P) = 2619</a:t>
            </a:r>
          </a:p>
          <a:p>
            <a:pPr>
              <a:buClr>
                <a:srgbClr val="FF533C"/>
              </a:buClr>
            </a:pPr>
            <a:r>
              <a:rPr lang="en-US" sz="1400"/>
              <a:t>Imbalance ratio: n+/n- = 1500 / 3672</a:t>
            </a:r>
          </a:p>
          <a:p>
            <a:pPr>
              <a:buClr>
                <a:srgbClr val="FF533C"/>
              </a:buClr>
            </a:pPr>
            <a:r>
              <a:rPr lang="en-US" sz="1400"/>
              <a:t>With this data set, we sought to determine if we could classify spam based on the composition of the email</a:t>
            </a:r>
          </a:p>
        </p:txBody>
      </p:sp>
      <p:pic>
        <p:nvPicPr>
          <p:cNvPr id="33" name="Graphic 34" descr="Email outline">
            <a:extLst>
              <a:ext uri="{FF2B5EF4-FFF2-40B4-BE49-F238E27FC236}">
                <a16:creationId xmlns:a16="http://schemas.microsoft.com/office/drawing/2014/main" id="{0CD2F011-2D21-4EF4-AAE4-06520A3F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697" y="812711"/>
            <a:ext cx="567511" cy="540617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BF9931A-0561-4B25-88E1-E245BABA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24" y="3721251"/>
            <a:ext cx="3505198" cy="2786229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689B33E-14A6-4F69-96BB-4A7ED0BC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88" y="3724835"/>
            <a:ext cx="4186517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846D46-7C78-4538-B403-FC97141E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45" y="3575927"/>
            <a:ext cx="3791388" cy="277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BBA10-5C4F-43BD-B918-D8B3B34A8B4D}"/>
              </a:ext>
            </a:extLst>
          </p:cNvPr>
          <p:cNvSpPr txBox="1"/>
          <p:nvPr/>
        </p:nvSpPr>
        <p:spPr>
          <a:xfrm>
            <a:off x="1593056" y="164305"/>
            <a:ext cx="4124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AUC's for </a:t>
            </a:r>
            <a:r>
              <a:rPr lang="en-US" err="1">
                <a:ea typeface="+mn-lt"/>
                <a:cs typeface="+mn-lt"/>
              </a:rPr>
              <a:t>D</a:t>
            </a:r>
            <a:r>
              <a:rPr lang="en-US" baseline="-25000" err="1">
                <a:ea typeface="+mn-lt"/>
                <a:cs typeface="+mn-lt"/>
              </a:rPr>
              <a:t>train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D</a:t>
            </a:r>
            <a:r>
              <a:rPr lang="en-US" baseline="-25000" err="1">
                <a:ea typeface="+mn-lt"/>
                <a:cs typeface="+mn-lt"/>
              </a:rPr>
              <a:t>validation</a:t>
            </a:r>
            <a:r>
              <a:rPr lang="en-US" baseline="-25000">
                <a:ea typeface="+mn-lt"/>
                <a:cs typeface="+mn-lt"/>
              </a:rPr>
              <a:t> 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E8176DC-4DC2-4AA4-BD7D-4D1E1681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83" y="583396"/>
            <a:ext cx="4026568" cy="2696679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87FD45-5848-448D-8E3E-57D8098B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72" y="3608621"/>
            <a:ext cx="4109224" cy="2739483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1EAF69-BF57-47D5-900D-8F9AAF6BD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79" y="674736"/>
            <a:ext cx="3892212" cy="24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0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A2E5FD8-4E25-49DE-8BE6-81EFCFCC7C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5556" y="4309"/>
            <a:ext cx="12197556" cy="68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7AD0F1-D13A-C246-9107-B1A3BF440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95749"/>
              </p:ext>
            </p:extLst>
          </p:nvPr>
        </p:nvGraphicFramePr>
        <p:xfrm>
          <a:off x="643467" y="1529243"/>
          <a:ext cx="10905067" cy="37995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48348">
                  <a:extLst>
                    <a:ext uri="{9D8B030D-6E8A-4147-A177-3AD203B41FA5}">
                      <a16:colId xmlns:a16="http://schemas.microsoft.com/office/drawing/2014/main" val="3473908699"/>
                    </a:ext>
                  </a:extLst>
                </a:gridCol>
                <a:gridCol w="1797308">
                  <a:extLst>
                    <a:ext uri="{9D8B030D-6E8A-4147-A177-3AD203B41FA5}">
                      <a16:colId xmlns:a16="http://schemas.microsoft.com/office/drawing/2014/main" val="219688426"/>
                    </a:ext>
                  </a:extLst>
                </a:gridCol>
                <a:gridCol w="2781112">
                  <a:extLst>
                    <a:ext uri="{9D8B030D-6E8A-4147-A177-3AD203B41FA5}">
                      <a16:colId xmlns:a16="http://schemas.microsoft.com/office/drawing/2014/main" val="2041021149"/>
                    </a:ext>
                  </a:extLst>
                </a:gridCol>
                <a:gridCol w="4278299">
                  <a:extLst>
                    <a:ext uri="{9D8B030D-6E8A-4147-A177-3AD203B41FA5}">
                      <a16:colId xmlns:a16="http://schemas.microsoft.com/office/drawing/2014/main" val="3567652816"/>
                    </a:ext>
                  </a:extLst>
                </a:gridCol>
              </a:tblGrid>
              <a:tr h="16631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91188" marR="305728" marT="26054" marB="195404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Median test AUC</a:t>
                      </a:r>
                    </a:p>
                  </a:txBody>
                  <a:tcPr marL="91188" marR="305728" marT="26054" marB="1954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Time of single cross-validation </a:t>
                      </a:r>
                    </a:p>
                  </a:txBody>
                  <a:tcPr marL="91188" marR="305728" marT="26054" marB="1954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Time of full model fitting including cross-validating parameter tuning</a:t>
                      </a:r>
                    </a:p>
                  </a:txBody>
                  <a:tcPr marL="91188" marR="305728" marT="26054" marB="1954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565828"/>
                  </a:ext>
                </a:extLst>
              </a:tr>
              <a:tr h="534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Logistic Lasso</a:t>
                      </a:r>
                    </a:p>
                  </a:txBody>
                  <a:tcPr marL="91188" marR="305728" marT="26054" marB="19540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spc="0" noProof="0">
                          <a:latin typeface="Rockwell"/>
                        </a:rPr>
                        <a:t>2 min 4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4 min 45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9068"/>
                  </a:ext>
                </a:extLst>
              </a:tr>
              <a:tr h="534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Logistic Ridge</a:t>
                      </a:r>
                    </a:p>
                  </a:txBody>
                  <a:tcPr marL="91188" marR="305728" marT="26054" marB="19540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6 min 9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7 min 56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370150"/>
                  </a:ext>
                </a:extLst>
              </a:tr>
              <a:tr h="534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Elastic Net</a:t>
                      </a:r>
                    </a:p>
                  </a:txBody>
                  <a:tcPr marL="91188" marR="305728" marT="26054" marB="19540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 min 46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 min 4 sec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25225"/>
                  </a:ext>
                </a:extLst>
              </a:tr>
              <a:tr h="534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91188" marR="305728" marT="26054" marB="19540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/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16 min 28 sec </a:t>
                      </a:r>
                    </a:p>
                  </a:txBody>
                  <a:tcPr marL="91188" marR="305728" marT="26054" marB="1954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4571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3461-4C66-4FCF-8CF4-CC4C28B1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808877"/>
          </a:xfrm>
        </p:spPr>
        <p:txBody>
          <a:bodyPr/>
          <a:lstStyle/>
          <a:p>
            <a:r>
              <a:rPr lang="en-US">
                <a:cs typeface="Calibri Light"/>
              </a:rPr>
              <a:t>Top 15 Spam Features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F70BA-592E-420F-BA28-B9E97725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684" y="3312818"/>
            <a:ext cx="3501197" cy="12211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Across all models, the most common features for spam emails were words such as "huge", "adult", "meds", typically associated with pornography</a:t>
            </a:r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5A8015C0-3B19-4D3B-A4A2-DE4B2803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13" y="816199"/>
            <a:ext cx="3426252" cy="2332324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02762196-3062-4048-A101-C9F4EEF4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46" y="784256"/>
            <a:ext cx="3626020" cy="248366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F7CB521-0B1E-43D9-8CC7-47AE50089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82" y="3433701"/>
            <a:ext cx="3620218" cy="247054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492C7CA2-E803-45FE-BD26-89A4DE650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526028"/>
            <a:ext cx="3411621" cy="2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092B-E261-45A3-99DC-A37579D2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Top 15 Non-Spam Features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2167-A1C2-413C-99D4-8A6A7198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top 15 non-spam features have more professional words such as "resume", "attached", "actuals". 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F9CBD647-762F-4A82-8FB8-DAF4C9F4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03" y="713615"/>
            <a:ext cx="3706483" cy="2484925"/>
          </a:xfrm>
          <a:prstGeom prst="rect">
            <a:avLst/>
          </a:prstGeom>
        </p:spPr>
      </p:pic>
      <p:pic>
        <p:nvPicPr>
          <p:cNvPr id="3" name="Picture 6" descr="Chart&#10;&#10;Description automatically generated">
            <a:extLst>
              <a:ext uri="{FF2B5EF4-FFF2-40B4-BE49-F238E27FC236}">
                <a16:creationId xmlns:a16="http://schemas.microsoft.com/office/drawing/2014/main" id="{2252854A-1098-46FA-A80C-8CBEC952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57" y="718659"/>
            <a:ext cx="3491831" cy="2345944"/>
          </a:xfrm>
          <a:prstGeom prst="rect">
            <a:avLst/>
          </a:prstGeom>
        </p:spPr>
      </p:pic>
      <p:pic>
        <p:nvPicPr>
          <p:cNvPr id="7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BD7D2226-120B-42E8-A522-87BD1F0D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514" y="3185764"/>
            <a:ext cx="3505199" cy="2355528"/>
          </a:xfrm>
          <a:prstGeom prst="rect">
            <a:avLst/>
          </a:prstGeom>
        </p:spPr>
      </p:pic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49F43DD5-3688-4622-AD19-A583B5500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16" y="3272028"/>
            <a:ext cx="3598778" cy="24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54BB-D4F4-4911-8D47-18DA2B06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Updated Feature Importance</a:t>
            </a:r>
            <a:endParaRPr lang="en-US" dirty="0"/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EEDA1EC1-B58C-49F7-9076-9CC51B26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748" y="351823"/>
            <a:ext cx="6803952" cy="5622995"/>
          </a:xfrm>
        </p:spPr>
      </p:pic>
    </p:spTree>
    <p:extLst>
      <p:ext uri="{BB962C8B-B14F-4D97-AF65-F5344CB8AC3E}">
        <p14:creationId xmlns:p14="http://schemas.microsoft.com/office/powerpoint/2010/main" val="119268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7E5-4854-724E-B9F6-B055B70E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9A3D-91E6-F14B-BA75-915BCEE5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Performance is similar across all methods, with train AUCs being clustered closer to 1 and test AUCs hovering around 0.99 </a:t>
            </a:r>
          </a:p>
          <a:p>
            <a:r>
              <a:rPr lang="en-US"/>
              <a:t>Longer training time does not always mean more accuracy in results. Sometimes, overfitting may be occurring which would require more analysis.</a:t>
            </a:r>
          </a:p>
          <a:p>
            <a:r>
              <a:rPr lang="en-US"/>
              <a:t>The top 15 Spam features were consistent across models, with words such as "adult", "mortgage", and "woman" included as spam triggers.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75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Email Spam Classification</vt:lpstr>
      <vt:lpstr>Overview</vt:lpstr>
      <vt:lpstr>PowerPoint Presentation</vt:lpstr>
      <vt:lpstr>PowerPoint Presentation</vt:lpstr>
      <vt:lpstr>PowerPoint Presentation</vt:lpstr>
      <vt:lpstr>Top 15 Spam Features</vt:lpstr>
      <vt:lpstr>Top 15 Non-Spam Features</vt:lpstr>
      <vt:lpstr>Updated 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Classification</dc:title>
  <dc:creator>David Genfan</dc:creator>
  <cp:revision>24</cp:revision>
  <dcterms:created xsi:type="dcterms:W3CDTF">2021-11-23T20:02:07Z</dcterms:created>
  <dcterms:modified xsi:type="dcterms:W3CDTF">2021-12-20T20:20:01Z</dcterms:modified>
</cp:coreProperties>
</file>