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771C5E-CD92-6F59-10E3-D8D47DCE8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B78EA1A-DEDF-C5B9-997B-B0AFDC223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EFE3AF-B17A-2C2E-CA00-F8B71F8B1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853E-F274-473D-8C63-81222F5F9807}" type="datetimeFigureOut">
              <a:rPr lang="fr-FR" smtClean="0"/>
              <a:t>29/12/2022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ED2F93-1189-A7CC-B3E0-665552327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3C935C-BC84-6A02-49AE-18C475654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D5A5-C155-4E4A-930B-802AE7F444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4540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F8B05A-4359-5589-FF1E-EFD1CB19C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78135C7-AF13-A37E-0AFE-F8D88810A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A9C18C-FE15-A58A-4234-BB0779D14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853E-F274-473D-8C63-81222F5F9807}" type="datetimeFigureOut">
              <a:rPr lang="fr-FR" smtClean="0"/>
              <a:t>29/12/2022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FEABEF-0E21-5BC0-D996-F4CA6A8A5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BB6CB5-E717-0D8F-A81D-4F6DF6099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D5A5-C155-4E4A-930B-802AE7F444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8287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2284E76-DBEA-62DB-BC89-573B5F78FB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47A92D6-4861-F6DA-B823-1FDFCBA8A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CA007C-B41D-7E46-4F3A-538D49742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853E-F274-473D-8C63-81222F5F9807}" type="datetimeFigureOut">
              <a:rPr lang="fr-FR" smtClean="0"/>
              <a:t>29/12/2022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EF1C8A-69D5-60DE-B778-BC7ADC4E0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3BACE3-0B9F-0AC9-63E1-81F0CFEBE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D5A5-C155-4E4A-930B-802AE7F444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939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604EF0-D931-A207-C9F6-9F2AF525D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482EF6-F8A6-1A64-763F-E5D6AF949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8FD5C5-DFD7-5346-38D0-356D1CDBA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853E-F274-473D-8C63-81222F5F9807}" type="datetimeFigureOut">
              <a:rPr lang="fr-FR" smtClean="0"/>
              <a:t>29/12/2022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00BDD3-4D68-E76C-1AA1-3601C8454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86704F-6767-3B5C-8932-E27C9F504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D5A5-C155-4E4A-930B-802AE7F444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0434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B1984E-0E1A-A0D6-7F24-9F1FA630E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3CFEF3-8B71-F76E-760D-75CD8A7F6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982B97-674F-267E-6B59-EF7174A8F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853E-F274-473D-8C63-81222F5F9807}" type="datetimeFigureOut">
              <a:rPr lang="fr-FR" smtClean="0"/>
              <a:t>29/12/2022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B4ECC7-56F8-3B39-F07A-7FDA59F74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37627E-99D8-B4AF-9CDD-53B27E78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D5A5-C155-4E4A-930B-802AE7F444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7493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FEC515-AE34-3847-881E-D515704B8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23283C-2587-2C13-FC9D-58F68F2BA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690FF0D-BB41-F8FD-CC42-55108768F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A88B33-72D3-785D-7697-35962B6B0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853E-F274-473D-8C63-81222F5F9807}" type="datetimeFigureOut">
              <a:rPr lang="fr-FR" smtClean="0"/>
              <a:t>29/12/2022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82DBDC6-3F2C-64BE-C7EA-8F930EFD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66AE07-D622-441E-508C-9530B0433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D5A5-C155-4E4A-930B-802AE7F444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6340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CFFE9E-00F1-96E4-7843-A8ED9E5F2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90C9DB-FB75-CEB3-CD0E-950BE00A2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C15A20A-DA21-B89E-51AD-B17F7EB61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9380CF9-F1C6-4952-2C01-F84FF8A00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95EED97-E35C-F90D-A859-4080A673AB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23BD5BE-29E4-2F4B-C33A-A3B18FB4F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853E-F274-473D-8C63-81222F5F9807}" type="datetimeFigureOut">
              <a:rPr lang="fr-FR" smtClean="0"/>
              <a:t>29/12/2022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FC94A3-7BF9-2CEC-FC01-F43B8EBCB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930918F-7BEB-32FE-F29D-ACC556E4D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D5A5-C155-4E4A-930B-802AE7F444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3984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60D970-0959-85D1-93B9-840391616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B5E359D-4550-E6D1-3169-61DF16B92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853E-F274-473D-8C63-81222F5F9807}" type="datetimeFigureOut">
              <a:rPr lang="fr-FR" smtClean="0"/>
              <a:t>29/12/2022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E32B9BB-BC28-111C-A551-E67235D13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AB016A9-58D0-AD85-6AC6-6112F243F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D5A5-C155-4E4A-930B-802AE7F444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5028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AF7C560-7939-C077-6951-D599A9DF8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853E-F274-473D-8C63-81222F5F9807}" type="datetimeFigureOut">
              <a:rPr lang="fr-FR" smtClean="0"/>
              <a:t>29/12/2022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6C8AD79-A1D4-6DFC-1750-45C0570C6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4DCE80-99A4-A64E-18DA-83D9AE99E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D5A5-C155-4E4A-930B-802AE7F444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2197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00321C-DC53-7A0A-49A9-B5FAC726D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F65782-B0CD-CF05-6075-0BCA916D6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545C12B-709F-551C-CD83-7C685623F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A70D99-9FE9-458A-51FE-00C29D45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853E-F274-473D-8C63-81222F5F9807}" type="datetimeFigureOut">
              <a:rPr lang="fr-FR" smtClean="0"/>
              <a:t>29/12/2022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A3E1A9-0EFD-9CB6-BB49-625ED947A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545912-E6E4-FF66-0C2D-B7B233E04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D5A5-C155-4E4A-930B-802AE7F444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3991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0D7CF7-689C-0B03-082D-B4D4BA9A4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1D86E3E-BBDB-057D-70C9-9657D5F3DE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7062D7F-5ED4-347F-6F22-68F09FC70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EB156EA-56FA-A5F7-EF27-4314B0A4F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853E-F274-473D-8C63-81222F5F9807}" type="datetimeFigureOut">
              <a:rPr lang="fr-FR" smtClean="0"/>
              <a:t>29/12/2022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EAC5A1F-4FFE-8242-3961-95FE6F2E0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BE3136-477B-3EBE-1FF7-634676138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D5A5-C155-4E4A-930B-802AE7F444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971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76C4E87-4826-125A-C4D5-482FE9451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15CF5A-AFE9-6255-613D-E26496571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785A8E-B866-E8CD-81BA-F600AA2382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F853E-F274-473D-8C63-81222F5F9807}" type="datetimeFigureOut">
              <a:rPr lang="fr-FR" smtClean="0"/>
              <a:t>29/12/2022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EEE73F-4D1C-B446-7282-66AA2CCE0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5B9443-A428-9F53-550D-38E3531AE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DD5A5-C155-4E4A-930B-802AE7F444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67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88499-4F5B-7BC0-EB73-4D90839C2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47915"/>
            <a:ext cx="9144000" cy="2387600"/>
          </a:xfrm>
        </p:spPr>
        <p:txBody>
          <a:bodyPr>
            <a:normAutofit/>
          </a:bodyPr>
          <a:lstStyle/>
          <a:p>
            <a:r>
              <a:rPr lang="fr-FR" sz="8000" dirty="0">
                <a:solidFill>
                  <a:schemeClr val="bg1"/>
                </a:solidFill>
              </a:rPr>
              <a:t>Rapport marketing</a:t>
            </a:r>
            <a:br>
              <a:rPr lang="fr-FR" sz="8000" dirty="0">
                <a:solidFill>
                  <a:schemeClr val="bg1"/>
                </a:solidFill>
              </a:rPr>
            </a:br>
            <a:r>
              <a:rPr lang="fr-FR" sz="8000" dirty="0">
                <a:solidFill>
                  <a:schemeClr val="bg1"/>
                </a:solidFill>
              </a:rPr>
              <a:t>mensuel</a:t>
            </a:r>
          </a:p>
        </p:txBody>
      </p:sp>
    </p:spTree>
    <p:extLst>
      <p:ext uri="{BB962C8B-B14F-4D97-AF65-F5344CB8AC3E}">
        <p14:creationId xmlns:p14="http://schemas.microsoft.com/office/powerpoint/2010/main" val="2982161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FB192EB-A5C9-1945-585E-C159A35B6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064" y="1343723"/>
            <a:ext cx="6894640" cy="536474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15F41AA-15CF-47E3-2C54-86640D7C0B76}"/>
              </a:ext>
            </a:extLst>
          </p:cNvPr>
          <p:cNvSpPr txBox="1"/>
          <p:nvPr/>
        </p:nvSpPr>
        <p:spPr>
          <a:xfrm>
            <a:off x="1844226" y="614502"/>
            <a:ext cx="850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Evolution du chiffre d’affaires et du nombre de ventes en 1 an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8689D864-E681-A848-1D7D-10E59450543B}"/>
              </a:ext>
            </a:extLst>
          </p:cNvPr>
          <p:cNvGrpSpPr/>
          <p:nvPr/>
        </p:nvGrpSpPr>
        <p:grpSpPr>
          <a:xfrm>
            <a:off x="4580922" y="1439671"/>
            <a:ext cx="6894640" cy="4600422"/>
            <a:chOff x="4580922" y="1439671"/>
            <a:chExt cx="6894640" cy="4600422"/>
          </a:xfrm>
        </p:grpSpPr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5D4D750-2BBF-9073-E3D7-72B0EB1927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21237" y="2012103"/>
              <a:ext cx="0" cy="402799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E66146EE-DFCD-D303-D9E0-E19576B04ED8}"/>
                </a:ext>
              </a:extLst>
            </p:cNvPr>
            <p:cNvCxnSpPr>
              <a:cxnSpLocks/>
            </p:cNvCxnSpPr>
            <p:nvPr/>
          </p:nvCxnSpPr>
          <p:spPr>
            <a:xfrm>
              <a:off x="9981661" y="1670252"/>
              <a:ext cx="0" cy="436984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D7825CE-921B-C38F-A9E3-698C6D39668D}"/>
                </a:ext>
              </a:extLst>
            </p:cNvPr>
            <p:cNvSpPr/>
            <p:nvPr/>
          </p:nvSpPr>
          <p:spPr>
            <a:xfrm>
              <a:off x="10147599" y="1453442"/>
              <a:ext cx="420539" cy="369332"/>
            </a:xfrm>
            <a:prstGeom prst="rect">
              <a:avLst/>
            </a:prstGeom>
            <a:solidFill>
              <a:srgbClr val="FF3300"/>
            </a:solidFill>
            <a:ln>
              <a:solidFill>
                <a:srgbClr val="FF33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EA8D66C-5B1D-99E2-8213-7604B460785B}"/>
                </a:ext>
              </a:extLst>
            </p:cNvPr>
            <p:cNvSpPr/>
            <p:nvPr/>
          </p:nvSpPr>
          <p:spPr>
            <a:xfrm>
              <a:off x="8407118" y="1439671"/>
              <a:ext cx="420539" cy="369332"/>
            </a:xfrm>
            <a:prstGeom prst="rect">
              <a:avLst/>
            </a:prstGeom>
            <a:solidFill>
              <a:srgbClr val="FF3300"/>
            </a:solidFill>
            <a:ln>
              <a:solidFill>
                <a:srgbClr val="FF33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AA477BF-DBE3-D9D8-F907-ECCD5C70A21D}"/>
                </a:ext>
              </a:extLst>
            </p:cNvPr>
            <p:cNvSpPr/>
            <p:nvPr/>
          </p:nvSpPr>
          <p:spPr>
            <a:xfrm>
              <a:off x="6666637" y="1453442"/>
              <a:ext cx="420539" cy="369332"/>
            </a:xfrm>
            <a:prstGeom prst="rect">
              <a:avLst/>
            </a:prstGeom>
            <a:solidFill>
              <a:srgbClr val="FF3300"/>
            </a:solidFill>
            <a:ln>
              <a:solidFill>
                <a:srgbClr val="FF33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D2E4690D-CFEA-404F-704F-22785A1F3B47}"/>
                </a:ext>
              </a:extLst>
            </p:cNvPr>
            <p:cNvSpPr txBox="1"/>
            <p:nvPr/>
          </p:nvSpPr>
          <p:spPr>
            <a:xfrm>
              <a:off x="11044675" y="3074082"/>
              <a:ext cx="430887" cy="1415860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r>
                <a:rPr lang="fr-FR" sz="1600" b="1" dirty="0">
                  <a:solidFill>
                    <a:srgbClr val="FF3300"/>
                  </a:solidFill>
                </a:rPr>
                <a:t>Chiffre d’affaire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B2A66DA9-3668-DD60-1825-EB1F68A13B2F}"/>
                </a:ext>
              </a:extLst>
            </p:cNvPr>
            <p:cNvSpPr txBox="1"/>
            <p:nvPr/>
          </p:nvSpPr>
          <p:spPr>
            <a:xfrm>
              <a:off x="4580922" y="3006465"/>
              <a:ext cx="430887" cy="1697413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r>
                <a:rPr lang="fr-FR" sz="1600" b="1" dirty="0">
                  <a:solidFill>
                    <a:srgbClr val="FF3300"/>
                  </a:solidFill>
                </a:rPr>
                <a:t>Nombre de ventes</a:t>
              </a:r>
            </a:p>
          </p:txBody>
        </p:sp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0C7381F9-F707-01C7-A8E7-5290E400DF55}"/>
              </a:ext>
            </a:extLst>
          </p:cNvPr>
          <p:cNvSpPr txBox="1"/>
          <p:nvPr/>
        </p:nvSpPr>
        <p:spPr>
          <a:xfrm>
            <a:off x="430941" y="1343723"/>
            <a:ext cx="40401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600" dirty="0"/>
          </a:p>
          <a:p>
            <a:endParaRPr lang="fr-FR" sz="1600" dirty="0"/>
          </a:p>
          <a:p>
            <a:r>
              <a:rPr lang="fr-FR" sz="1400" dirty="0"/>
              <a:t>Entre Mars et juin 2019: Le nombre de ventes et le chiffre d’affaires assez stable </a:t>
            </a:r>
          </a:p>
          <a:p>
            <a:r>
              <a:rPr lang="fr-FR" sz="1400" dirty="0"/>
              <a:t>Juin : impulsion du chiffre d’affaires corrélé à une début d’impulsion du nombre de vente.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96D031-ACD3-CF3C-EEFA-B1D2E6195CC0}"/>
              </a:ext>
            </a:extLst>
          </p:cNvPr>
          <p:cNvSpPr/>
          <p:nvPr/>
        </p:nvSpPr>
        <p:spPr>
          <a:xfrm>
            <a:off x="520080" y="1520867"/>
            <a:ext cx="373212" cy="301907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1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39BEB1A-4A93-695E-E880-F65A418CB051}"/>
              </a:ext>
            </a:extLst>
          </p:cNvPr>
          <p:cNvSpPr txBox="1"/>
          <p:nvPr/>
        </p:nvSpPr>
        <p:spPr>
          <a:xfrm>
            <a:off x="414689" y="3197237"/>
            <a:ext cx="40563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400" dirty="0"/>
          </a:p>
          <a:p>
            <a:r>
              <a:rPr lang="fr-FR" sz="1400" dirty="0"/>
              <a:t>De Juin à Janvier 2019, la forte croissance du chiffre d’affaires qui débute à 20 000  pour aboutir à près de  27 750 est corrélé à une augmentation exponentielle du nombre de vente (environ 2500 à 20 000).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6119286-B281-2546-484A-9A4914F818A7}"/>
              </a:ext>
            </a:extLst>
          </p:cNvPr>
          <p:cNvSpPr txBox="1"/>
          <p:nvPr/>
        </p:nvSpPr>
        <p:spPr>
          <a:xfrm>
            <a:off x="430943" y="4989195"/>
            <a:ext cx="41522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400" dirty="0"/>
          </a:p>
          <a:p>
            <a:r>
              <a:rPr lang="fr-FR" sz="1400" dirty="0"/>
              <a:t>En Février 2020: le nombre de vente continue son essor, en revanche le chiffre d’affaire décroit (30 000 à environ 27 500).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78C342-0C8D-C216-F965-23CAD6E54878}"/>
              </a:ext>
            </a:extLst>
          </p:cNvPr>
          <p:cNvSpPr/>
          <p:nvPr/>
        </p:nvSpPr>
        <p:spPr>
          <a:xfrm>
            <a:off x="520080" y="4867549"/>
            <a:ext cx="402015" cy="290575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B77CA5-1673-A4F1-1C85-92FFDFE0D48C}"/>
              </a:ext>
            </a:extLst>
          </p:cNvPr>
          <p:cNvSpPr/>
          <p:nvPr/>
        </p:nvSpPr>
        <p:spPr>
          <a:xfrm>
            <a:off x="520080" y="3138425"/>
            <a:ext cx="387614" cy="290575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47371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0FADC8D-B7F8-AD9F-3C49-AF855B6B6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395" y="1164668"/>
            <a:ext cx="6931978" cy="539383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F2881E7-1096-18A2-C6A4-69EBA5EA5AB9}"/>
              </a:ext>
            </a:extLst>
          </p:cNvPr>
          <p:cNvSpPr txBox="1"/>
          <p:nvPr/>
        </p:nvSpPr>
        <p:spPr>
          <a:xfrm>
            <a:off x="2048955" y="259833"/>
            <a:ext cx="844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Evolution du taux de conversion (nombre d’achat des clients /nombre de visites en 1 an 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0B203F15-6185-DB49-B4AE-E099A021B6A6}"/>
              </a:ext>
            </a:extLst>
          </p:cNvPr>
          <p:cNvGrpSpPr/>
          <p:nvPr/>
        </p:nvGrpSpPr>
        <p:grpSpPr>
          <a:xfrm>
            <a:off x="6187891" y="1332501"/>
            <a:ext cx="3736241" cy="4535636"/>
            <a:chOff x="3686690" y="1576997"/>
            <a:chExt cx="3736241" cy="4535636"/>
          </a:xfrm>
        </p:grpSpPr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757DD82A-428C-37A4-9CED-F313A7DC8716}"/>
                </a:ext>
              </a:extLst>
            </p:cNvPr>
            <p:cNvCxnSpPr>
              <a:cxnSpLocks/>
            </p:cNvCxnSpPr>
            <p:nvPr/>
          </p:nvCxnSpPr>
          <p:spPr>
            <a:xfrm>
              <a:off x="4247909" y="1752876"/>
              <a:ext cx="0" cy="4359757"/>
            </a:xfrm>
            <a:prstGeom prst="line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20C6CC93-0BF5-193E-01E9-E59E2F09FAD2}"/>
                </a:ext>
              </a:extLst>
            </p:cNvPr>
            <p:cNvCxnSpPr>
              <a:cxnSpLocks/>
            </p:cNvCxnSpPr>
            <p:nvPr/>
          </p:nvCxnSpPr>
          <p:spPr>
            <a:xfrm>
              <a:off x="5575499" y="1752876"/>
              <a:ext cx="0" cy="4359757"/>
            </a:xfrm>
            <a:prstGeom prst="line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4BC7BC83-6512-C6AF-072A-2DFA894DB4BF}"/>
                </a:ext>
              </a:extLst>
            </p:cNvPr>
            <p:cNvCxnSpPr>
              <a:cxnSpLocks/>
            </p:cNvCxnSpPr>
            <p:nvPr/>
          </p:nvCxnSpPr>
          <p:spPr>
            <a:xfrm>
              <a:off x="5122564" y="1752876"/>
              <a:ext cx="0" cy="4359757"/>
            </a:xfrm>
            <a:prstGeom prst="line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21F6EFC-431C-8140-42C8-F3A2E2B52633}"/>
                </a:ext>
              </a:extLst>
            </p:cNvPr>
            <p:cNvSpPr/>
            <p:nvPr/>
          </p:nvSpPr>
          <p:spPr>
            <a:xfrm>
              <a:off x="6995798" y="1585043"/>
              <a:ext cx="427133" cy="335666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7784D8B-68B0-21AE-BFE0-ED573AA37C10}"/>
                </a:ext>
              </a:extLst>
            </p:cNvPr>
            <p:cNvSpPr/>
            <p:nvPr/>
          </p:nvSpPr>
          <p:spPr>
            <a:xfrm>
              <a:off x="5137318" y="1576997"/>
              <a:ext cx="427133" cy="335666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82484E9-18A0-6C5E-955F-776C1AEF6540}"/>
                </a:ext>
              </a:extLst>
            </p:cNvPr>
            <p:cNvSpPr/>
            <p:nvPr/>
          </p:nvSpPr>
          <p:spPr>
            <a:xfrm>
              <a:off x="3686690" y="1576997"/>
              <a:ext cx="427133" cy="335666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7D6A7B9-4344-98EE-C23E-78A9C78C19D9}"/>
                </a:ext>
              </a:extLst>
            </p:cNvPr>
            <p:cNvSpPr/>
            <p:nvPr/>
          </p:nvSpPr>
          <p:spPr>
            <a:xfrm>
              <a:off x="4489610" y="1604383"/>
              <a:ext cx="427133" cy="335666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2D8CB299-E2DC-8313-B774-DFA2991F3091}"/>
              </a:ext>
            </a:extLst>
          </p:cNvPr>
          <p:cNvSpPr txBox="1"/>
          <p:nvPr/>
        </p:nvSpPr>
        <p:spPr>
          <a:xfrm>
            <a:off x="535262" y="1226634"/>
            <a:ext cx="466013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400" dirty="0"/>
          </a:p>
          <a:p>
            <a:r>
              <a:rPr lang="fr-FR" sz="1400" dirty="0"/>
              <a:t>De Mars à Avril 2019, le taux de conversion augmente. </a:t>
            </a:r>
          </a:p>
          <a:p>
            <a:endParaRPr lang="fr-FR" sz="1400" dirty="0"/>
          </a:p>
          <a:p>
            <a:endParaRPr lang="fr-FR" sz="1400" dirty="0"/>
          </a:p>
          <a:p>
            <a:endParaRPr lang="fr-FR" sz="1400" dirty="0"/>
          </a:p>
          <a:p>
            <a:r>
              <a:rPr lang="fr-FR" sz="1400" dirty="0"/>
              <a:t>De Avril à Juin 2019, le taux de conversion diminue.</a:t>
            </a:r>
          </a:p>
          <a:p>
            <a:endParaRPr lang="fr-FR" sz="1400" dirty="0"/>
          </a:p>
          <a:p>
            <a:endParaRPr lang="fr-FR" sz="1400" dirty="0"/>
          </a:p>
          <a:p>
            <a:endParaRPr lang="fr-FR" sz="1400" dirty="0"/>
          </a:p>
          <a:p>
            <a:r>
              <a:rPr lang="fr-FR" sz="1400" dirty="0"/>
              <a:t>De Juin à Juillet 2019, ,le taux de conversion est assez stable.</a:t>
            </a:r>
          </a:p>
          <a:p>
            <a:endParaRPr lang="fr-FR" sz="1400" dirty="0"/>
          </a:p>
          <a:p>
            <a:endParaRPr lang="fr-FR" sz="1400" dirty="0"/>
          </a:p>
          <a:p>
            <a:endParaRPr lang="fr-FR" sz="1400" dirty="0"/>
          </a:p>
          <a:p>
            <a:r>
              <a:rPr lang="fr-FR" sz="1400" dirty="0"/>
              <a:t>De Juillet 2019 à Février 2020, le taux de conversion chute drastiquement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AA0804-DC3E-DE2D-8CFD-97472E4F98B0}"/>
              </a:ext>
            </a:extLst>
          </p:cNvPr>
          <p:cNvSpPr/>
          <p:nvPr/>
        </p:nvSpPr>
        <p:spPr>
          <a:xfrm>
            <a:off x="606078" y="1213343"/>
            <a:ext cx="267630" cy="281746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9C5DFA-CC88-5FF4-235D-A95537BE8B41}"/>
              </a:ext>
            </a:extLst>
          </p:cNvPr>
          <p:cNvSpPr/>
          <p:nvPr/>
        </p:nvSpPr>
        <p:spPr>
          <a:xfrm>
            <a:off x="606078" y="2038643"/>
            <a:ext cx="267630" cy="281746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832BA2-F57A-D0D6-736D-997AA36720B2}"/>
              </a:ext>
            </a:extLst>
          </p:cNvPr>
          <p:cNvSpPr/>
          <p:nvPr/>
        </p:nvSpPr>
        <p:spPr>
          <a:xfrm>
            <a:off x="606078" y="2863943"/>
            <a:ext cx="267630" cy="281746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0B88DA-5F74-9173-3C4C-588A88D2C691}"/>
              </a:ext>
            </a:extLst>
          </p:cNvPr>
          <p:cNvSpPr/>
          <p:nvPr/>
        </p:nvSpPr>
        <p:spPr>
          <a:xfrm>
            <a:off x="617130" y="3782184"/>
            <a:ext cx="267630" cy="281746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F8AF647-2EE2-51FD-4964-071F9DED975D}"/>
              </a:ext>
            </a:extLst>
          </p:cNvPr>
          <p:cNvSpPr txBox="1"/>
          <p:nvPr/>
        </p:nvSpPr>
        <p:spPr>
          <a:xfrm>
            <a:off x="535262" y="4776826"/>
            <a:ext cx="50849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Bien que le nombre de visites sur le site augmente, le nombre de vente des clients ne cesse de diminuer ce qui fait que le taux de conversion décroit.</a:t>
            </a:r>
          </a:p>
        </p:txBody>
      </p:sp>
    </p:spTree>
    <p:extLst>
      <p:ext uri="{BB962C8B-B14F-4D97-AF65-F5344CB8AC3E}">
        <p14:creationId xmlns:p14="http://schemas.microsoft.com/office/powerpoint/2010/main" val="789629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D14ACD4D-1D55-BFD2-4053-8170F4222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121" y="791026"/>
            <a:ext cx="7023828" cy="5465390"/>
          </a:xfrm>
          <a:prstGeom prst="rect">
            <a:avLst/>
          </a:prstGeom>
          <a:noFill/>
          <a:ln w="19050">
            <a:noFill/>
          </a:ln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9196258-68C5-91E1-FB78-19486F784621}"/>
              </a:ext>
            </a:extLst>
          </p:cNvPr>
          <p:cNvSpPr txBox="1"/>
          <p:nvPr/>
        </p:nvSpPr>
        <p:spPr>
          <a:xfrm>
            <a:off x="3083582" y="726986"/>
            <a:ext cx="612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Evolution du chiffre d’affaires par catégorie de produit en 1 an</a:t>
            </a:r>
          </a:p>
        </p:txBody>
      </p:sp>
      <p:sp>
        <p:nvSpPr>
          <p:cNvPr id="6" name="Accolade ouvrante 5">
            <a:extLst>
              <a:ext uri="{FF2B5EF4-FFF2-40B4-BE49-F238E27FC236}">
                <a16:creationId xmlns:a16="http://schemas.microsoft.com/office/drawing/2014/main" id="{78CD3F9C-9D49-6470-7593-6279FF653819}"/>
              </a:ext>
            </a:extLst>
          </p:cNvPr>
          <p:cNvSpPr/>
          <p:nvPr/>
        </p:nvSpPr>
        <p:spPr>
          <a:xfrm rot="16200000">
            <a:off x="6242191" y="5007119"/>
            <a:ext cx="625032" cy="1684119"/>
          </a:xfrm>
          <a:prstGeom prst="leftBrac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Accolade ouvrante 6">
            <a:extLst>
              <a:ext uri="{FF2B5EF4-FFF2-40B4-BE49-F238E27FC236}">
                <a16:creationId xmlns:a16="http://schemas.microsoft.com/office/drawing/2014/main" id="{5583F39C-4DAB-07AB-86B6-B7713971D6BE}"/>
              </a:ext>
            </a:extLst>
          </p:cNvPr>
          <p:cNvSpPr/>
          <p:nvPr/>
        </p:nvSpPr>
        <p:spPr>
          <a:xfrm rot="16200000">
            <a:off x="9653121" y="4975925"/>
            <a:ext cx="625032" cy="1684120"/>
          </a:xfrm>
          <a:prstGeom prst="leftBrac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6BA299-CAB0-D451-F896-E4C1BDC34C58}"/>
              </a:ext>
            </a:extLst>
          </p:cNvPr>
          <p:cNvSpPr/>
          <p:nvPr/>
        </p:nvSpPr>
        <p:spPr>
          <a:xfrm>
            <a:off x="6372659" y="6209056"/>
            <a:ext cx="364096" cy="340758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611AA2-4325-F1A3-70F0-E41702C5126E}"/>
              </a:ext>
            </a:extLst>
          </p:cNvPr>
          <p:cNvSpPr/>
          <p:nvPr/>
        </p:nvSpPr>
        <p:spPr>
          <a:xfrm>
            <a:off x="9755446" y="6161695"/>
            <a:ext cx="420382" cy="340758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3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C209723-032B-79E8-223A-FEC6A31E35D4}"/>
              </a:ext>
            </a:extLst>
          </p:cNvPr>
          <p:cNvSpPr txBox="1"/>
          <p:nvPr/>
        </p:nvSpPr>
        <p:spPr>
          <a:xfrm>
            <a:off x="398750" y="1652829"/>
            <a:ext cx="41452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400" dirty="0"/>
          </a:p>
          <a:p>
            <a:r>
              <a:rPr lang="fr-FR" sz="1400" dirty="0"/>
              <a:t>De mars à juin 2019: Les clients achètent les produits High tech en proportion plus importantes que les biens de conso.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D4987C-F436-A871-497D-A00EDD1F4700}"/>
              </a:ext>
            </a:extLst>
          </p:cNvPr>
          <p:cNvSpPr/>
          <p:nvPr/>
        </p:nvSpPr>
        <p:spPr>
          <a:xfrm>
            <a:off x="443051" y="1526665"/>
            <a:ext cx="364096" cy="340758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1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C431947-D2A2-7AF1-218A-8A7AE7763719}"/>
              </a:ext>
            </a:extLst>
          </p:cNvPr>
          <p:cNvSpPr/>
          <p:nvPr/>
        </p:nvSpPr>
        <p:spPr>
          <a:xfrm>
            <a:off x="7420607" y="2293080"/>
            <a:ext cx="500141" cy="425673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FD7DDF-51E3-4517-292C-86BD5665016D}"/>
              </a:ext>
            </a:extLst>
          </p:cNvPr>
          <p:cNvSpPr/>
          <p:nvPr/>
        </p:nvSpPr>
        <p:spPr>
          <a:xfrm>
            <a:off x="7472173" y="1867423"/>
            <a:ext cx="397008" cy="358941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2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B91AD5F-DCF2-C9B7-D8AB-8EC2EECB6ECF}"/>
              </a:ext>
            </a:extLst>
          </p:cNvPr>
          <p:cNvSpPr txBox="1"/>
          <p:nvPr/>
        </p:nvSpPr>
        <p:spPr>
          <a:xfrm>
            <a:off x="379141" y="2810107"/>
            <a:ext cx="434598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sz="1400" dirty="0"/>
              <a:t>Juillet 2019: Apparition du chiffre d’affaires de la nourriture après sa mise en vente par le Grand Marché.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7C8F70C-8CC1-2607-FFB6-1B3439F597A0}"/>
              </a:ext>
            </a:extLst>
          </p:cNvPr>
          <p:cNvSpPr/>
          <p:nvPr/>
        </p:nvSpPr>
        <p:spPr>
          <a:xfrm>
            <a:off x="443051" y="2854712"/>
            <a:ext cx="364096" cy="27919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E7B54E-34B7-E794-FAF4-36B45E60E19C}"/>
              </a:ext>
            </a:extLst>
          </p:cNvPr>
          <p:cNvSpPr/>
          <p:nvPr/>
        </p:nvSpPr>
        <p:spPr>
          <a:xfrm>
            <a:off x="398750" y="3919102"/>
            <a:ext cx="364096" cy="338047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3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A9AA7B8-5C49-424B-69A8-F2192C3D1D28}"/>
              </a:ext>
            </a:extLst>
          </p:cNvPr>
          <p:cNvSpPr txBox="1"/>
          <p:nvPr/>
        </p:nvSpPr>
        <p:spPr>
          <a:xfrm>
            <a:off x="425415" y="3940548"/>
            <a:ext cx="434598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sz="1400" dirty="0"/>
              <a:t>Après Juillet 2019, la vente de nourriture est en constante évolution jusqu’à représenter 60% des ventes en Janvier et Février 2020. </a:t>
            </a:r>
          </a:p>
          <a:p>
            <a:endParaRPr lang="fr-FR" sz="1400" dirty="0"/>
          </a:p>
          <a:p>
            <a:r>
              <a:rPr lang="fr-FR" sz="1400" dirty="0"/>
              <a:t>En Novembre 2019 : La vente de nourriture croit tandis que la vente de produits high tech décroit jusqu’en janvier où il n’y a aucune vente car il n’y a plus de stock.</a:t>
            </a:r>
          </a:p>
        </p:txBody>
      </p:sp>
    </p:spTree>
    <p:extLst>
      <p:ext uri="{BB962C8B-B14F-4D97-AF65-F5344CB8AC3E}">
        <p14:creationId xmlns:p14="http://schemas.microsoft.com/office/powerpoint/2010/main" val="4129995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21.png">
            <a:extLst>
              <a:ext uri="{FF2B5EF4-FFF2-40B4-BE49-F238E27FC236}">
                <a16:creationId xmlns:a16="http://schemas.microsoft.com/office/drawing/2014/main" id="{76C2EEE3-7360-6B17-F518-FF830E12A47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460441" y="937021"/>
            <a:ext cx="7419372" cy="5062670"/>
          </a:xfrm>
          <a:prstGeom prst="rect">
            <a:avLst/>
          </a:prstGeom>
          <a:ln/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D0ABADA-8754-2451-E1D6-A4DBB5CC8D09}"/>
              </a:ext>
            </a:extLst>
          </p:cNvPr>
          <p:cNvSpPr txBox="1"/>
          <p:nvPr/>
        </p:nvSpPr>
        <p:spPr>
          <a:xfrm>
            <a:off x="2334157" y="743740"/>
            <a:ext cx="752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Evolution de la proportion du montant des commandes fournisseurs en 1 an</a:t>
            </a:r>
          </a:p>
        </p:txBody>
      </p:sp>
      <p:sp>
        <p:nvSpPr>
          <p:cNvPr id="7" name="Accolade ouvrante 6">
            <a:extLst>
              <a:ext uri="{FF2B5EF4-FFF2-40B4-BE49-F238E27FC236}">
                <a16:creationId xmlns:a16="http://schemas.microsoft.com/office/drawing/2014/main" id="{24C1C1E2-EBBD-102D-BBF8-FC237163CF6D}"/>
              </a:ext>
            </a:extLst>
          </p:cNvPr>
          <p:cNvSpPr/>
          <p:nvPr/>
        </p:nvSpPr>
        <p:spPr>
          <a:xfrm rot="16200000">
            <a:off x="6114684" y="4717307"/>
            <a:ext cx="601883" cy="1805461"/>
          </a:xfrm>
          <a:prstGeom prst="leftBrac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Accolade ouvrante 7">
            <a:extLst>
              <a:ext uri="{FF2B5EF4-FFF2-40B4-BE49-F238E27FC236}">
                <a16:creationId xmlns:a16="http://schemas.microsoft.com/office/drawing/2014/main" id="{01782D04-6FCC-6502-C475-39BA2BDDB0BF}"/>
              </a:ext>
            </a:extLst>
          </p:cNvPr>
          <p:cNvSpPr/>
          <p:nvPr/>
        </p:nvSpPr>
        <p:spPr>
          <a:xfrm rot="16200000">
            <a:off x="9750498" y="4676699"/>
            <a:ext cx="601883" cy="1886674"/>
          </a:xfrm>
          <a:prstGeom prst="leftBrac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E52BDADC-0697-7273-F7CF-346571563BB6}"/>
              </a:ext>
            </a:extLst>
          </p:cNvPr>
          <p:cNvSpPr/>
          <p:nvPr/>
        </p:nvSpPr>
        <p:spPr>
          <a:xfrm>
            <a:off x="7265906" y="1713045"/>
            <a:ext cx="596148" cy="44799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FAD6C1-3AE8-AA21-9957-CAEB2DF5BC03}"/>
              </a:ext>
            </a:extLst>
          </p:cNvPr>
          <p:cNvSpPr/>
          <p:nvPr/>
        </p:nvSpPr>
        <p:spPr>
          <a:xfrm>
            <a:off x="7329506" y="1271223"/>
            <a:ext cx="487498" cy="369332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2E8E84-2DFA-A12E-E53B-388D41A0755F}"/>
              </a:ext>
            </a:extLst>
          </p:cNvPr>
          <p:cNvSpPr/>
          <p:nvPr/>
        </p:nvSpPr>
        <p:spPr>
          <a:xfrm>
            <a:off x="6170298" y="6016921"/>
            <a:ext cx="490654" cy="369332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C3A7E0-6A8A-8FC1-7E8A-6842CE22B0F9}"/>
              </a:ext>
            </a:extLst>
          </p:cNvPr>
          <p:cNvSpPr/>
          <p:nvPr/>
        </p:nvSpPr>
        <p:spPr>
          <a:xfrm>
            <a:off x="9857843" y="5964561"/>
            <a:ext cx="490654" cy="369332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3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1A2FDB2-C47E-DB8A-321D-F8108915EFB9}"/>
              </a:ext>
            </a:extLst>
          </p:cNvPr>
          <p:cNvSpPr txBox="1"/>
          <p:nvPr/>
        </p:nvSpPr>
        <p:spPr>
          <a:xfrm>
            <a:off x="180065" y="2228900"/>
            <a:ext cx="385832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sz="1400" dirty="0"/>
              <a:t>Mars à Juin 2019: Le Grand Marché a commandé 60% de produit high tech et 40% de bien de conso.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02A9B9-FA63-ED9C-C5CB-84C8553A1E0D}"/>
              </a:ext>
            </a:extLst>
          </p:cNvPr>
          <p:cNvSpPr/>
          <p:nvPr/>
        </p:nvSpPr>
        <p:spPr>
          <a:xfrm>
            <a:off x="251885" y="2169129"/>
            <a:ext cx="416272" cy="37173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1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1CAE768-BABB-3AF2-7E02-CD1318B29110}"/>
              </a:ext>
            </a:extLst>
          </p:cNvPr>
          <p:cNvSpPr txBox="1"/>
          <p:nvPr/>
        </p:nvSpPr>
        <p:spPr>
          <a:xfrm>
            <a:off x="180065" y="3298828"/>
            <a:ext cx="4308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400" dirty="0"/>
          </a:p>
          <a:p>
            <a:endParaRPr lang="fr-FR" sz="1400" dirty="0"/>
          </a:p>
          <a:p>
            <a:r>
              <a:rPr lang="fr-FR" sz="1400" dirty="0"/>
              <a:t>Juillet 2019: Commence à commander de la marchandise alimentaire.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B6D217-3DB0-C9C3-9575-1E60FF6A42A1}"/>
              </a:ext>
            </a:extLst>
          </p:cNvPr>
          <p:cNvSpPr/>
          <p:nvPr/>
        </p:nvSpPr>
        <p:spPr>
          <a:xfrm>
            <a:off x="293514" y="3331725"/>
            <a:ext cx="412595" cy="349428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2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F928998-6BE4-2D10-4FBE-DABFAB4022B5}"/>
              </a:ext>
            </a:extLst>
          </p:cNvPr>
          <p:cNvSpPr txBox="1"/>
          <p:nvPr/>
        </p:nvSpPr>
        <p:spPr>
          <a:xfrm>
            <a:off x="224260" y="4574713"/>
            <a:ext cx="454330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sz="1400" dirty="0"/>
              <a:t>Novembre 2019: le grand marché ne commande plus de produit high tech  et prend seulement les biens de consommation et de l’alimentaire.</a:t>
            </a:r>
          </a:p>
          <a:p>
            <a:endParaRPr lang="fr-FR" sz="1400" dirty="0"/>
          </a:p>
          <a:p>
            <a:r>
              <a:rPr lang="fr-FR" sz="1400" dirty="0"/>
              <a:t>Les produits high tech offrent un bon chiffre d’affaires et sa disparition a provoqué une chute en Février 2019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1282FA-D3DA-C08C-5EE4-ED6B00363CC2}"/>
              </a:ext>
            </a:extLst>
          </p:cNvPr>
          <p:cNvSpPr/>
          <p:nvPr/>
        </p:nvSpPr>
        <p:spPr>
          <a:xfrm>
            <a:off x="312188" y="4489950"/>
            <a:ext cx="393922" cy="349428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893D9F91-DF8A-1381-AA04-1533EC49BB4C}"/>
              </a:ext>
            </a:extLst>
          </p:cNvPr>
          <p:cNvCxnSpPr>
            <a:cxnSpLocks/>
          </p:cNvCxnSpPr>
          <p:nvPr/>
        </p:nvCxnSpPr>
        <p:spPr>
          <a:xfrm>
            <a:off x="5423686" y="2297151"/>
            <a:ext cx="5805592" cy="0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C856D6CA-B490-7276-8706-B0F4ED9EC5A9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299774" y="1609626"/>
            <a:ext cx="1165515" cy="619274"/>
          </a:xfrm>
          <a:prstGeom prst="straightConnector1">
            <a:avLst/>
          </a:prstGeom>
          <a:ln w="9525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F35C5A59-3E00-CDB4-DA35-047D72D1E25C}"/>
              </a:ext>
            </a:extLst>
          </p:cNvPr>
          <p:cNvSpPr txBox="1"/>
          <p:nvPr/>
        </p:nvSpPr>
        <p:spPr>
          <a:xfrm>
            <a:off x="251885" y="1348016"/>
            <a:ext cx="4047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Le montant de commande est toujours plafonné à 10</a:t>
            </a:r>
          </a:p>
          <a:p>
            <a:r>
              <a:rPr lang="fr-FR" sz="1400" dirty="0"/>
              <a:t>Pour éviter les frais supplémentaires en stockage</a:t>
            </a:r>
          </a:p>
        </p:txBody>
      </p:sp>
    </p:spTree>
    <p:extLst>
      <p:ext uri="{BB962C8B-B14F-4D97-AF65-F5344CB8AC3E}">
        <p14:creationId xmlns:p14="http://schemas.microsoft.com/office/powerpoint/2010/main" val="3670831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DA730B9B-28A6-2054-CEB8-55D519E18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341" y="1198479"/>
            <a:ext cx="6971308" cy="5424522"/>
          </a:xfrm>
          <a:prstGeom prst="rect">
            <a:avLst/>
          </a:prstGeom>
          <a:solidFill>
            <a:srgbClr val="FF3300"/>
          </a:solidFill>
          <a:ln>
            <a:noFill/>
          </a:ln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F29CC4CB-4F79-1188-5A11-08C32EA247A6}"/>
              </a:ext>
            </a:extLst>
          </p:cNvPr>
          <p:cNvSpPr txBox="1"/>
          <p:nvPr/>
        </p:nvSpPr>
        <p:spPr>
          <a:xfrm>
            <a:off x="2837729" y="634673"/>
            <a:ext cx="7579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Évolution du temps passé sur le site (sessions ayant abouti à un achat) en 1 an</a:t>
            </a:r>
            <a:endParaRPr lang="fr-FR" b="1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D59135DC-CDCE-032C-0C69-6D8B22EB5E4C}"/>
              </a:ext>
            </a:extLst>
          </p:cNvPr>
          <p:cNvSpPr/>
          <p:nvPr/>
        </p:nvSpPr>
        <p:spPr>
          <a:xfrm>
            <a:off x="10529214" y="2319237"/>
            <a:ext cx="582829" cy="3590693"/>
          </a:xfrm>
          <a:prstGeom prst="ellipse">
            <a:avLst/>
          </a:prstGeom>
          <a:noFill/>
          <a:ln w="190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4CA1E4A-09CE-D860-0C68-E98EB45CE967}"/>
              </a:ext>
            </a:extLst>
          </p:cNvPr>
          <p:cNvSpPr txBox="1"/>
          <p:nvPr/>
        </p:nvSpPr>
        <p:spPr>
          <a:xfrm>
            <a:off x="468351" y="2085040"/>
            <a:ext cx="461660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400" dirty="0"/>
          </a:p>
          <a:p>
            <a:r>
              <a:rPr lang="fr-FR" sz="1400" dirty="0"/>
              <a:t>En février 2020: L’étendue est la plus longue de toutes les boite à moustaches.</a:t>
            </a:r>
          </a:p>
          <a:p>
            <a:r>
              <a:rPr lang="fr-FR" sz="1400" dirty="0"/>
              <a:t>Les clients ont passé moins de temps sur le site  environ 3 min et ont également passé le plus de temps sur le site 9,9 min.</a:t>
            </a:r>
          </a:p>
          <a:p>
            <a:endParaRPr lang="fr-FR" sz="1400" dirty="0"/>
          </a:p>
          <a:p>
            <a:r>
              <a:rPr lang="fr-FR" sz="1400" dirty="0"/>
              <a:t>Même plage de temps d’achat (4min à 10 min) que les graphiques 5 et 6, moment où il y a le plus d’achat et où les montant du panier est dans </a:t>
            </a:r>
            <a:r>
              <a:rPr lang="fr-FR" sz="1400"/>
              <a:t>une fourchette de 30 à 50.</a:t>
            </a:r>
            <a:endParaRPr lang="fr-FR" sz="1400" dirty="0"/>
          </a:p>
          <a:p>
            <a:endParaRPr lang="fr-FR" sz="1400" dirty="0"/>
          </a:p>
          <a:p>
            <a:r>
              <a:rPr lang="fr-FR" sz="1400" dirty="0"/>
              <a:t>Le chiffre d’affaires diminue et les produits high tech sont en rupture de stock après les fêtes de fin d’année. </a:t>
            </a:r>
          </a:p>
          <a:p>
            <a:endParaRPr lang="fr-FR" sz="1400" dirty="0"/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070117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B5D770-385F-5886-5540-21EC70A2C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882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8800" dirty="0">
                <a:solidFill>
                  <a:schemeClr val="bg1"/>
                </a:solidFill>
              </a:rPr>
              <a:t>Des questions?</a:t>
            </a:r>
          </a:p>
        </p:txBody>
      </p:sp>
    </p:spTree>
    <p:extLst>
      <p:ext uri="{BB962C8B-B14F-4D97-AF65-F5344CB8AC3E}">
        <p14:creationId xmlns:p14="http://schemas.microsoft.com/office/powerpoint/2010/main" val="19859026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744</TotalTime>
  <Words>590</Words>
  <Application>Microsoft Office PowerPoint</Application>
  <PresentationFormat>Grand écran</PresentationFormat>
  <Paragraphs>84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Rapport marketing mensuel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Des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marketing mensuel</dc:title>
  <dc:creator>Aurélie Bellony-Montout</dc:creator>
  <cp:lastModifiedBy>Aurélie Bellony-Montout</cp:lastModifiedBy>
  <cp:revision>102</cp:revision>
  <dcterms:created xsi:type="dcterms:W3CDTF">2022-12-21T22:46:20Z</dcterms:created>
  <dcterms:modified xsi:type="dcterms:W3CDTF">2022-12-28T23:00:26Z</dcterms:modified>
</cp:coreProperties>
</file>