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5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45" d="100"/>
          <a:sy n="45" d="100"/>
        </p:scale>
        <p:origin x="53" y="8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EF5254-97D5-4FB2-9626-2B2CB0E597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3D52F9B-A45A-48DB-BB16-D046FE58FD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8539B1-2D75-46A4-B04C-61234F296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B1E0D-9A6D-4E8B-842A-44F6C2D86476}" type="datetimeFigureOut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11147D-D313-41F8-9F24-D48D1DE08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AAAE7B-5A77-45C9-9756-718BD67FD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54B7B-AA05-4521-BBC6-27ACC9ADC4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1982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2D6D7F-07C7-4EFD-B4A7-EFEA3ECE1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71C6016-AB2E-4CDA-91B1-29F6E2594A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3DD1F9-58DD-4BB3-85F8-D5A4594D2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B1E0D-9A6D-4E8B-842A-44F6C2D86476}" type="datetimeFigureOut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DFAB04-84A0-45FD-A13D-2C048212F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1927B1-EAF4-4249-93D9-0C164FC31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54B7B-AA05-4521-BBC6-27ACC9ADC4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5425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FD6A26B-4236-44B3-9F55-D2F178FFE1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D439E8E-0550-4BDE-BDB3-9FC7E6617E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B2A31F-6445-44D9-8948-BC88F9318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B1E0D-9A6D-4E8B-842A-44F6C2D86476}" type="datetimeFigureOut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CEB5E2-4212-4933-ABF3-6F3AC4B7C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53612C-0DCD-4906-AB15-C88F4602E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54B7B-AA05-4521-BBC6-27ACC9ADC4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7202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6EF681-FA95-48C1-992C-CED7A78B5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CB5DBE-3680-4380-9956-878BC6ADF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1C195C-E290-4D9C-AEBB-89AE0AC81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B1E0D-9A6D-4E8B-842A-44F6C2D86476}" type="datetimeFigureOut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6C8E52-508B-4F50-81A6-EE63D9EBB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51B8FE-E947-402B-BF0D-502A7D1FA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54B7B-AA05-4521-BBC6-27ACC9ADC4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591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EF5A8D-0057-44F9-8E06-B2654D6AF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81B923-D918-4C18-94D1-2114CF3D32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0B7EB1-E985-4FC2-91E4-BD4D996D7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B1E0D-9A6D-4E8B-842A-44F6C2D86476}" type="datetimeFigureOut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A48FE8-8706-499D-AAA1-7151F8279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0F3765-3EA2-4759-80CE-854F95CB0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54B7B-AA05-4521-BBC6-27ACC9ADC4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3841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D6B5FB-EFDD-43FB-BBFE-EA1A6D3F8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372050-CC3E-4790-8417-19BD2F22A8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CFBA62D-EB30-403E-87C6-969473356A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F8101B-3165-4968-81D1-7107EC5F5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B1E0D-9A6D-4E8B-842A-44F6C2D86476}" type="datetimeFigureOut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235DBC-8C0B-4AB8-B876-7B150729B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129BD5-C48F-4569-929F-0C26A877B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54B7B-AA05-4521-BBC6-27ACC9ADC4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09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57FBD1-86DD-491E-8B07-039FFAB4D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DCF1C0-14EE-4561-8B0E-561A1553F7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E0DE399-E643-49D9-9B7F-84B07A644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B4DBCFD-EEA6-4036-9D22-2F271FBFEF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8F156C9-FC1A-49D0-9524-D378D46242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B18063C-CDFC-4DEC-82F1-8C536241D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B1E0D-9A6D-4E8B-842A-44F6C2D86476}" type="datetimeFigureOut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D97E07C-E713-4862-A28F-33635CA0E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96615E2-F4D0-430D-8D52-634A881D4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54B7B-AA05-4521-BBC6-27ACC9ADC4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9797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369D25-4641-48A1-B0E2-888CEB745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E722FB6-0DD4-49E5-A792-AA948AF0C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B1E0D-9A6D-4E8B-842A-44F6C2D86476}" type="datetimeFigureOut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DC5383F-205F-448D-B527-EAC841A11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A61CA1B-2859-4F94-99D7-01E3655D7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54B7B-AA05-4521-BBC6-27ACC9ADC4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3577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743840D-C204-4A0C-B3E2-EB13005A8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B1E0D-9A6D-4E8B-842A-44F6C2D86476}" type="datetimeFigureOut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B2AB515-9ED6-42E3-8566-B40CFACDF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392C4F-07EA-45A9-B5FD-5FDB258BC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54B7B-AA05-4521-BBC6-27ACC9ADC4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852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96823D-E2FE-4D2A-A9CB-F361685D0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93FEA2-B54D-4C71-974E-63DE66CFE2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7C32991-C60E-4CAE-B77F-10949FBB44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3147508-11DD-48A9-9C9E-52A52C2C2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B1E0D-9A6D-4E8B-842A-44F6C2D86476}" type="datetimeFigureOut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8ECAB1-8E22-437F-9957-0182E0BC1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5B29A6-F9C9-4F9C-9D55-F609B17D0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54B7B-AA05-4521-BBC6-27ACC9ADC4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248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42E0C7-7813-43B1-A4CC-D80FE0590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BF337FC-1E24-41F6-81AE-DEBFBCB8B0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962ACA2-BD69-4279-8575-1824D2F3ED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486B917-E9BF-49C4-A423-3684895C8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B1E0D-9A6D-4E8B-842A-44F6C2D86476}" type="datetimeFigureOut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DC570C-A729-4705-856A-DC1C7933F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D9CDE6-937F-42B5-9E90-512787547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54B7B-AA05-4521-BBC6-27ACC9ADC4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895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0E34FFA-3912-4040-BFEF-DC5E9CE74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2EE48DF-7982-450D-9BDC-6C11ACD775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9AD733-D00C-4D96-BA59-142F5719DA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BB1E0D-9A6D-4E8B-842A-44F6C2D86476}" type="datetimeFigureOut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1D9D20-312F-4E85-94CC-9327E7B93D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9A8609-D91B-48FD-9882-70936B37A9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A54B7B-AA05-4521-BBC6-27ACC9ADC4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4265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6.png"/><Relationship Id="rId7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slide" Target="slide8.xml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" Target="slide20.xml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A9E8590-9722-4FFD-8733-01AC69EFE4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7126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002DDB9-E4D0-4D92-8086-6B7E5C0F6DDD}"/>
              </a:ext>
            </a:extLst>
          </p:cNvPr>
          <p:cNvSpPr txBox="1"/>
          <p:nvPr/>
        </p:nvSpPr>
        <p:spPr>
          <a:xfrm>
            <a:off x="457202" y="994546"/>
            <a:ext cx="1168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Bi-Directional Attention Flow For Machine Comprehension</a:t>
            </a:r>
            <a:endParaRPr lang="ko-KR" alt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22AF97-E760-46E9-A2BD-A7ED9CFE607E}"/>
              </a:ext>
            </a:extLst>
          </p:cNvPr>
          <p:cNvSpPr txBox="1"/>
          <p:nvPr/>
        </p:nvSpPr>
        <p:spPr>
          <a:xfrm>
            <a:off x="5020733" y="2638846"/>
            <a:ext cx="2692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/>
              <a:t>ICLR</a:t>
            </a:r>
            <a:r>
              <a:rPr lang="en-US" altLang="ko-KR" sz="2800" dirty="0"/>
              <a:t> 2017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0084354-F578-44E7-97F8-A47ED2AA372D}"/>
              </a:ext>
            </a:extLst>
          </p:cNvPr>
          <p:cNvSpPr/>
          <p:nvPr/>
        </p:nvSpPr>
        <p:spPr>
          <a:xfrm>
            <a:off x="2396066" y="4136926"/>
            <a:ext cx="794173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/>
              <a:t>Minjoon</a:t>
            </a:r>
            <a:r>
              <a:rPr lang="en-US" altLang="ko-KR" dirty="0"/>
              <a:t> </a:t>
            </a:r>
            <a:r>
              <a:rPr lang="en-US" altLang="ko-KR" dirty="0" err="1"/>
              <a:t>Seo</a:t>
            </a:r>
            <a:r>
              <a:rPr lang="en-US" altLang="ko-KR" dirty="0"/>
              <a:t>, Aniruddha </a:t>
            </a:r>
            <a:r>
              <a:rPr lang="en-US" altLang="ko-KR" dirty="0" err="1"/>
              <a:t>Kembhavi</a:t>
            </a:r>
            <a:r>
              <a:rPr lang="en-US" altLang="ko-KR" dirty="0"/>
              <a:t>, Ali Farhadi, </a:t>
            </a:r>
            <a:r>
              <a:rPr lang="en-US" altLang="ko-KR" dirty="0" err="1"/>
              <a:t>Hananneh</a:t>
            </a:r>
            <a:r>
              <a:rPr lang="en-US" altLang="ko-KR" dirty="0"/>
              <a:t> </a:t>
            </a:r>
            <a:r>
              <a:rPr lang="en-US" altLang="ko-KR" dirty="0" err="1"/>
              <a:t>Hajishirzi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    University of Washington, Allen Institute Artificial Intelligence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51891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B834CFAF-53B4-4366-BEF2-1F15BD7137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845" y="783955"/>
            <a:ext cx="1152525" cy="1619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764C1D6-696A-4F42-AAC5-69D0834CDE5B}"/>
              </a:ext>
            </a:extLst>
          </p:cNvPr>
          <p:cNvSpPr txBox="1"/>
          <p:nvPr/>
        </p:nvSpPr>
        <p:spPr>
          <a:xfrm>
            <a:off x="254000" y="359426"/>
            <a:ext cx="1168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Model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E2532E-9668-4227-9049-5EBC3EA2B38E}"/>
              </a:ext>
            </a:extLst>
          </p:cNvPr>
          <p:cNvSpPr txBox="1"/>
          <p:nvPr/>
        </p:nvSpPr>
        <p:spPr>
          <a:xfrm>
            <a:off x="316844" y="3183926"/>
            <a:ext cx="11684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</a:rPr>
              <a:t>4.  Attention Flow Layer</a:t>
            </a:r>
          </a:p>
          <a:p>
            <a:r>
              <a:rPr lang="en-US" altLang="ko-KR" dirty="0"/>
              <a:t>  - Associate a query with a context.</a:t>
            </a:r>
          </a:p>
          <a:p>
            <a:r>
              <a:rPr lang="en-US" altLang="ko-KR" dirty="0"/>
              <a:t>  - Here, it goes in two directions. One is </a:t>
            </a:r>
            <a:r>
              <a:rPr lang="en-US" altLang="ko-KR" dirty="0" err="1">
                <a:solidFill>
                  <a:schemeClr val="accent2"/>
                </a:solidFill>
              </a:rPr>
              <a:t>Query2Context</a:t>
            </a:r>
            <a:r>
              <a:rPr lang="en-US" altLang="ko-KR" dirty="0">
                <a:solidFill>
                  <a:schemeClr val="accent2"/>
                </a:solidFill>
              </a:rPr>
              <a:t>,</a:t>
            </a:r>
            <a:r>
              <a:rPr lang="en-US" altLang="ko-KR" dirty="0"/>
              <a:t> which is a process for learning which information of Context is related to Query, and the other is </a:t>
            </a:r>
            <a:r>
              <a:rPr lang="en-US" altLang="ko-KR" dirty="0" err="1">
                <a:solidFill>
                  <a:schemeClr val="accent6"/>
                </a:solidFill>
              </a:rPr>
              <a:t>Context2Query</a:t>
            </a:r>
            <a:r>
              <a:rPr lang="en-US" altLang="ko-KR" dirty="0"/>
              <a:t>, which is a process for learning which information of Query is related to Context. This is why Bi-Directional Attention Flow (</a:t>
            </a:r>
            <a:r>
              <a:rPr lang="en-US" altLang="ko-KR" dirty="0" err="1"/>
              <a:t>BiDAF</a:t>
            </a:r>
            <a:r>
              <a:rPr lang="en-US" altLang="ko-KR" dirty="0"/>
              <a:t>) is called.</a:t>
            </a:r>
          </a:p>
          <a:p>
            <a:r>
              <a:rPr lang="en-US" altLang="ko-KR" dirty="0"/>
              <a:t>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911FF34-80B4-4BAA-9644-740B7DE040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845" y="1155650"/>
            <a:ext cx="6986328" cy="181850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032586D-4CBD-4301-8D1B-9E7171BA76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3173" y="1207653"/>
            <a:ext cx="2047875" cy="17145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0A86CCA-6E25-43B9-8E7A-F82F097234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32038" y="1212159"/>
            <a:ext cx="1971675" cy="165735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BFF3D98B-737D-4485-8782-E6ABB3B305EC}"/>
              </a:ext>
            </a:extLst>
          </p:cNvPr>
          <p:cNvSpPr/>
          <p:nvPr/>
        </p:nvSpPr>
        <p:spPr>
          <a:xfrm>
            <a:off x="316844" y="1155650"/>
            <a:ext cx="1279199" cy="114517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FE452B5-9BD3-4168-9C97-639CF0DFD061}"/>
                  </a:ext>
                </a:extLst>
              </p:cNvPr>
              <p:cNvSpPr txBox="1"/>
              <p:nvPr/>
            </p:nvSpPr>
            <p:spPr>
              <a:xfrm>
                <a:off x="316844" y="3178680"/>
                <a:ext cx="11684000" cy="35720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rgbClr val="C00000"/>
                    </a:solidFill>
                  </a:rPr>
                  <a:t>4.  Attention Flow Layer</a:t>
                </a:r>
              </a:p>
              <a:p>
                <a:r>
                  <a:rPr lang="en-US" altLang="ko-KR" dirty="0"/>
                  <a:t>  - Both of these attentions, which will be discussed below, </a:t>
                </a:r>
                <a:r>
                  <a:rPr lang="en-US" altLang="ko-KR" dirty="0">
                    <a:solidFill>
                      <a:schemeClr val="accent2"/>
                    </a:solidFill>
                  </a:rPr>
                  <a:t>are derived from a shared similarity matrix</a:t>
                </a:r>
                <a:r>
                  <a:rPr lang="en-US" altLang="ko-KR" dirty="0"/>
                  <a:t>,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sup>
                    </m:sSup>
                  </m:oMath>
                </a14:m>
                <a:r>
                  <a:rPr lang="en-US" altLang="ko-KR" dirty="0"/>
                  <a:t>, between the contextual embeddings of the context(H) and the query(U),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𝑡𝑗</m:t>
                        </m:r>
                      </m:sub>
                    </m:sSub>
                  </m:oMath>
                </a14:m>
                <a:r>
                  <a:rPr lang="en-US" altLang="ko-KR" dirty="0"/>
                  <a:t> indicates the similarity between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ko-KR" dirty="0"/>
                  <a:t>-</a:t>
                </a:r>
                <a:r>
                  <a:rPr lang="en-US" altLang="ko-KR" dirty="0" err="1"/>
                  <a:t>th</a:t>
                </a:r>
                <a:r>
                  <a:rPr lang="en-US" altLang="ko-KR" dirty="0"/>
                  <a:t> context word and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ko-KR" dirty="0"/>
                  <a:t>-</a:t>
                </a:r>
                <a:r>
                  <a:rPr lang="en-US" altLang="ko-KR" dirty="0" err="1"/>
                  <a:t>th</a:t>
                </a:r>
                <a:r>
                  <a:rPr lang="en-US" altLang="ko-KR" dirty="0"/>
                  <a:t> query word. The similarity matrix is computed by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𝑡𝑗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ko-KR" alt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⋯(1)</m:t>
                      </m:r>
                    </m:oMath>
                  </m:oMathPara>
                </a14:m>
                <a:endParaRPr lang="en-US" altLang="ko-KR" b="0" dirty="0">
                  <a:ea typeface="Cambria Math" panose="02040503050406030204" pitchFamily="18" charset="0"/>
                </a:endParaRPr>
              </a:p>
              <a:p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ko-KR" dirty="0"/>
                  <a:t> : is a trainable scalar function that encodes the similarity between its two input vectors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dirty="0"/>
                  <a:t> is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ko-KR" dirty="0"/>
                  <a:t>-</a:t>
                </a:r>
                <a:r>
                  <a:rPr lang="en-US" altLang="ko-KR" dirty="0" err="1"/>
                  <a:t>th</a:t>
                </a:r>
                <a:r>
                  <a:rPr lang="en-US" altLang="ko-KR" dirty="0"/>
                  <a:t> column vector of H,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ko-KR" dirty="0"/>
                  <a:t> is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ko-KR" dirty="0"/>
                  <a:t>-</a:t>
                </a:r>
                <a:r>
                  <a:rPr lang="en-US" altLang="ko-KR" dirty="0" err="1"/>
                  <a:t>th</a:t>
                </a:r>
                <a:r>
                  <a:rPr lang="en-US" altLang="ko-KR" dirty="0"/>
                  <a:t> column vector of U. We choose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⊙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ko-KR" dirty="0"/>
              </a:p>
              <a:p>
                <a:r>
                  <a:rPr lang="en-US" altLang="ko-KR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altLang="ko-KR" dirty="0"/>
                  <a:t> is a trainable weight vectors, </a:t>
                </a:r>
                <a:r>
                  <a:rPr lang="ko-KR" altLang="en-US" dirty="0"/>
                  <a:t>⊙</a:t>
                </a:r>
                <a:r>
                  <a:rPr lang="en-US" altLang="ko-KR" dirty="0"/>
                  <a:t> is elementwise multiplication, [;] is vector concatenation across row. </a:t>
                </a:r>
                <a:br>
                  <a:rPr lang="en-US" altLang="ko-KR" dirty="0"/>
                </a:br>
                <a:r>
                  <a:rPr lang="en-US" altLang="ko-KR" dirty="0"/>
                  <a:t>  - Now we use S to obtain the attentions and the attended vectors in both directions.</a:t>
                </a:r>
              </a:p>
              <a:p>
                <a:endParaRPr lang="en-US" altLang="ko-KR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FE452B5-9BD3-4168-9C97-639CF0DFD0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844" y="3178680"/>
                <a:ext cx="11684000" cy="3572003"/>
              </a:xfrm>
              <a:prstGeom prst="rect">
                <a:avLst/>
              </a:prstGeom>
              <a:blipFill>
                <a:blip r:embed="rId6"/>
                <a:stretch>
                  <a:fillRect l="-469" t="-8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8845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1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B834CFAF-53B4-4366-BEF2-1F15BD7137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845" y="783955"/>
            <a:ext cx="1152525" cy="1619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764C1D6-696A-4F42-AAC5-69D0834CDE5B}"/>
              </a:ext>
            </a:extLst>
          </p:cNvPr>
          <p:cNvSpPr txBox="1"/>
          <p:nvPr/>
        </p:nvSpPr>
        <p:spPr>
          <a:xfrm>
            <a:off x="254000" y="340578"/>
            <a:ext cx="1168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Model</a:t>
            </a:r>
            <a:endParaRPr lang="ko-KR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1E2532E-9668-4227-9049-5EBC3EA2B38E}"/>
                  </a:ext>
                </a:extLst>
              </p:cNvPr>
              <p:cNvSpPr txBox="1"/>
              <p:nvPr/>
            </p:nvSpPr>
            <p:spPr>
              <a:xfrm>
                <a:off x="316844" y="3198971"/>
                <a:ext cx="11684000" cy="29788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rgbClr val="C00000"/>
                    </a:solidFill>
                  </a:rPr>
                  <a:t>4.  Attention Flow Layer</a:t>
                </a:r>
              </a:p>
              <a:p>
                <a:r>
                  <a:rPr lang="en-US" altLang="ko-KR" dirty="0"/>
                  <a:t>  º </a:t>
                </a:r>
                <a:r>
                  <a:rPr lang="en-US" altLang="ko-KR" dirty="0">
                    <a:solidFill>
                      <a:schemeClr val="accent6"/>
                    </a:solidFill>
                  </a:rPr>
                  <a:t>Context-to-query Attention</a:t>
                </a:r>
              </a:p>
              <a:p>
                <a:r>
                  <a:rPr lang="en-US" altLang="ko-KR" dirty="0"/>
                  <a:t>    -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 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sup>
                    </m:sSup>
                  </m:oMath>
                </a14:m>
                <a:r>
                  <a:rPr lang="en-US" altLang="ko-KR" dirty="0"/>
                  <a:t> represent the attention weights on the query words by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ko-KR" dirty="0"/>
                  <a:t>-</a:t>
                </a:r>
                <a:r>
                  <a:rPr lang="en-US" altLang="ko-KR" dirty="0" err="1"/>
                  <a:t>th</a:t>
                </a:r>
                <a:r>
                  <a:rPr lang="en-US" altLang="ko-KR" dirty="0"/>
                  <a:t> context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word,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𝑡𝑗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nary>
                  </m:oMath>
                </a14:m>
                <a:r>
                  <a:rPr lang="en-US" altLang="ko-KR" dirty="0"/>
                  <a:t> for all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altLang="ko-KR" dirty="0"/>
              </a:p>
              <a:p>
                <a:r>
                  <a:rPr lang="en-US" altLang="ko-KR" dirty="0"/>
                  <a:t>    - The attention weight is computed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𝑠𝑜𝑓𝑡𝑚𝑎𝑥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: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 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sup>
                    </m:sSup>
                  </m:oMath>
                </a14:m>
                <a:r>
                  <a:rPr lang="en-US" altLang="ko-KR" dirty="0"/>
                  <a:t>, and subsequently each attended query vector is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𝑡𝑗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ko-KR" dirty="0"/>
                  <a:t> . Hence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altLang="ko-KR" dirty="0"/>
                  <a:t> is a </a:t>
                </a:r>
                <a:r>
                  <a:rPr lang="en-US" altLang="ko-KR" dirty="0" err="1"/>
                  <a:t>2d</a:t>
                </a:r>
                <a:r>
                  <a:rPr lang="en-US" altLang="ko-KR" dirty="0"/>
                  <a:t>-by-T matrix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  º </a:t>
                </a:r>
                <a:r>
                  <a:rPr lang="en-US" altLang="ko-KR" dirty="0">
                    <a:solidFill>
                      <a:schemeClr val="accent2"/>
                    </a:solidFill>
                  </a:rPr>
                  <a:t>Query-to-Context Attention</a:t>
                </a:r>
              </a:p>
              <a:p>
                <a:r>
                  <a:rPr lang="en-US" altLang="ko-KR" dirty="0"/>
                  <a:t>    - We obtain the attention weights on the context words by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𝑠𝑜𝑓𝑡𝑚𝑎𝑥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𝑐𝑜𝑙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ko-KR" dirty="0"/>
                  <a:t>, where the maximum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𝑐𝑜𝑙</m:t>
                        </m:r>
                      </m:sub>
                    </m:sSub>
                  </m:oMath>
                </a14:m>
                <a:r>
                  <a:rPr lang="en-US" altLang="ko-KR" dirty="0"/>
                  <a:t> is performed across the column.</a:t>
                </a:r>
              </a:p>
              <a:p>
                <a:r>
                  <a:rPr lang="en-US" altLang="ko-KR" dirty="0"/>
                  <a:t>    - Then the attended context vector is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</m:e>
                    </m:nary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altLang="ko-KR" dirty="0"/>
                  <a:t> , Hence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acc>
                  </m:oMath>
                </a14:m>
                <a:r>
                  <a:rPr lang="en-US" altLang="ko-KR" dirty="0"/>
                  <a:t> is a </a:t>
                </a:r>
                <a:r>
                  <a:rPr lang="en-US" altLang="ko-KR" dirty="0" err="1"/>
                  <a:t>2d</a:t>
                </a:r>
                <a:r>
                  <a:rPr lang="en-US" altLang="ko-KR" dirty="0"/>
                  <a:t>-by-T matrix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1E2532E-9668-4227-9049-5EBC3EA2B3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844" y="3198971"/>
                <a:ext cx="11684000" cy="2978892"/>
              </a:xfrm>
              <a:prstGeom prst="rect">
                <a:avLst/>
              </a:prstGeom>
              <a:blipFill>
                <a:blip r:embed="rId3"/>
                <a:stretch>
                  <a:fillRect l="-469" t="-1230" b="-227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>
            <a:extLst>
              <a:ext uri="{FF2B5EF4-FFF2-40B4-BE49-F238E27FC236}">
                <a16:creationId xmlns:a16="http://schemas.microsoft.com/office/drawing/2014/main" id="{F911FF34-80B4-4BAA-9644-740B7DE040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845" y="1144828"/>
            <a:ext cx="6986328" cy="181850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032586D-4CBD-4301-8D1B-9E7171BA76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84043" y="1322417"/>
            <a:ext cx="2300197" cy="192574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0A86CCA-6E25-43B9-8E7A-F82F097234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50749" y="1322418"/>
            <a:ext cx="2097746" cy="1876554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BFF3D98B-737D-4485-8782-E6ABB3B305EC}"/>
              </a:ext>
            </a:extLst>
          </p:cNvPr>
          <p:cNvSpPr/>
          <p:nvPr/>
        </p:nvSpPr>
        <p:spPr>
          <a:xfrm>
            <a:off x="316844" y="1144828"/>
            <a:ext cx="1279199" cy="114517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1EF62C0-2C9F-4327-9D7D-D56832F849EA}"/>
                  </a:ext>
                </a:extLst>
              </p:cNvPr>
              <p:cNvSpPr txBox="1"/>
              <p:nvPr/>
            </p:nvSpPr>
            <p:spPr>
              <a:xfrm>
                <a:off x="316844" y="3219498"/>
                <a:ext cx="11684000" cy="26566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rabicPeriod" startAt="4"/>
                </a:pPr>
                <a:r>
                  <a:rPr lang="en-US" altLang="ko-KR" dirty="0">
                    <a:solidFill>
                      <a:srgbClr val="C00000"/>
                    </a:solidFill>
                  </a:rPr>
                  <a:t>Attention Flow Layer</a:t>
                </a:r>
              </a:p>
              <a:p>
                <a:endParaRPr lang="en-US" altLang="ko-KR" dirty="0">
                  <a:solidFill>
                    <a:srgbClr val="C00000"/>
                  </a:solidFill>
                </a:endParaRPr>
              </a:p>
              <a:p>
                <a:r>
                  <a:rPr lang="en-US" altLang="ko-KR" dirty="0">
                    <a:solidFill>
                      <a:schemeClr val="tx1"/>
                    </a:solidFill>
                  </a:rPr>
                  <a:t>  - Finally, the contextual embeddings and the attention vectors are combined together to yield G: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     </m:t>
                        </m:r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d>
                      <m:d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acc>
                          <m:accPr>
                            <m:chr m:val="̃"/>
                            <m:ctrlP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acc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acc>
                          <m:accPr>
                            <m:chr m:val="̃"/>
                            <m:ctrlP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 </m:t>
                    </m:r>
                    <m:sSup>
                      <m:sSup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 </a:t>
                </a:r>
              </a:p>
              <a:p>
                <a:endParaRPr lang="en-US" altLang="ko-KR" dirty="0">
                  <a:solidFill>
                    <a:schemeClr val="tx1"/>
                  </a:solidFill>
                </a:endParaRPr>
              </a:p>
              <a:p>
                <a:r>
                  <a:rPr lang="en-US" altLang="ko-KR" dirty="0"/>
                  <a:t>  -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 is a trainable vector function that fuses its(three) input vectors, A simple concatenation as following still shows good performance in our experiments:</a:t>
                </a:r>
              </a:p>
              <a:p>
                <a:r>
                  <a:rPr lang="en-US" altLang="ko-KR" dirty="0">
                    <a:solidFill>
                      <a:schemeClr val="tx1"/>
                    </a:solidFill>
                  </a:rPr>
                  <a:t>    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d>
                      <m:d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acc>
                          <m:accPr>
                            <m:chr m:val="̃"/>
                            <m:ctrlP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acc>
                          <m:accPr>
                            <m:chr m:val="̃"/>
                            <m:ctrlP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</m:d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; </m:t>
                        </m:r>
                        <m:acc>
                          <m:accPr>
                            <m:chr m:val="̃"/>
                            <m:ctrlP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⊙</m:t>
                        </m:r>
                        <m:acc>
                          <m:accPr>
                            <m:chr m:val="̃"/>
                            <m:ctrlP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; </m:t>
                        </m:r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⊙</m:t>
                        </m:r>
                        <m:acc>
                          <m:accPr>
                            <m:chr m:val="̃"/>
                            <m:ctrlP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</m:d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 </m:t>
                    </m:r>
                    <m:sSup>
                      <m:sSup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</m:t>
                        </m:r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 (</a:t>
                </a:r>
                <a:r>
                  <a:rPr lang="en-US" altLang="ko-KR" dirty="0" err="1">
                    <a:solidFill>
                      <a:schemeClr val="tx1"/>
                    </a:solidFill>
                  </a:rPr>
                  <a:t>i,e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=8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) </a:t>
                </a:r>
              </a:p>
              <a:p>
                <a:r>
                  <a:rPr lang="en-US" altLang="ko-KR" dirty="0"/>
                  <a:t>  </a:t>
                </a: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1EF62C0-2C9F-4327-9D7D-D56832F849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844" y="3219498"/>
                <a:ext cx="11684000" cy="2656625"/>
              </a:xfrm>
              <a:prstGeom prst="rect">
                <a:avLst/>
              </a:prstGeom>
              <a:blipFill>
                <a:blip r:embed="rId7"/>
                <a:stretch>
                  <a:fillRect l="-574" t="-2064" r="-5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A53613E-2E8E-4E6C-A210-29A8AB577A6B}"/>
                  </a:ext>
                </a:extLst>
              </p:cNvPr>
              <p:cNvSpPr txBox="1"/>
              <p:nvPr/>
            </p:nvSpPr>
            <p:spPr>
              <a:xfrm>
                <a:off x="8085701" y="3149911"/>
                <a:ext cx="427839" cy="3761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</m:acc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5A53613E-2E8E-4E6C-A210-29A8AB577A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5701" y="3149911"/>
                <a:ext cx="427839" cy="376193"/>
              </a:xfrm>
              <a:prstGeom prst="rect">
                <a:avLst/>
              </a:prstGeom>
              <a:blipFill rotWithShape="1">
                <a:blip r:embed="rId8"/>
                <a:stretch>
                  <a:fillRect t="-6557" r="-1126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169078D-8531-45F4-AE34-C16E053F1F26}"/>
                  </a:ext>
                </a:extLst>
              </p:cNvPr>
              <p:cNvSpPr txBox="1"/>
              <p:nvPr/>
            </p:nvSpPr>
            <p:spPr>
              <a:xfrm>
                <a:off x="10346384" y="3163696"/>
                <a:ext cx="427839" cy="3761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acc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B169078D-8531-45F4-AE34-C16E053F1F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6384" y="3163696"/>
                <a:ext cx="427839" cy="376193"/>
              </a:xfrm>
              <a:prstGeom prst="rect">
                <a:avLst/>
              </a:prstGeom>
              <a:blipFill rotWithShape="1">
                <a:blip r:embed="rId9"/>
                <a:stretch>
                  <a:fillRect t="-6452" r="-142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3801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B834CFAF-53B4-4366-BEF2-1F15BD7137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845" y="783955"/>
            <a:ext cx="1152525" cy="1619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764C1D6-696A-4F42-AAC5-69D0834CDE5B}"/>
              </a:ext>
            </a:extLst>
          </p:cNvPr>
          <p:cNvSpPr txBox="1"/>
          <p:nvPr/>
        </p:nvSpPr>
        <p:spPr>
          <a:xfrm>
            <a:off x="254000" y="350001"/>
            <a:ext cx="1168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Model</a:t>
            </a:r>
            <a:endParaRPr lang="ko-KR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1EF62C0-2C9F-4327-9D7D-D56832F849EA}"/>
                  </a:ext>
                </a:extLst>
              </p:cNvPr>
              <p:cNvSpPr txBox="1"/>
              <p:nvPr/>
            </p:nvSpPr>
            <p:spPr>
              <a:xfrm>
                <a:off x="316844" y="3276517"/>
                <a:ext cx="11684000" cy="26521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accent4">
                        <a:lumMod val="75000"/>
                      </a:schemeClr>
                    </a:solidFill>
                  </a:rPr>
                  <a:t>5.  Modeling Layer</a:t>
                </a:r>
              </a:p>
              <a:p>
                <a:r>
                  <a:rPr lang="en-US" altLang="ko-KR" dirty="0">
                    <a:solidFill>
                      <a:schemeClr val="tx1"/>
                    </a:solidFill>
                  </a:rPr>
                  <a:t>  - The input to the modeling layer is G, which encodes the </a:t>
                </a:r>
                <a:r>
                  <a:rPr lang="en-US" altLang="ko-KR" dirty="0">
                    <a:solidFill>
                      <a:srgbClr val="C00000"/>
                    </a:solidFill>
                  </a:rPr>
                  <a:t>query-aware representations of context words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en-US" altLang="ko-KR" dirty="0"/>
                  <a:t>  - The output of the modeling layer captures the interaction among the context words conditioned on the query.</a:t>
                </a:r>
              </a:p>
              <a:p>
                <a:r>
                  <a:rPr lang="en-US" altLang="ko-KR" dirty="0">
                    <a:solidFill>
                      <a:schemeClr val="tx1"/>
                    </a:solidFill>
                  </a:rPr>
                  <a:t>  - This is different from the contextual embedding layer, which captures the interaction among context words independent of the quer</a:t>
                </a:r>
                <a:r>
                  <a:rPr lang="en-US" altLang="ko-KR" dirty="0"/>
                  <a:t>y.</a:t>
                </a:r>
              </a:p>
              <a:p>
                <a:r>
                  <a:rPr lang="en-US" altLang="ko-KR" dirty="0">
                    <a:solidFill>
                      <a:schemeClr val="tx1"/>
                    </a:solidFill>
                  </a:rPr>
                  <a:t>  - We use two layers of bi-directional LSTM, with the output size of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 for each direction.</a:t>
                </a:r>
              </a:p>
              <a:p>
                <a:r>
                  <a:rPr lang="en-US" altLang="ko-KR" dirty="0"/>
                  <a:t>  - Hence we obtain a matrix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, which is passed onto the output layer to predict the answer.</a:t>
                </a:r>
              </a:p>
              <a:p>
                <a:r>
                  <a:rPr lang="en-US" altLang="ko-KR" dirty="0"/>
                  <a:t>  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1EF62C0-2C9F-4327-9D7D-D56832F849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844" y="3276517"/>
                <a:ext cx="11684000" cy="2652136"/>
              </a:xfrm>
              <a:prstGeom prst="rect">
                <a:avLst/>
              </a:prstGeom>
              <a:blipFill>
                <a:blip r:embed="rId3"/>
                <a:stretch>
                  <a:fillRect l="-469" t="-11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그림 8">
            <a:extLst>
              <a:ext uri="{FF2B5EF4-FFF2-40B4-BE49-F238E27FC236}">
                <a16:creationId xmlns:a16="http://schemas.microsoft.com/office/drawing/2014/main" id="{72811EC5-EE5A-4B88-86BF-7729B3DE53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534" y="1134886"/>
            <a:ext cx="8478021" cy="1952625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834DD37D-7B4D-4AB9-8948-99F0FC2DF3A1}"/>
              </a:ext>
            </a:extLst>
          </p:cNvPr>
          <p:cNvSpPr/>
          <p:nvPr/>
        </p:nvSpPr>
        <p:spPr>
          <a:xfrm>
            <a:off x="441534" y="1362808"/>
            <a:ext cx="1503643" cy="798502"/>
          </a:xfrm>
          <a:prstGeom prst="rect">
            <a:avLst/>
          </a:prstGeom>
          <a:noFill/>
          <a:ln w="285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65742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B834CFAF-53B4-4366-BEF2-1F15BD7137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845" y="783955"/>
            <a:ext cx="1152525" cy="1619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764C1D6-696A-4F42-AAC5-69D0834CDE5B}"/>
              </a:ext>
            </a:extLst>
          </p:cNvPr>
          <p:cNvSpPr txBox="1"/>
          <p:nvPr/>
        </p:nvSpPr>
        <p:spPr>
          <a:xfrm>
            <a:off x="254000" y="350001"/>
            <a:ext cx="1168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Model</a:t>
            </a:r>
            <a:endParaRPr lang="ko-KR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1EF62C0-2C9F-4327-9D7D-D56832F849EA}"/>
                  </a:ext>
                </a:extLst>
              </p:cNvPr>
              <p:cNvSpPr txBox="1"/>
              <p:nvPr/>
            </p:nvSpPr>
            <p:spPr>
              <a:xfrm>
                <a:off x="508000" y="2812780"/>
                <a:ext cx="11684000" cy="3010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bg2">
                        <a:lumMod val="50000"/>
                      </a:schemeClr>
                    </a:solidFill>
                  </a:rPr>
                  <a:t>6.  Output Layer</a:t>
                </a:r>
              </a:p>
              <a:p>
                <a:r>
                  <a:rPr lang="en-US" altLang="ko-KR" dirty="0">
                    <a:solidFill>
                      <a:schemeClr val="tx1"/>
                    </a:solidFill>
                  </a:rPr>
                  <a:t>  - QA task requires the model to find a </a:t>
                </a:r>
                <a:r>
                  <a:rPr lang="en-US" altLang="ko-KR" dirty="0">
                    <a:solidFill>
                      <a:schemeClr val="accent1">
                        <a:lumMod val="75000"/>
                      </a:schemeClr>
                    </a:solidFill>
                  </a:rPr>
                  <a:t>sub-phrase of paragraph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to answer the query. </a:t>
                </a:r>
              </a:p>
              <a:p>
                <a:r>
                  <a:rPr lang="en-US" altLang="ko-KR" dirty="0"/>
                  <a:t>  - The phrase is derived by predicting start and end indices of the phrase in the paragraph.</a:t>
                </a:r>
              </a:p>
              <a:p>
                <a:r>
                  <a:rPr lang="en-US" altLang="ko-KR" dirty="0"/>
                  <a:t>  - We obtain the probability distribution of the start index over the entire paragraph by</a:t>
                </a:r>
              </a:p>
              <a:p>
                <a:r>
                  <a:rPr lang="en-US" altLang="ko-KR" dirty="0"/>
                  <a:t>                          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𝑠𝑜𝑓𝑡𝑚𝑎𝑥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d>
                          <m:dPr>
                            <m:begChr m:val="["/>
                            <m:endChr m:val="]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</m:d>
                      </m:e>
                    </m:d>
                  </m:oMath>
                </a14:m>
                <a:endParaRPr lang="en-US" altLang="ko-KR" dirty="0"/>
              </a:p>
              <a:p>
                <a:r>
                  <a:rPr lang="en-US" altLang="ko-KR" dirty="0"/>
                  <a:t>    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1)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 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altLang="ko-KR" dirty="0"/>
                  <a:t> is a trainable weight vector.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  - For the end index of the answer phrase, we pass M to another bidirectional LSTM layer and obtain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dirty="0"/>
              </a:p>
              <a:p>
                <a:r>
                  <a:rPr lang="en-US" altLang="ko-KR" dirty="0"/>
                  <a:t>  - Then we use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dirty="0"/>
                  <a:t> to obtain the probability distribution of the end index in a similar manner:         </a:t>
                </a:r>
              </a:p>
              <a:p>
                <a:r>
                  <a:rPr lang="en-US" altLang="ko-KR" dirty="0"/>
                  <a:t>                          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𝑠𝑜𝑓𝑡𝑚𝑎𝑥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d>
                          <m:dPr>
                            <m:begChr m:val="["/>
                            <m:endChr m:val="]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;</m:t>
                            </m:r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d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1EF62C0-2C9F-4327-9D7D-D56832F849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000" y="2812780"/>
                <a:ext cx="11684000" cy="3010824"/>
              </a:xfrm>
              <a:prstGeom prst="rect">
                <a:avLst/>
              </a:prstGeom>
              <a:blipFill>
                <a:blip r:embed="rId3"/>
                <a:stretch>
                  <a:fillRect l="-417" t="-101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>
            <a:extLst>
              <a:ext uri="{FF2B5EF4-FFF2-40B4-BE49-F238E27FC236}">
                <a16:creationId xmlns:a16="http://schemas.microsoft.com/office/drawing/2014/main" id="{43B92C4F-0B3D-49F5-AA74-687A706EAD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844" y="945880"/>
            <a:ext cx="8785592" cy="170497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8162F20B-1760-4835-AD4C-3D115176DFA4}"/>
              </a:ext>
            </a:extLst>
          </p:cNvPr>
          <p:cNvSpPr/>
          <p:nvPr/>
        </p:nvSpPr>
        <p:spPr>
          <a:xfrm>
            <a:off x="571949" y="1315794"/>
            <a:ext cx="1564421" cy="521320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E30715A-62E5-466D-A057-BC637572F77D}"/>
                  </a:ext>
                </a:extLst>
              </p:cNvPr>
              <p:cNvSpPr txBox="1"/>
              <p:nvPr/>
            </p:nvSpPr>
            <p:spPr>
              <a:xfrm>
                <a:off x="508000" y="2807544"/>
                <a:ext cx="11684000" cy="33186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bg2">
                        <a:lumMod val="50000"/>
                      </a:schemeClr>
                    </a:solidFill>
                  </a:rPr>
                  <a:t>6.  Output Layer</a:t>
                </a:r>
              </a:p>
              <a:p>
                <a:r>
                  <a:rPr lang="en-US" altLang="ko-KR" dirty="0">
                    <a:solidFill>
                      <a:schemeClr val="tx1"/>
                    </a:solidFill>
                  </a:rPr>
                  <a:t>  </a:t>
                </a:r>
                <a:r>
                  <a:rPr lang="en-US" altLang="ko-KR" dirty="0">
                    <a:solidFill>
                      <a:srgbClr val="00B050"/>
                    </a:solidFill>
                  </a:rPr>
                  <a:t>Training</a:t>
                </a:r>
              </a:p>
              <a:p>
                <a:r>
                  <a:rPr lang="en-US" altLang="ko-KR" dirty="0"/>
                  <a:t> - We define the training loss as the sum of the negative log probabilities of the true start and end indices by the predicted distributions, averaged over all examples:</a:t>
                </a:r>
              </a:p>
              <a:p>
                <a:r>
                  <a:rPr lang="en-US" altLang="ko-KR" dirty="0"/>
                  <a:t>                                      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func>
                          <m:func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sSubSup>
                                      <m:sSubSup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bSup>
                                  </m:sub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</m:d>
                          </m:e>
                        </m:func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sSubSup>
                          <m:sSub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sSubSup>
                              <m:sSub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ko-KR" dirty="0"/>
              </a:p>
              <a:p>
                <a:r>
                  <a:rPr lang="en-US" altLang="ko-KR" dirty="0"/>
                  <a:t> -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ko-KR" dirty="0"/>
                  <a:t> is the number of examples,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altLang="ko-KR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ko-KR" dirty="0"/>
                  <a:t> are the true start and end indices of the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ko-KR" dirty="0"/>
                  <a:t>-</a:t>
                </a:r>
                <a:r>
                  <a:rPr lang="en-US" altLang="ko-KR" dirty="0" err="1"/>
                  <a:t>th</a:t>
                </a:r>
                <a:r>
                  <a:rPr lang="en-US" altLang="ko-KR" dirty="0"/>
                  <a:t> example, respectively.</a:t>
                </a:r>
              </a:p>
              <a:p>
                <a:r>
                  <a:rPr lang="en-US" altLang="ko-KR" dirty="0"/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ko-KR" dirty="0"/>
                  <a:t> indicates the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ko-KR" dirty="0"/>
                  <a:t>-</a:t>
                </a:r>
                <a:r>
                  <a:rPr lang="en-US" altLang="ko-KR" dirty="0" err="1"/>
                  <a:t>th</a:t>
                </a:r>
                <a:r>
                  <a:rPr lang="en-US" altLang="ko-KR" dirty="0"/>
                  <a:t> value of the vector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  </a:t>
                </a:r>
                <a:r>
                  <a:rPr lang="en-US" altLang="ko-KR" dirty="0">
                    <a:solidFill>
                      <a:srgbClr val="00B050"/>
                    </a:solidFill>
                  </a:rPr>
                  <a:t>Test</a:t>
                </a:r>
              </a:p>
              <a:p>
                <a:r>
                  <a:rPr lang="en-US" altLang="ko-KR" dirty="0"/>
                  <a:t> - Answer span(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altLang="ko-KR" dirty="0"/>
                  <a:t>) where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≤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altLang="ko-KR" dirty="0"/>
                  <a:t> with the maximum value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sSubSup>
                      <m:sSub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ko-KR" dirty="0"/>
                  <a:t> is chose, which can be computed in linear time with dynamic programming.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E30715A-62E5-466D-A057-BC637572F7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000" y="2807544"/>
                <a:ext cx="11684000" cy="3318601"/>
              </a:xfrm>
              <a:prstGeom prst="rect">
                <a:avLst/>
              </a:prstGeom>
              <a:blipFill>
                <a:blip r:embed="rId5"/>
                <a:stretch>
                  <a:fillRect l="-417" t="-1103" r="-835" b="-20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1115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1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B834CFAF-53B4-4366-BEF2-1F15BD7137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845" y="783955"/>
            <a:ext cx="1152525" cy="1619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764C1D6-696A-4F42-AAC5-69D0834CDE5B}"/>
              </a:ext>
            </a:extLst>
          </p:cNvPr>
          <p:cNvSpPr txBox="1"/>
          <p:nvPr/>
        </p:nvSpPr>
        <p:spPr>
          <a:xfrm>
            <a:off x="254000" y="336558"/>
            <a:ext cx="1168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Related work</a:t>
            </a:r>
            <a:endParaRPr lang="ko-KR" altLang="en-US" sz="3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EF62C0-2C9F-4327-9D7D-D56832F849EA}"/>
              </a:ext>
            </a:extLst>
          </p:cNvPr>
          <p:cNvSpPr txBox="1"/>
          <p:nvPr/>
        </p:nvSpPr>
        <p:spPr>
          <a:xfrm>
            <a:off x="316845" y="1542780"/>
            <a:ext cx="11684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/>
              <a:t>Machine comprehension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/>
              <a:t>Visual question answering</a:t>
            </a:r>
          </a:p>
        </p:txBody>
      </p:sp>
    </p:spTree>
    <p:extLst>
      <p:ext uri="{BB962C8B-B14F-4D97-AF65-F5344CB8AC3E}">
        <p14:creationId xmlns:p14="http://schemas.microsoft.com/office/powerpoint/2010/main" val="14660140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B834CFAF-53B4-4366-BEF2-1F15BD7137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845" y="783955"/>
            <a:ext cx="1152525" cy="1619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764C1D6-696A-4F42-AAC5-69D0834CDE5B}"/>
              </a:ext>
            </a:extLst>
          </p:cNvPr>
          <p:cNvSpPr txBox="1"/>
          <p:nvPr/>
        </p:nvSpPr>
        <p:spPr>
          <a:xfrm>
            <a:off x="254000" y="298850"/>
            <a:ext cx="1168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Question Answering Experiments</a:t>
            </a:r>
            <a:endParaRPr lang="ko-KR" altLang="en-US" sz="32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6FAD809-0CF3-425C-BD9C-5139C0F40E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573" y="1478120"/>
            <a:ext cx="10614753" cy="395574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75A2482-0F50-43F7-AC48-2D036F6936F0}"/>
              </a:ext>
            </a:extLst>
          </p:cNvPr>
          <p:cNvSpPr txBox="1"/>
          <p:nvPr/>
        </p:nvSpPr>
        <p:spPr>
          <a:xfrm>
            <a:off x="84317" y="5433865"/>
            <a:ext cx="5383229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Data : </a:t>
            </a:r>
            <a:r>
              <a:rPr lang="en-US" altLang="ko-KR" sz="1200" dirty="0" err="1"/>
              <a:t>90k</a:t>
            </a:r>
            <a:r>
              <a:rPr lang="en-US" altLang="ko-KR" sz="1200" dirty="0"/>
              <a:t>/</a:t>
            </a:r>
            <a:r>
              <a:rPr lang="en-US" altLang="ko-KR" sz="1200" dirty="0" err="1"/>
              <a:t>10k</a:t>
            </a:r>
            <a:endParaRPr lang="en-US" altLang="ko-KR" sz="1200" dirty="0"/>
          </a:p>
          <a:p>
            <a:r>
              <a:rPr lang="en-US" altLang="ko-KR" sz="1200" dirty="0"/>
              <a:t>Optimizer : </a:t>
            </a:r>
            <a:r>
              <a:rPr lang="en-US" altLang="ko-KR" sz="1200" dirty="0" err="1"/>
              <a:t>AdaDelta</a:t>
            </a:r>
            <a:endParaRPr lang="en-US" altLang="ko-KR" sz="1200" dirty="0"/>
          </a:p>
          <a:p>
            <a:r>
              <a:rPr lang="en-US" altLang="ko-KR" sz="1200" dirty="0"/>
              <a:t>Minibatch : 60</a:t>
            </a:r>
          </a:p>
          <a:p>
            <a:r>
              <a:rPr lang="en-US" altLang="ko-KR" sz="1200" dirty="0"/>
              <a:t>Learning rate : 0.5</a:t>
            </a:r>
          </a:p>
          <a:p>
            <a:r>
              <a:rPr lang="en-US" altLang="ko-KR" sz="1200" dirty="0"/>
              <a:t>Epoch : 12</a:t>
            </a:r>
          </a:p>
          <a:p>
            <a:r>
              <a:rPr lang="en-US" altLang="ko-KR" sz="1200" dirty="0"/>
              <a:t>Dropout : 0.2 for CNN, all LSTM</a:t>
            </a:r>
          </a:p>
          <a:p>
            <a:r>
              <a:rPr lang="en-US" altLang="ko-KR" sz="1200" dirty="0"/>
              <a:t>Training time : 20 hours on a single Titan X GPU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168172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B834CFAF-53B4-4366-BEF2-1F15BD7137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845" y="783955"/>
            <a:ext cx="1152525" cy="1619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764C1D6-696A-4F42-AAC5-69D0834CDE5B}"/>
              </a:ext>
            </a:extLst>
          </p:cNvPr>
          <p:cNvSpPr txBox="1"/>
          <p:nvPr/>
        </p:nvSpPr>
        <p:spPr>
          <a:xfrm>
            <a:off x="254000" y="298850"/>
            <a:ext cx="1168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Question Answering Experiments</a:t>
            </a:r>
            <a:endParaRPr lang="ko-KR" altLang="en-US" sz="32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DD32795-6910-4B0C-96AD-2644B08B0F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035" y="1521514"/>
            <a:ext cx="11663810" cy="459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4303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B834CFAF-53B4-4366-BEF2-1F15BD7137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845" y="783955"/>
            <a:ext cx="1152525" cy="1619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764C1D6-696A-4F42-AAC5-69D0834CDE5B}"/>
              </a:ext>
            </a:extLst>
          </p:cNvPr>
          <p:cNvSpPr txBox="1"/>
          <p:nvPr/>
        </p:nvSpPr>
        <p:spPr>
          <a:xfrm>
            <a:off x="254000" y="298850"/>
            <a:ext cx="1168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Question Answering Experiments</a:t>
            </a:r>
            <a:endParaRPr lang="ko-KR" altLang="en-US" sz="32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F275F83-4F48-4C81-A3A9-5B0E0FDD03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7246" y="1210545"/>
            <a:ext cx="9577508" cy="486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5217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B834CFAF-53B4-4366-BEF2-1F15BD7137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845" y="783955"/>
            <a:ext cx="1152525" cy="1619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764C1D6-696A-4F42-AAC5-69D0834CDE5B}"/>
              </a:ext>
            </a:extLst>
          </p:cNvPr>
          <p:cNvSpPr txBox="1"/>
          <p:nvPr/>
        </p:nvSpPr>
        <p:spPr>
          <a:xfrm>
            <a:off x="254000" y="298850"/>
            <a:ext cx="1168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Cloze Test Experiments</a:t>
            </a:r>
            <a:endParaRPr lang="ko-KR" altLang="en-US" sz="32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1F6FBCF-742A-469E-93F9-FCBE8871D3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7385" y="1062579"/>
            <a:ext cx="8310186" cy="43653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D53B39-F69E-4A69-BDCA-A3C76FA85451}"/>
              </a:ext>
            </a:extLst>
          </p:cNvPr>
          <p:cNvSpPr txBox="1"/>
          <p:nvPr/>
        </p:nvSpPr>
        <p:spPr>
          <a:xfrm>
            <a:off x="0" y="5490220"/>
            <a:ext cx="5166413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Data : </a:t>
            </a:r>
            <a:r>
              <a:rPr lang="en-US" altLang="ko-KR" sz="1200" dirty="0" err="1"/>
              <a:t>300k</a:t>
            </a:r>
            <a:r>
              <a:rPr lang="en-US" altLang="ko-KR" sz="1200" dirty="0"/>
              <a:t>/</a:t>
            </a:r>
            <a:r>
              <a:rPr lang="en-US" altLang="ko-KR" sz="1200" dirty="0" err="1"/>
              <a:t>4k</a:t>
            </a:r>
            <a:r>
              <a:rPr lang="en-US" altLang="ko-KR" sz="1200" dirty="0"/>
              <a:t>/</a:t>
            </a:r>
            <a:r>
              <a:rPr lang="en-US" altLang="ko-KR" sz="1200" dirty="0" err="1"/>
              <a:t>3k</a:t>
            </a:r>
            <a:r>
              <a:rPr lang="ko-KR" altLang="en-US" sz="1200" dirty="0"/>
              <a:t> </a:t>
            </a:r>
            <a:r>
              <a:rPr lang="en-US" altLang="ko-KR" sz="1200" dirty="0"/>
              <a:t>(CNN),</a:t>
            </a:r>
            <a:r>
              <a:rPr lang="ko-KR" altLang="en-US" sz="1200" dirty="0"/>
              <a:t> </a:t>
            </a:r>
            <a:r>
              <a:rPr lang="en-US" altLang="ko-KR" sz="1200" dirty="0" err="1"/>
              <a:t>879K</a:t>
            </a:r>
            <a:r>
              <a:rPr lang="en-US" altLang="ko-KR" sz="1200" dirty="0"/>
              <a:t>/</a:t>
            </a:r>
            <a:r>
              <a:rPr lang="en-US" altLang="ko-KR" sz="1200" dirty="0" err="1"/>
              <a:t>65K</a:t>
            </a:r>
            <a:r>
              <a:rPr lang="en-US" altLang="ko-KR" sz="1200" dirty="0"/>
              <a:t>/</a:t>
            </a:r>
            <a:r>
              <a:rPr lang="en-US" altLang="ko-KR" sz="1200" dirty="0" err="1"/>
              <a:t>53K</a:t>
            </a:r>
            <a:r>
              <a:rPr lang="en-US" altLang="ko-KR" sz="1200" dirty="0"/>
              <a:t> (</a:t>
            </a:r>
            <a:r>
              <a:rPr lang="en-US" altLang="ko-KR" sz="1200" dirty="0" err="1"/>
              <a:t>DailyMail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Optimizer : </a:t>
            </a:r>
            <a:r>
              <a:rPr lang="en-US" altLang="ko-KR" sz="1200" dirty="0" err="1"/>
              <a:t>AdaDelta</a:t>
            </a:r>
            <a:endParaRPr lang="en-US" altLang="ko-KR" sz="1200" dirty="0"/>
          </a:p>
          <a:p>
            <a:r>
              <a:rPr lang="en-US" altLang="ko-KR" sz="1200" dirty="0"/>
              <a:t>Minibatch : 48</a:t>
            </a:r>
          </a:p>
          <a:p>
            <a:r>
              <a:rPr lang="en-US" altLang="ko-KR" sz="1200" dirty="0"/>
              <a:t>Learning rate : 0.5</a:t>
            </a:r>
          </a:p>
          <a:p>
            <a:r>
              <a:rPr lang="en-US" altLang="ko-KR" sz="1200" dirty="0"/>
              <a:t>Epoch : 8</a:t>
            </a:r>
          </a:p>
          <a:p>
            <a:r>
              <a:rPr lang="en-US" altLang="ko-KR" sz="1200" dirty="0"/>
              <a:t>Dropout : 0.2 for CNN, all LSTM</a:t>
            </a:r>
          </a:p>
          <a:p>
            <a:r>
              <a:rPr lang="en-US" altLang="ko-KR" sz="1200" dirty="0"/>
              <a:t>Training time : 60 hours on eight Titan X GPU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228898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B834CFAF-53B4-4366-BEF2-1F15BD7137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845" y="783955"/>
            <a:ext cx="1152525" cy="1619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764C1D6-696A-4F42-AAC5-69D0834CDE5B}"/>
              </a:ext>
            </a:extLst>
          </p:cNvPr>
          <p:cNvSpPr txBox="1"/>
          <p:nvPr/>
        </p:nvSpPr>
        <p:spPr>
          <a:xfrm>
            <a:off x="254000" y="298850"/>
            <a:ext cx="1168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Conclusion</a:t>
            </a:r>
            <a:endParaRPr lang="ko-KR" altLang="en-US" sz="3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F7EA7BF-28EC-4142-9257-7FFF3D24B519}"/>
              </a:ext>
            </a:extLst>
          </p:cNvPr>
          <p:cNvSpPr/>
          <p:nvPr/>
        </p:nvSpPr>
        <p:spPr>
          <a:xfrm>
            <a:off x="559324" y="1514169"/>
            <a:ext cx="1107335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The experimental evaluations show that our model achieves the state-of-the-art results in Stanford Question Answering Dataset (</a:t>
            </a:r>
            <a:r>
              <a:rPr lang="en-US" altLang="ko-KR" dirty="0" err="1"/>
              <a:t>SQuAD</a:t>
            </a:r>
            <a:r>
              <a:rPr lang="en-US" altLang="ko-KR" dirty="0"/>
              <a:t>) and CNN/</a:t>
            </a:r>
            <a:r>
              <a:rPr lang="en-US" altLang="ko-KR" dirty="0" err="1"/>
              <a:t>DailyMail</a:t>
            </a:r>
            <a:r>
              <a:rPr lang="en-US" altLang="ko-KR" dirty="0"/>
              <a:t> cloze test.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The ablation analyses demonstrate the importance of each component in our model.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The visualizations and discussions show that our model is learning a suitable representation for MC and is capable of answering complex questions by attending to correct locations in the given paragraph.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4668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B834CFAF-53B4-4366-BEF2-1F15BD7137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409" y="991336"/>
            <a:ext cx="1152525" cy="1619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764C1D6-696A-4F42-AAC5-69D0834CDE5B}"/>
              </a:ext>
            </a:extLst>
          </p:cNvPr>
          <p:cNvSpPr txBox="1"/>
          <p:nvPr/>
        </p:nvSpPr>
        <p:spPr>
          <a:xfrm>
            <a:off x="413000" y="547851"/>
            <a:ext cx="1168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Index</a:t>
            </a:r>
            <a:endParaRPr lang="ko-KR" altLang="en-US" sz="3200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35FD768-65B1-4A5E-834D-7971613DC82E}"/>
              </a:ext>
            </a:extLst>
          </p:cNvPr>
          <p:cNvSpPr/>
          <p:nvPr/>
        </p:nvSpPr>
        <p:spPr>
          <a:xfrm>
            <a:off x="1885359" y="1806610"/>
            <a:ext cx="509047" cy="40535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DFB8AE26-36C0-4F5B-9596-830332582182}"/>
              </a:ext>
            </a:extLst>
          </p:cNvPr>
          <p:cNvSpPr/>
          <p:nvPr/>
        </p:nvSpPr>
        <p:spPr>
          <a:xfrm>
            <a:off x="1885357" y="2511804"/>
            <a:ext cx="509047" cy="40535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F899829B-258B-4122-8231-2D8009DDB8FF}"/>
              </a:ext>
            </a:extLst>
          </p:cNvPr>
          <p:cNvSpPr/>
          <p:nvPr/>
        </p:nvSpPr>
        <p:spPr>
          <a:xfrm>
            <a:off x="1875931" y="3216998"/>
            <a:ext cx="509047" cy="40535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A1E73869-48BF-4146-871A-45E61380D708}"/>
              </a:ext>
            </a:extLst>
          </p:cNvPr>
          <p:cNvSpPr/>
          <p:nvPr/>
        </p:nvSpPr>
        <p:spPr>
          <a:xfrm>
            <a:off x="1875928" y="3922192"/>
            <a:ext cx="509047" cy="40535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2542D229-7A57-4E34-9BED-4E94E21845D2}"/>
              </a:ext>
            </a:extLst>
          </p:cNvPr>
          <p:cNvSpPr/>
          <p:nvPr/>
        </p:nvSpPr>
        <p:spPr>
          <a:xfrm>
            <a:off x="1885355" y="4627386"/>
            <a:ext cx="509047" cy="40535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3119D373-9293-407E-80DD-86BC54C7E75C}"/>
              </a:ext>
            </a:extLst>
          </p:cNvPr>
          <p:cNvSpPr/>
          <p:nvPr/>
        </p:nvSpPr>
        <p:spPr>
          <a:xfrm>
            <a:off x="1875928" y="5353052"/>
            <a:ext cx="509047" cy="40535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CD22045C-E31C-4361-ABDE-B1B3DA08E73D}"/>
              </a:ext>
            </a:extLst>
          </p:cNvPr>
          <p:cNvCxnSpPr/>
          <p:nvPr/>
        </p:nvCxnSpPr>
        <p:spPr>
          <a:xfrm>
            <a:off x="1979628" y="2211963"/>
            <a:ext cx="5332429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8A6BD80E-27C2-410D-BA47-7548F67628A6}"/>
              </a:ext>
            </a:extLst>
          </p:cNvPr>
          <p:cNvCxnSpPr/>
          <p:nvPr/>
        </p:nvCxnSpPr>
        <p:spPr>
          <a:xfrm>
            <a:off x="1979628" y="2917157"/>
            <a:ext cx="5332429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60852072-FE17-4194-A857-675ECA6C4328}"/>
              </a:ext>
            </a:extLst>
          </p:cNvPr>
          <p:cNvCxnSpPr/>
          <p:nvPr/>
        </p:nvCxnSpPr>
        <p:spPr>
          <a:xfrm>
            <a:off x="1979627" y="3608112"/>
            <a:ext cx="5332429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C76B5897-A83A-4D52-8D65-A1B1FE2C3F02}"/>
              </a:ext>
            </a:extLst>
          </p:cNvPr>
          <p:cNvCxnSpPr/>
          <p:nvPr/>
        </p:nvCxnSpPr>
        <p:spPr>
          <a:xfrm>
            <a:off x="1951344" y="4327545"/>
            <a:ext cx="5332429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3F1F34E0-BCC8-41E6-8CEF-991E8F75E095}"/>
              </a:ext>
            </a:extLst>
          </p:cNvPr>
          <p:cNvCxnSpPr/>
          <p:nvPr/>
        </p:nvCxnSpPr>
        <p:spPr>
          <a:xfrm>
            <a:off x="1960765" y="5032739"/>
            <a:ext cx="5332429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02BF9CF-AD16-403A-A688-95352B65482F}"/>
              </a:ext>
            </a:extLst>
          </p:cNvPr>
          <p:cNvCxnSpPr/>
          <p:nvPr/>
        </p:nvCxnSpPr>
        <p:spPr>
          <a:xfrm>
            <a:off x="1970198" y="5749373"/>
            <a:ext cx="5332429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9E9884A-FBD9-4141-9D58-E78D0A189AE9}"/>
              </a:ext>
            </a:extLst>
          </p:cNvPr>
          <p:cNvSpPr txBox="1"/>
          <p:nvPr/>
        </p:nvSpPr>
        <p:spPr>
          <a:xfrm>
            <a:off x="2498103" y="1830277"/>
            <a:ext cx="3205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Introduction(</a:t>
            </a:r>
            <a:r>
              <a:rPr lang="en-US" altLang="ko-KR" dirty="0" err="1"/>
              <a:t>Abstract+Intro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4BA212D-6AC2-45E0-B7EB-549864131292}"/>
              </a:ext>
            </a:extLst>
          </p:cNvPr>
          <p:cNvSpPr txBox="1"/>
          <p:nvPr/>
        </p:nvSpPr>
        <p:spPr>
          <a:xfrm>
            <a:off x="2526384" y="2547303"/>
            <a:ext cx="3205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Model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996673F-174C-4D32-9EE7-C036FD528A2E}"/>
              </a:ext>
            </a:extLst>
          </p:cNvPr>
          <p:cNvSpPr txBox="1"/>
          <p:nvPr/>
        </p:nvSpPr>
        <p:spPr>
          <a:xfrm>
            <a:off x="2520096" y="3257228"/>
            <a:ext cx="3205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Related work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2543AA2-993B-4424-AA6E-4D5A00CB40F7}"/>
              </a:ext>
            </a:extLst>
          </p:cNvPr>
          <p:cNvSpPr txBox="1"/>
          <p:nvPr/>
        </p:nvSpPr>
        <p:spPr>
          <a:xfrm>
            <a:off x="2520096" y="3975069"/>
            <a:ext cx="3575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Question Answering Experiment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95E0A8C-7819-4C8B-8D61-848E3CB51489}"/>
              </a:ext>
            </a:extLst>
          </p:cNvPr>
          <p:cNvSpPr txBox="1"/>
          <p:nvPr/>
        </p:nvSpPr>
        <p:spPr>
          <a:xfrm>
            <a:off x="2520096" y="4697990"/>
            <a:ext cx="3575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Cloze test Experiment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94A832F-1013-4B19-8B3F-8EC6EB398BC3}"/>
              </a:ext>
            </a:extLst>
          </p:cNvPr>
          <p:cNvSpPr txBox="1"/>
          <p:nvPr/>
        </p:nvSpPr>
        <p:spPr>
          <a:xfrm>
            <a:off x="2520096" y="5438093"/>
            <a:ext cx="3205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Conclusion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93293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B834CFAF-53B4-4366-BEF2-1F15BD7137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845" y="783955"/>
            <a:ext cx="1152525" cy="1619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764C1D6-696A-4F42-AAC5-69D0834CDE5B}"/>
              </a:ext>
            </a:extLst>
          </p:cNvPr>
          <p:cNvSpPr txBox="1"/>
          <p:nvPr/>
        </p:nvSpPr>
        <p:spPr>
          <a:xfrm>
            <a:off x="114954" y="245216"/>
            <a:ext cx="1168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*Highway network</a:t>
            </a:r>
            <a:endParaRPr lang="ko-KR" altLang="en-US" sz="3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F7EA7BF-28EC-4142-9257-7FFF3D24B519}"/>
              </a:ext>
            </a:extLst>
          </p:cNvPr>
          <p:cNvSpPr/>
          <p:nvPr/>
        </p:nvSpPr>
        <p:spPr>
          <a:xfrm>
            <a:off x="559324" y="1233740"/>
            <a:ext cx="110733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Highway Network</a:t>
            </a:r>
            <a:r>
              <a:rPr lang="ko-KR" altLang="en-US" dirty="0"/>
              <a:t>는 </a:t>
            </a:r>
            <a:r>
              <a:rPr lang="en-US" altLang="ko-KR" dirty="0"/>
              <a:t>2015</a:t>
            </a:r>
            <a:r>
              <a:rPr lang="ko-KR" altLang="en-US" dirty="0"/>
              <a:t>년에 처음 소개된 기법으로</a:t>
            </a:r>
            <a:r>
              <a:rPr lang="en-US" altLang="ko-KR" dirty="0"/>
              <a:t>, deep neural network</a:t>
            </a:r>
            <a:r>
              <a:rPr lang="ko-KR" altLang="en-US" dirty="0"/>
              <a:t>를 보다 잘 학습 시키기 위해 제안되었다</a:t>
            </a:r>
            <a:r>
              <a:rPr lang="en-US" altLang="ko-KR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Gating function</a:t>
            </a:r>
            <a:r>
              <a:rPr lang="ko-KR" altLang="en-US" dirty="0"/>
              <a:t>을 이용해서 인풋 신호를 변환시키거나</a:t>
            </a:r>
            <a:r>
              <a:rPr lang="en-US" altLang="ko-KR" dirty="0"/>
              <a:t>, </a:t>
            </a:r>
            <a:r>
              <a:rPr lang="ko-KR" altLang="en-US" dirty="0"/>
              <a:t>통과시켜 네트워크가 더욱 깊어질 수 있도록 하는 기법이다</a:t>
            </a:r>
            <a:r>
              <a:rPr lang="en-US" altLang="ko-KR" dirty="0"/>
              <a:t>. (LSTM</a:t>
            </a:r>
            <a:r>
              <a:rPr lang="ko-KR" altLang="en-US" dirty="0"/>
              <a:t>예 영감을 받음</a:t>
            </a:r>
            <a:r>
              <a:rPr lang="en-US" altLang="ko-KR" dirty="0"/>
              <a:t>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C6D1AAC-E08B-41EE-BB99-C16EDB0C90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0999" y="2434069"/>
            <a:ext cx="6968067" cy="238961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8888D3D-62FC-4555-BD84-D776A32A6A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3966" y="4823688"/>
            <a:ext cx="7239000" cy="480343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17AC19AF-5F53-4D60-9458-0989F3FFEA03}"/>
              </a:ext>
            </a:extLst>
          </p:cNvPr>
          <p:cNvSpPr/>
          <p:nvPr/>
        </p:nvSpPr>
        <p:spPr>
          <a:xfrm>
            <a:off x="559324" y="5519824"/>
            <a:ext cx="110733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식에서 </a:t>
            </a:r>
            <a:r>
              <a:rPr lang="en-US" altLang="ko-KR" dirty="0"/>
              <a:t>T</a:t>
            </a:r>
            <a:r>
              <a:rPr lang="ko-KR" altLang="en-US" dirty="0"/>
              <a:t>는 </a:t>
            </a:r>
            <a:r>
              <a:rPr lang="en-US" altLang="ko-KR" dirty="0"/>
              <a:t>Transform Gate</a:t>
            </a:r>
            <a:r>
              <a:rPr lang="ko-KR" altLang="en-US" dirty="0"/>
              <a:t>고</a:t>
            </a:r>
            <a:r>
              <a:rPr lang="en-US" altLang="ko-KR" dirty="0"/>
              <a:t>, C</a:t>
            </a:r>
            <a:r>
              <a:rPr lang="ko-KR" altLang="en-US" dirty="0"/>
              <a:t>는 </a:t>
            </a:r>
            <a:r>
              <a:rPr lang="en-US" altLang="ko-KR" dirty="0"/>
              <a:t>Carry Gate</a:t>
            </a:r>
            <a:r>
              <a:rPr lang="ko-KR" altLang="en-US" dirty="0"/>
              <a:t>이다</a:t>
            </a:r>
            <a:r>
              <a:rPr lang="en-US" altLang="ko-KR" dirty="0"/>
              <a:t>. T</a:t>
            </a:r>
            <a:r>
              <a:rPr lang="ko-KR" altLang="en-US" dirty="0"/>
              <a:t>와 </a:t>
            </a:r>
            <a:r>
              <a:rPr lang="en-US" altLang="ko-KR" dirty="0"/>
              <a:t>C</a:t>
            </a:r>
            <a:r>
              <a:rPr lang="ko-KR" altLang="en-US" dirty="0"/>
              <a:t>는 서로 </a:t>
            </a:r>
            <a:r>
              <a:rPr lang="en-US" altLang="ko-KR" dirty="0"/>
              <a:t>“C = 1 – T” </a:t>
            </a:r>
            <a:r>
              <a:rPr lang="ko-KR" altLang="en-US" dirty="0"/>
              <a:t>의 관계를 갖는다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T = 0 </a:t>
            </a:r>
            <a:r>
              <a:rPr lang="ko-KR" altLang="en-US" dirty="0"/>
              <a:t>이면 인풋 값이 어떠한 변형 없이 바로 아웃풋 값으로 나온다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T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 이면 네트워크에 의해 변형된 값이 아웃풋 값으로 나온다</a:t>
            </a:r>
            <a:r>
              <a:rPr lang="en-US" altLang="ko-KR" dirty="0"/>
              <a:t>.</a:t>
            </a:r>
          </a:p>
        </p:txBody>
      </p:sp>
      <p:sp>
        <p:nvSpPr>
          <p:cNvPr id="8" name="실행 단추: 홈으로 이동 7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id="{84D65C68-F6C8-4677-965F-5A45BB282117}"/>
              </a:ext>
            </a:extLst>
          </p:cNvPr>
          <p:cNvSpPr/>
          <p:nvPr/>
        </p:nvSpPr>
        <p:spPr>
          <a:xfrm>
            <a:off x="11798954" y="6454851"/>
            <a:ext cx="393046" cy="315865"/>
          </a:xfrm>
          <a:prstGeom prst="actionButtonHom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0640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B834CFAF-53B4-4366-BEF2-1F15BD7137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409" y="991336"/>
            <a:ext cx="1152525" cy="1619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764C1D6-696A-4F42-AAC5-69D0834CDE5B}"/>
              </a:ext>
            </a:extLst>
          </p:cNvPr>
          <p:cNvSpPr txBox="1"/>
          <p:nvPr/>
        </p:nvSpPr>
        <p:spPr>
          <a:xfrm>
            <a:off x="254000" y="540724"/>
            <a:ext cx="1168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Introduction</a:t>
            </a:r>
            <a:endParaRPr lang="ko-KR" alt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E6BD38-108F-4EDA-BBC0-41DD8639768C}"/>
              </a:ext>
            </a:extLst>
          </p:cNvPr>
          <p:cNvSpPr txBox="1"/>
          <p:nvPr/>
        </p:nvSpPr>
        <p:spPr>
          <a:xfrm>
            <a:off x="410409" y="1456267"/>
            <a:ext cx="1152759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2400" dirty="0"/>
              <a:t>Machine comprehension (MC), answering a query about a given context paragraph, requires modeling complex interactions between the context and the query.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2400" dirty="0"/>
              <a:t>Recently, attention mechanisms have been successfully extended to MC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56486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B834CFAF-53B4-4366-BEF2-1F15BD7137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409" y="991336"/>
            <a:ext cx="1152525" cy="1619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764C1D6-696A-4F42-AAC5-69D0834CDE5B}"/>
              </a:ext>
            </a:extLst>
          </p:cNvPr>
          <p:cNvSpPr txBox="1"/>
          <p:nvPr/>
        </p:nvSpPr>
        <p:spPr>
          <a:xfrm>
            <a:off x="254000" y="557390"/>
            <a:ext cx="1168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Introduction</a:t>
            </a:r>
            <a:endParaRPr lang="ko-KR" alt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E6BD38-108F-4EDA-BBC0-41DD8639768C}"/>
              </a:ext>
            </a:extLst>
          </p:cNvPr>
          <p:cNvSpPr txBox="1"/>
          <p:nvPr/>
        </p:nvSpPr>
        <p:spPr>
          <a:xfrm>
            <a:off x="410409" y="1456267"/>
            <a:ext cx="1152759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2400" dirty="0"/>
              <a:t>So we need to know </a:t>
            </a:r>
            <a:r>
              <a:rPr lang="en-US" altLang="ko-KR" sz="2400" dirty="0">
                <a:solidFill>
                  <a:schemeClr val="accent6">
                    <a:lumMod val="75000"/>
                  </a:schemeClr>
                </a:solidFill>
              </a:rPr>
              <a:t>how Attention was originally used. </a:t>
            </a:r>
            <a:r>
              <a:rPr lang="en-US" altLang="ko-KR" sz="2400" dirty="0"/>
              <a:t>The existing Attention can be classified into three uses.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2400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sz="2400" dirty="0"/>
              <a:t>Computed attention weights are often used to extract the most relevant information from the context for answering the question </a:t>
            </a:r>
            <a:r>
              <a:rPr lang="en-US" altLang="ko-KR" sz="2400" dirty="0">
                <a:solidFill>
                  <a:schemeClr val="accent1">
                    <a:lumMod val="75000"/>
                  </a:schemeClr>
                </a:solidFill>
              </a:rPr>
              <a:t>by summarizing the context into a fixed-size vector.</a:t>
            </a:r>
          </a:p>
          <a:p>
            <a:pPr marL="457200" indent="-457200">
              <a:buFont typeface="+mj-lt"/>
              <a:buAutoNum type="arabicPeriod"/>
            </a:pPr>
            <a:endParaRPr lang="en-US" altLang="ko-KR" sz="2400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sz="2400" dirty="0"/>
              <a:t>In the text domain, </a:t>
            </a:r>
            <a:r>
              <a:rPr lang="en-US" altLang="ko-KR" sz="2400" dirty="0">
                <a:solidFill>
                  <a:schemeClr val="accent4">
                    <a:lumMod val="75000"/>
                  </a:schemeClr>
                </a:solidFill>
              </a:rPr>
              <a:t>they are often temporally dynamic</a:t>
            </a:r>
            <a:r>
              <a:rPr lang="en-US" altLang="ko-KR" sz="2400" dirty="0"/>
              <a:t>, whereby the attention weights at the current time step are a function of the attended vector at the previous time step.</a:t>
            </a:r>
          </a:p>
          <a:p>
            <a:pPr marL="457200" indent="-457200">
              <a:buFont typeface="+mj-lt"/>
              <a:buAutoNum type="arabicPeriod"/>
            </a:pPr>
            <a:endParaRPr lang="en-US" altLang="ko-KR" sz="2400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sz="2400" dirty="0"/>
              <a:t>They are usually </a:t>
            </a:r>
            <a:r>
              <a:rPr lang="en-US" altLang="ko-KR" sz="2400" dirty="0" err="1">
                <a:solidFill>
                  <a:srgbClr val="C00000"/>
                </a:solidFill>
              </a:rPr>
              <a:t>uni</a:t>
            </a:r>
            <a:r>
              <a:rPr lang="en-US" altLang="ko-KR" sz="2400" dirty="0">
                <a:solidFill>
                  <a:srgbClr val="C00000"/>
                </a:solidFill>
              </a:rPr>
              <a:t>-directional</a:t>
            </a:r>
            <a:r>
              <a:rPr lang="en-US" altLang="ko-KR" sz="2400" dirty="0"/>
              <a:t>, wherein the query attends on the context paragraph or the image.</a:t>
            </a:r>
          </a:p>
        </p:txBody>
      </p:sp>
    </p:spTree>
    <p:extLst>
      <p:ext uri="{BB962C8B-B14F-4D97-AF65-F5344CB8AC3E}">
        <p14:creationId xmlns:p14="http://schemas.microsoft.com/office/powerpoint/2010/main" val="3650190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B834CFAF-53B4-4366-BEF2-1F15BD7137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409" y="991336"/>
            <a:ext cx="1152525" cy="1619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764C1D6-696A-4F42-AAC5-69D0834CDE5B}"/>
              </a:ext>
            </a:extLst>
          </p:cNvPr>
          <p:cNvSpPr txBox="1"/>
          <p:nvPr/>
        </p:nvSpPr>
        <p:spPr>
          <a:xfrm>
            <a:off x="254000" y="529112"/>
            <a:ext cx="1168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Introduction</a:t>
            </a:r>
            <a:endParaRPr lang="ko-KR" alt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E6BD38-108F-4EDA-BBC0-41DD8639768C}"/>
              </a:ext>
            </a:extLst>
          </p:cNvPr>
          <p:cNvSpPr txBox="1"/>
          <p:nvPr/>
        </p:nvSpPr>
        <p:spPr>
          <a:xfrm>
            <a:off x="410409" y="1456267"/>
            <a:ext cx="115275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2400" dirty="0"/>
              <a:t>Above methods has good performance, but there is </a:t>
            </a:r>
            <a:r>
              <a:rPr lang="en-US" altLang="ko-KR" sz="2400" dirty="0">
                <a:solidFill>
                  <a:schemeClr val="accent2">
                    <a:lumMod val="75000"/>
                  </a:schemeClr>
                </a:solidFill>
              </a:rPr>
              <a:t>a problem of information loss</a:t>
            </a:r>
            <a:r>
              <a:rPr lang="en-US" altLang="ko-KR" sz="2400" dirty="0"/>
              <a:t> caused by not considering both front and back relationships.</a:t>
            </a:r>
          </a:p>
          <a:p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579808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B834CFAF-53B4-4366-BEF2-1F15BD7137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409" y="991336"/>
            <a:ext cx="1152525" cy="1619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764C1D6-696A-4F42-AAC5-69D0834CDE5B}"/>
              </a:ext>
            </a:extLst>
          </p:cNvPr>
          <p:cNvSpPr txBox="1"/>
          <p:nvPr/>
        </p:nvSpPr>
        <p:spPr>
          <a:xfrm>
            <a:off x="254000" y="538539"/>
            <a:ext cx="1168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Introduction</a:t>
            </a:r>
            <a:endParaRPr lang="ko-KR" alt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E6BD38-108F-4EDA-BBC0-41DD8639768C}"/>
              </a:ext>
            </a:extLst>
          </p:cNvPr>
          <p:cNvSpPr txBox="1"/>
          <p:nvPr/>
        </p:nvSpPr>
        <p:spPr>
          <a:xfrm>
            <a:off x="410409" y="991336"/>
            <a:ext cx="11527591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2400" dirty="0"/>
              <a:t>So in this paper, we present ways to solve it.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2400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sz="2400" dirty="0"/>
              <a:t>Our attention layer is </a:t>
            </a:r>
            <a:r>
              <a:rPr lang="en-US" altLang="ko-KR" sz="2400" dirty="0">
                <a:solidFill>
                  <a:srgbClr val="00B050"/>
                </a:solidFill>
              </a:rPr>
              <a:t>not used to summarize </a:t>
            </a:r>
            <a:r>
              <a:rPr lang="en-US" altLang="ko-KR" sz="2400" dirty="0"/>
              <a:t>the context paragraph into a fixed-size vector</a:t>
            </a:r>
          </a:p>
          <a:p>
            <a:r>
              <a:rPr lang="en-US" altLang="ko-KR" sz="2400" dirty="0"/>
              <a:t>   </a:t>
            </a:r>
            <a:r>
              <a:rPr lang="en-US" altLang="ko-KR" dirty="0"/>
              <a:t>- This reduces the information loss caused by early summarization.</a:t>
            </a:r>
          </a:p>
          <a:p>
            <a:endParaRPr lang="en-US" altLang="ko-KR" sz="2400" dirty="0"/>
          </a:p>
          <a:p>
            <a:pPr marL="457200" indent="-457200">
              <a:buAutoNum type="arabicPeriod" startAt="2"/>
            </a:pPr>
            <a:r>
              <a:rPr lang="en-US" altLang="ko-KR" sz="2400" dirty="0"/>
              <a:t>We use a </a:t>
            </a:r>
            <a:r>
              <a:rPr lang="en-US" altLang="ko-KR" sz="2400" dirty="0">
                <a:solidFill>
                  <a:schemeClr val="accent2">
                    <a:lumMod val="75000"/>
                  </a:schemeClr>
                </a:solidFill>
              </a:rPr>
              <a:t>memory-less attention mechanism</a:t>
            </a:r>
          </a:p>
          <a:p>
            <a:r>
              <a:rPr lang="en-US" altLang="ko-KR" sz="2400" dirty="0"/>
              <a:t>   </a:t>
            </a:r>
            <a:r>
              <a:rPr lang="en-US" altLang="ko-KR" dirty="0"/>
              <a:t>- The attention at each time step is a function of only the query and the context paragraph at the current time step and 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does not directly depend on the attention at the previous time step</a:t>
            </a:r>
            <a:r>
              <a:rPr lang="en-US" altLang="ko-KR" dirty="0"/>
              <a:t>.</a:t>
            </a:r>
          </a:p>
          <a:p>
            <a:pPr marL="457200" indent="-457200">
              <a:buAutoNum type="arabicPeriod" startAt="2"/>
            </a:pPr>
            <a:endParaRPr lang="en-US" altLang="ko-KR" sz="2400" dirty="0"/>
          </a:p>
          <a:p>
            <a:r>
              <a:rPr lang="en-US" altLang="ko-KR" sz="2400" dirty="0"/>
              <a:t>3.  We use attention mechanisms </a:t>
            </a:r>
            <a:r>
              <a:rPr lang="en-US" altLang="ko-KR" sz="2400" dirty="0">
                <a:solidFill>
                  <a:schemeClr val="accent1">
                    <a:lumMod val="50000"/>
                  </a:schemeClr>
                </a:solidFill>
              </a:rPr>
              <a:t>in both directions, query-to-context and context-to-query,</a:t>
            </a:r>
            <a:r>
              <a:rPr lang="en-US" altLang="ko-KR" sz="2400" dirty="0"/>
              <a:t> which provide complimentary information to each other.</a:t>
            </a:r>
          </a:p>
        </p:txBody>
      </p:sp>
    </p:spTree>
    <p:extLst>
      <p:ext uri="{BB962C8B-B14F-4D97-AF65-F5344CB8AC3E}">
        <p14:creationId xmlns:p14="http://schemas.microsoft.com/office/powerpoint/2010/main" val="1474940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B834CFAF-53B4-4366-BEF2-1F15BD7137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845" y="783955"/>
            <a:ext cx="1152525" cy="1619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764C1D6-696A-4F42-AAC5-69D0834CDE5B}"/>
              </a:ext>
            </a:extLst>
          </p:cNvPr>
          <p:cNvSpPr txBox="1"/>
          <p:nvPr/>
        </p:nvSpPr>
        <p:spPr>
          <a:xfrm>
            <a:off x="254000" y="330852"/>
            <a:ext cx="1168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Model</a:t>
            </a:r>
            <a:endParaRPr lang="ko-KR" altLang="en-US" sz="32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2DC17F1-8DE7-4C06-B253-17E48CA5B4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2038" y="783955"/>
            <a:ext cx="8847924" cy="564231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477D225-7352-4D2B-B552-AD55C892A0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26842"/>
            <a:ext cx="5373278" cy="520830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3CF0B12-1E97-48FE-9015-9D228BBB1503}"/>
              </a:ext>
            </a:extLst>
          </p:cNvPr>
          <p:cNvSpPr txBox="1"/>
          <p:nvPr/>
        </p:nvSpPr>
        <p:spPr>
          <a:xfrm>
            <a:off x="5486400" y="864917"/>
            <a:ext cx="6705600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Character Embedding Layer</a:t>
            </a:r>
          </a:p>
          <a:p>
            <a:r>
              <a:rPr lang="en-US" altLang="ko-KR" dirty="0"/>
              <a:t>  </a:t>
            </a:r>
            <a:r>
              <a:rPr lang="en-US" altLang="ko-KR" sz="1600" dirty="0"/>
              <a:t>- </a:t>
            </a:r>
            <a:r>
              <a:rPr lang="en-US" altLang="ko-KR" sz="1600" dirty="0" err="1"/>
              <a:t>CharCnn</a:t>
            </a:r>
            <a:r>
              <a:rPr lang="ko-KR" altLang="en-US" sz="1600" dirty="0"/>
              <a:t>을 사용하여 각 단어를 </a:t>
            </a:r>
            <a:r>
              <a:rPr lang="en-US" altLang="ko-KR" sz="1600" dirty="0"/>
              <a:t>vector space</a:t>
            </a:r>
            <a:r>
              <a:rPr lang="ko-KR" altLang="en-US" sz="1600" dirty="0"/>
              <a:t>에</a:t>
            </a:r>
            <a:r>
              <a:rPr lang="en-US" altLang="ko-KR" sz="1600" dirty="0"/>
              <a:t> mapping </a:t>
            </a:r>
            <a:r>
              <a:rPr lang="ko-KR" altLang="en-US" sz="1600" dirty="0"/>
              <a:t>한다</a:t>
            </a:r>
            <a:r>
              <a:rPr lang="en-US" altLang="ko-KR" sz="1600" dirty="0"/>
              <a:t>. </a:t>
            </a:r>
          </a:p>
          <a:p>
            <a:endParaRPr lang="en-US" altLang="ko-KR" sz="1600" dirty="0"/>
          </a:p>
          <a:p>
            <a:pPr marL="342900" indent="-342900">
              <a:buAutoNum type="arabicPeriod" startAt="2"/>
            </a:pPr>
            <a:r>
              <a:rPr lang="en-US" altLang="ko-KR" dirty="0">
                <a:solidFill>
                  <a:schemeClr val="accent6">
                    <a:lumMod val="50000"/>
                  </a:schemeClr>
                </a:solidFill>
              </a:rPr>
              <a:t>Word Embed Layer</a:t>
            </a:r>
          </a:p>
          <a:p>
            <a:r>
              <a:rPr lang="en-US" altLang="ko-KR" sz="1600" dirty="0"/>
              <a:t>  - pre-trained word embedding </a:t>
            </a:r>
            <a:r>
              <a:rPr lang="ko-KR" altLang="en-US" sz="1600" dirty="0"/>
              <a:t>모델을 사용하여 각 단어를 </a:t>
            </a:r>
            <a:r>
              <a:rPr lang="en-US" altLang="ko-KR" sz="1600" dirty="0"/>
              <a:t>vector space</a:t>
            </a:r>
            <a:r>
              <a:rPr lang="ko-KR" altLang="en-US" sz="1600" dirty="0"/>
              <a:t>에 </a:t>
            </a:r>
            <a:r>
              <a:rPr lang="en-US" altLang="ko-KR" sz="1600" dirty="0"/>
              <a:t>mapping </a:t>
            </a:r>
            <a:r>
              <a:rPr lang="ko-KR" altLang="en-US" sz="1600" dirty="0"/>
              <a:t>한다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pPr marL="342900" indent="-342900">
              <a:buAutoNum type="arabicPeriod" startAt="3"/>
            </a:pP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Contextual Embedding Layer</a:t>
            </a:r>
          </a:p>
          <a:p>
            <a:r>
              <a:rPr lang="en-US" altLang="ko-KR" sz="1600" dirty="0"/>
              <a:t>  - Target word</a:t>
            </a:r>
            <a:r>
              <a:rPr lang="ko-KR" altLang="en-US" sz="1600" dirty="0"/>
              <a:t>의 주변 단어들을 통해 </a:t>
            </a:r>
            <a:r>
              <a:rPr lang="en-US" altLang="ko-KR" sz="1600" dirty="0"/>
              <a:t>embedding</a:t>
            </a:r>
            <a:r>
              <a:rPr lang="ko-KR" altLang="en-US" sz="1600" dirty="0"/>
              <a:t>을 정제한다</a:t>
            </a:r>
            <a:r>
              <a:rPr lang="en-US" altLang="ko-KR" sz="1600" dirty="0"/>
              <a:t>. </a:t>
            </a:r>
            <a:r>
              <a:rPr lang="ko-KR" altLang="en-US" sz="1600" dirty="0"/>
              <a:t>처음 </a:t>
            </a:r>
            <a:r>
              <a:rPr lang="en-US" altLang="ko-KR" sz="1600" dirty="0"/>
              <a:t>3</a:t>
            </a:r>
            <a:r>
              <a:rPr lang="ko-KR" altLang="en-US" sz="1600" dirty="0"/>
              <a:t>개의 </a:t>
            </a:r>
            <a:r>
              <a:rPr lang="en-US" altLang="ko-KR" sz="1600" dirty="0"/>
              <a:t>Layer</a:t>
            </a:r>
            <a:r>
              <a:rPr lang="ko-KR" altLang="en-US" sz="1600" dirty="0"/>
              <a:t>에 대해서는 </a:t>
            </a:r>
            <a:r>
              <a:rPr lang="en-US" altLang="ko-KR" sz="1600" dirty="0"/>
              <a:t>Query</a:t>
            </a:r>
            <a:r>
              <a:rPr lang="ko-KR" altLang="en-US" sz="1600" dirty="0"/>
              <a:t>와 </a:t>
            </a:r>
            <a:r>
              <a:rPr lang="en-US" altLang="ko-KR" sz="1600" dirty="0"/>
              <a:t>Context</a:t>
            </a:r>
            <a:r>
              <a:rPr lang="ko-KR" altLang="en-US" sz="1600" dirty="0"/>
              <a:t>에 모두 적용된다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pPr marL="342900" indent="-342900">
              <a:buAutoNum type="arabicPeriod" startAt="4"/>
            </a:pPr>
            <a:r>
              <a:rPr lang="en-US" altLang="ko-KR" dirty="0">
                <a:solidFill>
                  <a:srgbClr val="C00000"/>
                </a:solidFill>
              </a:rPr>
              <a:t>Attention Flow Layer</a:t>
            </a:r>
          </a:p>
          <a:p>
            <a:r>
              <a:rPr lang="en-US" altLang="ko-KR" sz="1600" dirty="0"/>
              <a:t>  - Context</a:t>
            </a:r>
            <a:r>
              <a:rPr lang="ko-KR" altLang="en-US" sz="1600" dirty="0"/>
              <a:t>에 대해 </a:t>
            </a:r>
            <a:r>
              <a:rPr lang="en-US" altLang="ko-KR" sz="1600" dirty="0"/>
              <a:t>Query-aware feature vector</a:t>
            </a:r>
            <a:r>
              <a:rPr lang="ko-KR" altLang="en-US" sz="1600" dirty="0"/>
              <a:t>를 만들기 위해 </a:t>
            </a:r>
            <a:r>
              <a:rPr lang="en-US" altLang="ko-KR" sz="1600" dirty="0"/>
              <a:t>query</a:t>
            </a:r>
            <a:r>
              <a:rPr lang="ko-KR" altLang="en-US" sz="1600" dirty="0"/>
              <a:t>와 </a:t>
            </a:r>
            <a:r>
              <a:rPr lang="en-US" altLang="ko-KR" sz="1600" dirty="0"/>
              <a:t>context</a:t>
            </a:r>
            <a:r>
              <a:rPr lang="ko-KR" altLang="en-US" sz="1600" dirty="0"/>
              <a:t>를 쌍으로 묶어 </a:t>
            </a:r>
            <a:r>
              <a:rPr lang="en-US" altLang="ko-KR" sz="1600" dirty="0"/>
              <a:t>Attention</a:t>
            </a:r>
            <a:r>
              <a:rPr lang="ko-KR" altLang="en-US" sz="1600" dirty="0"/>
              <a:t>을 학습한다</a:t>
            </a:r>
            <a:r>
              <a:rPr lang="en-US" altLang="ko-KR" sz="1600" dirty="0"/>
              <a:t>.  </a:t>
            </a:r>
          </a:p>
          <a:p>
            <a:endParaRPr lang="en-US" altLang="ko-KR" sz="1600" dirty="0"/>
          </a:p>
          <a:p>
            <a:pPr marL="342900" indent="-342900">
              <a:buAutoNum type="arabicPeriod" startAt="5"/>
            </a:pPr>
            <a:r>
              <a:rPr lang="en-US" altLang="ko-KR" dirty="0">
                <a:solidFill>
                  <a:schemeClr val="accent4">
                    <a:lumMod val="50000"/>
                  </a:schemeClr>
                </a:solidFill>
              </a:rPr>
              <a:t>Modeling Layer</a:t>
            </a:r>
          </a:p>
          <a:p>
            <a:r>
              <a:rPr lang="en-US" altLang="ko-KR" sz="1600" dirty="0"/>
              <a:t>  - </a:t>
            </a:r>
            <a:r>
              <a:rPr lang="en-US" altLang="ko-KR" sz="1600" dirty="0" err="1"/>
              <a:t>RNN</a:t>
            </a:r>
            <a:r>
              <a:rPr lang="ko-KR" altLang="en-US" sz="1600" dirty="0"/>
              <a:t>을 통해 </a:t>
            </a:r>
            <a:r>
              <a:rPr lang="en-US" altLang="ko-KR" sz="1600" dirty="0"/>
              <a:t>Context</a:t>
            </a:r>
            <a:r>
              <a:rPr lang="ko-KR" altLang="en-US" sz="1600" dirty="0"/>
              <a:t>를 탐색한다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pPr marL="342900" indent="-342900">
              <a:buAutoNum type="arabicPeriod" startAt="6"/>
            </a:pPr>
            <a:r>
              <a:rPr lang="en-US" altLang="ko-KR" dirty="0"/>
              <a:t>Output Layer</a:t>
            </a:r>
          </a:p>
          <a:p>
            <a:r>
              <a:rPr lang="en-US" altLang="ko-KR" sz="1600" dirty="0"/>
              <a:t>  - Query</a:t>
            </a:r>
            <a:r>
              <a:rPr lang="ko-KR" altLang="en-US" sz="1600" dirty="0"/>
              <a:t>에 대해 답을 생성한다</a:t>
            </a:r>
            <a:r>
              <a:rPr lang="en-US" altLang="ko-KR" sz="1600" dirty="0"/>
              <a:t>. 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59FC120-A29C-41D3-B1A6-1A8D8EE6FF1B}"/>
              </a:ext>
            </a:extLst>
          </p:cNvPr>
          <p:cNvSpPr/>
          <p:nvPr/>
        </p:nvSpPr>
        <p:spPr>
          <a:xfrm>
            <a:off x="46729" y="4984818"/>
            <a:ext cx="725864" cy="320510"/>
          </a:xfrm>
          <a:prstGeom prst="rect">
            <a:avLst/>
          </a:prstGeom>
          <a:noFill/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3F9A40F-E13F-48AE-A997-8AC6A74C9639}"/>
              </a:ext>
            </a:extLst>
          </p:cNvPr>
          <p:cNvSpPr/>
          <p:nvPr/>
        </p:nvSpPr>
        <p:spPr>
          <a:xfrm>
            <a:off x="56561" y="4625789"/>
            <a:ext cx="725864" cy="320510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BA479B6-C154-4B4A-BEEF-19524131F541}"/>
              </a:ext>
            </a:extLst>
          </p:cNvPr>
          <p:cNvSpPr/>
          <p:nvPr/>
        </p:nvSpPr>
        <p:spPr>
          <a:xfrm>
            <a:off x="56561" y="4023581"/>
            <a:ext cx="725864" cy="602208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4D9EAE5-9437-4306-BC78-209878E73A38}"/>
              </a:ext>
            </a:extLst>
          </p:cNvPr>
          <p:cNvSpPr/>
          <p:nvPr/>
        </p:nvSpPr>
        <p:spPr>
          <a:xfrm>
            <a:off x="56561" y="2965827"/>
            <a:ext cx="725864" cy="105775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0A7035E-5C90-42BB-B618-41CC9408D2F5}"/>
              </a:ext>
            </a:extLst>
          </p:cNvPr>
          <p:cNvSpPr/>
          <p:nvPr/>
        </p:nvSpPr>
        <p:spPr>
          <a:xfrm>
            <a:off x="56561" y="2056727"/>
            <a:ext cx="725864" cy="909099"/>
          </a:xfrm>
          <a:prstGeom prst="rect">
            <a:avLst/>
          </a:prstGeom>
          <a:noFill/>
          <a:ln w="285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50F5B5B-3770-4DC2-BCC9-167824B8C701}"/>
              </a:ext>
            </a:extLst>
          </p:cNvPr>
          <p:cNvSpPr/>
          <p:nvPr/>
        </p:nvSpPr>
        <p:spPr>
          <a:xfrm>
            <a:off x="56561" y="1475036"/>
            <a:ext cx="725864" cy="581691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1768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B834CFAF-53B4-4366-BEF2-1F15BD7137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845" y="783955"/>
            <a:ext cx="1152525" cy="1619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764C1D6-696A-4F42-AAC5-69D0834CDE5B}"/>
              </a:ext>
            </a:extLst>
          </p:cNvPr>
          <p:cNvSpPr txBox="1"/>
          <p:nvPr/>
        </p:nvSpPr>
        <p:spPr>
          <a:xfrm>
            <a:off x="254000" y="321722"/>
            <a:ext cx="1168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Model</a:t>
            </a:r>
            <a:endParaRPr lang="ko-KR" altLang="en-US" sz="32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7FDD6C6-105C-4D9F-99A1-2FF6D2228E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106" y="1179953"/>
            <a:ext cx="5915025" cy="8191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1E2532E-9668-4227-9049-5EBC3EA2B38E}"/>
                  </a:ext>
                </a:extLst>
              </p:cNvPr>
              <p:cNvSpPr txBox="1"/>
              <p:nvPr/>
            </p:nvSpPr>
            <p:spPr>
              <a:xfrm>
                <a:off x="389106" y="1999103"/>
                <a:ext cx="11684000" cy="12197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rabicPeriod"/>
                </a:pPr>
                <a:r>
                  <a:rPr lang="en-US" altLang="ko-KR" dirty="0">
                    <a:solidFill>
                      <a:schemeClr val="accent4">
                        <a:lumMod val="50000"/>
                      </a:schemeClr>
                    </a:solidFill>
                  </a:rPr>
                  <a:t>Character Embed Layer</a:t>
                </a:r>
              </a:p>
              <a:p>
                <a:r>
                  <a:rPr lang="en-US" altLang="ko-KR" dirty="0"/>
                  <a:t>  - Let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altLang="ko-KR" dirty="0"/>
                  <a:t>} and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sub>
                    </m:sSub>
                  </m:oMath>
                </a14:m>
                <a:r>
                  <a:rPr lang="en-US" altLang="ko-KR" dirty="0"/>
                  <a:t>} represent the word in the input context paragraph and query, respectively.</a:t>
                </a:r>
              </a:p>
              <a:p>
                <a:r>
                  <a:rPr lang="en-US" altLang="ko-KR" dirty="0"/>
                  <a:t>  - Characters are embedded into vectors, which can be considered as </a:t>
                </a:r>
                <a:r>
                  <a:rPr lang="en-US" altLang="ko-KR" dirty="0" err="1"/>
                  <a:t>1D</a:t>
                </a:r>
                <a:r>
                  <a:rPr lang="en-US" altLang="ko-KR" dirty="0"/>
                  <a:t> inputs to the CNN, and size is the input channel size of the CNN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1E2532E-9668-4227-9049-5EBC3EA2B3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106" y="1999103"/>
                <a:ext cx="11684000" cy="1219757"/>
              </a:xfrm>
              <a:prstGeom prst="rect">
                <a:avLst/>
              </a:prstGeom>
              <a:blipFill>
                <a:blip r:embed="rId4"/>
                <a:stretch>
                  <a:fillRect l="-574" t="-5000" b="-7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그림 16">
            <a:extLst>
              <a:ext uri="{FF2B5EF4-FFF2-40B4-BE49-F238E27FC236}">
                <a16:creationId xmlns:a16="http://schemas.microsoft.com/office/drawing/2014/main" id="{14CDB9AC-77D0-4D64-8885-293E66694D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6256" y="3597341"/>
            <a:ext cx="5857875" cy="1152525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3BDDC24B-573D-4CF9-89D6-CC7BE8558235}"/>
              </a:ext>
            </a:extLst>
          </p:cNvPr>
          <p:cNvSpPr/>
          <p:nvPr/>
        </p:nvSpPr>
        <p:spPr>
          <a:xfrm>
            <a:off x="389106" y="1197143"/>
            <a:ext cx="1080264" cy="339966"/>
          </a:xfrm>
          <a:prstGeom prst="rect">
            <a:avLst/>
          </a:prstGeom>
          <a:noFill/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B7EC14B-B220-4640-A24D-43B74DE5A387}"/>
              </a:ext>
            </a:extLst>
          </p:cNvPr>
          <p:cNvSpPr/>
          <p:nvPr/>
        </p:nvSpPr>
        <p:spPr>
          <a:xfrm>
            <a:off x="436423" y="3607173"/>
            <a:ext cx="1097409" cy="325730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D73405D-ACB1-432E-BF53-D0A44BC15949}"/>
                  </a:ext>
                </a:extLst>
              </p:cNvPr>
              <p:cNvSpPr txBox="1"/>
              <p:nvPr/>
            </p:nvSpPr>
            <p:spPr>
              <a:xfrm>
                <a:off x="436423" y="4854288"/>
                <a:ext cx="11684000" cy="17592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accent6">
                        <a:lumMod val="75000"/>
                      </a:schemeClr>
                    </a:solidFill>
                  </a:rPr>
                  <a:t>2.  Word Embed Layer</a:t>
                </a:r>
              </a:p>
              <a:p>
                <a:r>
                  <a:rPr lang="en-US" altLang="ko-KR" dirty="0"/>
                  <a:t>  - We use pre-trained word vectors </a:t>
                </a:r>
                <a:r>
                  <a:rPr lang="en-US" altLang="ko-KR" dirty="0" err="1"/>
                  <a:t>GloVe</a:t>
                </a:r>
                <a:r>
                  <a:rPr lang="en-US" altLang="ko-KR" dirty="0"/>
                  <a:t> (Pennington et al., 2014), to obtain the fixed word embedding.</a:t>
                </a:r>
              </a:p>
              <a:p>
                <a:r>
                  <a:rPr lang="en-US" altLang="ko-KR" dirty="0"/>
                  <a:t>  - The concatenation of the character and word embedding vectors is passed to a two-layer </a:t>
                </a:r>
                <a:r>
                  <a:rPr lang="en-US" altLang="ko-KR" dirty="0">
                    <a:hlinkClick r:id="rId6" action="ppaction://hlinksldjump"/>
                  </a:rPr>
                  <a:t>Highway Network</a:t>
                </a:r>
                <a:r>
                  <a:rPr lang="en-US" altLang="ko-KR" dirty="0"/>
                  <a:t>. Output matrices are following : 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                            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for the context and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sup>
                    </m:sSup>
                  </m:oMath>
                </a14:m>
                <a:r>
                  <a:rPr lang="en-US" altLang="ko-KR" dirty="0"/>
                  <a:t> for the query.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D73405D-ACB1-432E-BF53-D0A44BC159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423" y="4854288"/>
                <a:ext cx="11684000" cy="1759264"/>
              </a:xfrm>
              <a:prstGeom prst="rect">
                <a:avLst/>
              </a:prstGeom>
              <a:blipFill>
                <a:blip r:embed="rId7"/>
                <a:stretch>
                  <a:fillRect l="-470" t="-1730" b="-41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그림 21">
            <a:extLst>
              <a:ext uri="{FF2B5EF4-FFF2-40B4-BE49-F238E27FC236}">
                <a16:creationId xmlns:a16="http://schemas.microsoft.com/office/drawing/2014/main" id="{C3FF0B4D-C30D-41B3-B238-A44B9430606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28980" y="3638354"/>
            <a:ext cx="895350" cy="81915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28E4368C-5E58-4F86-8EE0-761F3F1F471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53225" y="1102274"/>
            <a:ext cx="857250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737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B834CFAF-53B4-4366-BEF2-1F15BD7137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845" y="783955"/>
            <a:ext cx="1152525" cy="1619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764C1D6-696A-4F42-AAC5-69D0834CDE5B}"/>
              </a:ext>
            </a:extLst>
          </p:cNvPr>
          <p:cNvSpPr txBox="1"/>
          <p:nvPr/>
        </p:nvSpPr>
        <p:spPr>
          <a:xfrm>
            <a:off x="254000" y="359429"/>
            <a:ext cx="1168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Model</a:t>
            </a:r>
            <a:endParaRPr lang="ko-KR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1E2532E-9668-4227-9049-5EBC3EA2B38E}"/>
                  </a:ext>
                </a:extLst>
              </p:cNvPr>
              <p:cNvSpPr txBox="1"/>
              <p:nvPr/>
            </p:nvSpPr>
            <p:spPr>
              <a:xfrm>
                <a:off x="316845" y="3514597"/>
                <a:ext cx="11684000" cy="14822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accent1">
                        <a:lumMod val="50000"/>
                      </a:schemeClr>
                    </a:solidFill>
                  </a:rPr>
                  <a:t>3.  Contextual Embed Layer</a:t>
                </a:r>
              </a:p>
              <a:p>
                <a:r>
                  <a:rPr lang="en-US" altLang="ko-KR" dirty="0"/>
                  <a:t>  - We use a Long Short-Term Memory Network on top of the embeddings provided by the previous layers to model the temporal interactions between words.</a:t>
                </a:r>
              </a:p>
              <a:p>
                <a:r>
                  <a:rPr lang="en-US" altLang="ko-KR" dirty="0"/>
                  <a:t>  - We place an </a:t>
                </a:r>
                <a:r>
                  <a:rPr lang="en-US" altLang="ko-KR" dirty="0">
                    <a:solidFill>
                      <a:srgbClr val="C00000"/>
                    </a:solidFill>
                  </a:rPr>
                  <a:t>LSTM in both directions</a:t>
                </a:r>
                <a:r>
                  <a:rPr lang="en-US" altLang="ko-KR" dirty="0"/>
                  <a:t>, and concatenate the outputs of the two LSTMs.</a:t>
                </a:r>
              </a:p>
              <a:p>
                <a:r>
                  <a:rPr lang="en-US" altLang="ko-KR" dirty="0"/>
                  <a:t>  - Hence we obtain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ko-KR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from the </a:t>
                </a:r>
                <a:r>
                  <a:rPr lang="en-US" altLang="ko-KR" dirty="0">
                    <a:solidFill>
                      <a:schemeClr val="accent6">
                        <a:lumMod val="75000"/>
                      </a:schemeClr>
                    </a:solidFill>
                  </a:rPr>
                  <a:t>context word vectors X</a:t>
                </a:r>
                <a:r>
                  <a:rPr lang="en-US" altLang="ko-KR" dirty="0"/>
                  <a:t>, and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altLang="ko-KR" b="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sup>
                    </m:sSup>
                  </m:oMath>
                </a14:m>
                <a:r>
                  <a:rPr lang="en-US" altLang="ko-KR" dirty="0"/>
                  <a:t> from </a:t>
                </a:r>
                <a:r>
                  <a:rPr lang="en-US" altLang="ko-KR" dirty="0">
                    <a:solidFill>
                      <a:schemeClr val="accent5">
                        <a:lumMod val="75000"/>
                      </a:schemeClr>
                    </a:solidFill>
                  </a:rPr>
                  <a:t>query word vectors Q</a:t>
                </a:r>
                <a:r>
                  <a:rPr lang="en-US" altLang="ko-KR" dirty="0"/>
                  <a:t>.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1E2532E-9668-4227-9049-5EBC3EA2B3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845" y="3514597"/>
                <a:ext cx="11684000" cy="1482265"/>
              </a:xfrm>
              <a:prstGeom prst="rect">
                <a:avLst/>
              </a:prstGeom>
              <a:blipFill>
                <a:blip r:embed="rId3"/>
                <a:stretch>
                  <a:fillRect l="-469" t="-2469" b="-53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3DC5D8DD-67B5-4C81-9C2B-E6C4D2E31D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000" y="1235763"/>
            <a:ext cx="7862916" cy="2074433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225C9A36-E3E4-4F2D-9361-445957214306}"/>
              </a:ext>
            </a:extLst>
          </p:cNvPr>
          <p:cNvSpPr/>
          <p:nvPr/>
        </p:nvSpPr>
        <p:spPr>
          <a:xfrm>
            <a:off x="518540" y="1447058"/>
            <a:ext cx="1451576" cy="566353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545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2124</TotalTime>
  <Words>1683</Words>
  <Application>Microsoft Office PowerPoint</Application>
  <PresentationFormat>와이드스크린</PresentationFormat>
  <Paragraphs>175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맑은 고딕</vt:lpstr>
      <vt:lpstr>Arial</vt:lpstr>
      <vt:lpstr>Cambria Math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봉민</dc:creator>
  <cp:lastModifiedBy>김 봉민</cp:lastModifiedBy>
  <cp:revision>94</cp:revision>
  <dcterms:created xsi:type="dcterms:W3CDTF">2020-01-15T00:35:00Z</dcterms:created>
  <dcterms:modified xsi:type="dcterms:W3CDTF">2020-01-17T01:39:09Z</dcterms:modified>
</cp:coreProperties>
</file>