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6" r:id="rId2"/>
    <p:sldId id="257" r:id="rId3"/>
    <p:sldId id="30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30" r:id="rId12"/>
    <p:sldId id="326" r:id="rId13"/>
    <p:sldId id="331" r:id="rId14"/>
    <p:sldId id="332" r:id="rId15"/>
    <p:sldId id="333" r:id="rId16"/>
    <p:sldId id="334" r:id="rId17"/>
    <p:sldId id="353" r:id="rId18"/>
    <p:sldId id="354" r:id="rId19"/>
    <p:sldId id="355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52" r:id="rId32"/>
    <p:sldId id="346" r:id="rId33"/>
    <p:sldId id="347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1" autoAdjust="0"/>
  </p:normalViewPr>
  <p:slideViewPr>
    <p:cSldViewPr>
      <p:cViewPr varScale="1">
        <p:scale>
          <a:sx n="80" d="100"/>
          <a:sy n="80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2CE5D-6FCC-4927-83D8-F7D9E8640D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80E2-E2CF-40CA-8572-68FE99D9F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9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80E2-E2CF-40CA-8572-68FE99D9FB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4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80E2-E2CF-40CA-8572-68FE99D9FB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9BE9-ED72-425B-BED1-E9A8EB8D3BC1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455D-6D34-446A-AFCB-AD848995572C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3923-EBA9-4B3E-9093-F2F4FF63F371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4C1F-D909-4355-899D-2C734C38B059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F4A5-4263-4ABE-8D0D-D641330558B4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334-1936-45A1-A285-94AE0A094190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282A-F722-4CEB-9F02-0454EE427856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158-0322-4E9A-896F-E6A7ED5FB20A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46F9-8543-45E8-8FAC-7B2DA07AE1DF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DA15-02D9-4493-A652-30D946DCAF86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ED6D-4A25-4081-9155-26157DA4CF99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4D4C-D112-4C9B-A419-00BAF835FCB8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064B-F7EC-47C7-90D9-1C90AD01B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4" name="도넛 3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도넛 6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739948"/>
            <a:ext cx="9361040" cy="147002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Dependency Sensitive Convolutional Neural Networks for Modeling Sentences and Documents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0152" y="5760815"/>
            <a:ext cx="3528394" cy="1200329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KHU</a:t>
            </a:r>
            <a:r>
              <a:rPr lang="en-US" altLang="ko-KR" sz="2400" b="1" dirty="0"/>
              <a:t> NLP </a:t>
            </a:r>
          </a:p>
          <a:p>
            <a:r>
              <a:rPr lang="en-US" altLang="ko-KR" sz="2400" b="1" dirty="0" err="1"/>
              <a:t>KBM</a:t>
            </a:r>
            <a:endParaRPr lang="en-US" altLang="ko-KR" sz="2400" b="1" dirty="0"/>
          </a:p>
        </p:txBody>
      </p:sp>
      <p:sp>
        <p:nvSpPr>
          <p:cNvPr id="5" name="순서도: 처리 4"/>
          <p:cNvSpPr/>
          <p:nvPr/>
        </p:nvSpPr>
        <p:spPr>
          <a:xfrm>
            <a:off x="115113" y="703930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6502464" y="5468635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19C0D5-1B2F-468C-BB32-1BF7149E6EEC}"/>
              </a:ext>
            </a:extLst>
          </p:cNvPr>
          <p:cNvGrpSpPr/>
          <p:nvPr/>
        </p:nvGrpSpPr>
        <p:grpSpPr>
          <a:xfrm>
            <a:off x="2097368" y="2844306"/>
            <a:ext cx="4572000" cy="2203600"/>
            <a:chOff x="2097368" y="2844306"/>
            <a:chExt cx="4572000" cy="22036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D7AB30-49C8-4D31-84EE-DEB27D4E5C19}"/>
                </a:ext>
              </a:extLst>
            </p:cNvPr>
            <p:cNvSpPr/>
            <p:nvPr/>
          </p:nvSpPr>
          <p:spPr>
            <a:xfrm>
              <a:off x="2097368" y="4032243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2000" dirty="0" err="1"/>
                <a:t>RuiZhang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Department</a:t>
              </a:r>
              <a:r>
                <a:rPr lang="ko-KR" altLang="en-US" sz="2000" dirty="0"/>
                <a:t> of </a:t>
              </a:r>
              <a:r>
                <a:rPr lang="ko-KR" altLang="en-US" sz="2000" dirty="0" err="1"/>
                <a:t>EECS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University</a:t>
              </a:r>
              <a:r>
                <a:rPr lang="ko-KR" altLang="en-US" sz="2000" dirty="0"/>
                <a:t> of </a:t>
              </a:r>
              <a:r>
                <a:rPr lang="ko-KR" altLang="en-US" sz="2000" dirty="0" err="1"/>
                <a:t>Michigan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Ann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Arbor</a:t>
              </a:r>
              <a:r>
                <a:rPr lang="ko-KR" altLang="en-US" sz="2000" dirty="0"/>
                <a:t>, </a:t>
              </a:r>
              <a:r>
                <a:rPr lang="ko-KR" altLang="en-US" sz="2000" dirty="0" err="1"/>
                <a:t>MI</a:t>
              </a:r>
              <a:r>
                <a:rPr lang="ko-KR" altLang="en-US" sz="2000" dirty="0"/>
                <a:t>, </a:t>
              </a:r>
              <a:r>
                <a:rPr lang="ko-KR" altLang="en-US" sz="2000" dirty="0" err="1"/>
                <a:t>USA</a:t>
              </a:r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1B00E2-9303-45EC-B844-E572150F43C3}"/>
                </a:ext>
              </a:extLst>
            </p:cNvPr>
            <p:cNvSpPr/>
            <p:nvPr/>
          </p:nvSpPr>
          <p:spPr>
            <a:xfrm>
              <a:off x="3419872" y="2844306"/>
              <a:ext cx="20778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err="1">
                  <a:solidFill>
                    <a:srgbClr val="000000"/>
                  </a:solidFill>
                  <a:latin typeface="Lucida Grande"/>
                </a:rPr>
                <a:t>NAACL2016</a:t>
              </a:r>
              <a:endParaRPr lang="ko-KR" altLang="en-US" sz="2800" dirty="0"/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10E0C9-F81A-4470-A977-37524207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691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err="1"/>
              <a:t>DSCNN</a:t>
            </a:r>
            <a:r>
              <a:rPr lang="ko-KR" altLang="en-US" sz="2000" dirty="0"/>
              <a:t>은 </a:t>
            </a:r>
            <a:r>
              <a:rPr lang="en-US" altLang="ko-KR" sz="2000" dirty="0"/>
              <a:t>LSTM </a:t>
            </a:r>
            <a:r>
              <a:rPr lang="ko-KR" altLang="en-US" sz="2000" dirty="0"/>
              <a:t>네트워크위에 구축된 </a:t>
            </a:r>
            <a:r>
              <a:rPr lang="en-US" altLang="ko-KR" sz="2000" dirty="0"/>
              <a:t>convolutional layer</a:t>
            </a:r>
            <a:r>
              <a:rPr lang="ko-KR" altLang="en-US" sz="2000" dirty="0"/>
              <a:t>로 구성되어진다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 err="1"/>
              <a:t>DSCNN</a:t>
            </a:r>
            <a:r>
              <a:rPr lang="ko-KR" altLang="en-US" sz="2000" dirty="0"/>
              <a:t>은 입력에 따라 약간 다른 형태를 취하는데 </a:t>
            </a:r>
            <a:r>
              <a:rPr lang="en-US" altLang="ko-KR" sz="2000" dirty="0"/>
              <a:t>single sentence</a:t>
            </a:r>
            <a:r>
              <a:rPr lang="ko-KR" altLang="en-US" sz="2000" dirty="0"/>
              <a:t>에서</a:t>
            </a:r>
            <a:r>
              <a:rPr lang="en-US" altLang="ko-KR" sz="2000" dirty="0"/>
              <a:t>, LSTM</a:t>
            </a:r>
            <a:r>
              <a:rPr lang="ko-KR" altLang="en-US" sz="2000" dirty="0"/>
              <a:t>네트워크는 문장 안에서 </a:t>
            </a:r>
            <a:r>
              <a:rPr lang="en-US" altLang="ko-KR" sz="2000" dirty="0"/>
              <a:t>long-distance dependencies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캡쳐하기</a:t>
            </a:r>
            <a:r>
              <a:rPr lang="ko-KR" altLang="en-US" sz="2000" dirty="0"/>
              <a:t> 위해 워드 </a:t>
            </a:r>
            <a:r>
              <a:rPr lang="ko-KR" altLang="en-US" sz="2000" dirty="0" err="1"/>
              <a:t>임베딩을</a:t>
            </a:r>
            <a:r>
              <a:rPr lang="ko-KR" altLang="en-US" sz="2000" dirty="0"/>
              <a:t> 순차적으로 처리한다</a:t>
            </a:r>
            <a:r>
              <a:rPr lang="en-US" altLang="ko-KR" sz="2000" dirty="0"/>
              <a:t>. 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문서 모델링과 관련하여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DSCNN</a:t>
            </a:r>
            <a:r>
              <a:rPr lang="ko-KR" altLang="en-US" sz="2000" dirty="0"/>
              <a:t>은 먼저 각 하위에 독립적인 </a:t>
            </a:r>
            <a:r>
              <a:rPr lang="en-US" altLang="ko-KR" sz="2000" dirty="0"/>
              <a:t>LSTM </a:t>
            </a:r>
            <a:r>
              <a:rPr lang="ko-KR" altLang="en-US" sz="2000" dirty="0"/>
              <a:t>네트워크를 적용한다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다음 두 번째 </a:t>
            </a:r>
            <a:r>
              <a:rPr lang="en-US" altLang="ko-KR" sz="2000" dirty="0"/>
              <a:t>LSTM layer</a:t>
            </a:r>
            <a:r>
              <a:rPr lang="ko-KR" altLang="en-US" sz="2000" dirty="0"/>
              <a:t>은 </a:t>
            </a:r>
            <a:r>
              <a:rPr lang="en-US" altLang="ko-KR" sz="2000" dirty="0"/>
              <a:t>first LSTM layer</a:t>
            </a:r>
            <a:r>
              <a:rPr lang="ko-KR" altLang="en-US" sz="2000" dirty="0"/>
              <a:t>와 </a:t>
            </a:r>
            <a:r>
              <a:rPr lang="en-US" altLang="ko-KR" sz="2000" dirty="0"/>
              <a:t>convolutional layer</a:t>
            </a:r>
            <a:r>
              <a:rPr lang="ko-KR" altLang="en-US" sz="2000" dirty="0"/>
              <a:t>사이에 추가되어 서로 다른 문장 간에 종속성을 인코딩한다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endParaRPr lang="ko-KR" altLang="en-US" sz="2000" dirty="0"/>
          </a:p>
        </p:txBody>
      </p:sp>
      <p:sp>
        <p:nvSpPr>
          <p:cNvPr id="17" name="순서도: 처리 16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19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35568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A5018-A169-484B-8931-433B8051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1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Related</a:t>
              </a:r>
              <a:r>
                <a:rPr lang="ko-KR" altLang="en-US" b="1" dirty="0"/>
                <a:t> </a:t>
              </a:r>
              <a:r>
                <a:rPr lang="en-US" altLang="ko-KR" b="1" dirty="0"/>
                <a:t>Work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39946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DDFCDD-DAB6-489F-A519-A4962EC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3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3. Preliminaries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2836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 this section, we describe two building blocks for our system.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We first discuss </a:t>
            </a:r>
            <a:r>
              <a:rPr lang="en-US" altLang="ko-KR" sz="2400" dirty="0">
                <a:solidFill>
                  <a:srgbClr val="FF0000"/>
                </a:solidFill>
              </a:rPr>
              <a:t>Long Short-Term Memory </a:t>
            </a:r>
            <a:r>
              <a:rPr lang="en-US" altLang="ko-KR" sz="2400" dirty="0"/>
              <a:t>as a powerful network for modeling sequence data, and then formulate </a:t>
            </a:r>
            <a:r>
              <a:rPr lang="en-US" altLang="ko-KR" sz="2400" dirty="0">
                <a:solidFill>
                  <a:srgbClr val="FF0000"/>
                </a:solidFill>
              </a:rPr>
              <a:t>convolution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max-overtime pooling operators</a:t>
            </a:r>
            <a:r>
              <a:rPr lang="en-US" altLang="ko-KR" sz="2400" dirty="0"/>
              <a:t> for the feature extraction over sequence inputs.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0E972D-2935-4BC3-AE29-2F2C06F3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442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3.1 LSTM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2836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/>
              <p:nvPr/>
            </p:nvSpPr>
            <p:spPr>
              <a:xfrm>
                <a:off x="107504" y="1831464"/>
                <a:ext cx="903649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Recurrent Neural Network (RNN) is a class of models to process arbitrary-length input sequences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by recursively constructing hidden state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.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traditional RNN suffers from the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exploding or vanishing gradient problems</a:t>
                </a:r>
                <a:r>
                  <a:rPr lang="en-US" altLang="ko-KR" sz="2400" dirty="0"/>
                  <a:t>, where the gradient vectors can grow or decay exponentially as they propagate to earlier time steps.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 This problem makes it difficult to train RNN to capture long distance dependencies in a sequence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31464"/>
                <a:ext cx="9036496" cy="3785652"/>
              </a:xfrm>
              <a:prstGeom prst="rect">
                <a:avLst/>
              </a:prstGeom>
              <a:blipFill>
                <a:blip r:embed="rId2"/>
                <a:stretch>
                  <a:fillRect l="-1080" t="-1288" b="-2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9C8897-B90D-47D4-B5E3-D6BBAC75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308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3.1 LSTM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2836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문제를 극복하기 위해 고안된 것이 </a:t>
            </a:r>
            <a:r>
              <a:rPr lang="en-US" altLang="ko-KR" sz="2400" dirty="0"/>
              <a:t>LSTM</a:t>
            </a:r>
            <a:r>
              <a:rPr lang="ko-KR" altLang="en-US" sz="2400" dirty="0"/>
              <a:t>이다</a:t>
            </a:r>
            <a:r>
              <a:rPr lang="en-US" altLang="ko-KR" sz="2400" dirty="0"/>
              <a:t>. LSTM</a:t>
            </a:r>
            <a:r>
              <a:rPr lang="ko-KR" altLang="en-US" sz="2400" dirty="0"/>
              <a:t>은 </a:t>
            </a:r>
            <a:r>
              <a:rPr lang="en-US" altLang="ko-KR" sz="2400" dirty="0"/>
              <a:t>RNN</a:t>
            </a:r>
            <a:r>
              <a:rPr lang="ko-KR" altLang="en-US" sz="2400" dirty="0"/>
              <a:t>의 </a:t>
            </a:r>
            <a:r>
              <a:rPr lang="en-US" altLang="ko-KR" sz="2400" dirty="0"/>
              <a:t>hidden state</a:t>
            </a:r>
            <a:r>
              <a:rPr lang="ko-KR" altLang="en-US" sz="2400" dirty="0"/>
              <a:t>에 </a:t>
            </a:r>
            <a:r>
              <a:rPr lang="en-US" altLang="ko-KR" sz="2400" dirty="0"/>
              <a:t>cell-state</a:t>
            </a:r>
            <a:r>
              <a:rPr lang="ko-KR" altLang="en-US" sz="2400" dirty="0"/>
              <a:t>를 추가한 구조이다</a:t>
            </a:r>
            <a:r>
              <a:rPr lang="en-US" altLang="ko-KR" sz="24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5067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71202B-88DC-4C99-BD71-340DD404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976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3.1 LSTM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2836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Cell state</a:t>
            </a:r>
            <a:r>
              <a:rPr lang="ko-KR" altLang="en-US" sz="2400" dirty="0"/>
              <a:t>는 일종의 컨베이어 벨트 역할을 한다</a:t>
            </a:r>
            <a:r>
              <a:rPr lang="en-US" altLang="ko-KR" sz="2400" dirty="0"/>
              <a:t>. </a:t>
            </a:r>
            <a:r>
              <a:rPr lang="ko-KR" altLang="en-US" sz="2400" dirty="0"/>
              <a:t>덕분에 </a:t>
            </a:r>
            <a:r>
              <a:rPr lang="en-US" altLang="ko-KR" sz="2400" dirty="0"/>
              <a:t>state</a:t>
            </a:r>
            <a:r>
              <a:rPr lang="ko-KR" altLang="en-US" sz="2400" dirty="0"/>
              <a:t>가 꽤 오래 경과하더라고 </a:t>
            </a:r>
            <a:r>
              <a:rPr lang="ko-KR" altLang="en-US" sz="2400" dirty="0" err="1"/>
              <a:t>그래디언트가</a:t>
            </a:r>
            <a:r>
              <a:rPr lang="ko-KR" altLang="en-US" sz="2400" dirty="0"/>
              <a:t> 비교적 전파가 잘 된다</a:t>
            </a:r>
            <a:r>
              <a:rPr lang="en-US" altLang="ko-KR" sz="2400" dirty="0"/>
              <a:t>. LSTM</a:t>
            </a:r>
            <a:r>
              <a:rPr lang="ko-KR" altLang="en-US" sz="2400" dirty="0"/>
              <a:t>셀의 수식은 아래와 같고 ⊙는 </a:t>
            </a:r>
            <a:r>
              <a:rPr lang="ko-KR" altLang="en-US" sz="2400" dirty="0" err="1"/>
              <a:t>요소별</a:t>
            </a:r>
            <a:r>
              <a:rPr lang="ko-KR" altLang="en-US" sz="2400" dirty="0"/>
              <a:t> 곱셈을 뜻하는 </a:t>
            </a:r>
            <a:r>
              <a:rPr lang="en-US" altLang="ko-KR" sz="2400" dirty="0" err="1"/>
              <a:t>Hadamard</a:t>
            </a:r>
            <a:r>
              <a:rPr lang="en-US" altLang="ko-KR" sz="2400" dirty="0"/>
              <a:t> product </a:t>
            </a:r>
            <a:r>
              <a:rPr lang="ko-KR" altLang="en-US" sz="2400" dirty="0"/>
              <a:t>연산자이다</a:t>
            </a:r>
            <a:r>
              <a:rPr lang="en-US" altLang="ko-KR" sz="2400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46" y="3573016"/>
            <a:ext cx="5733249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3855" y="3744250"/>
                <a:ext cx="367240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Memory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55" y="3744250"/>
                <a:ext cx="3672408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65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A32669-5F13-463D-B104-06A1B4C7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97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19080" y="662831"/>
            <a:ext cx="7029853" cy="1037977"/>
            <a:chOff x="719080" y="662831"/>
            <a:chExt cx="7029853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19080" y="662831"/>
              <a:ext cx="7029853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500" b="1" dirty="0"/>
                <a:t>3.2 </a:t>
              </a:r>
              <a:r>
                <a:rPr lang="en-US" altLang="ko-KR" sz="2600" b="1" dirty="0"/>
                <a:t>Convolution,</a:t>
              </a:r>
              <a:r>
                <a:rPr lang="en-US" altLang="ko-KR" sz="2600" dirty="0"/>
                <a:t> </a:t>
              </a:r>
              <a:r>
                <a:rPr lang="en-US" altLang="ko-KR" sz="2600" b="1" dirty="0"/>
                <a:t>Max-over-time Pooling</a:t>
              </a:r>
            </a:p>
            <a:p>
              <a:pPr algn="l"/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658793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44824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Given an input sentence of length                   , convolution operators apply a number of ﬁlters </a:t>
            </a:r>
            <a:r>
              <a:rPr lang="en-US" altLang="ko-KR" sz="2400" dirty="0">
                <a:solidFill>
                  <a:srgbClr val="FF0000"/>
                </a:solidFill>
              </a:rPr>
              <a:t>to extract local features </a:t>
            </a:r>
            <a:r>
              <a:rPr lang="en-US" altLang="ko-KR" sz="2400" dirty="0"/>
              <a:t>of the sentence.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In this work, we employ one-dimensional wide convolution described in(</a:t>
            </a:r>
            <a:r>
              <a:rPr lang="en-US" altLang="ko-KR" sz="2400" dirty="0" err="1"/>
              <a:t>Kalchbrenneretal</a:t>
            </a:r>
            <a:r>
              <a:rPr lang="en-US" altLang="ko-KR" sz="2400" dirty="0"/>
              <a:t>.,2014). </a:t>
            </a:r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B9CE2-BF5A-4679-9531-62E692CA0452}"/>
                  </a:ext>
                </a:extLst>
              </p:cNvPr>
              <p:cNvSpPr txBox="1"/>
              <p:nvPr/>
            </p:nvSpPr>
            <p:spPr>
              <a:xfrm>
                <a:off x="5076056" y="1916832"/>
                <a:ext cx="19899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B9CE2-BF5A-4679-9531-62E692CA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16832"/>
                <a:ext cx="1989952" cy="307777"/>
              </a:xfrm>
              <a:prstGeom prst="rect">
                <a:avLst/>
              </a:prstGeom>
              <a:blipFill>
                <a:blip r:embed="rId2"/>
                <a:stretch>
                  <a:fillRect l="-307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91EA8D5-F42B-423F-AEAC-1C5A109F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735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19080" y="662831"/>
            <a:ext cx="7029853" cy="1037977"/>
            <a:chOff x="719080" y="662831"/>
            <a:chExt cx="7029853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19080" y="662831"/>
              <a:ext cx="7029853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500" b="1" dirty="0"/>
                <a:t>3.2 </a:t>
              </a:r>
              <a:r>
                <a:rPr lang="en-US" altLang="ko-KR" sz="2600" b="1" dirty="0"/>
                <a:t>Convolution,</a:t>
              </a:r>
              <a:r>
                <a:rPr lang="en-US" altLang="ko-KR" sz="2600" dirty="0"/>
                <a:t> </a:t>
              </a:r>
              <a:r>
                <a:rPr lang="en-US" altLang="ko-KR" sz="2600" b="1" dirty="0"/>
                <a:t>Max-over-time Pooling</a:t>
              </a:r>
            </a:p>
            <a:p>
              <a:pPr algn="l"/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658793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/>
              <p:nvPr/>
            </p:nvSpPr>
            <p:spPr>
              <a:xfrm>
                <a:off x="0" y="2636912"/>
                <a:ext cx="90364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One-dimensional wide convolution computes the feature map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400" dirty="0"/>
                  <a:t> of length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              </a:t>
                </a:r>
              </a:p>
              <a:p>
                <a:r>
                  <a:rPr lang="en-US" altLang="ko-KR" sz="2400" dirty="0"/>
                  <a:t>for the input sentence.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6912"/>
                <a:ext cx="9036496" cy="2308324"/>
              </a:xfrm>
              <a:prstGeom prst="rect">
                <a:avLst/>
              </a:prstGeom>
              <a:blipFill>
                <a:blip r:embed="rId2"/>
                <a:stretch>
                  <a:fillRect l="-1012" t="-2116" r="-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48BE967-89A4-4DD1-AB13-13A785A3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061"/>
            <a:ext cx="9144000" cy="958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DE2F3F-F189-4C43-B618-4A428AF0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85" y="3429000"/>
            <a:ext cx="3669107" cy="44995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B465E-6318-42E3-A01C-7A41BFC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7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19080" y="662831"/>
            <a:ext cx="7029853" cy="1037977"/>
            <a:chOff x="719080" y="662831"/>
            <a:chExt cx="7029853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19080" y="662831"/>
              <a:ext cx="7029853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500" b="1" dirty="0"/>
                <a:t>3.2 </a:t>
              </a:r>
              <a:r>
                <a:rPr lang="en-US" altLang="ko-KR" sz="2600" b="1" dirty="0"/>
                <a:t>Convolution,</a:t>
              </a:r>
              <a:r>
                <a:rPr lang="en-US" altLang="ko-KR" sz="2600" dirty="0"/>
                <a:t> </a:t>
              </a:r>
              <a:r>
                <a:rPr lang="en-US" altLang="ko-KR" sz="2600" b="1" dirty="0"/>
                <a:t>Max-over-time Pooling</a:t>
              </a:r>
            </a:p>
            <a:p>
              <a:pPr algn="l"/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658793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/>
              <p:nvPr/>
            </p:nvSpPr>
            <p:spPr>
              <a:xfrm>
                <a:off x="53752" y="1631945"/>
                <a:ext cx="9036496" cy="417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Specifically, in wide convolution, we 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400" dirty="0"/>
                  <a:t>column by column, and add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400" dirty="0"/>
                  <a:t> zero vectors to both ends of the sentence respectively. 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This formulates an input feature map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Thereafter, one-dimensional convolution applies the filter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400" dirty="0"/>
                  <a:t> to each set of consecutive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400" dirty="0"/>
                  <a:t> columns in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 to produce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400" dirty="0"/>
                  <a:t> activations.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–</a:t>
                </a:r>
                <a:r>
                  <a:rPr lang="en-US" altLang="ko-KR" sz="2400" dirty="0" err="1"/>
                  <a:t>th</a:t>
                </a:r>
                <a:r>
                  <a:rPr lang="en-US" altLang="ko-KR" sz="2400" dirty="0"/>
                  <a:t> activation is produced by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1631945"/>
                <a:ext cx="9036496" cy="4179990"/>
              </a:xfrm>
              <a:prstGeom prst="rect">
                <a:avLst/>
              </a:prstGeom>
              <a:blipFill>
                <a:blip r:embed="rId2"/>
                <a:stretch>
                  <a:fillRect l="-1080" t="-1168" r="-2901" b="-2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DEB8921-82F0-4B9D-8C7C-305193A6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7" y="5034923"/>
            <a:ext cx="4032449" cy="120238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B678D-3FE6-4289-BBFE-F162EF6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44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19080" y="662831"/>
            <a:ext cx="7029853" cy="1037977"/>
            <a:chOff x="719080" y="662831"/>
            <a:chExt cx="7029853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19080" y="662831"/>
              <a:ext cx="7029853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3500" b="1" dirty="0"/>
                <a:t>3.2 </a:t>
              </a:r>
              <a:r>
                <a:rPr lang="en-US" altLang="ko-KR" sz="2600" b="1" dirty="0"/>
                <a:t>Convolution,</a:t>
              </a:r>
              <a:r>
                <a:rPr lang="en-US" altLang="ko-KR" sz="2600" dirty="0"/>
                <a:t> </a:t>
              </a:r>
              <a:r>
                <a:rPr lang="en-US" altLang="ko-KR" sz="2600" b="1" dirty="0"/>
                <a:t>Max-over-time Pooling</a:t>
              </a:r>
            </a:p>
            <a:p>
              <a:pPr algn="l"/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658793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C4D02CA-F2B1-4D36-9677-D148CB9E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8" y="1715477"/>
            <a:ext cx="4032449" cy="1202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22B0A-90C3-49D8-AF16-F7F08DEFD184}"/>
                  </a:ext>
                </a:extLst>
              </p:cNvPr>
              <p:cNvSpPr txBox="1"/>
              <p:nvPr/>
            </p:nvSpPr>
            <p:spPr>
              <a:xfrm>
                <a:off x="395536" y="3060046"/>
                <a:ext cx="8064896" cy="31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the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dirty="0" err="1"/>
                  <a:t>th</a:t>
                </a:r>
                <a:r>
                  <a:rPr lang="en-US" altLang="ko-KR" sz="2000" dirty="0"/>
                  <a:t> sliding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window in X,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the bias term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⊙</a:t>
                </a:r>
                <a:r>
                  <a:rPr lang="en-US" altLang="ko-KR" sz="2000" dirty="0"/>
                  <a:t>performs elementwise multiplication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an nonlinear function such as Rectified Linear Units(</a:t>
                </a:r>
                <a:r>
                  <a:rPr lang="en-US" altLang="ko-KR" sz="2000" dirty="0" err="1"/>
                  <a:t>ReLU</a:t>
                </a:r>
                <a:r>
                  <a:rPr lang="en-US" altLang="ko-KR" sz="2000" dirty="0"/>
                  <a:t>) or the hyperbolic tangent.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Then, the max-over-time pooling selects the maximum value in the feature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as the feature corresponding to the filter F.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22B0A-90C3-49D8-AF16-F7F08DEFD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0046"/>
                <a:ext cx="8064896" cy="3175613"/>
              </a:xfrm>
              <a:prstGeom prst="rect">
                <a:avLst/>
              </a:prstGeom>
              <a:blipFill>
                <a:blip r:embed="rId3"/>
                <a:stretch>
                  <a:fillRect l="-831" t="-960" r="-756" b="-2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BBD66-5643-44D5-BDAD-E8A8E90D1A64}"/>
              </a:ext>
            </a:extLst>
          </p:cNvPr>
          <p:cNvSpPr txBox="1"/>
          <p:nvPr/>
        </p:nvSpPr>
        <p:spPr>
          <a:xfrm>
            <a:off x="3304309" y="3948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EB3680A-706C-4A2D-A83E-1B6A2C5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51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1494219" y="890108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처리 44"/>
          <p:cNvSpPr/>
          <p:nvPr/>
        </p:nvSpPr>
        <p:spPr>
          <a:xfrm>
            <a:off x="1651027" y="514360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2033157" y="508246"/>
            <a:ext cx="5616624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Contents</a:t>
            </a:r>
            <a:endParaRPr lang="ko-KR" altLang="en-US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18" name="도넛 17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도넛 18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529921" y="1927890"/>
            <a:ext cx="2057311" cy="369332"/>
            <a:chOff x="1529921" y="1927890"/>
            <a:chExt cx="2057311" cy="369332"/>
          </a:xfrm>
        </p:grpSpPr>
        <p:sp>
          <p:nvSpPr>
            <p:cNvPr id="47" name="순서도: 처리 46"/>
            <p:cNvSpPr/>
            <p:nvPr/>
          </p:nvSpPr>
          <p:spPr>
            <a:xfrm>
              <a:off x="1529921" y="2045716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3782" y="1927890"/>
              <a:ext cx="180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Abstract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525973" y="2744153"/>
            <a:ext cx="2061259" cy="369332"/>
            <a:chOff x="1525973" y="2744153"/>
            <a:chExt cx="2061259" cy="369332"/>
          </a:xfrm>
        </p:grpSpPr>
        <p:sp>
          <p:nvSpPr>
            <p:cNvPr id="48" name="순서도: 처리 47"/>
            <p:cNvSpPr/>
            <p:nvPr/>
          </p:nvSpPr>
          <p:spPr>
            <a:xfrm>
              <a:off x="1525973" y="2858419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83782" y="2744153"/>
              <a:ext cx="180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Introduction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525973" y="3542474"/>
            <a:ext cx="2065866" cy="369332"/>
            <a:chOff x="1525973" y="3542474"/>
            <a:chExt cx="2065866" cy="369332"/>
          </a:xfrm>
        </p:grpSpPr>
        <p:sp>
          <p:nvSpPr>
            <p:cNvPr id="49" name="순서도: 처리 48"/>
            <p:cNvSpPr/>
            <p:nvPr/>
          </p:nvSpPr>
          <p:spPr>
            <a:xfrm>
              <a:off x="1525973" y="3683521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88389" y="3542474"/>
              <a:ext cx="180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Preliminaries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DB8524-D8D1-4843-8A41-EC9F4E02FCA8}"/>
              </a:ext>
            </a:extLst>
          </p:cNvPr>
          <p:cNvGrpSpPr/>
          <p:nvPr/>
        </p:nvGrpSpPr>
        <p:grpSpPr>
          <a:xfrm>
            <a:off x="1521366" y="4402983"/>
            <a:ext cx="3050634" cy="369332"/>
            <a:chOff x="1525973" y="3542474"/>
            <a:chExt cx="3050634" cy="369332"/>
          </a:xfrm>
        </p:grpSpPr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D6E0775D-D7FD-4376-8822-7A18725538E4}"/>
                </a:ext>
              </a:extLst>
            </p:cNvPr>
            <p:cNvSpPr/>
            <p:nvPr/>
          </p:nvSpPr>
          <p:spPr>
            <a:xfrm>
              <a:off x="1525973" y="3683521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6F9431-3138-487E-BBA5-D426947A7C73}"/>
                </a:ext>
              </a:extLst>
            </p:cNvPr>
            <p:cNvSpPr txBox="1"/>
            <p:nvPr/>
          </p:nvSpPr>
          <p:spPr>
            <a:xfrm>
              <a:off x="1788389" y="3542474"/>
              <a:ext cx="278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 Architectures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64C754-02C8-4198-9007-98ECE50B43D9}"/>
              </a:ext>
            </a:extLst>
          </p:cNvPr>
          <p:cNvGrpSpPr/>
          <p:nvPr/>
        </p:nvGrpSpPr>
        <p:grpSpPr>
          <a:xfrm>
            <a:off x="1521366" y="5278155"/>
            <a:ext cx="3050634" cy="369332"/>
            <a:chOff x="1525973" y="3542474"/>
            <a:chExt cx="3050634" cy="369332"/>
          </a:xfrm>
        </p:grpSpPr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14099FD4-0E29-4DA8-AEAE-F7EBAD5D1037}"/>
                </a:ext>
              </a:extLst>
            </p:cNvPr>
            <p:cNvSpPr/>
            <p:nvPr/>
          </p:nvSpPr>
          <p:spPr>
            <a:xfrm>
              <a:off x="1525973" y="3683521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0AB34A-54D3-435E-B939-C47BD9561383}"/>
                </a:ext>
              </a:extLst>
            </p:cNvPr>
            <p:cNvSpPr txBox="1"/>
            <p:nvPr/>
          </p:nvSpPr>
          <p:spPr>
            <a:xfrm>
              <a:off x="1788389" y="3542474"/>
              <a:ext cx="278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Experiment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F0AE7A-1D89-4797-B70E-90A80E95FA22}"/>
              </a:ext>
            </a:extLst>
          </p:cNvPr>
          <p:cNvGrpSpPr/>
          <p:nvPr/>
        </p:nvGrpSpPr>
        <p:grpSpPr>
          <a:xfrm>
            <a:off x="1496539" y="6031957"/>
            <a:ext cx="3050634" cy="369332"/>
            <a:chOff x="1525973" y="3542474"/>
            <a:chExt cx="3050634" cy="369332"/>
          </a:xfrm>
        </p:grpSpPr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C4761D25-1F11-47CC-AD7D-AB23A71D604C}"/>
                </a:ext>
              </a:extLst>
            </p:cNvPr>
            <p:cNvSpPr/>
            <p:nvPr/>
          </p:nvSpPr>
          <p:spPr>
            <a:xfrm>
              <a:off x="1525973" y="3683521"/>
              <a:ext cx="144016" cy="144016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7647D7-8BB8-4A6C-AB65-0D472A8BC041}"/>
                </a:ext>
              </a:extLst>
            </p:cNvPr>
            <p:cNvSpPr txBox="1"/>
            <p:nvPr/>
          </p:nvSpPr>
          <p:spPr>
            <a:xfrm>
              <a:off x="1788389" y="3542474"/>
              <a:ext cx="278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Conclusion</a:t>
              </a:r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F137D7-6CEA-4FB8-9C5F-C21620B6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83568" y="404664"/>
            <a:ext cx="5832648" cy="1037977"/>
            <a:chOff x="504350" y="250582"/>
            <a:chExt cx="5832648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504350" y="250582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 Model Architectures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504350" y="1278695"/>
              <a:ext cx="5832648" cy="98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51908" y="1933513"/>
            <a:ext cx="9108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CNN</a:t>
            </a:r>
            <a:r>
              <a:rPr lang="ko-KR" altLang="en-US" sz="2400" dirty="0"/>
              <a:t>은 </a:t>
            </a:r>
            <a:r>
              <a:rPr lang="en-US" altLang="ko-KR" sz="2400" dirty="0"/>
              <a:t>sentence modeling </a:t>
            </a:r>
            <a:r>
              <a:rPr lang="ko-KR" altLang="en-US" sz="2400" dirty="0"/>
              <a:t>과 </a:t>
            </a:r>
            <a:r>
              <a:rPr lang="en-US" altLang="ko-KR" sz="2400" dirty="0"/>
              <a:t>classification</a:t>
            </a:r>
            <a:r>
              <a:rPr lang="ko-KR" altLang="en-US" sz="2400" dirty="0"/>
              <a:t>에 </a:t>
            </a:r>
            <a:r>
              <a:rPr lang="en-US" altLang="ko-KR" sz="2400" dirty="0"/>
              <a:t>state-of-the-art</a:t>
            </a:r>
            <a:r>
              <a:rPr lang="ko-KR" altLang="en-US" sz="2400" dirty="0"/>
              <a:t>로 여겨져 왔다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</a:t>
            </a:r>
            <a:r>
              <a:rPr lang="ko-KR" altLang="en-US" sz="2400" dirty="0"/>
              <a:t>이 </a:t>
            </a:r>
            <a:r>
              <a:rPr lang="en-US" altLang="ko-KR" sz="2400" dirty="0"/>
              <a:t>order-sensitive model </a:t>
            </a:r>
            <a:r>
              <a:rPr lang="ko-KR" altLang="en-US" sz="2400" dirty="0"/>
              <a:t>임에도 불구하고</a:t>
            </a:r>
            <a:r>
              <a:rPr lang="en-US" altLang="ko-KR" sz="2400" dirty="0"/>
              <a:t>, traditional convolution operators</a:t>
            </a:r>
            <a:r>
              <a:rPr lang="ko-KR" altLang="en-US" sz="2400" dirty="0"/>
              <a:t>는 각각의 미리 설정된 사이즈의 필터를 통하여 단어의 </a:t>
            </a:r>
            <a:r>
              <a:rPr lang="en-US" altLang="ko-KR" sz="2400" dirty="0"/>
              <a:t>possible window</a:t>
            </a:r>
            <a:r>
              <a:rPr lang="ko-KR" altLang="en-US" sz="2400" dirty="0"/>
              <a:t>로부터 로컬 </a:t>
            </a:r>
            <a:r>
              <a:rPr lang="en-US" altLang="ko-KR" sz="2400" dirty="0"/>
              <a:t>features</a:t>
            </a:r>
            <a:r>
              <a:rPr lang="ko-KR" altLang="en-US" sz="2400" dirty="0"/>
              <a:t>를 추출한다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그러므로</a:t>
            </a:r>
            <a:r>
              <a:rPr lang="en-US" altLang="ko-KR" sz="2400" dirty="0"/>
              <a:t>, bag of n-grams </a:t>
            </a:r>
            <a:r>
              <a:rPr lang="ko-KR" altLang="en-US" sz="2400" dirty="0"/>
              <a:t>와 같이 효과적으로 </a:t>
            </a:r>
            <a:r>
              <a:rPr lang="en-US" altLang="ko-KR" sz="2400" dirty="0"/>
              <a:t>sentence</a:t>
            </a:r>
            <a:r>
              <a:rPr lang="ko-KR" altLang="en-US" sz="2400" dirty="0"/>
              <a:t>가 처리된다</a:t>
            </a:r>
            <a:r>
              <a:rPr lang="en-US" altLang="ko-KR" sz="2400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588E5B-E8D9-498E-B496-702FE143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 capture long-distance dependencies, much recent effort has been dedicated to building tree structured models </a:t>
            </a:r>
            <a:r>
              <a:rPr lang="en-US" altLang="ko-KR" sz="2400" dirty="0">
                <a:solidFill>
                  <a:srgbClr val="00B0F0"/>
                </a:solidFill>
              </a:rPr>
              <a:t>from the syntactic parsing information.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3 problem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추가적 </a:t>
            </a:r>
            <a:r>
              <a:rPr lang="en-US" altLang="ko-KR" sz="2400" dirty="0"/>
              <a:t>parser</a:t>
            </a:r>
            <a:r>
              <a:rPr lang="ko-KR" altLang="en-US" sz="2400" dirty="0"/>
              <a:t>을 요구하고 </a:t>
            </a:r>
            <a:r>
              <a:rPr lang="en-US" altLang="ko-KR" sz="2400" dirty="0"/>
              <a:t>parsing errors</a:t>
            </a:r>
            <a:r>
              <a:rPr lang="ko-KR" altLang="en-US" sz="2400" dirty="0"/>
              <a:t>에 취약하다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Tree-structured models</a:t>
            </a:r>
            <a:r>
              <a:rPr lang="ko-KR" altLang="en-US" sz="2400" dirty="0"/>
              <a:t>은 </a:t>
            </a:r>
            <a:r>
              <a:rPr lang="en-US" altLang="ko-KR" sz="2400" dirty="0"/>
              <a:t>vanishing gradient problems</a:t>
            </a:r>
            <a:r>
              <a:rPr lang="ko-KR" altLang="en-US" sz="2400" dirty="0"/>
              <a:t>을 극복하기 위해 </a:t>
            </a:r>
            <a:r>
              <a:rPr lang="en-US" altLang="ko-KR" sz="2400" dirty="0"/>
              <a:t>heavy supervisions</a:t>
            </a:r>
            <a:r>
              <a:rPr lang="ko-KR" altLang="en-US" sz="2400" dirty="0"/>
              <a:t>를 요구한다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Tree-structured models</a:t>
            </a:r>
            <a:r>
              <a:rPr lang="ko-KR" altLang="en-US" sz="2400" dirty="0"/>
              <a:t>은 </a:t>
            </a:r>
            <a:r>
              <a:rPr lang="en-US" altLang="ko-KR" sz="2400" dirty="0"/>
              <a:t>sentence level</a:t>
            </a:r>
            <a:r>
              <a:rPr lang="ko-KR" altLang="en-US" sz="2400" dirty="0"/>
              <a:t>로 제한된다</a:t>
            </a:r>
            <a:r>
              <a:rPr lang="en-US" altLang="ko-KR" sz="2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83568" y="404664"/>
            <a:ext cx="5832648" cy="1037977"/>
            <a:chOff x="504350" y="250582"/>
            <a:chExt cx="5832648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504350" y="250582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 Model Architectures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504350" y="1278695"/>
              <a:ext cx="5832648" cy="98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6F66B6-F2C9-4728-A4EA-216899F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152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Our model hierarchically builds text representations from input words without parsing information.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Only labels at the root level are required at the top </a:t>
            </a:r>
            <a:r>
              <a:rPr lang="en-US" altLang="ko-KR" sz="2400" dirty="0" err="1"/>
              <a:t>softmax</a:t>
            </a:r>
            <a:r>
              <a:rPr lang="en-US" altLang="ko-KR" sz="2400" dirty="0"/>
              <a:t> layer, so there is no need for labeling subphrases in the text.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The system is not restricted to sentence-level inputs: </a:t>
            </a:r>
          </a:p>
          <a:p>
            <a:r>
              <a:rPr lang="en-US" altLang="ko-KR" sz="2400" dirty="0"/>
              <a:t>the architecture can be restructured based on the sentence tokenization for modeling documents.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83568" y="404664"/>
            <a:ext cx="5832648" cy="1037977"/>
            <a:chOff x="504350" y="250582"/>
            <a:chExt cx="5832648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504350" y="250582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 Model Architectures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504350" y="1278695"/>
              <a:ext cx="5832648" cy="98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91AF45-28BF-47B1-99A7-C05EC2F7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37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4.1 Sentence Modeling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6" y="1360113"/>
            <a:ext cx="6621832" cy="531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17124" y="5013176"/>
            <a:ext cx="136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F973E-A91F-4BE0-A888-2E919965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73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/>
              <p:nvPr/>
            </p:nvSpPr>
            <p:spPr>
              <a:xfrm>
                <a:off x="107504" y="1556792"/>
                <a:ext cx="9036496" cy="3422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모델의 입력을 길이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𝑠</m:t>
                    </m:r>
                    <m:r>
                      <a:rPr lang="en-US" altLang="ko-KR" sz="24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/>
                  <a:t>의 문장이라 하고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sz="2400" b="0" dirty="0"/>
                  <a:t>를 </a:t>
                </a:r>
                <a:r>
                  <a:rPr lang="en-US" altLang="ko-KR" sz="2400" b="0" dirty="0"/>
                  <a:t>total number of word embedding versions</a:t>
                </a:r>
                <a:r>
                  <a:rPr lang="ko-KR" altLang="en-US" sz="2400" b="0" dirty="0"/>
                  <a:t>라 하자</a:t>
                </a:r>
                <a:r>
                  <a:rPr lang="en-US" altLang="ko-KR" sz="2400" b="0" dirty="0"/>
                  <a:t>. </a:t>
                </a:r>
                <a:r>
                  <a:rPr lang="ko-KR" altLang="en-US" sz="2400" b="0" dirty="0"/>
                  <a:t>다른 버전은 </a:t>
                </a:r>
                <a:r>
                  <a:rPr lang="en-US" altLang="ko-KR" sz="2400" b="0" dirty="0"/>
                  <a:t>word2vec (</a:t>
                </a:r>
                <a:r>
                  <a:rPr lang="en-US" altLang="ko-KR" sz="2400" b="0" dirty="0" err="1"/>
                  <a:t>Mikolov</a:t>
                </a:r>
                <a:r>
                  <a:rPr lang="en-US" altLang="ko-KR" sz="2400" b="0" dirty="0"/>
                  <a:t> et al.,2013) </a:t>
                </a:r>
                <a:r>
                  <a:rPr lang="ko-KR" altLang="en-US" sz="2400" b="0" dirty="0"/>
                  <a:t>및 </a:t>
                </a:r>
                <a:r>
                  <a:rPr lang="en-US" altLang="ko-KR" sz="2400" b="0" dirty="0" err="1"/>
                  <a:t>GloVe</a:t>
                </a:r>
                <a:r>
                  <a:rPr lang="en-US" altLang="ko-KR" sz="2400" b="0" dirty="0"/>
                  <a:t> (Pennington et al., 2014)</a:t>
                </a:r>
                <a:r>
                  <a:rPr lang="ko-KR" altLang="en-US" sz="2400" b="0" dirty="0"/>
                  <a:t>와 같이 사전 훈련 된 단어 벡터에서 제공된다</a:t>
                </a:r>
                <a:r>
                  <a:rPr lang="en-US" altLang="ko-KR" sz="2400" b="0" dirty="0"/>
                  <a:t>. 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First layer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word embedding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multiple versions</a:t>
                </a:r>
                <a:r>
                  <a:rPr lang="ko-KR" altLang="en-US" sz="2400" dirty="0"/>
                  <a:t>을 처리하는 </a:t>
                </a:r>
                <a:r>
                  <a:rPr lang="en-US" altLang="ko-KR" sz="2400" dirty="0"/>
                  <a:t>LSTM</a:t>
                </a:r>
                <a:r>
                  <a:rPr lang="ko-KR" altLang="en-US" sz="2400" dirty="0"/>
                  <a:t>으로 구성된다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워드 </a:t>
                </a:r>
                <a:r>
                  <a:rPr lang="en-US" altLang="ko-KR" sz="2400" dirty="0"/>
                  <a:t>embedding </a:t>
                </a:r>
                <a:r>
                  <a:rPr lang="ko-KR" altLang="en-US" sz="2400" dirty="0"/>
                  <a:t>의 각 버전에 대해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∈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/>
                  <a:t>에 대한 </a:t>
                </a:r>
                <a:r>
                  <a:rPr lang="en-US" altLang="ko-KR" sz="2400" dirty="0"/>
                  <a:t>d </a:t>
                </a:r>
                <a:r>
                  <a:rPr lang="ko-KR" altLang="en-US" sz="2400" dirty="0"/>
                  <a:t>차원 단어 </a:t>
                </a:r>
                <a:r>
                  <a:rPr lang="en-US" altLang="ko-KR" sz="2400" dirty="0"/>
                  <a:t>embedding</a:t>
                </a:r>
                <a:r>
                  <a:rPr lang="ko-KR" altLang="en-US" sz="2400" dirty="0"/>
                  <a:t> 벡터인 </a:t>
                </a:r>
                <a:r>
                  <a:rPr lang="en-US" altLang="ko-KR" sz="2400" dirty="0"/>
                  <a:t>LSTM </a:t>
                </a:r>
                <a:r>
                  <a:rPr lang="ko-KR" altLang="en-US" sz="2400" dirty="0"/>
                  <a:t>네트워크를 구성한다</a:t>
                </a:r>
                <a:r>
                  <a:rPr lang="en-US" altLang="ko-KR" sz="24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08680CC3-C0FC-4464-8C31-0A541A7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56792"/>
                <a:ext cx="9036496" cy="3422860"/>
              </a:xfrm>
              <a:prstGeom prst="rect">
                <a:avLst/>
              </a:prstGeom>
              <a:blipFill rotWithShape="1">
                <a:blip r:embed="rId2"/>
                <a:stretch>
                  <a:fillRect l="-1080" t="-1423" r="-1012" b="-3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446807"/>
            <a:ext cx="5977911" cy="1037977"/>
            <a:chOff x="720374" y="245607"/>
            <a:chExt cx="5977911" cy="1037977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4.1 Sentence Modeling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20"/>
            <a:ext cx="2487336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3E6A5B-4294-4288-9F70-F0700B0E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1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/>
              <p:nvPr/>
            </p:nvSpPr>
            <p:spPr>
              <a:xfrm>
                <a:off x="107504" y="2197027"/>
                <a:ext cx="9036496" cy="324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We collect hidden state representations as the output of LSTM layers: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32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3200" b="0" i="1" smtClean="0">
                          <a:latin typeface="Cambria Math"/>
                        </a:rPr>
                        <m:t>, …,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3200" b="0" i="1" smtClean="0">
                          <a:latin typeface="Cambria Math"/>
                        </a:rPr>
                        <m:t>, …,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32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32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=1,2,…,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.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80CC3-C0FC-4464-8C31-0A541A7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97027"/>
                <a:ext cx="9036496" cy="3248197"/>
              </a:xfrm>
              <a:prstGeom prst="rect">
                <a:avLst/>
              </a:prstGeom>
              <a:blipFill>
                <a:blip r:embed="rId2"/>
                <a:stretch>
                  <a:fillRect l="-1080" t="-1501" r="-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446807"/>
            <a:ext cx="5977911" cy="1037977"/>
            <a:chOff x="720374" y="245607"/>
            <a:chExt cx="5977911" cy="1037977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4.1 Sentence Modeling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472608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4173CB-B462-4621-B3FD-1F6EB7AB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02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4.2 Document Modeling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7124" y="5013176"/>
            <a:ext cx="136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-36512" y="1700808"/>
            <a:ext cx="7983646" cy="5172573"/>
            <a:chOff x="304606" y="1616797"/>
            <a:chExt cx="7983646" cy="5172573"/>
          </a:xfrm>
        </p:grpSpPr>
        <p:pic>
          <p:nvPicPr>
            <p:cNvPr id="3073" name="_x199595232" descr="EMB00003210311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06" y="1616797"/>
              <a:ext cx="6427634" cy="5172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7249250" y="5168436"/>
              <a:ext cx="10390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solidFill>
                    <a:prstClr val="black"/>
                  </a:solidFill>
                </a:rPr>
                <a:t>Figure 2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9F5D3-E3BC-4E34-80C8-FC4760A4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09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556792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Now suppose that the input of our model is a document consisting of n </a:t>
            </a:r>
            <a:r>
              <a:rPr lang="en-US" altLang="ko-KR" sz="2400" dirty="0" err="1"/>
              <a:t>subsentences</a:t>
            </a:r>
            <a:r>
              <a:rPr lang="en-US" altLang="ko-KR" sz="2400" dirty="0"/>
              <a:t>: [s1, s2, ..., </a:t>
            </a:r>
            <a:r>
              <a:rPr lang="en-US" altLang="ko-KR" sz="2400" dirty="0" err="1"/>
              <a:t>sn</a:t>
            </a:r>
            <a:r>
              <a:rPr lang="en-US" altLang="ko-KR" sz="2400" dirty="0"/>
              <a:t>]. 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Subsentences</a:t>
            </a:r>
            <a:r>
              <a:rPr lang="en-US" altLang="ko-KR" sz="2400" dirty="0"/>
              <a:t> can be obtained by splitting the document using punctuation (comma, period, question mark, and exclamation point) as delimiters.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We employ independent LSTM networks for each </a:t>
            </a:r>
            <a:r>
              <a:rPr lang="en-US" altLang="ko-KR" sz="2400" dirty="0" err="1"/>
              <a:t>subsentence</a:t>
            </a:r>
            <a:r>
              <a:rPr lang="en-US" altLang="ko-KR" sz="2400" dirty="0"/>
              <a:t> in the same way as the first layer of the sentence modeling architecture.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each </a:t>
            </a:r>
            <a:r>
              <a:rPr lang="en-US" altLang="ko-KR" sz="2400" dirty="0" err="1"/>
              <a:t>subsentence</a:t>
            </a:r>
            <a:r>
              <a:rPr lang="en-US" altLang="ko-KR" sz="2400" dirty="0"/>
              <a:t> we feed-forward the hidden states of the corresponding LSTM network to the average pooling layer.</a:t>
            </a:r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4.2 Document Modeling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8409B8-24BC-4C87-93D2-D0A30374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165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556792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Take the first sentence of the document as an example,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  </a:t>
            </a:r>
            <a:r>
              <a:rPr lang="ko-KR" altLang="en-US" sz="2400" dirty="0"/>
              <a:t>는 </a:t>
            </a:r>
            <a:r>
              <a:rPr lang="en-US" altLang="ko-KR" sz="2400" dirty="0"/>
              <a:t>time step j</a:t>
            </a:r>
            <a:r>
              <a:rPr lang="ko-KR" altLang="en-US" sz="2400" dirty="0"/>
              <a:t>의 첫 문장의 </a:t>
            </a:r>
            <a:r>
              <a:rPr lang="en-US" altLang="ko-KR" sz="2400" dirty="0"/>
              <a:t>hidden state</a:t>
            </a:r>
            <a:r>
              <a:rPr lang="ko-KR" altLang="en-US" sz="2400" dirty="0"/>
              <a:t>이고          은</a:t>
            </a:r>
            <a:r>
              <a:rPr lang="en-US" altLang="ko-KR" sz="2400" dirty="0"/>
              <a:t> </a:t>
            </a:r>
            <a:r>
              <a:rPr lang="ko-KR" altLang="en-US" sz="2400" dirty="0"/>
              <a:t>첫 문장의 길이를 나타낸다</a:t>
            </a:r>
            <a:r>
              <a:rPr lang="en-US" altLang="ko-KR" sz="2400" dirty="0"/>
              <a:t>. Averaging pooling layers </a:t>
            </a:r>
            <a:r>
              <a:rPr lang="ko-KR" altLang="en-US" sz="2400" dirty="0"/>
              <a:t>후에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subsentences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averaged hidden states</a:t>
            </a:r>
            <a:r>
              <a:rPr lang="ko-KR" altLang="en-US" sz="2400" dirty="0"/>
              <a:t>로 구성된 </a:t>
            </a:r>
            <a:r>
              <a:rPr lang="en-US" altLang="ko-KR" sz="2400" dirty="0"/>
              <a:t>representation sequence</a:t>
            </a:r>
            <a:r>
              <a:rPr lang="ko-KR" altLang="en-US" sz="2400" dirty="0"/>
              <a:t>를 갖는다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4.2 Document Modeling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4110457" cy="136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" y="3240782"/>
            <a:ext cx="685800" cy="5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44" y="3421166"/>
            <a:ext cx="1009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446671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7" y="6021360"/>
            <a:ext cx="2076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1954CB-96ED-44F7-942E-95E17ECB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799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556792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Similar as sentence modeling, a convolutional layer is placed on top of the high-level LSTM for feature extraction.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Finally, a max-over-time pooling layer and a </a:t>
            </a:r>
            <a:r>
              <a:rPr lang="en-US" altLang="ko-KR" sz="2400" dirty="0" err="1"/>
              <a:t>softmax</a:t>
            </a:r>
            <a:r>
              <a:rPr lang="en-US" altLang="ko-KR" sz="2400" dirty="0"/>
              <a:t> layer follow to pool features and perform the classification task.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4.2 Document Modeling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_x199595232" descr="EMB0000321031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076056" cy="34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E5EF84-B862-43A5-AA6C-BD2DF72D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78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Abstract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291552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51908" y="1933513"/>
            <a:ext cx="9108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DSCNN</a:t>
            </a:r>
            <a:r>
              <a:rPr lang="en-US" altLang="ko-KR" sz="2400" dirty="0"/>
              <a:t> hierarchically builds textual representations by processing pretrained word embeddings via </a:t>
            </a:r>
            <a:r>
              <a:rPr lang="en-US" altLang="ko-KR" sz="2400" dirty="0">
                <a:solidFill>
                  <a:srgbClr val="FF0000"/>
                </a:solidFill>
              </a:rPr>
              <a:t>Long Short Term Memory networks</a:t>
            </a:r>
            <a:r>
              <a:rPr lang="en-US" altLang="ko-KR" sz="2400" dirty="0"/>
              <a:t> and subsequently extracting features</a:t>
            </a:r>
            <a:r>
              <a:rPr lang="en-US" altLang="ko-KR" sz="2400" dirty="0">
                <a:solidFill>
                  <a:srgbClr val="FF0000"/>
                </a:solidFill>
              </a:rPr>
              <a:t> with convolution operators.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Compared with existing recursive neural models with tree structures, </a:t>
            </a:r>
            <a:r>
              <a:rPr lang="en-US" altLang="ko-KR" sz="2400" dirty="0" err="1"/>
              <a:t>DSCNN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does not rely on parsers and expensive phrase labeling</a:t>
            </a:r>
            <a:r>
              <a:rPr lang="en-US" altLang="ko-KR" sz="2400" dirty="0"/>
              <a:t>, and thus is </a:t>
            </a:r>
            <a:r>
              <a:rPr lang="en-US" altLang="ko-KR" sz="2400" dirty="0">
                <a:solidFill>
                  <a:srgbClr val="FF0000"/>
                </a:solidFill>
              </a:rPr>
              <a:t>not restricted to sentence level tasks. </a:t>
            </a:r>
          </a:p>
          <a:p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65E26F-36A4-4286-82D3-60BA046C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5.1 Experiments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60851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7124" y="5013176"/>
            <a:ext cx="136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71123"/>
            <a:ext cx="7560840" cy="512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BA4DFF-B7DA-4D1A-83D1-CE8D3A39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97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2038196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 use two sets of 300-dimensional pre-trained embeddings, </a:t>
            </a:r>
            <a:r>
              <a:rPr lang="en-US" altLang="ko-KR" sz="2400" dirty="0" err="1"/>
              <a:t>word2vec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, forming two channels for our network.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all datasets, we use 100 convolution ﬁlters each for window sizes of 3, 4, 5. Rectiﬁed Linear Units (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) is chosen as the nonlinear function in the convolutional layer. 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7344815" cy="1037977"/>
            <a:chOff x="720374" y="245607"/>
            <a:chExt cx="7344815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865636" y="245607"/>
              <a:ext cx="7199553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dirty="0"/>
                <a:t>5.2 Training Details and Implementation</a:t>
              </a:r>
              <a:endParaRPr lang="ko-KR" altLang="en-US" sz="2800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7128792" cy="488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1D2137-BA5F-4DEB-A11F-C6F72E07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09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556792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 experiment with two variants of parameter initialization of sentence level LSTMs. The ﬁrst variant (</a:t>
            </a:r>
            <a:r>
              <a:rPr lang="en-US" altLang="ko-KR" sz="2400" dirty="0" err="1"/>
              <a:t>DSCNN</a:t>
            </a:r>
            <a:r>
              <a:rPr lang="en-US" altLang="ko-KR" sz="2400" dirty="0"/>
              <a:t> in Table 1) initializes the weight matrices in LSTMs as random orthogonal matrices.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In the second variant(</a:t>
            </a:r>
            <a:r>
              <a:rPr lang="en-US" altLang="ko-KR" sz="2400" dirty="0" err="1"/>
              <a:t>DSCNN-PretraininTable1</a:t>
            </a:r>
            <a:r>
              <a:rPr lang="en-US" altLang="ko-KR" sz="2400" dirty="0"/>
              <a:t>), we ﬁrst train sequence auto encoders(</a:t>
            </a:r>
            <a:r>
              <a:rPr lang="en-US" altLang="ko-KR" sz="2400" dirty="0" err="1"/>
              <a:t>DaiandLe,2015</a:t>
            </a:r>
            <a:r>
              <a:rPr lang="en-US" altLang="ko-KR" sz="2400" dirty="0"/>
              <a:t>) which read input sentences at the encoder and reconstruct the input at the decoder.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The pretrained encoders are used to be the start points of LSTM layers for later supervised classiﬁcation tasks.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5.3 </a:t>
              </a:r>
              <a:r>
                <a:rPr lang="en-US" altLang="ko-KR" b="1" dirty="0" err="1"/>
                <a:t>Pretraining</a:t>
              </a:r>
              <a:r>
                <a:rPr lang="en-US" altLang="ko-KR" b="1" dirty="0"/>
                <a:t> of LSTM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3ACAF6-6B42-4924-BE4B-DD1B6DC7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45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643589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Figure 3</a:t>
            </a:r>
            <a:r>
              <a:rPr lang="ko-KR" altLang="en-US" sz="2000" dirty="0"/>
              <a:t>은 </a:t>
            </a:r>
            <a:r>
              <a:rPr lang="en-US" altLang="ko-KR" sz="2000" dirty="0"/>
              <a:t>dependency </a:t>
            </a:r>
            <a:r>
              <a:rPr lang="ko-KR" altLang="en-US" sz="2000" dirty="0"/>
              <a:t>길이와 분류 정확도간의 상관관계를 보여준다</a:t>
            </a:r>
            <a:r>
              <a:rPr lang="en-US" altLang="ko-KR" sz="2000" dirty="0"/>
              <a:t>. Dependency arc length</a:t>
            </a:r>
            <a:r>
              <a:rPr lang="ko-KR" altLang="en-US" sz="2000" dirty="0"/>
              <a:t>의 합이 </a:t>
            </a:r>
            <a:r>
              <a:rPr lang="en-US" altLang="ko-KR" sz="2000" dirty="0"/>
              <a:t>15</a:t>
            </a:r>
            <a:r>
              <a:rPr lang="ko-KR" altLang="en-US" sz="2000" dirty="0"/>
              <a:t>보다 작으면 </a:t>
            </a:r>
            <a:r>
              <a:rPr lang="en-US" altLang="ko-KR" sz="2000" dirty="0"/>
              <a:t>CNN-MC</a:t>
            </a:r>
            <a:r>
              <a:rPr lang="ko-KR" altLang="en-US" sz="2000" dirty="0"/>
              <a:t>와 </a:t>
            </a:r>
            <a:r>
              <a:rPr lang="en-US" altLang="ko-KR" sz="2000" dirty="0"/>
              <a:t>DSCNN</a:t>
            </a:r>
            <a:r>
              <a:rPr lang="ko-KR" altLang="en-US" sz="2000" dirty="0"/>
              <a:t>은 유사하지만 </a:t>
            </a:r>
            <a:r>
              <a:rPr lang="en-US" altLang="ko-KR" sz="2000" dirty="0"/>
              <a:t>DSCNN</a:t>
            </a:r>
            <a:r>
              <a:rPr lang="ko-KR" altLang="en-US" sz="2000" dirty="0"/>
              <a:t>은 길고 복잡한 문장에 대한 의존성 길이가 커지면 명백한 이점을 얻는다</a:t>
            </a:r>
            <a:r>
              <a:rPr lang="en-US" altLang="ko-KR" sz="2000" dirty="0"/>
              <a:t>. Dep-CNN </a:t>
            </a:r>
            <a:r>
              <a:rPr lang="ko-KR" altLang="en-US" sz="2000" dirty="0"/>
              <a:t>또한 </a:t>
            </a:r>
            <a:r>
              <a:rPr lang="en-US" altLang="ko-KR" sz="2000" dirty="0"/>
              <a:t>CNN-MC</a:t>
            </a:r>
            <a:r>
              <a:rPr lang="ko-KR" altLang="en-US" sz="2000" dirty="0"/>
              <a:t>보다 더 강력하다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</a:t>
            </a:r>
            <a:r>
              <a:rPr lang="en-US" altLang="ko-KR" sz="2000" dirty="0"/>
              <a:t>Dep-CNN</a:t>
            </a:r>
            <a:r>
              <a:rPr lang="ko-KR" altLang="en-US" sz="2000" dirty="0"/>
              <a:t>은 긴 언어 구조를 모델링 하기 위해 </a:t>
            </a:r>
            <a:r>
              <a:rPr lang="en-US" altLang="ko-KR" sz="2000" dirty="0"/>
              <a:t>dependency parser</a:t>
            </a:r>
            <a:r>
              <a:rPr lang="ko-KR" altLang="en-US" sz="2000" dirty="0"/>
              <a:t>와 미리 정의된 패턴에 의존한다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374799"/>
            <a:ext cx="5832648" cy="1037977"/>
            <a:chOff x="720374" y="374799"/>
            <a:chExt cx="5832648" cy="103797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720374" y="374799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5.4.1 Sentence Modeling</a:t>
              </a:r>
              <a:endParaRPr lang="ko-KR" altLang="en-US" b="1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71221"/>
            <a:ext cx="7400803" cy="346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56376" y="6031957"/>
            <a:ext cx="103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Figure 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1F229-7733-43C7-84EF-818F8209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793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CF54DD60-4DA0-4ED1-BECF-7CDA3AEB135C}"/>
              </a:ext>
            </a:extLst>
          </p:cNvPr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654810-949D-4C22-A8A5-CAD16C95D13C}"/>
              </a:ext>
            </a:extLst>
          </p:cNvPr>
          <p:cNvGrpSpPr/>
          <p:nvPr/>
        </p:nvGrpSpPr>
        <p:grpSpPr>
          <a:xfrm>
            <a:off x="611560" y="374799"/>
            <a:ext cx="5832648" cy="1037977"/>
            <a:chOff x="720374" y="374799"/>
            <a:chExt cx="5832648" cy="1037977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07A5DA1-4BC7-4481-9123-9531431E50EF}"/>
                </a:ext>
              </a:extLst>
            </p:cNvPr>
            <p:cNvSpPr txBox="1">
              <a:spLocks/>
            </p:cNvSpPr>
            <p:nvPr/>
          </p:nvSpPr>
          <p:spPr>
            <a:xfrm>
              <a:off x="720374" y="374799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5.4.1 Sentence Modeling</a:t>
              </a:r>
              <a:endParaRPr lang="ko-KR" altLang="en-US" b="1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B2021A-C323-4D28-93BD-F6EBB4EA5AF1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3D62BD-EB47-4C86-830A-0BB13CC6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3922B9-B1D8-41DA-9772-492E4134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44682"/>
            <a:ext cx="8640960" cy="2562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09E91B-56D5-4005-99AA-F7C729B7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2893"/>
            <a:ext cx="889248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931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CF54DD60-4DA0-4ED1-BECF-7CDA3AEB135C}"/>
              </a:ext>
            </a:extLst>
          </p:cNvPr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654810-949D-4C22-A8A5-CAD16C95D13C}"/>
              </a:ext>
            </a:extLst>
          </p:cNvPr>
          <p:cNvGrpSpPr/>
          <p:nvPr/>
        </p:nvGrpSpPr>
        <p:grpSpPr>
          <a:xfrm>
            <a:off x="611560" y="374799"/>
            <a:ext cx="5832648" cy="1037977"/>
            <a:chOff x="720374" y="374799"/>
            <a:chExt cx="5832648" cy="1037977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07A5DA1-4BC7-4481-9123-9531431E50EF}"/>
                </a:ext>
              </a:extLst>
            </p:cNvPr>
            <p:cNvSpPr txBox="1">
              <a:spLocks/>
            </p:cNvSpPr>
            <p:nvPr/>
          </p:nvSpPr>
          <p:spPr>
            <a:xfrm>
              <a:off x="720374" y="374799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5.4.1 Sentence Modeling</a:t>
              </a:r>
              <a:endParaRPr lang="ko-KR" altLang="en-US" b="1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B2021A-C323-4D28-93BD-F6EBB4EA5AF1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19FFA6-6039-4DF1-8185-1B03A2C3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7" y="1412775"/>
            <a:ext cx="9042053" cy="27975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AC4240-01E0-4037-BB9A-C043527F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" y="4243132"/>
            <a:ext cx="8172400" cy="26148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C0DD9-5CE1-4BCC-B78E-ECBAC946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331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CF54DD60-4DA0-4ED1-BECF-7CDA3AEB135C}"/>
              </a:ext>
            </a:extLst>
          </p:cNvPr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654810-949D-4C22-A8A5-CAD16C95D13C}"/>
              </a:ext>
            </a:extLst>
          </p:cNvPr>
          <p:cNvGrpSpPr/>
          <p:nvPr/>
        </p:nvGrpSpPr>
        <p:grpSpPr>
          <a:xfrm>
            <a:off x="611560" y="374799"/>
            <a:ext cx="6120680" cy="1037977"/>
            <a:chOff x="720374" y="374799"/>
            <a:chExt cx="6120680" cy="1037977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07A5DA1-4BC7-4481-9123-9531431E50EF}"/>
                </a:ext>
              </a:extLst>
            </p:cNvPr>
            <p:cNvSpPr txBox="1">
              <a:spLocks/>
            </p:cNvSpPr>
            <p:nvPr/>
          </p:nvSpPr>
          <p:spPr>
            <a:xfrm>
              <a:off x="720374" y="374799"/>
              <a:ext cx="6120680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5.4.2 Document Modeling</a:t>
              </a:r>
              <a:endParaRPr lang="ko-KR" altLang="en-US" b="1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B2021A-C323-4D28-93BD-F6EBB4EA5AF1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90465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51D1E274-45EE-4A45-9708-9A2C0DE53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71123"/>
            <a:ext cx="7560840" cy="512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561FEF-40E0-48A0-B934-FEF301F2DFE5}"/>
              </a:ext>
            </a:extLst>
          </p:cNvPr>
          <p:cNvCxnSpPr>
            <a:cxnSpLocks/>
          </p:cNvCxnSpPr>
          <p:nvPr/>
        </p:nvCxnSpPr>
        <p:spPr>
          <a:xfrm>
            <a:off x="960481" y="4293096"/>
            <a:ext cx="7139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BF6224-AA5F-460D-A337-0E21F38202EA}"/>
              </a:ext>
            </a:extLst>
          </p:cNvPr>
          <p:cNvCxnSpPr>
            <a:cxnSpLocks/>
          </p:cNvCxnSpPr>
          <p:nvPr/>
        </p:nvCxnSpPr>
        <p:spPr>
          <a:xfrm>
            <a:off x="1002044" y="5710764"/>
            <a:ext cx="7139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8E0FED-51F3-4A70-9978-3B11CCC2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4882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611560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6. Conclusion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568863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17124" y="5013176"/>
            <a:ext cx="136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66264C-5BAE-4094-B74A-415081F87CC0}"/>
              </a:ext>
            </a:extLst>
          </p:cNvPr>
          <p:cNvSpPr/>
          <p:nvPr/>
        </p:nvSpPr>
        <p:spPr>
          <a:xfrm>
            <a:off x="251520" y="1947604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this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work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we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present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DSCNN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Dependency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Sensitive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Convolutional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Neural</a:t>
            </a:r>
            <a:r>
              <a:rPr lang="ko-KR" altLang="en-US" sz="2000" dirty="0"/>
              <a:t> Networks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purpose</a:t>
            </a:r>
            <a:r>
              <a:rPr lang="ko-KR" altLang="en-US" sz="2000" dirty="0"/>
              <a:t> of </a:t>
            </a:r>
            <a:r>
              <a:rPr lang="ko-KR" altLang="en-US" sz="2000" dirty="0" err="1"/>
              <a:t>text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modeling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both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sentence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document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levels</a:t>
            </a:r>
            <a:r>
              <a:rPr lang="ko-KR" altLang="en-US" sz="2000" dirty="0"/>
              <a:t>.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DSCNN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captures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long-term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inter-sentence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intra</a:t>
            </a:r>
            <a:r>
              <a:rPr lang="en-US" altLang="ko-KR" sz="2000" dirty="0"/>
              <a:t>-</a:t>
            </a:r>
            <a:r>
              <a:rPr lang="ko-KR" altLang="en-US" sz="2000" dirty="0" err="1"/>
              <a:t>sentence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dependencies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processing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word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vectors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through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layers</a:t>
            </a:r>
            <a:r>
              <a:rPr lang="ko-KR" altLang="en-US" sz="2000" dirty="0"/>
              <a:t> of </a:t>
            </a:r>
            <a:r>
              <a:rPr lang="ko-KR" altLang="en-US" sz="2000" dirty="0" err="1"/>
              <a:t>LSTM</a:t>
            </a:r>
            <a:r>
              <a:rPr lang="ko-KR" altLang="en-US" sz="2000" dirty="0"/>
              <a:t> </a:t>
            </a:r>
            <a:r>
              <a:rPr lang="ko-KR" altLang="en-US" sz="2000" dirty="0" err="1"/>
              <a:t>networks</a:t>
            </a:r>
            <a:r>
              <a:rPr lang="ko-KR" altLang="en-US" sz="2000" dirty="0"/>
              <a:t>, and </a:t>
            </a:r>
            <a:r>
              <a:rPr lang="ko-KR" altLang="en-US" sz="2000" dirty="0" err="1"/>
              <a:t>extracts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features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convolutional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operators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classiﬁcation</a:t>
            </a:r>
            <a:r>
              <a:rPr lang="ko-KR" altLang="en-US" sz="2000" dirty="0"/>
              <a:t>.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Experiments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show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that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DSCNN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consistently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outperforms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traditional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CNNs</a:t>
            </a:r>
            <a:r>
              <a:rPr lang="ko-KR" altLang="en-US" sz="2000" dirty="0"/>
              <a:t>, and </a:t>
            </a:r>
            <a:r>
              <a:rPr lang="ko-KR" altLang="en-US" sz="2000" dirty="0" err="1"/>
              <a:t>achieves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state</a:t>
            </a:r>
            <a:r>
              <a:rPr lang="ko-KR" altLang="en-US" sz="2000" dirty="0"/>
              <a:t>-of-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-</a:t>
            </a:r>
            <a:r>
              <a:rPr lang="ko-KR" altLang="en-US" sz="2000" dirty="0" err="1"/>
              <a:t>art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results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several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sentiment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analysis</a:t>
            </a:r>
            <a:r>
              <a:rPr lang="ko-KR" altLang="en-US" sz="2000" dirty="0"/>
              <a:t>,  </a:t>
            </a:r>
            <a:r>
              <a:rPr lang="ko-KR" altLang="en-US" sz="2000" dirty="0" err="1"/>
              <a:t>question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type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classiﬁcation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subjectivity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classiﬁcation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datasets</a:t>
            </a:r>
            <a:r>
              <a:rPr lang="ko-KR" altLang="en-US" sz="2000" dirty="0"/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5FE7BF-F488-4957-ADCC-F6A54152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64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977911" cy="1037977"/>
            <a:chOff x="720374" y="245607"/>
            <a:chExt cx="597791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6563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Abstract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291552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362979" y="1873603"/>
            <a:ext cx="8730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Moreover, unlike other CNN based models that analyze sentences locally by sliding windows, </a:t>
            </a:r>
            <a:r>
              <a:rPr lang="en-US" altLang="ko-KR" sz="2400" dirty="0">
                <a:solidFill>
                  <a:srgbClr val="FF0000"/>
                </a:solidFill>
              </a:rPr>
              <a:t>our system captures both the dependency information</a:t>
            </a:r>
            <a:r>
              <a:rPr lang="en-US" altLang="ko-KR" sz="2400" dirty="0"/>
              <a:t> within each sentence and relationships across sentences in the same document.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4C133C-8FF0-4C4D-83A0-6F6D099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62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872502" y="257039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6732240" y="4293096"/>
            <a:ext cx="144016" cy="144016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0718"/>
            <a:ext cx="5888068" cy="1037977"/>
            <a:chOff x="720374" y="240718"/>
            <a:chExt cx="5888068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75794" y="240718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21166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786A5D-D1B4-420B-83D0-3E9A1DB6D953}"/>
              </a:ext>
            </a:extLst>
          </p:cNvPr>
          <p:cNvSpPr txBox="1"/>
          <p:nvPr/>
        </p:nvSpPr>
        <p:spPr>
          <a:xfrm>
            <a:off x="0" y="207792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challenge for textual modeling is </a:t>
            </a:r>
            <a:r>
              <a:rPr lang="en-US" altLang="ko-KR" sz="2400" dirty="0">
                <a:solidFill>
                  <a:srgbClr val="FF0000"/>
                </a:solidFill>
              </a:rPr>
              <a:t>to capture features for different text units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to perform compositions over variable-length sequences</a:t>
            </a:r>
            <a:r>
              <a:rPr lang="en-US" altLang="ko-KR" sz="2400" dirty="0"/>
              <a:t> (e.g., phrases, sentences, documents).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As a traditional method, the bag-of-words model treats</a:t>
            </a:r>
          </a:p>
          <a:p>
            <a:r>
              <a:rPr lang="en-US" altLang="ko-KR" sz="2400" dirty="0"/>
              <a:t>sentences and documents as unordered collections of words. </a:t>
            </a:r>
          </a:p>
          <a:p>
            <a:r>
              <a:rPr lang="en-US" altLang="ko-KR" sz="2400" dirty="0"/>
              <a:t>In this way, however, the bag-of-words model fails to encode word orders and syntactic structures.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0C9443-555F-47F9-A8C4-4392FE27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29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67726 -0.577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5747 -0.33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35568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73603"/>
            <a:ext cx="8730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By contrast, order-sensitive models based on neural networks are becoming increasingly popular thanks to their ability to </a:t>
            </a:r>
            <a:r>
              <a:rPr lang="en-US" altLang="ko-KR" sz="2400" dirty="0">
                <a:solidFill>
                  <a:srgbClr val="FF0000"/>
                </a:solidFill>
              </a:rPr>
              <a:t>capture word order information.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Many prevalent order-sensitive neural models can be categorized into two classes: Recursive models and Convolutional Neural Networks (CNN) models.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347B36-25AF-45E9-A1D7-75601173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5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206954" y="1692308"/>
            <a:ext cx="8730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Recursive models can be considered as generalizations of traditional </a:t>
            </a:r>
            <a:r>
              <a:rPr lang="en-US" altLang="ko-KR" sz="2400" dirty="0">
                <a:solidFill>
                  <a:srgbClr val="FF0000"/>
                </a:solidFill>
              </a:rPr>
              <a:t>sequence-modeling </a:t>
            </a:r>
            <a:r>
              <a:rPr lang="en-US" altLang="ko-KR" sz="2400" dirty="0"/>
              <a:t>neural networks to </a:t>
            </a:r>
            <a:r>
              <a:rPr lang="en-US" altLang="ko-KR" sz="2400" dirty="0">
                <a:solidFill>
                  <a:srgbClr val="FF0000"/>
                </a:solidFill>
              </a:rPr>
              <a:t>tree structures.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example, (</a:t>
            </a:r>
            <a:r>
              <a:rPr lang="en-US" altLang="ko-KR" sz="2400" dirty="0" err="1"/>
              <a:t>Socher</a:t>
            </a:r>
            <a:r>
              <a:rPr lang="en-US" altLang="ko-KR" sz="2400" dirty="0"/>
              <a:t> et al., 2013) uses Recursive Neural Networks </a:t>
            </a:r>
            <a:r>
              <a:rPr lang="en-US" altLang="ko-KR" sz="2400" dirty="0">
                <a:solidFill>
                  <a:srgbClr val="FF0000"/>
                </a:solidFill>
              </a:rPr>
              <a:t>to build representations of phrases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rgbClr val="FF0000"/>
                </a:solidFill>
              </a:rPr>
              <a:t>sentences </a:t>
            </a:r>
            <a:r>
              <a:rPr lang="en-US" altLang="ko-KR" sz="2400" dirty="0"/>
              <a:t>by combining </a:t>
            </a:r>
            <a:r>
              <a:rPr lang="en-US" altLang="ko-KR" sz="2400" dirty="0">
                <a:solidFill>
                  <a:srgbClr val="0070C0"/>
                </a:solidFill>
              </a:rPr>
              <a:t>neighboring constituents </a:t>
            </a:r>
            <a:r>
              <a:rPr lang="en-US" altLang="ko-KR" sz="2400" dirty="0">
                <a:solidFill>
                  <a:srgbClr val="00B050"/>
                </a:solidFill>
              </a:rPr>
              <a:t>based on the parse tree.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 based models, as the second category, utilize </a:t>
            </a:r>
            <a:r>
              <a:rPr lang="en-US" altLang="ko-KR" sz="2400" dirty="0">
                <a:solidFill>
                  <a:srgbClr val="FF0000"/>
                </a:solidFill>
              </a:rPr>
              <a:t>convolutional ﬁlters to extract local features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Kalchbrenner</a:t>
            </a:r>
            <a:r>
              <a:rPr lang="en-US" altLang="ko-KR" sz="2400" dirty="0"/>
              <a:t> et al., 2014; Kim, 2014) over embedding matrices </a:t>
            </a:r>
            <a:r>
              <a:rPr lang="en-US" altLang="ko-KR" sz="2400" dirty="0">
                <a:solidFill>
                  <a:srgbClr val="FF0000"/>
                </a:solidFill>
              </a:rPr>
              <a:t>consisting of pretrained word vectors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19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35568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0E0790-EB41-42FA-9EE6-8A8848EE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67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31464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However, despite their ability to account for word orders, order-sensitive models based on neural networks still suffer from several disadvantages.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First, recursive models </a:t>
            </a:r>
            <a:r>
              <a:rPr lang="en-US" altLang="ko-KR" sz="2400" dirty="0">
                <a:solidFill>
                  <a:srgbClr val="FF0000"/>
                </a:solidFill>
              </a:rPr>
              <a:t>depend on well-performing parsers</a:t>
            </a:r>
            <a:r>
              <a:rPr lang="en-US" altLang="ko-KR" sz="2400" dirty="0"/>
              <a:t>, which can be difﬁcult for many languages or noisy domains (</a:t>
            </a:r>
            <a:r>
              <a:rPr lang="en-US" altLang="ko-KR" sz="2400" dirty="0" err="1"/>
              <a:t>Iyyer</a:t>
            </a:r>
            <a:r>
              <a:rPr lang="en-US" altLang="ko-KR" sz="2400" dirty="0"/>
              <a:t> et al., 2015; Ma et al., 2015).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Besides, since tree-structured neural networks are vulnerable to the </a:t>
            </a:r>
            <a:r>
              <a:rPr lang="en-US" altLang="ko-KR" sz="2400" dirty="0">
                <a:solidFill>
                  <a:srgbClr val="FF0000"/>
                </a:solidFill>
              </a:rPr>
              <a:t>vanishing gradient problem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Iyyer</a:t>
            </a:r>
            <a:r>
              <a:rPr lang="en-US" altLang="ko-KR" sz="2400" dirty="0"/>
              <a:t> et al., 2015), recursive models </a:t>
            </a:r>
            <a:r>
              <a:rPr lang="en-US" altLang="ko-KR" sz="2400" dirty="0">
                <a:solidFill>
                  <a:srgbClr val="0070C0"/>
                </a:solidFill>
              </a:rPr>
              <a:t>require heavy labeling </a:t>
            </a:r>
            <a:r>
              <a:rPr lang="en-US" altLang="ko-KR" sz="2400" dirty="0"/>
              <a:t>on phrases to add supervisions on internal nodes.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35568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3997D1-90C9-4577-A9DB-4033617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01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1620688" y="4344415"/>
            <a:ext cx="5548572" cy="4462693"/>
            <a:chOff x="-1620688" y="4344415"/>
            <a:chExt cx="5548572" cy="4462693"/>
          </a:xfrm>
        </p:grpSpPr>
        <p:sp>
          <p:nvSpPr>
            <p:cNvPr id="21" name="도넛 20"/>
            <p:cNvSpPr/>
            <p:nvPr/>
          </p:nvSpPr>
          <p:spPr>
            <a:xfrm>
              <a:off x="-1620688" y="4344415"/>
              <a:ext cx="4032448" cy="3744416"/>
            </a:xfrm>
            <a:prstGeom prst="donut">
              <a:avLst>
                <a:gd name="adj" fmla="val 1491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-1184684" y="5710764"/>
              <a:ext cx="5112568" cy="3096344"/>
            </a:xfrm>
            <a:prstGeom prst="donut">
              <a:avLst>
                <a:gd name="adj" fmla="val 7418"/>
              </a:avLst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80CC3-C0FC-4464-8C31-0A541A7B575C}"/>
              </a:ext>
            </a:extLst>
          </p:cNvPr>
          <p:cNvSpPr txBox="1"/>
          <p:nvPr/>
        </p:nvSpPr>
        <p:spPr>
          <a:xfrm>
            <a:off x="107504" y="1844824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 CNN models, convolutional operators </a:t>
            </a:r>
            <a:r>
              <a:rPr lang="en-US" altLang="ko-KR" sz="2400" dirty="0">
                <a:solidFill>
                  <a:srgbClr val="FF0000"/>
                </a:solidFill>
              </a:rPr>
              <a:t>process word vectors sequentially using small windows.</a:t>
            </a:r>
            <a:r>
              <a:rPr lang="en-US" altLang="ko-KR" sz="2400" dirty="0"/>
              <a:t> Thus sentences are </a:t>
            </a:r>
            <a:r>
              <a:rPr lang="en-US" altLang="ko-KR" sz="2400" dirty="0">
                <a:solidFill>
                  <a:schemeClr val="accent1"/>
                </a:solidFill>
              </a:rPr>
              <a:t>essentially treated as a bag of n-grams</a:t>
            </a:r>
            <a:r>
              <a:rPr lang="en-US" altLang="ko-KR" sz="2400" dirty="0"/>
              <a:t>, and the long dependency information spanning sliding windows is lost.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관측은 이들에게 문장과 문서 </a:t>
            </a:r>
            <a:r>
              <a:rPr lang="en-US" altLang="ko-KR" sz="2400" dirty="0"/>
              <a:t>input</a:t>
            </a:r>
            <a:r>
              <a:rPr lang="ko-KR" altLang="en-US" sz="2400" dirty="0"/>
              <a:t>을 위한 파싱에 의존하지 않고 </a:t>
            </a:r>
            <a:r>
              <a:rPr lang="en-US" altLang="ko-KR" sz="2400" dirty="0"/>
              <a:t>long-term-dependencies</a:t>
            </a:r>
            <a:r>
              <a:rPr lang="ko-KR" altLang="en-US" sz="2400" dirty="0"/>
              <a:t>를 </a:t>
            </a:r>
            <a:r>
              <a:rPr lang="en-US" altLang="ko-KR" sz="2400" dirty="0"/>
              <a:t>capture</a:t>
            </a:r>
            <a:r>
              <a:rPr lang="ko-KR" altLang="en-US" sz="2400" dirty="0"/>
              <a:t>하는 </a:t>
            </a:r>
            <a:r>
              <a:rPr lang="en-US" altLang="ko-KR" sz="2400" dirty="0"/>
              <a:t>textual </a:t>
            </a:r>
            <a:r>
              <a:rPr lang="ko-KR" altLang="en-US" sz="2400" dirty="0"/>
              <a:t>모델링 아키텍처를 설계하는데 동기를 줬다</a:t>
            </a:r>
            <a:r>
              <a:rPr lang="en-US" altLang="ko-KR" sz="2400" dirty="0"/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431048" y="252754"/>
            <a:ext cx="288032" cy="288032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C4EE98-E657-4FC7-9AF8-B8D2E16A8654}"/>
              </a:ext>
            </a:extLst>
          </p:cNvPr>
          <p:cNvGrpSpPr/>
          <p:nvPr/>
        </p:nvGrpSpPr>
        <p:grpSpPr>
          <a:xfrm>
            <a:off x="720374" y="245607"/>
            <a:ext cx="5894781" cy="1037977"/>
            <a:chOff x="720374" y="245607"/>
            <a:chExt cx="5894781" cy="103797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782507" y="245607"/>
              <a:ext cx="5832648" cy="10379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b="1" dirty="0"/>
                <a:t>1. Introduction</a:t>
              </a:r>
              <a:endParaRPr lang="ko-KR" altLang="en-US" b="1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40172B9-D369-4954-A896-C8998FFB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" y="1278695"/>
              <a:ext cx="435568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B4D3F-2D1B-4D3B-BBAC-FD3D149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64B-F7EC-47C7-90D9-1C90AD01BC4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617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1829</Words>
  <Application>Microsoft Office PowerPoint</Application>
  <PresentationFormat>화면 슬라이드 쇼(4:3)</PresentationFormat>
  <Paragraphs>217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Lucida Grande</vt:lpstr>
      <vt:lpstr>맑은 고딕</vt:lpstr>
      <vt:lpstr>Arial</vt:lpstr>
      <vt:lpstr>Cambria Math</vt:lpstr>
      <vt:lpstr>Office 테마</vt:lpstr>
      <vt:lpstr>Dependency Sensitive Convolutional Neural Networks for Modeling Sentences and Documents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Ssangyong Enc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에리히 프롬 – 사랑의 기술</dc:title>
  <dc:creator>Ssyenc</dc:creator>
  <cp:lastModifiedBy>김 봉민</cp:lastModifiedBy>
  <cp:revision>277</cp:revision>
  <dcterms:created xsi:type="dcterms:W3CDTF">2016-03-23T05:56:38Z</dcterms:created>
  <dcterms:modified xsi:type="dcterms:W3CDTF">2019-06-06T12:31:13Z</dcterms:modified>
</cp:coreProperties>
</file>