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8" r:id="rId3"/>
    <p:sldId id="260" r:id="rId4"/>
    <p:sldId id="261" r:id="rId5"/>
    <p:sldId id="262" r:id="rId6"/>
    <p:sldId id="263" r:id="rId7"/>
    <p:sldId id="279" r:id="rId8"/>
    <p:sldId id="264" r:id="rId9"/>
    <p:sldId id="265" r:id="rId10"/>
    <p:sldId id="266" r:id="rId11"/>
    <p:sldId id="267" r:id="rId12"/>
    <p:sldId id="280" r:id="rId13"/>
    <p:sldId id="269" r:id="rId14"/>
    <p:sldId id="268" r:id="rId15"/>
    <p:sldId id="270" r:id="rId16"/>
    <p:sldId id="272" r:id="rId17"/>
    <p:sldId id="271" r:id="rId18"/>
    <p:sldId id="273" r:id="rId19"/>
    <p:sldId id="274" r:id="rId20"/>
    <p:sldId id="275" r:id="rId21"/>
    <p:sldId id="277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AF51D-32C1-4A6E-8C4B-4DA368B7B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9585D8-F791-488F-9414-72561CEA8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E5794-88C9-44AD-93A9-A25DA8B4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4890D-0CED-421C-B9F9-68BE596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BF358-1DA4-4A55-8CFD-C09BC6E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4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68F28-A6FF-41DD-9A43-DDFEA25C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F0008-606E-4AA7-BA16-3DFF7C49B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530E4-E924-49E2-B374-1A2AD09A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C16E3-3D42-43D0-AC50-BAF1D19A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1453D-0FFF-47AF-BC9B-6A402874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1E41DF-9333-4468-8BB7-BD9649DF8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4A00BF-920D-4080-ADCC-A542282A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364BF-9FA8-4E11-8237-A4A3201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8FF2D-A84B-40DF-BD03-79A4F418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966F-66EE-4E4B-A380-8B1FB4A3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9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1870-9BA6-48EE-AC25-34F21226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CAC00-95D1-4932-94C0-FDC8E2F1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59625-F4E4-421E-B91A-704373A2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6BAF8-EDAF-413B-9299-52A77576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14D52-E138-4D3B-925F-B052F12BC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2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45B69-0D71-42B8-B0C5-0B5FD6DB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6AB51-48EF-47FA-A079-AFBF0C02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C4AA5-FCE8-4F16-8458-00AD1C9A1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809E6-23CA-4F5D-A143-3A42EFB4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7EB21-07EB-411F-8F3A-2E433A07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4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3D4A-CC38-4C51-9C6E-E4CE26BC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E8666-A855-42CD-9023-09ECE8F2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ABA9E-44B7-4BA1-B171-71017D586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80B49-692E-41F0-AB36-EBA64FDD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2EAD41-01BB-4199-9889-382D989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E5E33-B6E6-4E0A-8DAF-3FFAA927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3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E48F-0734-4D5C-BF21-9BDCC940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FBB45-5691-4F42-A6D9-2B88B987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DB06A-9832-476F-BDD7-6940A6C71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EFC91-C78A-4A5A-ADCE-F86090020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BAE2F-F920-41FE-AD8D-5B729CB84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17C144-F656-449C-AEB6-5BB1B2B3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8F10B0-9014-4633-8D0F-89CC157A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9836F-7953-4C08-8BDC-650937B7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D7907-0575-4BE6-8EDF-4788A200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311ED-0957-44CF-ACCE-0AD4B682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7B92B-53B5-4605-9287-E02E7927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BBF9EA-B322-4E42-83BC-01FB4206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3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839407-D43A-4B97-9E1B-6D744D51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F93B91-E252-4A6F-AFB2-AB05D72A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C2D682-B596-4B74-B539-B966BEEE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CC300-A490-4099-A0C5-84359DE9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C4DCD-DE66-48A4-AF73-5A80B5CC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4F93BC-7BFD-49E6-AFE3-A25061C34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B0BB5-3463-4D31-B921-1F37D5E1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C5687-DAA3-4718-8346-097CC47E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981CE-6BA5-43D6-8F3E-D5134AE1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4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8C65F-F0BF-4891-A2A6-CA733608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10B112-C50B-4F82-95A2-F05CE3EAC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5AC7D-7404-438A-89D1-1B88E5F64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A9F13-9387-45D8-90BE-D56AAE5C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327CF-D61C-4BBA-A7A2-C159F570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3D40B-2410-4CDA-907F-47A317CA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BB0990-FA6F-4628-B731-B6D4C7D6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5A08C6-1854-489F-B966-A76B9729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89C24-D166-4424-9E0F-78B8BAAD9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B8AF-98CD-48BD-8C5D-23049084C46A}" type="datetimeFigureOut">
              <a:rPr lang="ko-KR" altLang="en-US" smtClean="0"/>
              <a:t>2020-08-28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24B48-9078-4628-BB39-D8C037A7F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B8F26-C9D3-4674-AE38-C345123E6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827FA-61AE-434B-AFF6-40769FE934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3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1965959"/>
            <a:ext cx="824349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ELECTRA: Pre-training Text Encoders As  Discriminators Rather Than Generators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Kevin Clark, Minh-Thang Luong, Quoc V. Le, Christopher D. Manning</a:t>
            </a:r>
          </a:p>
          <a:p>
            <a:pPr algn="ctr"/>
            <a:endParaRPr lang="en-US" altLang="ko-KR" sz="2800" dirty="0">
              <a:solidFill>
                <a:schemeClr val="bg1"/>
              </a:solidFill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ICLR 2020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97347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solidFill>
                  <a:srgbClr val="0D326F"/>
                </a:solidFill>
              </a:rPr>
              <a:t>Method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1CFCC-E8BE-4760-B043-C41E9C624A92}"/>
                  </a:ext>
                </a:extLst>
              </p:cNvPr>
              <p:cNvSpPr txBox="1"/>
              <p:nvPr/>
            </p:nvSpPr>
            <p:spPr>
              <a:xfrm>
                <a:off x="237000" y="829733"/>
                <a:ext cx="11684067" cy="355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 The generator then learns to predict the original identities of the masked-out tokens. The discriminator is trained to distinguish tokens in the data from tokens that have been replaced by generator samples.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More speciﬁcally, we create a corrupted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corrupt</m:t>
                        </m:r>
                      </m:sup>
                    </m:sSup>
                  </m:oMath>
                </a14:m>
                <a:r>
                  <a:rPr lang="en-US" altLang="ko-KR" sz="2000" dirty="0"/>
                  <a:t> by replacing the masked-out tokens with generator samples and train the discriminator to predict which tokens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corrupt</m:t>
                        </m:r>
                      </m:sup>
                    </m:sSup>
                  </m:oMath>
                </a14:m>
                <a:r>
                  <a:rPr lang="en-US" altLang="ko-KR" sz="2000" dirty="0"/>
                  <a:t> match the original input x.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Formally, model inputs are constructed according to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1CFCC-E8BE-4760-B043-C41E9C624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829733"/>
                <a:ext cx="11684067" cy="3552191"/>
              </a:xfrm>
              <a:prstGeom prst="rect">
                <a:avLst/>
              </a:prstGeom>
              <a:blipFill>
                <a:blip r:embed="rId3"/>
                <a:stretch>
                  <a:fillRect l="-469" t="-858" r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4495516-601C-431E-87B6-4A01D0AA1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56" y="4110954"/>
            <a:ext cx="6664888" cy="7414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F6F494A-44A1-4ECF-931A-F214DD616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561" y="4929637"/>
            <a:ext cx="8644580" cy="14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5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Method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0B2DF77-7F51-4DC7-9990-1CF2A357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562" y="769410"/>
            <a:ext cx="7762875" cy="20669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E0F30A5-A623-44F6-8B3D-BF4E13CC1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240" y="2993575"/>
            <a:ext cx="6491518" cy="1058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60709B-AE6A-4CEE-ADA8-18AECB9D1480}"/>
              </a:ext>
            </a:extLst>
          </p:cNvPr>
          <p:cNvSpPr txBox="1"/>
          <p:nvPr/>
        </p:nvSpPr>
        <p:spPr>
          <a:xfrm>
            <a:off x="237000" y="4470397"/>
            <a:ext cx="1168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After pre-training, we throw out the generator and ﬁne-tune the discriminator on downstream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51468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Experiments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364471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Experiments – Experimental Setup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A7E5F-F3E7-42C1-BC84-0F3002E2DA6D}"/>
              </a:ext>
            </a:extLst>
          </p:cNvPr>
          <p:cNvSpPr txBox="1"/>
          <p:nvPr/>
        </p:nvSpPr>
        <p:spPr>
          <a:xfrm>
            <a:off x="237000" y="829733"/>
            <a:ext cx="11684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We evaluate on the General Language Understanding Evaluation (GLUE) benchmark (Wang et al., 2019) and Stanford Question Answering (</a:t>
            </a:r>
            <a:r>
              <a:rPr lang="en-US" altLang="ko-KR" sz="2000" dirty="0" err="1"/>
              <a:t>SQuAD</a:t>
            </a:r>
            <a:r>
              <a:rPr lang="en-US" altLang="ko-KR" sz="2000" dirty="0"/>
              <a:t>) dataset (</a:t>
            </a:r>
            <a:r>
              <a:rPr lang="en-US" altLang="ko-KR" sz="2000" dirty="0" err="1"/>
              <a:t>Rajpurkar</a:t>
            </a:r>
            <a:r>
              <a:rPr lang="en-US" altLang="ko-KR" sz="2000" dirty="0"/>
              <a:t> et al., 2016).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For most experiments we pre-train on the same data as BERT, which consists of 3.3 Billion tokens from Wikipedia and </a:t>
            </a:r>
            <a:r>
              <a:rPr lang="en-US" altLang="ko-KR" sz="2000" dirty="0" err="1"/>
              <a:t>BooksCorpus</a:t>
            </a:r>
            <a:r>
              <a:rPr lang="en-US" altLang="ko-KR" sz="2000" dirty="0"/>
              <a:t> (Zhu et al., 2015).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However, for our Large model we pre-trained on the data used for </a:t>
            </a:r>
            <a:r>
              <a:rPr lang="en-US" altLang="ko-KR" sz="2000" dirty="0" err="1"/>
              <a:t>XLNet</a:t>
            </a:r>
            <a:r>
              <a:rPr lang="en-US" altLang="ko-KR" sz="2000" dirty="0"/>
              <a:t> (Yang et al., 2019), which extends the BERT dataset to 33B tokens by including data from </a:t>
            </a:r>
            <a:r>
              <a:rPr lang="en-US" altLang="ko-KR" sz="2000" dirty="0" err="1"/>
              <a:t>ClueWeb</a:t>
            </a:r>
            <a:r>
              <a:rPr lang="en-US" altLang="ko-KR" sz="2000" dirty="0"/>
              <a:t> (Callan et al., 2009), </a:t>
            </a:r>
            <a:r>
              <a:rPr lang="en-US" altLang="ko-KR" sz="2000" dirty="0" err="1"/>
              <a:t>CommonCrawl</a:t>
            </a:r>
            <a:r>
              <a:rPr lang="en-US" altLang="ko-KR" sz="2000" dirty="0"/>
              <a:t>, and </a:t>
            </a:r>
            <a:r>
              <a:rPr lang="en-US" altLang="ko-KR" sz="2000" dirty="0" err="1"/>
              <a:t>Gigaword</a:t>
            </a:r>
            <a:r>
              <a:rPr lang="en-US" altLang="ko-KR" sz="2000" dirty="0"/>
              <a:t> (Parker et al., 2011).</a:t>
            </a:r>
          </a:p>
          <a:p>
            <a:endParaRPr lang="en-US" altLang="ko-KR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7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Experiments – Model Extensions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27810" y="6425525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A7E5F-F3E7-42C1-BC84-0F3002E2DA6D}"/>
              </a:ext>
            </a:extLst>
          </p:cNvPr>
          <p:cNvSpPr txBox="1"/>
          <p:nvPr/>
        </p:nvSpPr>
        <p:spPr>
          <a:xfrm>
            <a:off x="237000" y="829733"/>
            <a:ext cx="1168406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We improve our method by proposing and evaluating several extensions to the model. Unless stated otherwise, these experiments use the same model size and training data as BERT-Base.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0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 dirty="0"/>
              <a:t>Weight Sharing</a:t>
            </a:r>
          </a:p>
          <a:p>
            <a:r>
              <a:rPr lang="en-US" altLang="ko-KR" sz="2000" dirty="0"/>
              <a:t>     - We propose improving the efﬁciency of the pre-training by sharing weights between the </a:t>
            </a:r>
          </a:p>
          <a:p>
            <a:r>
              <a:rPr lang="en-US" altLang="ko-KR" sz="2000" dirty="0"/>
              <a:t>       generator and discriminator.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     - While the discriminator only updates tokens that are present in the input or are sampled by </a:t>
            </a:r>
          </a:p>
          <a:p>
            <a:r>
              <a:rPr lang="en-US" altLang="ko-KR" sz="2000" dirty="0"/>
              <a:t>       the generator, the generator’s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over the vocabulary densely updates all token   </a:t>
            </a:r>
          </a:p>
          <a:p>
            <a:r>
              <a:rPr lang="en-US" altLang="ko-KR" sz="2000" dirty="0"/>
              <a:t>       embeddings.</a:t>
            </a:r>
          </a:p>
          <a:p>
            <a:r>
              <a:rPr lang="en-US" altLang="ko-KR" sz="2000" dirty="0"/>
              <a:t>		</a:t>
            </a:r>
          </a:p>
          <a:p>
            <a:endParaRPr lang="en-US" altLang="ko-KR" sz="2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5B27D6-A9EF-4C78-B4E4-AF6CFDC64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19988"/>
              </p:ext>
            </p:extLst>
          </p:nvPr>
        </p:nvGraphicFramePr>
        <p:xfrm>
          <a:off x="2032000" y="332121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682130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299599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9972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No weight tying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Tying token embedding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Tying all weights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44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83.6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84.3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84.4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1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401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F28FBA-67BE-4B4E-9721-BE2155DC2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27" y="2934461"/>
            <a:ext cx="3990975" cy="2543175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Experiments – Model Extensions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A7E5F-F3E7-42C1-BC84-0F3002E2DA6D}"/>
              </a:ext>
            </a:extLst>
          </p:cNvPr>
          <p:cNvSpPr txBox="1"/>
          <p:nvPr/>
        </p:nvSpPr>
        <p:spPr>
          <a:xfrm>
            <a:off x="237000" y="829733"/>
            <a:ext cx="116840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  Smaller Generators</a:t>
            </a:r>
          </a:p>
          <a:p>
            <a:r>
              <a:rPr lang="en-US" altLang="ko-KR" sz="2000" dirty="0"/>
              <a:t>     - If the generator and discriminator are the same size, training ELECTRA would take around </a:t>
            </a:r>
          </a:p>
          <a:p>
            <a:r>
              <a:rPr lang="en-US" altLang="ko-KR" sz="2000" dirty="0"/>
              <a:t>       twice as much compute per step as training only with masked language modeling.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- We also explore using an extremely simple “unigram” generator that samples fake tokens     </a:t>
            </a:r>
          </a:p>
          <a:p>
            <a:r>
              <a:rPr lang="en-US" altLang="ko-KR" sz="2000" dirty="0"/>
              <a:t>       according their frequency in the train corpus.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- We ﬁnd that models work best with generators 1/4-1/2 </a:t>
            </a:r>
          </a:p>
          <a:p>
            <a:r>
              <a:rPr lang="en-US" altLang="ko-KR" sz="2000" dirty="0"/>
              <a:t>       the size of the discriminator.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- We speculate that having too strong of a generator may </a:t>
            </a:r>
          </a:p>
          <a:p>
            <a:r>
              <a:rPr lang="en-US" altLang="ko-KR" sz="2000" dirty="0"/>
              <a:t>       pose a too-challenging task for the discriminator, preventing </a:t>
            </a:r>
          </a:p>
          <a:p>
            <a:r>
              <a:rPr lang="en-US" altLang="ko-KR" sz="2000" dirty="0"/>
              <a:t>       it from learning as effectively.</a:t>
            </a:r>
          </a:p>
          <a:p>
            <a:r>
              <a:rPr lang="en-US" altLang="ko-KR" sz="2000" dirty="0"/>
              <a:t>		</a:t>
            </a:r>
          </a:p>
          <a:p>
            <a:endParaRPr lang="en-US" altLang="ko-KR" sz="2000" dirty="0"/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56D1F545-5042-4D37-9638-F062B008A247}"/>
              </a:ext>
            </a:extLst>
          </p:cNvPr>
          <p:cNvSpPr txBox="1"/>
          <p:nvPr/>
        </p:nvSpPr>
        <p:spPr>
          <a:xfrm>
            <a:off x="11727810" y="6425525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0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752A728-7A98-4BF5-A0A9-20FE98BA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656" y="3291946"/>
            <a:ext cx="4116110" cy="3023449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Experiments – Model Extensions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0A7E5F-F3E7-42C1-BC84-0F3002E2DA6D}"/>
                  </a:ext>
                </a:extLst>
              </p:cNvPr>
              <p:cNvSpPr txBox="1"/>
              <p:nvPr/>
            </p:nvSpPr>
            <p:spPr>
              <a:xfrm>
                <a:off x="237000" y="829733"/>
                <a:ext cx="11684067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3.   Training Algorithms</a:t>
                </a:r>
              </a:p>
              <a:p>
                <a:r>
                  <a:rPr lang="en-US" altLang="ko-KR" sz="2000" dirty="0"/>
                  <a:t>     - Lastly, we explore other training algorithms for ELECTRA, although these did not end up      </a:t>
                </a:r>
              </a:p>
              <a:p>
                <a:r>
                  <a:rPr lang="en-US" altLang="ko-KR" sz="2000" dirty="0"/>
                  <a:t>       improving results. We experiment with instead using the following two-stage training </a:t>
                </a:r>
              </a:p>
              <a:p>
                <a:r>
                  <a:rPr lang="en-US" altLang="ko-KR" sz="2000" dirty="0"/>
                  <a:t>       procedure:</a:t>
                </a:r>
              </a:p>
              <a:p>
                <a:r>
                  <a:rPr lang="en-US" altLang="ko-KR" sz="2000" dirty="0"/>
                  <a:t>	</a:t>
                </a:r>
                <a:r>
                  <a:rPr lang="en-US" altLang="ko-KR" dirty="0"/>
                  <a:t>1. Train only the generator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MLM</m:t>
                        </m:r>
                      </m:sub>
                    </m:sSub>
                  </m:oMath>
                </a14:m>
                <a:r>
                  <a:rPr lang="en-US" altLang="ko-KR" dirty="0"/>
                  <a:t> for n steps.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	2. Initialize the weights of the discriminator with the weights of the generator. </a:t>
                </a:r>
              </a:p>
              <a:p>
                <a:r>
                  <a:rPr lang="en-US" altLang="ko-KR" dirty="0"/>
                  <a:t>              Then train the discriminator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Disc</m:t>
                        </m:r>
                      </m:sub>
                    </m:sSub>
                  </m:oMath>
                </a14:m>
                <a:r>
                  <a:rPr lang="en-US" altLang="ko-KR" dirty="0"/>
                  <a:t> for n steps, keeping the generator’s weights frozen.</a:t>
                </a:r>
              </a:p>
              <a:p>
                <a:endParaRPr lang="en-US" altLang="ko-KR" dirty="0"/>
              </a:p>
              <a:p>
                <a:r>
                  <a:rPr lang="en-US" altLang="ko-KR" sz="2000" dirty="0"/>
                  <a:t>      - Also we experiment with adversarial training.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	1. The adversarial generator is simply worse at masked language </a:t>
                </a:r>
              </a:p>
              <a:p>
                <a:r>
                  <a:rPr lang="en-US" altLang="ko-KR" dirty="0"/>
                  <a:t>              modeling.  </a:t>
                </a:r>
              </a:p>
              <a:p>
                <a:r>
                  <a:rPr lang="en-US" altLang="ko-KR" dirty="0"/>
                  <a:t>	</a:t>
                </a:r>
              </a:p>
              <a:p>
                <a:r>
                  <a:rPr lang="en-US" altLang="ko-KR" dirty="0"/>
                  <a:t>	2. The </a:t>
                </a:r>
                <a:r>
                  <a:rPr lang="en-US" altLang="ko-KR" dirty="0" err="1"/>
                  <a:t>adversarially</a:t>
                </a:r>
                <a:r>
                  <a:rPr lang="en-US" altLang="ko-KR" dirty="0"/>
                  <a:t> trained generator produces a low-entropy </a:t>
                </a:r>
              </a:p>
              <a:p>
                <a:r>
                  <a:rPr lang="en-US" altLang="ko-KR" dirty="0"/>
                  <a:t>              output distribution.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0A7E5F-F3E7-42C1-BC84-0F3002E2D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829733"/>
                <a:ext cx="11684067" cy="4708981"/>
              </a:xfrm>
              <a:prstGeom prst="rect">
                <a:avLst/>
              </a:prstGeom>
              <a:blipFill>
                <a:blip r:embed="rId4"/>
                <a:stretch>
                  <a:fillRect l="-574" t="-647" b="-1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1">
            <a:extLst>
              <a:ext uri="{FF2B5EF4-FFF2-40B4-BE49-F238E27FC236}">
                <a16:creationId xmlns:a16="http://schemas.microsoft.com/office/drawing/2014/main" id="{5E8AB813-FE3D-4FDD-A595-BC49213B59F1}"/>
              </a:ext>
            </a:extLst>
          </p:cNvPr>
          <p:cNvSpPr txBox="1"/>
          <p:nvPr/>
        </p:nvSpPr>
        <p:spPr>
          <a:xfrm>
            <a:off x="11727810" y="6425525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30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Experiments – Small Models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A22E23-EEDA-46F6-BCDE-9237E9AA0802}"/>
              </a:ext>
            </a:extLst>
          </p:cNvPr>
          <p:cNvSpPr txBox="1"/>
          <p:nvPr/>
        </p:nvSpPr>
        <p:spPr>
          <a:xfrm>
            <a:off x="237000" y="4961461"/>
            <a:ext cx="11684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As a goal of this work is to improve the efﬁciency of pre-training, we develop a small model that can be quickly trained on a single GPU.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C0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DD5E0D-233C-4193-85DF-03E6DA474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908" y="774000"/>
            <a:ext cx="5810250" cy="3990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E0D539-BD5E-48BB-B0BC-74EB43BDE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240" y="1006500"/>
            <a:ext cx="7879519" cy="3140945"/>
          </a:xfrm>
          <a:prstGeom prst="rect">
            <a:avLst/>
          </a:prstGeom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D3047781-5384-42B4-BA77-62C1F59197AD}"/>
              </a:ext>
            </a:extLst>
          </p:cNvPr>
          <p:cNvSpPr txBox="1"/>
          <p:nvPr/>
        </p:nvSpPr>
        <p:spPr>
          <a:xfrm>
            <a:off x="11727810" y="6425525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9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Experiments – Large Models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A22E23-EEDA-46F6-BCDE-9237E9AA0802}"/>
              </a:ext>
            </a:extLst>
          </p:cNvPr>
          <p:cNvSpPr txBox="1"/>
          <p:nvPr/>
        </p:nvSpPr>
        <p:spPr>
          <a:xfrm>
            <a:off x="237000" y="4792131"/>
            <a:ext cx="11684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We train big ELECTRA models to measure the effectiveness of the replaced token detection pretraining task at the large scale of current state-of-the-art pre-trained Transformers.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Our ELECTRA Large models are the same size as BERT-Large but are trained for much longer.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9087F8-DFFA-428D-89C8-439252A7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73" y="784163"/>
            <a:ext cx="8954355" cy="23155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37E606-E944-432B-945A-5C0F81E7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312" y="3230176"/>
            <a:ext cx="8537076" cy="12041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976B86-2D5F-47DF-8A0F-983C35AAE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3455" y="996068"/>
            <a:ext cx="7965089" cy="3228190"/>
          </a:xfrm>
          <a:prstGeom prst="rect">
            <a:avLst/>
          </a:prstGeom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22333979-82A6-490E-A8AA-4809059F785A}"/>
              </a:ext>
            </a:extLst>
          </p:cNvPr>
          <p:cNvSpPr txBox="1"/>
          <p:nvPr/>
        </p:nvSpPr>
        <p:spPr>
          <a:xfrm>
            <a:off x="11727810" y="6425525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68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Experiments – Efficiency Analysis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03D84C-2BD9-42DE-B8C8-A56210E28816}"/>
              </a:ext>
            </a:extLst>
          </p:cNvPr>
          <p:cNvSpPr txBox="1"/>
          <p:nvPr/>
        </p:nvSpPr>
        <p:spPr>
          <a:xfrm>
            <a:off x="237000" y="829733"/>
            <a:ext cx="1168406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To better understand where the gains from ELECTRA are coming from, we compare a series of other pre-training objectives that are designed to be a set of “stepping stones” between BERT and ELECTRA.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en-US" altLang="ko-KR" sz="2000" b="1" dirty="0"/>
              <a:t>1. ELECTRA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15%</a:t>
            </a:r>
          </a:p>
          <a:p>
            <a:r>
              <a:rPr lang="en-US" altLang="ko-KR" dirty="0"/>
              <a:t>	   - This model is identical to ELECTRA except the discriminator loss only comes from the 15% of the 	     tokens that were masked out of the input.</a:t>
            </a:r>
          </a:p>
          <a:p>
            <a:endParaRPr lang="en-US" altLang="ko-KR" dirty="0"/>
          </a:p>
          <a:p>
            <a:r>
              <a:rPr lang="en-US" altLang="ko-KR" sz="2000" b="1" dirty="0"/>
              <a:t>	2. Replace MLM</a:t>
            </a:r>
          </a:p>
          <a:p>
            <a:r>
              <a:rPr lang="en-US" altLang="ko-KR" sz="2000" b="1" dirty="0"/>
              <a:t>	   </a:t>
            </a:r>
            <a:r>
              <a:rPr lang="en-US" altLang="ko-KR" dirty="0"/>
              <a:t>- This objective is the same as masked language modeling except instead of replacing masked-	     out tokens with [MASK], they are replaced with tokens from a generator model.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	3. All-Tokens MLM</a:t>
            </a:r>
          </a:p>
          <a:p>
            <a:r>
              <a:rPr lang="en-US" altLang="ko-KR" sz="2000" b="1" dirty="0"/>
              <a:t>	</a:t>
            </a:r>
            <a:r>
              <a:rPr lang="en-US" altLang="ko-KR" dirty="0"/>
              <a:t>   - Like in Replace MLM, masked tokens are replaced with generator samples. Furthermore, the 	     model predicts the identity of all tokens in the input, not just ones that were masked out</a:t>
            </a:r>
            <a:r>
              <a:rPr lang="en-US" altLang="ko-KR" sz="2000" b="1" dirty="0"/>
              <a:t>.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957C26CB-8D2D-402E-8935-B77CDF32AD38}"/>
              </a:ext>
            </a:extLst>
          </p:cNvPr>
          <p:cNvSpPr txBox="1"/>
          <p:nvPr/>
        </p:nvSpPr>
        <p:spPr>
          <a:xfrm>
            <a:off x="11727810" y="6425525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6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Introduction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2046439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Experiments – Efficiency Analysis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03D84C-2BD9-42DE-B8C8-A56210E28816}"/>
              </a:ext>
            </a:extLst>
          </p:cNvPr>
          <p:cNvSpPr txBox="1"/>
          <p:nvPr/>
        </p:nvSpPr>
        <p:spPr>
          <a:xfrm>
            <a:off x="236999" y="2070802"/>
            <a:ext cx="11035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r>
              <a:rPr lang="en-US" altLang="ko-KR" sz="2000" b="1" dirty="0"/>
              <a:t>1. ELECTRA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15%</a:t>
            </a:r>
          </a:p>
          <a:p>
            <a:r>
              <a:rPr lang="en-US" altLang="ko-KR" sz="2000" b="1" dirty="0"/>
              <a:t>    </a:t>
            </a:r>
            <a:r>
              <a:rPr lang="en-US" altLang="ko-KR" dirty="0"/>
              <a:t>- We ﬁnd that ELECTRA is greatly beneﬁting from having a loss deﬁned over all input tokens rather</a:t>
            </a:r>
          </a:p>
          <a:p>
            <a:r>
              <a:rPr lang="en-US" altLang="ko-KR" dirty="0"/>
              <a:t>      than just a subset: ELECTRA 15% performs much worse than ELECTRA.</a:t>
            </a:r>
          </a:p>
          <a:p>
            <a:endParaRPr lang="en-US" altLang="ko-KR" dirty="0"/>
          </a:p>
          <a:p>
            <a:r>
              <a:rPr lang="en-US" altLang="ko-KR" sz="2000" b="1" dirty="0"/>
              <a:t>2. Replace MLM</a:t>
            </a:r>
          </a:p>
          <a:p>
            <a:r>
              <a:rPr lang="en-US" altLang="ko-KR" sz="2000" b="1" dirty="0"/>
              <a:t>    </a:t>
            </a:r>
            <a:r>
              <a:rPr lang="en-US" altLang="ko-KR" dirty="0"/>
              <a:t>- We ﬁnd that BERT performance is being slightly harmed from the pre-train ﬁne-tune mismatch </a:t>
            </a:r>
          </a:p>
          <a:p>
            <a:r>
              <a:rPr lang="en-US" altLang="ko-KR" dirty="0"/>
              <a:t>      from [MASK] tokens, as Replace MLM slightly outperforms BERT.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3. All-Tokens MLM</a:t>
            </a:r>
          </a:p>
          <a:p>
            <a:r>
              <a:rPr lang="en-US" altLang="ko-KR" sz="2000" b="1" dirty="0"/>
              <a:t>    </a:t>
            </a:r>
            <a:r>
              <a:rPr lang="en-US" altLang="ko-KR" dirty="0"/>
              <a:t>- We ﬁnd that All-Tokens MLM, the generative model that makes predictions over all tokens instead </a:t>
            </a:r>
          </a:p>
          <a:p>
            <a:r>
              <a:rPr lang="en-US" altLang="ko-KR" dirty="0"/>
              <a:t>      of a subset, closes most of the gap between BERT and ELECTRA.</a:t>
            </a:r>
            <a:endParaRPr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492175-7D35-4714-B98F-C2BFB73E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59" y="925652"/>
            <a:ext cx="10507252" cy="1140210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48128BB5-DDFE-4DFF-9775-97FE886C7F7E}"/>
              </a:ext>
            </a:extLst>
          </p:cNvPr>
          <p:cNvSpPr txBox="1"/>
          <p:nvPr/>
        </p:nvSpPr>
        <p:spPr>
          <a:xfrm>
            <a:off x="11727810" y="6425525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5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Experiments – Efficiency Analysis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3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DFFF7E2-FF54-4170-850F-F16CC6AE3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940" y="1036779"/>
            <a:ext cx="9990119" cy="4026279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E5E5E114-392C-4F8C-BDAE-CD88300D39D8}"/>
              </a:ext>
            </a:extLst>
          </p:cNvPr>
          <p:cNvSpPr txBox="1"/>
          <p:nvPr/>
        </p:nvSpPr>
        <p:spPr>
          <a:xfrm>
            <a:off x="11727810" y="6425525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17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9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Conclusion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4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D3D99B-381C-4D60-80AD-60D1A60231AE}"/>
              </a:ext>
            </a:extLst>
          </p:cNvPr>
          <p:cNvSpPr txBox="1"/>
          <p:nvPr/>
        </p:nvSpPr>
        <p:spPr>
          <a:xfrm>
            <a:off x="237000" y="829733"/>
            <a:ext cx="11684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We have proposed replaced token detection, a new self-supervised task for language representation learning.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The key idea is training a text encoder to distinguish input tokens from high-quality negative samples produced by an small generator network.</a:t>
            </a:r>
            <a:endParaRPr lang="en-US" altLang="ko-KR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Compared to masked language modeling, our pre-training objective is more compute-efﬁcient and results in better performance on downstream tasks.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D41D82D-110D-4173-825E-97593D75F655}"/>
              </a:ext>
            </a:extLst>
          </p:cNvPr>
          <p:cNvSpPr txBox="1"/>
          <p:nvPr/>
        </p:nvSpPr>
        <p:spPr>
          <a:xfrm>
            <a:off x="11727810" y="6425525"/>
            <a:ext cx="56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18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3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Introduction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4A5A6E-3E68-4F0F-B3FD-921AF938EF81}"/>
              </a:ext>
            </a:extLst>
          </p:cNvPr>
          <p:cNvSpPr txBox="1"/>
          <p:nvPr/>
        </p:nvSpPr>
        <p:spPr>
          <a:xfrm>
            <a:off x="237000" y="829733"/>
            <a:ext cx="116840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Current state-of-the-art representation learning methods for language can be viewed as learning denoising autoencoders (Vincent et al., 2008).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Masked language modeling (MLM) approaches incur a </a:t>
            </a:r>
            <a:r>
              <a:rPr lang="en-US" altLang="ko-KR" sz="2000" dirty="0">
                <a:solidFill>
                  <a:srgbClr val="C00000"/>
                </a:solidFill>
              </a:rPr>
              <a:t>substantial compute cost </a:t>
            </a:r>
            <a:r>
              <a:rPr lang="en-US" altLang="ko-KR" sz="2000" dirty="0"/>
              <a:t>because the </a:t>
            </a:r>
            <a:r>
              <a:rPr lang="en-US" altLang="ko-KR" sz="2000" dirty="0">
                <a:solidFill>
                  <a:srgbClr val="C00000"/>
                </a:solidFill>
              </a:rPr>
              <a:t>network only learns from 15% of the tokens</a:t>
            </a:r>
            <a:r>
              <a:rPr lang="en-US" altLang="ko-KR" sz="2000" dirty="0"/>
              <a:t> per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74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Introduction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61911-02E7-405F-8FC1-4E9E63A07B78}"/>
              </a:ext>
            </a:extLst>
          </p:cNvPr>
          <p:cNvSpPr txBox="1"/>
          <p:nvPr/>
        </p:nvSpPr>
        <p:spPr>
          <a:xfrm>
            <a:off x="237000" y="829733"/>
            <a:ext cx="1168406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As an alternative, we propose </a:t>
            </a:r>
            <a:r>
              <a:rPr lang="en-US" altLang="ko-KR" sz="2000" dirty="0">
                <a:solidFill>
                  <a:srgbClr val="7030A0"/>
                </a:solidFill>
              </a:rPr>
              <a:t>replaced token detection</a:t>
            </a:r>
            <a:r>
              <a:rPr lang="en-US" altLang="ko-KR" sz="2000" dirty="0"/>
              <a:t>, a pre-training task in which the </a:t>
            </a:r>
            <a:r>
              <a:rPr lang="en-US" altLang="ko-KR" sz="2000" dirty="0">
                <a:solidFill>
                  <a:srgbClr val="FF0000"/>
                </a:solidFill>
              </a:rPr>
              <a:t>model learns to distinguish real input tokens from plausible </a:t>
            </a:r>
            <a:r>
              <a:rPr lang="en-US" altLang="ko-KR" sz="2000" dirty="0"/>
              <a:t>but synthetically generated replacements.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Instead of masking, our method corrupts the input by replacing some tokens with samples from a proposal distribution, which is typically the output of </a:t>
            </a:r>
            <a:r>
              <a:rPr lang="en-US" altLang="ko-KR" sz="2000" dirty="0">
                <a:solidFill>
                  <a:srgbClr val="C00000"/>
                </a:solidFill>
              </a:rPr>
              <a:t>a small masked language model.</a:t>
            </a:r>
          </a:p>
          <a:p>
            <a:endParaRPr lang="en-US" altLang="ko-KR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This corruption procedure solves a mismatch in BERT where the network sees artiﬁcial [MASK] tokens during pre-training but not when being ﬁne-tuned on downstream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0407B1-E7B7-46C0-86A2-25A4A1C8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14" y="4171223"/>
            <a:ext cx="77628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7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>
                <a:solidFill>
                  <a:srgbClr val="002060"/>
                </a:solidFill>
              </a:rPr>
              <a:t>Introduction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1027FE-776D-4425-A8F8-CACA8CBE85F2}"/>
              </a:ext>
            </a:extLst>
          </p:cNvPr>
          <p:cNvSpPr txBox="1"/>
          <p:nvPr/>
        </p:nvSpPr>
        <p:spPr>
          <a:xfrm>
            <a:off x="237000" y="829733"/>
            <a:ext cx="116840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 We then pre-train the network as a discriminator that predicts for every token </a:t>
            </a:r>
            <a:r>
              <a:rPr lang="en-US" altLang="ko-KR" sz="2000" dirty="0">
                <a:solidFill>
                  <a:srgbClr val="C00000"/>
                </a:solidFill>
              </a:rPr>
              <a:t>whether it is an original or a replacement.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en-US" altLang="ko-KR" sz="2000" b="1" dirty="0"/>
              <a:t>A key advantage</a:t>
            </a:r>
            <a:r>
              <a:rPr lang="en-US" altLang="ko-KR" sz="2000" dirty="0"/>
              <a:t> of our discriminative task is that </a:t>
            </a:r>
            <a:r>
              <a:rPr lang="en-US" altLang="ko-KR" sz="2000" dirty="0">
                <a:solidFill>
                  <a:srgbClr val="C00000"/>
                </a:solidFill>
              </a:rPr>
              <a:t>the model learns from all input tokens instead of just the small masked-out subset</a:t>
            </a:r>
            <a:r>
              <a:rPr lang="en-US" altLang="ko-KR" sz="2000" dirty="0"/>
              <a:t>, making it more computationally efﬁcient.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Although our approach is reminiscent of training the discriminator of a </a:t>
            </a:r>
            <a:r>
              <a:rPr lang="en-US" altLang="ko-KR" sz="2000" dirty="0">
                <a:solidFill>
                  <a:srgbClr val="7030A0"/>
                </a:solidFill>
              </a:rPr>
              <a:t>GAN</a:t>
            </a:r>
            <a:r>
              <a:rPr lang="en-US" altLang="ko-KR" sz="2000" dirty="0"/>
              <a:t>, our method </a:t>
            </a:r>
            <a:r>
              <a:rPr lang="en-US" altLang="ko-KR" sz="2000" dirty="0">
                <a:solidFill>
                  <a:srgbClr val="00B050"/>
                </a:solidFill>
              </a:rPr>
              <a:t>is not adversarial</a:t>
            </a:r>
            <a:r>
              <a:rPr lang="en-US" altLang="ko-KR" sz="2000" dirty="0"/>
              <a:t> in that the generator producing corrupted tokens is </a:t>
            </a:r>
            <a:r>
              <a:rPr lang="en-US" altLang="ko-KR" sz="2000" dirty="0">
                <a:solidFill>
                  <a:srgbClr val="002060"/>
                </a:solidFill>
              </a:rPr>
              <a:t>trained with maximum likelihood </a:t>
            </a:r>
            <a:r>
              <a:rPr lang="en-US" altLang="ko-KR" sz="2000" dirty="0"/>
              <a:t>due to the difﬁculty of applying GANs to text (Caccia et al., 2018).</a:t>
            </a:r>
          </a:p>
          <a:p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We call our approach ELECTRA for “Efﬁciently Learning an Encoder that Classiﬁes Token Replacements Accurately”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42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02060"/>
                </a:solidFill>
              </a:rPr>
              <a:t>Introduction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1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FB988E-BD9A-4879-A39B-715CC5292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66" y="681315"/>
            <a:ext cx="7171267" cy="3619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26DB71-B8A2-40F1-8850-E37F20A1C12E}"/>
              </a:ext>
            </a:extLst>
          </p:cNvPr>
          <p:cNvSpPr txBox="1"/>
          <p:nvPr/>
        </p:nvSpPr>
        <p:spPr>
          <a:xfrm>
            <a:off x="134251" y="4317435"/>
            <a:ext cx="11684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We build an ELECTRA-Small model that can be trained on 1 GPU in 4 days. ELECTRA-Small outperforms a comparably small BERT model by 5 points on GLUE, and even outperforms the much larger GPT model (Radford et al., 2018).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Our approach also works well at large scale, where we train an ELECTRA-Large model that performs comparably to </a:t>
            </a:r>
            <a:r>
              <a:rPr lang="en-US" altLang="ko-KR" dirty="0" err="1"/>
              <a:t>RoBERTa</a:t>
            </a:r>
            <a:r>
              <a:rPr lang="en-US" altLang="ko-KR" dirty="0"/>
              <a:t> (Liu et al., 2019) and </a:t>
            </a:r>
            <a:r>
              <a:rPr lang="en-US" altLang="ko-KR" dirty="0" err="1"/>
              <a:t>XLNet</a:t>
            </a:r>
            <a:r>
              <a:rPr lang="en-US" altLang="ko-KR" dirty="0"/>
              <a:t> (Yang et al., 2019), despite having fewer parameters and using ¼ of the compute for training. </a:t>
            </a:r>
          </a:p>
        </p:txBody>
      </p:sp>
    </p:spTree>
    <p:extLst>
      <p:ext uri="{BB962C8B-B14F-4D97-AF65-F5344CB8AC3E}">
        <p14:creationId xmlns:p14="http://schemas.microsoft.com/office/powerpoint/2010/main" val="325863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0A16F8-CAB6-4178-B053-E52DFB0A5C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6F82-C289-46A8-BF3D-7AC664227D47}"/>
              </a:ext>
            </a:extLst>
          </p:cNvPr>
          <p:cNvSpPr txBox="1"/>
          <p:nvPr/>
        </p:nvSpPr>
        <p:spPr>
          <a:xfrm>
            <a:off x="1974252" y="2972636"/>
            <a:ext cx="824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</a:rPr>
              <a:t>Method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A50CBA-88CB-4A3C-BDB9-B3C185E16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62" y="364916"/>
            <a:ext cx="1459646" cy="965121"/>
          </a:xfrm>
          <a:prstGeom prst="rect">
            <a:avLst/>
          </a:prstGeom>
        </p:spPr>
      </p:pic>
      <p:sp>
        <p:nvSpPr>
          <p:cNvPr id="16" name="액자 15">
            <a:extLst>
              <a:ext uri="{FF2B5EF4-FFF2-40B4-BE49-F238E27FC236}">
                <a16:creationId xmlns:a16="http://schemas.microsoft.com/office/drawing/2014/main" id="{B7FCA591-4F9D-4442-8DE3-8A0D43DC2ECB}"/>
              </a:ext>
            </a:extLst>
          </p:cNvPr>
          <p:cNvSpPr/>
          <p:nvPr/>
        </p:nvSpPr>
        <p:spPr>
          <a:xfrm>
            <a:off x="185979" y="191619"/>
            <a:ext cx="1704813" cy="1311717"/>
          </a:xfrm>
          <a:prstGeom prst="frame">
            <a:avLst>
              <a:gd name="adj1" fmla="val 3993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B6BE2-A89D-4888-B34B-BEB54376EF55}"/>
              </a:ext>
            </a:extLst>
          </p:cNvPr>
          <p:cNvSpPr txBox="1"/>
          <p:nvPr/>
        </p:nvSpPr>
        <p:spPr>
          <a:xfrm>
            <a:off x="9991725" y="6468491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               김봉민</a:t>
            </a:r>
          </a:p>
        </p:txBody>
      </p:sp>
    </p:spTree>
    <p:extLst>
      <p:ext uri="{BB962C8B-B14F-4D97-AF65-F5344CB8AC3E}">
        <p14:creationId xmlns:p14="http://schemas.microsoft.com/office/powerpoint/2010/main" val="160972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Method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FD13AF-0ABE-4287-97F7-42C2B0AB0518}"/>
                  </a:ext>
                </a:extLst>
              </p:cNvPr>
              <p:cNvSpPr txBox="1"/>
              <p:nvPr/>
            </p:nvSpPr>
            <p:spPr>
              <a:xfrm>
                <a:off x="237000" y="829733"/>
                <a:ext cx="11684067" cy="653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Our approach trains two neural networks</a:t>
                </a:r>
                <a:r>
                  <a:rPr lang="en-US" altLang="ko-KR" sz="2000" dirty="0">
                    <a:solidFill>
                      <a:srgbClr val="C00000"/>
                    </a:solidFill>
                  </a:rPr>
                  <a:t>, a generator G </a:t>
                </a:r>
                <a:r>
                  <a:rPr lang="en-US" altLang="ko-KR" sz="2000" dirty="0"/>
                  <a:t>and </a:t>
                </a:r>
                <a:r>
                  <a:rPr lang="en-US" altLang="ko-KR" sz="2000" dirty="0">
                    <a:solidFill>
                      <a:srgbClr val="C00000"/>
                    </a:solidFill>
                  </a:rPr>
                  <a:t>a discriminator D. </a:t>
                </a:r>
              </a:p>
              <a:p>
                <a:r>
                  <a:rPr lang="en-US" altLang="ko-KR" sz="2000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altLang="ko-KR" sz="2000" dirty="0">
                    <a:solidFill>
                      <a:srgbClr val="7030A0"/>
                    </a:solidFill>
                  </a:rPr>
                  <a:t> - </a:t>
                </a:r>
                <a:r>
                  <a:rPr lang="en-US" altLang="ko-KR" sz="2000" dirty="0"/>
                  <a:t>input tokens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...,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000" dirty="0"/>
                  <a:t> - into a sequence of contextualized vector representations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ko-KR" sz="2000" dirty="0"/>
                  <a:t>].</a:t>
                </a:r>
              </a:p>
              <a:p>
                <a:r>
                  <a:rPr lang="en-US" altLang="ko-KR" sz="2000" dirty="0"/>
                  <a:t> - For a given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sz="2000" dirty="0"/>
                  <a:t>, (in our case only positions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2000" dirty="0"/>
                  <a:t> = [MASK])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The generator outputs a probability for generating a particular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2000" dirty="0"/>
                  <a:t> with a </a:t>
                </a:r>
                <a:r>
                  <a:rPr lang="en-US" altLang="ko-KR" sz="2000" dirty="0" err="1"/>
                  <a:t>softmax</a:t>
                </a:r>
                <a:r>
                  <a:rPr lang="en-US" altLang="ko-KR" sz="2000" dirty="0"/>
                  <a:t> layer: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For a given position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sz="2000" dirty="0"/>
                  <a:t>, the discriminator predicts whether the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sz="2000" dirty="0"/>
                  <a:t> is “real,” i.e., that it comes from the data rather than the generator distribution, with a sigmoid output layer:</a:t>
                </a:r>
              </a:p>
              <a:p>
                <a:endParaRPr lang="en-US" altLang="ko-KR" sz="2000" dirty="0">
                  <a:solidFill>
                    <a:srgbClr val="C00000"/>
                  </a:solidFill>
                </a:endParaRPr>
              </a:p>
              <a:p>
                <a:endParaRPr lang="en-US" altLang="ko-KR" sz="2000" dirty="0">
                  <a:solidFill>
                    <a:srgbClr val="C00000"/>
                  </a:solidFill>
                </a:endParaRPr>
              </a:p>
              <a:p>
                <a:endParaRPr lang="en-US" altLang="ko-KR" sz="2000" dirty="0">
                  <a:solidFill>
                    <a:srgbClr val="C00000"/>
                  </a:solidFill>
                </a:endParaRPr>
              </a:p>
              <a:p>
                <a:endParaRPr lang="en-US" altLang="ko-KR" sz="2000" dirty="0">
                  <a:solidFill>
                    <a:srgbClr val="C00000"/>
                  </a:solidFill>
                </a:endParaRPr>
              </a:p>
              <a:p>
                <a:endParaRPr lang="en-US" altLang="ko-KR" sz="2000" dirty="0">
                  <a:solidFill>
                    <a:srgbClr val="C0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FD13AF-0ABE-4287-97F7-42C2B0AB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829733"/>
                <a:ext cx="11684067" cy="6530699"/>
              </a:xfrm>
              <a:prstGeom prst="rect">
                <a:avLst/>
              </a:prstGeom>
              <a:blipFill>
                <a:blip r:embed="rId3"/>
                <a:stretch>
                  <a:fillRect l="-469" t="-467" r="-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ACA3787-BC47-479E-958B-44128BC0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395" y="3564464"/>
            <a:ext cx="6391275" cy="981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A236A53-1D1D-43B8-8511-597F65ED3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5469" y="5663384"/>
            <a:ext cx="36671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>
            <a:extLst>
              <a:ext uri="{FF2B5EF4-FFF2-40B4-BE49-F238E27FC236}">
                <a16:creationId xmlns:a16="http://schemas.microsoft.com/office/drawing/2014/main" id="{623B9FEC-4366-4547-ABD1-C111D3BA8787}"/>
              </a:ext>
            </a:extLst>
          </p:cNvPr>
          <p:cNvSpPr txBox="1"/>
          <p:nvPr/>
        </p:nvSpPr>
        <p:spPr>
          <a:xfrm>
            <a:off x="1507766" y="63143"/>
            <a:ext cx="10750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>
                <a:solidFill>
                  <a:srgbClr val="0D326F"/>
                </a:solidFill>
              </a:rPr>
              <a:t>Method</a:t>
            </a:r>
            <a:endParaRPr lang="ko-KR" altLang="en-US" sz="2800" dirty="0">
              <a:solidFill>
                <a:srgbClr val="0D326F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94FDA1-9308-41F8-936C-DCE8F4BB8CCB}"/>
              </a:ext>
            </a:extLst>
          </p:cNvPr>
          <p:cNvCxnSpPr>
            <a:cxnSpLocks/>
          </p:cNvCxnSpPr>
          <p:nvPr/>
        </p:nvCxnSpPr>
        <p:spPr>
          <a:xfrm>
            <a:off x="66519" y="619852"/>
            <a:ext cx="12192000" cy="0"/>
          </a:xfrm>
          <a:prstGeom prst="line">
            <a:avLst/>
          </a:prstGeom>
          <a:ln w="19050">
            <a:solidFill>
              <a:srgbClr val="AD1D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8">
            <a:extLst>
              <a:ext uri="{FF2B5EF4-FFF2-40B4-BE49-F238E27FC236}">
                <a16:creationId xmlns:a16="http://schemas.microsoft.com/office/drawing/2014/main" id="{EFEDB66C-98E3-4412-A2E6-BF56F3EFE1BF}"/>
              </a:ext>
            </a:extLst>
          </p:cNvPr>
          <p:cNvSpPr txBox="1"/>
          <p:nvPr/>
        </p:nvSpPr>
        <p:spPr>
          <a:xfrm>
            <a:off x="624458" y="70904"/>
            <a:ext cx="131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AD1D19"/>
                </a:solidFill>
              </a:rPr>
              <a:t>Part 2</a:t>
            </a:r>
            <a:endParaRPr lang="ko-KR" altLang="en-US" dirty="0">
              <a:solidFill>
                <a:srgbClr val="AD1D1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A6ADE-3A10-4030-AE34-736E7E35D423}"/>
              </a:ext>
            </a:extLst>
          </p:cNvPr>
          <p:cNvSpPr/>
          <p:nvPr/>
        </p:nvSpPr>
        <p:spPr>
          <a:xfrm>
            <a:off x="237000" y="6525275"/>
            <a:ext cx="11871702" cy="200793"/>
          </a:xfrm>
          <a:prstGeom prst="rect">
            <a:avLst/>
          </a:prstGeom>
          <a:solidFill>
            <a:srgbClr val="AD1D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439A8D26-7D8B-4AAB-916E-B810ED01F01E}"/>
              </a:ext>
            </a:extLst>
          </p:cNvPr>
          <p:cNvSpPr txBox="1"/>
          <p:nvPr/>
        </p:nvSpPr>
        <p:spPr>
          <a:xfrm>
            <a:off x="11787465" y="6425525"/>
            <a:ext cx="28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5B633DF-65F2-4215-83B9-EA984E7C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7" y="136807"/>
            <a:ext cx="557977" cy="3693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BFEFD-A97E-42ED-9A7F-0BFB8E65AA4D}"/>
                  </a:ext>
                </a:extLst>
              </p:cNvPr>
              <p:cNvSpPr txBox="1"/>
              <p:nvPr/>
            </p:nvSpPr>
            <p:spPr>
              <a:xfrm>
                <a:off x="237000" y="829733"/>
                <a:ext cx="11684067" cy="4384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The generator is trained to perform masked language modeling (MLM).</a:t>
                </a:r>
              </a:p>
              <a:p>
                <a:r>
                  <a:rPr lang="en-US" altLang="ko-KR" sz="2000" dirty="0"/>
                  <a:t> </a:t>
                </a:r>
              </a:p>
              <a:p>
                <a:r>
                  <a:rPr lang="en-US" altLang="ko-KR" sz="2000" dirty="0"/>
                  <a:t>    - Given an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, MLM ﬁrst select a random set of positions (integers between 1 and n) to mask 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.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   - Typically k = [0.15n] i.e., 15% of the tokens are masked out.</a:t>
                </a:r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dirty="0"/>
                  <a:t>The tokens in the selected positions are replaced with a [MASK] token:</a:t>
                </a:r>
              </a:p>
              <a:p>
                <a:r>
                  <a:rPr lang="en-US" altLang="ko-KR" sz="2000" dirty="0"/>
                  <a:t>   - we denote this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masked</m:t>
                        </m:r>
                      </m:sup>
                    </m:sSup>
                  </m:oMath>
                </a14:m>
                <a:r>
                  <a:rPr lang="en-US" altLang="ko-KR" sz="2000" dirty="0"/>
                  <a:t> = REPLACE(x,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-KR" sz="2000" dirty="0"/>
                  <a:t>, [MASK])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C00000"/>
                  </a:solidFill>
                </a:endParaRPr>
              </a:p>
              <a:p>
                <a:endParaRPr lang="en-US" altLang="ko-KR" sz="2000" dirty="0">
                  <a:solidFill>
                    <a:srgbClr val="C00000"/>
                  </a:solidFill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BFEFD-A97E-42ED-9A7F-0BFB8E65A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0" y="829733"/>
                <a:ext cx="11684067" cy="4384214"/>
              </a:xfrm>
              <a:prstGeom prst="rect">
                <a:avLst/>
              </a:prstGeom>
              <a:blipFill>
                <a:blip r:embed="rId3"/>
                <a:stretch>
                  <a:fillRect l="-574" t="-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5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1649</Words>
  <Application>Microsoft Office PowerPoint</Application>
  <PresentationFormat>와이드스크린</PresentationFormat>
  <Paragraphs>221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김봉민</dc:creator>
  <cp:lastModifiedBy>김봉민</cp:lastModifiedBy>
  <cp:revision>98</cp:revision>
  <dcterms:created xsi:type="dcterms:W3CDTF">2020-08-16T04:13:07Z</dcterms:created>
  <dcterms:modified xsi:type="dcterms:W3CDTF">2020-08-28T04:09:20Z</dcterms:modified>
</cp:coreProperties>
</file>