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6" r:id="rId6"/>
    <p:sldId id="267" r:id="rId7"/>
    <p:sldId id="263" r:id="rId8"/>
    <p:sldId id="264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42A9D-92E4-4D23-A91D-DC9D6028F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AC2CC-A7E6-4354-BB5A-05CAD9E9E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85E78-A83C-499F-806C-9A8F168B5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E70C-A052-4C57-BF31-6EA302106571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59D59-A4FD-48AE-8407-B80C2799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D863B-C9A9-469E-9B1F-E62D46E0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41B6-6023-4C06-987B-E9A872129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86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7596E-3C9C-478A-BB2C-6A11BE91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FFDA6A-1B08-499B-A49A-1E8936812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BD2E0-008C-4720-8D70-EE0DB9C9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E70C-A052-4C57-BF31-6EA302106571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3FE92-5D36-464D-91E4-C0E9CF9A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F1E91-BD0C-4161-8E13-18C65839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41B6-6023-4C06-987B-E9A872129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23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759764-16D5-48E9-BA0C-B8260E0CE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B35A07-8891-4B85-821B-0671D9F87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4E0D7-2AFE-4AA0-B24F-07F21204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E70C-A052-4C57-BF31-6EA302106571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B68C2-B1B3-4B44-A220-355EBFEB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F638D-E8E2-447C-AA2B-E08BD899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41B6-6023-4C06-987B-E9A872129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38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7C9A3-2229-4592-9C05-086A87BF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3047A-7CEC-40A2-B354-D73F3634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05CE6-6A02-415E-8A18-872919C1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E70C-A052-4C57-BF31-6EA302106571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7928B-AA03-4426-AC3E-DE1D7D35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3F55D-556A-4EAD-A0A7-BD60CBCD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41B6-6023-4C06-987B-E9A872129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9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36520-F5C0-4C0D-916B-CD427299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05C7E8-9198-438F-8D94-6D0170D4A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E8E53-C68D-4720-A2FD-85A6B2D9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E70C-A052-4C57-BF31-6EA302106571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EDA4B-F542-459F-83E9-C3B26585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11413-EE31-4967-9173-D1C96902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41B6-6023-4C06-987B-E9A872129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01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AFBAC-7838-4244-B935-558A8ED7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7E98C-573F-40D7-BF2F-0FB175A9B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323C0-DAD4-4AA7-B14C-41C5CC2F0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B43055-8DF2-4EFC-BF50-9FDC5EC3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E70C-A052-4C57-BF31-6EA302106571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2D4548-24BC-4AC1-AD6C-F90A01AF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0CF16-37AD-4198-8D9E-67BE0296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41B6-6023-4C06-987B-E9A872129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5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D92DE-71A9-4870-AB79-61098E26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3B3241-2DDF-4E1A-9B0B-1BF2ACBE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71F68A-E514-4A57-8F09-13FACD80B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F79549-D78E-4E7A-80EB-C8D87C252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65981F-5164-4A68-92AA-B8004643A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83C507-1335-440B-9F48-8DFB4A2E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E70C-A052-4C57-BF31-6EA302106571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8DD99D-7D47-4A87-829B-BB0A04DB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C751E0-18C4-4DE0-8F02-84E0C9C6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41B6-6023-4C06-987B-E9A872129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4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41949-861B-4487-A989-2760DE63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6D05CD-D6B9-4585-9DB9-06ED70EC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E70C-A052-4C57-BF31-6EA302106571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A7E884-5F69-45ED-9965-9A3927A5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17EEBD-CFCF-4F78-B82C-56359D89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41B6-6023-4C06-987B-E9A872129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3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BDC5DB-E1AD-415B-8FAB-44CD662B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E70C-A052-4C57-BF31-6EA302106571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06A61D-1641-4E56-99CA-A4444EBD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78FED-FF96-4059-A2FF-762143BB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41B6-6023-4C06-987B-E9A872129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33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10D92-4A2D-4596-B36F-74FB619C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6072E-05DE-4C05-AB62-76D8A863D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918166-25C7-4296-8C35-C955A1932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2953D-C9A1-48DD-BB8F-02D0C73D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E70C-A052-4C57-BF31-6EA302106571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FACFB-89D1-4FFA-A667-1CB23B24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DE912-0C72-44E3-9791-D2AADD04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41B6-6023-4C06-987B-E9A872129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8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B941A-004F-4831-92DB-EF713DE0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41CB04-FB3E-4223-963D-26E3361CC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2D500-28EB-4070-B38C-FAC7A08C3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B175-F73D-4704-BD35-0BD3D391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E70C-A052-4C57-BF31-6EA302106571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E6F1B-EEF0-47FE-8DEF-38FDF99D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3245A-9A27-4D19-A506-B4106A6A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41B6-6023-4C06-987B-E9A872129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58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8F22B7-BABA-4101-A979-16BE7DAF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3190F-633F-4820-90AF-894EFE01B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89761-5949-4743-81CA-F3703E909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AE70C-A052-4C57-BF31-6EA302106571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C8F51-6B13-409F-9B70-35475A52E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DCF2F-BC63-4C75-B6A3-76518C4DE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041B6-6023-4C06-987B-E9A872129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0A16F8-CAB6-4178-B053-E52DFB0A5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6F82-C289-46A8-BF3D-7AC664227D47}"/>
              </a:ext>
            </a:extLst>
          </p:cNvPr>
          <p:cNvSpPr txBox="1"/>
          <p:nvPr/>
        </p:nvSpPr>
        <p:spPr>
          <a:xfrm>
            <a:off x="1974252" y="3274746"/>
            <a:ext cx="824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Continual Learning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50CBA-88CB-4A3C-BDB9-B3C185E1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" y="364916"/>
            <a:ext cx="1459646" cy="965121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B7FCA591-4F9D-4442-8DE3-8A0D43DC2ECB}"/>
              </a:ext>
            </a:extLst>
          </p:cNvPr>
          <p:cNvSpPr/>
          <p:nvPr/>
        </p:nvSpPr>
        <p:spPr>
          <a:xfrm>
            <a:off x="185979" y="191619"/>
            <a:ext cx="1704813" cy="1311717"/>
          </a:xfrm>
          <a:prstGeom prst="frame">
            <a:avLst>
              <a:gd name="adj1" fmla="val 399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B6BE2-A89D-4888-B34B-BEB54376EF55}"/>
              </a:ext>
            </a:extLst>
          </p:cNvPr>
          <p:cNvSpPr txBox="1"/>
          <p:nvPr/>
        </p:nvSpPr>
        <p:spPr>
          <a:xfrm>
            <a:off x="9991725" y="6468491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김봉민</a:t>
            </a:r>
          </a:p>
        </p:txBody>
      </p:sp>
    </p:spTree>
    <p:extLst>
      <p:ext uri="{BB962C8B-B14F-4D97-AF65-F5344CB8AC3E}">
        <p14:creationId xmlns:p14="http://schemas.microsoft.com/office/powerpoint/2010/main" val="1973470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–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Adaptively Regularized Prioritized Exemplar Replay </a:t>
            </a:r>
            <a:r>
              <a:rPr lang="en-US" altLang="ko-KR" sz="2000" b="1" dirty="0">
                <a:solidFill>
                  <a:srgbClr val="7030A0"/>
                </a:solidFill>
              </a:rPr>
              <a:t>(ARPER)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2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41567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4A5A6E-3E68-4F0F-B3FD-921AF938EF81}"/>
                  </a:ext>
                </a:extLst>
              </p:cNvPr>
              <p:cNvSpPr txBox="1"/>
              <p:nvPr/>
            </p:nvSpPr>
            <p:spPr>
              <a:xfrm>
                <a:off x="362285" y="1313777"/>
                <a:ext cx="1168406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solidFill>
                      <a:schemeClr val="bg2">
                        <a:lumMod val="25000"/>
                      </a:schemeClr>
                    </a:solidFill>
                  </a:rPr>
                  <a:t>To prevent the NLG model catastrophically forgetting utterance patterns in earlier tasks, a small subset of a task’s utterances are selected as exemplars, and exemplars in previous tasks are replayed to the later tasks.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solidFill>
                      <a:schemeClr val="bg2">
                        <a:lumMod val="25000"/>
                      </a:schemeClr>
                    </a:solidFill>
                  </a:rPr>
                  <a:t>During training the NLG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ko-KR" altLang="en-US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bg2">
                        <a:lumMod val="25000"/>
                      </a:schemeClr>
                    </a:solidFill>
                  </a:rPr>
                  <a:t> for task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ko-KR" b="1" dirty="0">
                    <a:solidFill>
                      <a:schemeClr val="bg2">
                        <a:lumMod val="25000"/>
                      </a:schemeClr>
                    </a:solidFill>
                  </a:rPr>
                  <a:t>, the set of exemplars in previous tasks,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b="1" dirty="0">
                    <a:solidFill>
                      <a:schemeClr val="bg2">
                        <a:lumMod val="25000"/>
                      </a:schemeClr>
                    </a:solidFill>
                  </a:rPr>
                  <a:t> is replayed by joining with the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bg2">
                        <a:lumMod val="25000"/>
                      </a:schemeClr>
                    </a:solidFill>
                  </a:rPr>
                  <a:t> of the current task,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solidFill>
                      <a:schemeClr val="bg2">
                        <a:lumMod val="25000"/>
                      </a:schemeClr>
                    </a:solidFill>
                  </a:rPr>
                  <a:t>Therefore, the training objective with exemplar replay can be written as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4A5A6E-3E68-4F0F-B3FD-921AF938E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5" y="1313777"/>
                <a:ext cx="11684067" cy="2585323"/>
              </a:xfrm>
              <a:prstGeom prst="rect">
                <a:avLst/>
              </a:prstGeom>
              <a:blipFill>
                <a:blip r:embed="rId3"/>
                <a:stretch>
                  <a:fillRect l="-313" t="-1415" r="-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F8C326A-0C61-4584-9492-2B6B2EFBE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74" y="3880797"/>
            <a:ext cx="4469903" cy="845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7DE1FA-675A-4282-A453-A8AE3228EDD5}"/>
              </a:ext>
            </a:extLst>
          </p:cNvPr>
          <p:cNvSpPr txBox="1"/>
          <p:nvPr/>
        </p:nvSpPr>
        <p:spPr>
          <a:xfrm>
            <a:off x="362285" y="818147"/>
            <a:ext cx="459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Prioritized Exemplar Replay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5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–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Adaptively Regularized Prioritized Exemplar Replay </a:t>
            </a:r>
            <a:r>
              <a:rPr lang="en-US" altLang="ko-KR" sz="2000" b="1" dirty="0">
                <a:solidFill>
                  <a:srgbClr val="7030A0"/>
                </a:solidFill>
              </a:rPr>
              <a:t>(ARPER)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2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41567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4A5A6E-3E68-4F0F-B3FD-921AF938EF81}"/>
                  </a:ext>
                </a:extLst>
              </p:cNvPr>
              <p:cNvSpPr txBox="1"/>
              <p:nvPr/>
            </p:nvSpPr>
            <p:spPr>
              <a:xfrm>
                <a:off x="362285" y="1260450"/>
                <a:ext cx="595830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solidFill>
                      <a:schemeClr val="bg2">
                        <a:lumMod val="25000"/>
                      </a:schemeClr>
                    </a:solidFill>
                  </a:rPr>
                  <a:t>The first criterion is that exemplars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bg2">
                        <a:lumMod val="25000"/>
                      </a:schemeClr>
                    </a:solidFill>
                  </a:rPr>
                  <a:t>of a task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ko-KR" b="1" dirty="0">
                    <a:solidFill>
                      <a:schemeClr val="bg2">
                        <a:lumMod val="25000"/>
                      </a:schemeClr>
                    </a:solidFill>
                  </a:rPr>
                  <a:t> should be representative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solidFill>
                      <a:schemeClr val="bg2">
                        <a:lumMod val="25000"/>
                      </a:schemeClr>
                    </a:solidFill>
                  </a:rPr>
                  <a:t>We propose to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bg2">
                        <a:lumMod val="25000"/>
                      </a:schemeClr>
                    </a:solidFill>
                  </a:rPr>
                  <a:t> as a </a:t>
                </a:r>
                <a:r>
                  <a:rPr lang="en-US" altLang="ko-KR" b="1" i="1" dirty="0">
                    <a:solidFill>
                      <a:schemeClr val="bg2">
                        <a:lumMod val="25000"/>
                      </a:schemeClr>
                    </a:solidFill>
                  </a:rPr>
                  <a:t>priority list </a:t>
                </a:r>
                <a:r>
                  <a:rPr lang="en-US" altLang="ko-KR" b="1" dirty="0">
                    <a:solidFill>
                      <a:schemeClr val="bg2">
                        <a:lumMod val="25000"/>
                      </a:schemeClr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bg2">
                        <a:lumMod val="25000"/>
                      </a:schemeClr>
                    </a:solidFill>
                  </a:rPr>
                  <a:t> that </a:t>
                </a:r>
                <a:r>
                  <a:rPr lang="en-US" altLang="ko-KR" b="1" i="1" dirty="0">
                    <a:solidFill>
                      <a:schemeClr val="bg2">
                        <a:lumMod val="25000"/>
                      </a:schemeClr>
                    </a:solidFill>
                  </a:rPr>
                  <a:t>minimize</a:t>
                </a:r>
                <a:r>
                  <a:rPr lang="en-US" altLang="ko-KR" b="1" dirty="0">
                    <a:solidFill>
                      <a:schemeClr val="bg2">
                        <a:lumMod val="25000"/>
                      </a:schemeClr>
                    </a:solidFill>
                  </a:rPr>
                  <a:t> a priority score: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4A5A6E-3E68-4F0F-B3FD-921AF938E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5" y="1260450"/>
                <a:ext cx="5958305" cy="1477328"/>
              </a:xfrm>
              <a:prstGeom prst="rect">
                <a:avLst/>
              </a:prstGeom>
              <a:blipFill>
                <a:blip r:embed="rId3"/>
                <a:stretch>
                  <a:fillRect l="-613" t="-2479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7DE1FA-675A-4282-A453-A8AE3228EDD5}"/>
              </a:ext>
            </a:extLst>
          </p:cNvPr>
          <p:cNvSpPr txBox="1"/>
          <p:nvPr/>
        </p:nvSpPr>
        <p:spPr>
          <a:xfrm>
            <a:off x="362285" y="818147"/>
            <a:ext cx="459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Representative utterances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1F3E8F-0705-4A44-80D8-188A19F07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58" y="2885421"/>
            <a:ext cx="3608906" cy="5762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9143F0-07D3-409A-A6A5-468BAF2039B7}"/>
                  </a:ext>
                </a:extLst>
              </p:cNvPr>
              <p:cNvSpPr txBox="1"/>
              <p:nvPr/>
            </p:nvSpPr>
            <p:spPr>
              <a:xfrm>
                <a:off x="362284" y="3771931"/>
                <a:ext cx="59583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𝑪𝑬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>
                    <a:solidFill>
                      <a:schemeClr val="bg2">
                        <a:lumMod val="25000"/>
                      </a:schemeClr>
                    </a:solidFill>
                  </a:rPr>
                  <a:t>는 </a:t>
                </a:r>
                <a:r>
                  <a:rPr lang="en-US" altLang="ko-KR" b="1" dirty="0">
                    <a:solidFill>
                      <a:schemeClr val="bg2">
                        <a:lumMod val="25000"/>
                      </a:schemeClr>
                    </a:solidFill>
                  </a:rPr>
                  <a:t>slot</a:t>
                </a:r>
                <a:r>
                  <a:rPr lang="ko-KR" altLang="en-US" b="1" dirty="0">
                    <a:solidFill>
                      <a:schemeClr val="bg2">
                        <a:lumMod val="25000"/>
                      </a:schemeClr>
                    </a:solidFill>
                  </a:rPr>
                  <a:t>의 개수와 무관하다</a:t>
                </a:r>
                <a:r>
                  <a:rPr lang="en-US" altLang="ko-KR" b="1" dirty="0">
                    <a:solidFill>
                      <a:schemeClr val="bg2">
                        <a:lumMod val="25000"/>
                      </a:schemeClr>
                    </a:solidFill>
                  </a:rPr>
                  <a:t>. Task</a:t>
                </a:r>
                <a:r>
                  <a:rPr lang="ko-KR" altLang="en-US" b="1" dirty="0">
                    <a:solidFill>
                      <a:schemeClr val="bg2">
                        <a:lumMod val="25000"/>
                      </a:schemeClr>
                    </a:solidFill>
                  </a:rPr>
                  <a:t>에서 많은 </a:t>
                </a:r>
                <a:r>
                  <a:rPr lang="en-US" altLang="ko-KR" b="1" dirty="0">
                    <a:solidFill>
                      <a:schemeClr val="bg2">
                        <a:lumMod val="25000"/>
                      </a:schemeClr>
                    </a:solidFill>
                  </a:rPr>
                  <a:t>slot</a:t>
                </a:r>
                <a:r>
                  <a:rPr lang="ko-KR" altLang="en-US" b="1" dirty="0">
                    <a:solidFill>
                      <a:schemeClr val="bg2">
                        <a:lumMod val="25000"/>
                      </a:schemeClr>
                    </a:solidFill>
                  </a:rPr>
                  <a:t>에서의 발화는 낮은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𝑪𝑬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schemeClr val="bg2">
                        <a:lumMod val="25000"/>
                      </a:schemeClr>
                    </a:solidFill>
                  </a:rPr>
                  <a:t>를 갖기에 </a:t>
                </a:r>
                <a:r>
                  <a:rPr lang="en-US" altLang="ko-KR" b="1" i="1" dirty="0">
                    <a:solidFill>
                      <a:schemeClr val="bg2">
                        <a:lumMod val="25000"/>
                      </a:schemeClr>
                    </a:solidFill>
                  </a:rPr>
                  <a:t>|S(d)|</a:t>
                </a:r>
                <a:r>
                  <a:rPr lang="ko-KR" altLang="en-US" b="1" dirty="0">
                    <a:solidFill>
                      <a:schemeClr val="bg2">
                        <a:lumMod val="25000"/>
                      </a:schemeClr>
                    </a:solidFill>
                  </a:rPr>
                  <a:t>를 사용하여 발화에서 </a:t>
                </a:r>
                <a:r>
                  <a:rPr lang="en-US" altLang="ko-KR" b="1" dirty="0">
                    <a:solidFill>
                      <a:schemeClr val="bg2">
                        <a:lumMod val="25000"/>
                      </a:schemeClr>
                    </a:solidFill>
                  </a:rPr>
                  <a:t>exemplar</a:t>
                </a:r>
                <a:r>
                  <a:rPr lang="ko-KR" altLang="en-US" b="1" dirty="0">
                    <a:solidFill>
                      <a:schemeClr val="bg2">
                        <a:lumMod val="25000"/>
                      </a:schemeClr>
                    </a:solidFill>
                  </a:rPr>
                  <a:t>로 우선 순위를 지정할 </a:t>
                </a:r>
                <a:r>
                  <a:rPr lang="en-US" altLang="ko-KR" b="1" dirty="0">
                    <a:solidFill>
                      <a:schemeClr val="bg2">
                        <a:lumMod val="25000"/>
                      </a:schemeClr>
                    </a:solidFill>
                  </a:rPr>
                  <a:t>slot </a:t>
                </a:r>
                <a:r>
                  <a:rPr lang="ko-KR" altLang="en-US" b="1" dirty="0">
                    <a:solidFill>
                      <a:schemeClr val="bg2">
                        <a:lumMod val="25000"/>
                      </a:schemeClr>
                    </a:solidFill>
                  </a:rPr>
                  <a:t>수의 중요성을 제어한다</a:t>
                </a:r>
                <a:r>
                  <a:rPr lang="en-US" altLang="ko-KR" b="1" dirty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  <a:r>
                  <a:rPr lang="ko-KR" altLang="en-US" b="1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:endParaRPr lang="en-US" altLang="ko-KR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9143F0-07D3-409A-A6A5-468BAF203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" y="3771931"/>
                <a:ext cx="5958305" cy="1200329"/>
              </a:xfrm>
              <a:prstGeom prst="rect">
                <a:avLst/>
              </a:prstGeom>
              <a:blipFill>
                <a:blip r:embed="rId5"/>
                <a:stretch>
                  <a:fillRect l="-613"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D15C303-8486-4E86-9AE1-4FA1E08AA2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3142" y="1018202"/>
            <a:ext cx="4563129" cy="438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9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–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Adaptively Regularized Prioritized Exemplar Replay </a:t>
            </a:r>
            <a:r>
              <a:rPr lang="en-US" altLang="ko-KR" sz="2000" b="1" dirty="0">
                <a:solidFill>
                  <a:srgbClr val="7030A0"/>
                </a:solidFill>
              </a:rPr>
              <a:t>(ARPER)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2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41567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362285" y="1260450"/>
            <a:ext cx="59583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Algorithm 1 requires the number of exemplars to be given.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We propose to store a fixed number of exemplars.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As more tasks are continually learned, exemplars in previous tasks are gradually reduced by only keeping the ones in the front of the priority list, and the exemplar size of a task is set to proportional to the training data size of the task to differentiate the task’s difficulty.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DE1FA-675A-4282-A453-A8AE3228EDD5}"/>
              </a:ext>
            </a:extLst>
          </p:cNvPr>
          <p:cNvSpPr txBox="1"/>
          <p:nvPr/>
        </p:nvSpPr>
        <p:spPr>
          <a:xfrm>
            <a:off x="362284" y="818147"/>
            <a:ext cx="517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Reducing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Exemplars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Previous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Tasks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15C303-8486-4E86-9AE1-4FA1E08AA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142" y="1018202"/>
            <a:ext cx="4563129" cy="4386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011FC5-736D-466C-AB24-BEA70975E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84" y="5018678"/>
            <a:ext cx="5043354" cy="10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0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–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Adaptively Regularized Prioritized Exemplar Replay </a:t>
            </a:r>
            <a:r>
              <a:rPr lang="en-US" altLang="ko-KR" sz="2000" b="1" dirty="0">
                <a:solidFill>
                  <a:srgbClr val="7030A0"/>
                </a:solidFill>
              </a:rPr>
              <a:t>(ARPER)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2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41567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4A5A6E-3E68-4F0F-B3FD-921AF938EF81}"/>
                  </a:ext>
                </a:extLst>
              </p:cNvPr>
              <p:cNvSpPr txBox="1"/>
              <p:nvPr/>
            </p:nvSpPr>
            <p:spPr>
              <a:xfrm>
                <a:off x="362284" y="2623533"/>
                <a:ext cx="1125220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여기</m:t>
                    </m:r>
                    <m:r>
                      <a:rPr lang="ko-KR" altLang="en-US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>
                    <a:solidFill>
                      <a:schemeClr val="bg2">
                        <a:lumMod val="25000"/>
                      </a:schemeClr>
                    </a:solidFill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schemeClr val="bg2">
                        <a:lumMod val="25000"/>
                      </a:schemeClr>
                    </a:solidFill>
                  </a:rPr>
                  <a:t>을 업데이트 한 것을 사용</a:t>
                </a:r>
                <a:r>
                  <a:rPr lang="en-US" altLang="ko-KR" b="1" dirty="0">
                    <a:solidFill>
                      <a:schemeClr val="bg2">
                        <a:lumMod val="25000"/>
                      </a:schemeClr>
                    </a:solidFill>
                  </a:rPr>
                  <a:t>. -&gt; </a:t>
                </a:r>
                <a:r>
                  <a:rPr lang="ko-KR" altLang="en-US" b="1" dirty="0">
                    <a:solidFill>
                      <a:schemeClr val="bg2">
                        <a:lumMod val="25000"/>
                      </a:schemeClr>
                    </a:solidFill>
                  </a:rPr>
                  <a:t>원래는 </a:t>
                </a:r>
                <a:r>
                  <a:rPr lang="en-US" altLang="ko-KR" b="1" dirty="0">
                    <a:solidFill>
                      <a:schemeClr val="bg2">
                        <a:lumMod val="25000"/>
                      </a:schemeClr>
                    </a:solidFill>
                  </a:rPr>
                  <a:t>uniformly </a:t>
                </a:r>
                <a:r>
                  <a:rPr lang="ko-KR" altLang="en-US" b="1" dirty="0">
                    <a:solidFill>
                      <a:schemeClr val="bg2">
                        <a:lumMod val="25000"/>
                      </a:schemeClr>
                    </a:solidFill>
                  </a:rPr>
                  <a:t>선택된 </a:t>
                </a:r>
                <a:r>
                  <a:rPr lang="en-US" altLang="ko-KR" b="1" dirty="0">
                    <a:solidFill>
                      <a:schemeClr val="bg2">
                        <a:lumMod val="25000"/>
                      </a:schemeClr>
                    </a:solidFill>
                  </a:rPr>
                  <a:t>historical data</a:t>
                </a:r>
                <a:r>
                  <a:rPr lang="ko-KR" altLang="en-US" b="1" dirty="0">
                    <a:solidFill>
                      <a:schemeClr val="bg2">
                        <a:lumMod val="25000"/>
                      </a:schemeClr>
                    </a:solidFill>
                  </a:rPr>
                  <a:t>가 사용됨 </a:t>
                </a:r>
                <a:endParaRPr lang="en-US" altLang="ko-KR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4A5A6E-3E68-4F0F-B3FD-921AF938E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" y="2623533"/>
                <a:ext cx="11252200" cy="374526"/>
              </a:xfrm>
              <a:prstGeom prst="rect">
                <a:avLst/>
              </a:prstGeom>
              <a:blipFill>
                <a:blip r:embed="rId3"/>
                <a:stretch>
                  <a:fillRect l="-325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7DE1FA-675A-4282-A453-A8AE3228EDD5}"/>
              </a:ext>
            </a:extLst>
          </p:cNvPr>
          <p:cNvSpPr txBox="1"/>
          <p:nvPr/>
        </p:nvSpPr>
        <p:spPr>
          <a:xfrm>
            <a:off x="362284" y="818147"/>
            <a:ext cx="517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Constraint with Adaptive EWC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4A8B18-A8DB-4B86-AC7F-4AF3D03A2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58" y="1218257"/>
            <a:ext cx="6222363" cy="9783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67E411-32D8-4C87-997A-60632BA1978A}"/>
              </a:ext>
            </a:extLst>
          </p:cNvPr>
          <p:cNvSpPr txBox="1"/>
          <p:nvPr/>
        </p:nvSpPr>
        <p:spPr>
          <a:xfrm>
            <a:off x="362284" y="3237713"/>
            <a:ext cx="11252200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We propose an adaptive weight </a:t>
            </a:r>
            <a:r>
              <a:rPr lang="el-GR" altLang="ko-KR" dirty="0"/>
              <a:t>(λ)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for the EWC regularization term as follows: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04F501-244F-4DA2-ADB6-F15357821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74" y="3697735"/>
            <a:ext cx="2459920" cy="59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E3BDDA-7D19-4115-ACD1-09B12C5BA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1" y="799468"/>
            <a:ext cx="7065210" cy="38460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3DD3B5C-B8F3-4CA6-A5F6-C3F3C4CC0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58" y="5281803"/>
            <a:ext cx="3977516" cy="882384"/>
          </a:xfrm>
          <a:prstGeom prst="rect">
            <a:avLst/>
          </a:prstGeom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Experiments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3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41567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31A1973-0D46-475F-B761-53A7EEDD7CEB}"/>
              </a:ext>
            </a:extLst>
          </p:cNvPr>
          <p:cNvSpPr txBox="1"/>
          <p:nvPr/>
        </p:nvSpPr>
        <p:spPr>
          <a:xfrm>
            <a:off x="362285" y="4730317"/>
            <a:ext cx="6808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SER(Slot Error Rate) : SER is the ratio of the number of missing and redundant slots in a generated utterance to the total number of ground truth slots in the DA.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3C90AF-3036-4276-BC7E-6F07450B4383}"/>
              </a:ext>
            </a:extLst>
          </p:cNvPr>
          <p:cNvSpPr txBox="1"/>
          <p:nvPr/>
        </p:nvSpPr>
        <p:spPr>
          <a:xfrm>
            <a:off x="362285" y="5981217"/>
            <a:ext cx="1125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all : i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번째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task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가 학습 되어진 후 모든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task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의 성능 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first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번째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task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가 학습 되어진 후 첫 번째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task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성능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1C4B1-4A40-4F92-83FC-86DF40FAE39A}"/>
              </a:ext>
            </a:extLst>
          </p:cNvPr>
          <p:cNvSpPr txBox="1"/>
          <p:nvPr/>
        </p:nvSpPr>
        <p:spPr>
          <a:xfrm>
            <a:off x="7395411" y="807967"/>
            <a:ext cx="44663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Fintune</a:t>
            </a:r>
            <a:r>
              <a:rPr lang="en-US" altLang="ko-KR" sz="1400" b="1" dirty="0"/>
              <a:t> : </a:t>
            </a:r>
            <a:r>
              <a:rPr lang="en-US" altLang="ko-KR" sz="1400" dirty="0"/>
              <a:t>current</a:t>
            </a:r>
            <a:r>
              <a:rPr lang="ko-KR" altLang="en-US" sz="1400" dirty="0"/>
              <a:t> </a:t>
            </a:r>
            <a:r>
              <a:rPr lang="en-US" altLang="ko-KR" sz="1400" dirty="0"/>
              <a:t>task</a:t>
            </a:r>
            <a:r>
              <a:rPr lang="ko-KR" altLang="en-US" sz="1400" dirty="0"/>
              <a:t> </a:t>
            </a:r>
            <a:r>
              <a:rPr lang="en-US" altLang="ko-KR" sz="1400" dirty="0"/>
              <a:t>weight</a:t>
            </a:r>
            <a:r>
              <a:rPr lang="ko-KR" altLang="en-US" sz="1400" dirty="0"/>
              <a:t> 초기화시 이전 </a:t>
            </a:r>
            <a:r>
              <a:rPr lang="en-US" altLang="ko-KR" sz="1400" dirty="0"/>
              <a:t>task</a:t>
            </a:r>
            <a:r>
              <a:rPr lang="ko-KR" altLang="en-US" sz="1400" dirty="0"/>
              <a:t>까지 얻어진 </a:t>
            </a:r>
            <a:r>
              <a:rPr lang="en-US" altLang="ko-KR" sz="1400" dirty="0"/>
              <a:t>weight</a:t>
            </a:r>
            <a:r>
              <a:rPr lang="ko-KR" altLang="en-US" sz="1400" dirty="0"/>
              <a:t>로 초기화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/>
              <a:t>Full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ko-KR" altLang="en-US" sz="1400" dirty="0"/>
              <a:t>각 </a:t>
            </a:r>
            <a:r>
              <a:rPr lang="en-US" altLang="ko-KR" sz="1400" dirty="0"/>
              <a:t>task </a:t>
            </a:r>
            <a:r>
              <a:rPr lang="ko-KR" altLang="en-US" sz="1400" dirty="0"/>
              <a:t>학습 시 현재 데이터와 모든 </a:t>
            </a:r>
            <a:r>
              <a:rPr lang="en-US" altLang="ko-KR" sz="1400" dirty="0"/>
              <a:t>historical tasks</a:t>
            </a:r>
            <a:r>
              <a:rPr lang="ko-KR" altLang="en-US" sz="1400" dirty="0"/>
              <a:t>의 데이터로 학습</a:t>
            </a:r>
            <a:r>
              <a:rPr lang="en-US" altLang="ko-KR" sz="1400" dirty="0"/>
              <a:t>. Upper bound</a:t>
            </a:r>
          </a:p>
          <a:p>
            <a:endParaRPr lang="en-US" altLang="ko-KR" sz="1400" dirty="0"/>
          </a:p>
          <a:p>
            <a:r>
              <a:rPr lang="en-US" altLang="ko-KR" sz="1400" b="1" dirty="0" err="1"/>
              <a:t>ER_herding</a:t>
            </a:r>
            <a:r>
              <a:rPr lang="en-US" altLang="ko-KR" sz="1400" b="1" dirty="0"/>
              <a:t> :</a:t>
            </a:r>
            <a:r>
              <a:rPr lang="en-US" altLang="ko-KR" sz="1400" dirty="0"/>
              <a:t> </a:t>
            </a:r>
            <a:r>
              <a:rPr lang="ko-KR" altLang="en-US" sz="1400" dirty="0"/>
              <a:t>각 </a:t>
            </a:r>
            <a:r>
              <a:rPr lang="en-US" altLang="ko-KR" sz="1400" dirty="0"/>
              <a:t>task</a:t>
            </a:r>
            <a:r>
              <a:rPr lang="ko-KR" altLang="en-US" sz="1400" dirty="0"/>
              <a:t>의 모든 학습 예제에서 </a:t>
            </a:r>
            <a:r>
              <a:rPr lang="en-US" altLang="ko-KR" sz="1400" dirty="0"/>
              <a:t>mean DA vector</a:t>
            </a:r>
            <a:r>
              <a:rPr lang="ko-KR" altLang="en-US" sz="1400" dirty="0"/>
              <a:t>에 가장 근접한 </a:t>
            </a:r>
            <a:r>
              <a:rPr lang="en-US" altLang="ko-KR" sz="1400" dirty="0"/>
              <a:t>exemplar</a:t>
            </a:r>
            <a:r>
              <a:rPr lang="ko-KR" altLang="en-US" sz="1400" dirty="0"/>
              <a:t>를 선택한다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 err="1"/>
              <a:t>ER_random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en-US" altLang="ko-KR" sz="1400" dirty="0"/>
              <a:t>exemplars</a:t>
            </a:r>
            <a:r>
              <a:rPr lang="ko-KR" altLang="en-US" sz="1400" dirty="0"/>
              <a:t>를 랜덤하게 선택한다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 err="1"/>
              <a:t>ER_prio</a:t>
            </a:r>
            <a:r>
              <a:rPr lang="en-US" altLang="ko-KR" sz="1400" b="1" dirty="0"/>
              <a:t> : </a:t>
            </a:r>
            <a:r>
              <a:rPr lang="ko-KR" altLang="en-US" sz="1400" dirty="0"/>
              <a:t>제안된 스키마</a:t>
            </a:r>
            <a:endParaRPr lang="en-US" altLang="ko-KR" sz="14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4852774-DD75-4E27-A225-402C845A4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369" y="828888"/>
            <a:ext cx="4676002" cy="427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Experiments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3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41567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0687FD-499A-422D-BB88-20B1F4342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034" y="990600"/>
            <a:ext cx="8271634" cy="417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7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Overcoming catastrophic forgetting in neural networks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1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41567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237000" y="701397"/>
            <a:ext cx="11684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이전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stage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에서 학습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model parameters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의 중요도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를 정의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(fisher information)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이를 활용하여 이전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stage model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관점에서 중요한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model parameters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가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다음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stage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학습에서 많이 변하지 못하도록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regularization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하는 기법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1D1433-5844-455F-846E-A83B3DC3D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76" y="1935731"/>
            <a:ext cx="7969950" cy="453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4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A23E1D2-521E-4F63-AF60-A9C60649B980}"/>
              </a:ext>
            </a:extLst>
          </p:cNvPr>
          <p:cNvGrpSpPr/>
          <p:nvPr/>
        </p:nvGrpSpPr>
        <p:grpSpPr>
          <a:xfrm>
            <a:off x="6208295" y="829733"/>
            <a:ext cx="5648118" cy="4828813"/>
            <a:chOff x="437970" y="1006416"/>
            <a:chExt cx="2986166" cy="242963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A13F465-EB4A-4A1E-A48C-9FEEB9FA7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5720" y="1006416"/>
              <a:ext cx="1712981" cy="1678022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7B6228-400D-4680-A7C3-64F885C0B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970" y="2742416"/>
              <a:ext cx="2986166" cy="693637"/>
            </a:xfrm>
            <a:prstGeom prst="rect">
              <a:avLst/>
            </a:prstGeom>
          </p:spPr>
        </p:pic>
      </p:grpSp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Progressive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2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41567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237000" y="829733"/>
            <a:ext cx="59712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Transfer Learning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은 모델이 학습한 사전 지식을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weight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초기화 단계에서 통합시킨다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그러나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Progressive Network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는 새로운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task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를 학습할 때 모든 사전 지식을 그대로 남겨둔다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새로운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task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를 학습할 때는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network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sub network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를 추가하여 구조를 변경한다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Sub network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는 새로운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task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를 학습하는 데만 사용되며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사전 지식으로부터 유용한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feature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를 추출하여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sub network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학습에 활용된다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637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Continual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Generative Replay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3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41567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237000" y="829733"/>
            <a:ext cx="11834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DGR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은 뇌의 해마를 모방하여 만든 알고리즘이다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해마는 뇌로 들어온 감각 정보를 단기간 저장하고 있다가 이를 대뇌피질로 보내 장기 기억으로 저장하거나 삭제한다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 DGR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은 단기 기억과 장기 기억의 상보적 학습 관계를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generator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solver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로 구현하였다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Generator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는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GAN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을 기반으로 한다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 Online Learning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은 학습한 데이터를 저장할 수 없지만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, GAN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으로 학습했던 데이터와 유사한 데이터를 재현함으로써 해마가 단기 기억을 저장하는 것과 같은 역할을 한다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99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Continual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Generative Replay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3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41567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237000" y="829733"/>
            <a:ext cx="118344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Solver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는 주어진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task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를 해결하는 장기 기억에 해당하는 역할을 한다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 Solver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특징은 새로운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task B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를 학습할 때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, generator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가 생성한 이전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task A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에 대한 데이터를 동시에 학습하는 것이다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이는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task A, B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데이터 모두를 학습하는 것과 같은 효과가 발생하여 모델이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Multi task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를 수행하도록 한다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Generator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solver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로 구성된 이 모델은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학습뿐만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아니라 다른 모델에 학습된 지식을 전달하는 것도 가능하기에 학자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(Scholar)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모델이라 불린다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A3E81E-EE77-4DA4-9F0E-FAEF582DF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2837404"/>
            <a:ext cx="6606162" cy="17236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DBC66D-29C8-45AC-B501-D61BD7F0E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532" y="4591800"/>
            <a:ext cx="7915767" cy="40005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6414A7-6941-42FB-818B-08C6F0CEDBA1}"/>
              </a:ext>
            </a:extLst>
          </p:cNvPr>
          <p:cNvCxnSpPr>
            <a:cxnSpLocks/>
          </p:cNvCxnSpPr>
          <p:nvPr/>
        </p:nvCxnSpPr>
        <p:spPr>
          <a:xfrm>
            <a:off x="3246396" y="4958424"/>
            <a:ext cx="2417403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47CDDDC-E3BD-4FF5-AAFE-A2D485515B5C}"/>
              </a:ext>
            </a:extLst>
          </p:cNvPr>
          <p:cNvCxnSpPr>
            <a:cxnSpLocks/>
          </p:cNvCxnSpPr>
          <p:nvPr/>
        </p:nvCxnSpPr>
        <p:spPr>
          <a:xfrm flipV="1">
            <a:off x="3458892" y="4949817"/>
            <a:ext cx="327171" cy="46371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7CFC39-A904-4362-86CF-9E719812115C}"/>
              </a:ext>
            </a:extLst>
          </p:cNvPr>
          <p:cNvSpPr txBox="1"/>
          <p:nvPr/>
        </p:nvSpPr>
        <p:spPr>
          <a:xfrm>
            <a:off x="1807017" y="5422134"/>
            <a:ext cx="4519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현재 </a:t>
            </a:r>
            <a:r>
              <a:rPr lang="en-US" altLang="ko-KR" sz="1100" b="1" dirty="0"/>
              <a:t>data set </a:t>
            </a:r>
            <a:r>
              <a:rPr lang="ko-KR" altLang="en-US" sz="1100" b="1" dirty="0"/>
              <a:t>분포를 기반으로 </a:t>
            </a:r>
            <a:r>
              <a:rPr lang="en-US" altLang="ko-KR" sz="1100" b="1" dirty="0"/>
              <a:t>solver</a:t>
            </a:r>
            <a:r>
              <a:rPr lang="ko-KR" altLang="en-US" sz="1100" b="1" dirty="0"/>
              <a:t> 에 </a:t>
            </a:r>
            <a:r>
              <a:rPr lang="en-US" altLang="ko-KR" sz="1100" b="1" dirty="0"/>
              <a:t>x</a:t>
            </a:r>
            <a:r>
              <a:rPr lang="ko-KR" altLang="en-US" sz="1100" b="1" dirty="0"/>
              <a:t>가 들어왔을 때 </a:t>
            </a:r>
            <a:r>
              <a:rPr lang="en-US" altLang="ko-KR" sz="1100" b="1" dirty="0"/>
              <a:t>y</a:t>
            </a:r>
            <a:r>
              <a:rPr lang="ko-KR" altLang="en-US" sz="1100" b="1" dirty="0"/>
              <a:t>를 맞추는 것에 대한 </a:t>
            </a:r>
            <a:r>
              <a:rPr lang="en-US" altLang="ko-KR" sz="1100" b="1" dirty="0"/>
              <a:t>loss </a:t>
            </a:r>
            <a:endParaRPr lang="ko-KR" altLang="en-US" sz="1100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5BF59-4377-4F9A-AC62-0944867C981F}"/>
              </a:ext>
            </a:extLst>
          </p:cNvPr>
          <p:cNvCxnSpPr>
            <a:cxnSpLocks/>
          </p:cNvCxnSpPr>
          <p:nvPr/>
        </p:nvCxnSpPr>
        <p:spPr>
          <a:xfrm>
            <a:off x="6240245" y="4949467"/>
            <a:ext cx="3190211" cy="3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30FC204-20D3-4112-A3D2-D5E3D9A1F397}"/>
              </a:ext>
            </a:extLst>
          </p:cNvPr>
          <p:cNvCxnSpPr>
            <a:cxnSpLocks/>
          </p:cNvCxnSpPr>
          <p:nvPr/>
        </p:nvCxnSpPr>
        <p:spPr>
          <a:xfrm>
            <a:off x="6886053" y="4949817"/>
            <a:ext cx="514067" cy="362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1017BAE-E3C9-4C0E-AC09-7A217322B29C}"/>
              </a:ext>
            </a:extLst>
          </p:cNvPr>
          <p:cNvSpPr txBox="1"/>
          <p:nvPr/>
        </p:nvSpPr>
        <p:spPr>
          <a:xfrm>
            <a:off x="6586168" y="5419450"/>
            <a:ext cx="4519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이전 </a:t>
            </a:r>
            <a:r>
              <a:rPr lang="en-US" altLang="ko-KR" sz="1100" b="1" dirty="0"/>
              <a:t>scholar</a:t>
            </a:r>
            <a:r>
              <a:rPr lang="ko-KR" altLang="en-US" sz="1100" b="1" dirty="0"/>
              <a:t>모델의 </a:t>
            </a:r>
            <a:r>
              <a:rPr lang="en-US" altLang="ko-KR" sz="1100" b="1" dirty="0"/>
              <a:t>generator</a:t>
            </a:r>
            <a:r>
              <a:rPr lang="ko-KR" altLang="en-US" sz="1100" b="1" dirty="0"/>
              <a:t>가 생성한 데이터의 </a:t>
            </a:r>
            <a:r>
              <a:rPr lang="en-US" altLang="ko-KR" sz="1100" b="1" dirty="0"/>
              <a:t>x, y </a:t>
            </a:r>
            <a:r>
              <a:rPr lang="ko-KR" altLang="en-US" sz="1100" b="1" dirty="0"/>
              <a:t>값을 맞추는 것에 대한 </a:t>
            </a:r>
            <a:r>
              <a:rPr lang="en-US" altLang="ko-KR" sz="1100" b="1" dirty="0"/>
              <a:t>loss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5986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0A16F8-CAB6-4178-B053-E52DFB0A5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6F82-C289-46A8-BF3D-7AC664227D47}"/>
              </a:ext>
            </a:extLst>
          </p:cNvPr>
          <p:cNvSpPr txBox="1"/>
          <p:nvPr/>
        </p:nvSpPr>
        <p:spPr>
          <a:xfrm>
            <a:off x="1974252" y="1965959"/>
            <a:ext cx="824349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Continual Learning for Natural Language Generation in Task-oriented Dialog Systems</a:t>
            </a:r>
          </a:p>
          <a:p>
            <a:pPr algn="ctr"/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Fei Mi et al.</a:t>
            </a:r>
          </a:p>
          <a:p>
            <a:pPr algn="ctr"/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EMNLP 2020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50CBA-88CB-4A3C-BDB9-B3C185E1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" y="364916"/>
            <a:ext cx="1459646" cy="965121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B7FCA591-4F9D-4442-8DE3-8A0D43DC2ECB}"/>
              </a:ext>
            </a:extLst>
          </p:cNvPr>
          <p:cNvSpPr/>
          <p:nvPr/>
        </p:nvSpPr>
        <p:spPr>
          <a:xfrm>
            <a:off x="185979" y="191619"/>
            <a:ext cx="1704813" cy="1311717"/>
          </a:xfrm>
          <a:prstGeom prst="frame">
            <a:avLst>
              <a:gd name="adj1" fmla="val 399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B6BE2-A89D-4888-B34B-BEB54376EF55}"/>
              </a:ext>
            </a:extLst>
          </p:cNvPr>
          <p:cNvSpPr txBox="1"/>
          <p:nvPr/>
        </p:nvSpPr>
        <p:spPr>
          <a:xfrm>
            <a:off x="9991725" y="6468491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김봉민</a:t>
            </a:r>
          </a:p>
        </p:txBody>
      </p:sp>
    </p:spTree>
    <p:extLst>
      <p:ext uri="{BB962C8B-B14F-4D97-AF65-F5344CB8AC3E}">
        <p14:creationId xmlns:p14="http://schemas.microsoft.com/office/powerpoint/2010/main" val="96059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1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41567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237000" y="829733"/>
            <a:ext cx="11684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실생활에서 가치 있는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dialog system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은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지식을 새로운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domain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에 확장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되는 것을 필요로 한다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그러므로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dialog system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이 배치된 후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Continual Learning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으로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Natural Language Generation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에 접근 하는 것이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crucial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하다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altLang="ko-KR" b="1" dirty="0">
                <a:solidFill>
                  <a:srgbClr val="002060"/>
                </a:solidFill>
              </a:rPr>
              <a:t>-&gt; </a:t>
            </a:r>
            <a:r>
              <a:rPr lang="ko-KR" altLang="en-US" b="1" dirty="0">
                <a:solidFill>
                  <a:srgbClr val="002060"/>
                </a:solidFill>
              </a:rPr>
              <a:t>이전 것을 잊지 않고 발화 패턴을 학습해야 한다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C6A3A-CB7F-47A4-A187-744F32C767E4}"/>
              </a:ext>
            </a:extLst>
          </p:cNvPr>
          <p:cNvSpPr txBox="1"/>
          <p:nvPr/>
        </p:nvSpPr>
        <p:spPr>
          <a:xfrm>
            <a:off x="236999" y="1962943"/>
            <a:ext cx="116840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To this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>
                <a:solidFill>
                  <a:srgbClr val="002060"/>
                </a:solidFill>
              </a:rPr>
              <a:t>     -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altLang="ko-KR" b="1" dirty="0">
                <a:solidFill>
                  <a:srgbClr val="C00000"/>
                </a:solidFill>
              </a:rPr>
              <a:t>Exemplar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를 사용하여 새로운 데이터로 학습되어지는 </a:t>
            </a:r>
            <a:r>
              <a:rPr lang="en-US" altLang="ko-KR" b="1" dirty="0">
                <a:solidFill>
                  <a:srgbClr val="C00000"/>
                </a:solidFill>
              </a:rPr>
              <a:t>NLG </a:t>
            </a:r>
            <a:r>
              <a:rPr lang="ko-KR" altLang="en-US" b="1" dirty="0">
                <a:solidFill>
                  <a:srgbClr val="C00000"/>
                </a:solidFill>
              </a:rPr>
              <a:t>모델을 </a:t>
            </a:r>
            <a:r>
              <a:rPr lang="en-US" altLang="ko-KR" b="1" dirty="0">
                <a:solidFill>
                  <a:srgbClr val="C00000"/>
                </a:solidFill>
              </a:rPr>
              <a:t>replay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한다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    -  Prioritized exemplar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selecting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스키마를 사용해 </a:t>
            </a:r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대표적이고 다양한 발화를 선택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한다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    -  Prioritized exemplar replay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는 높은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degree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를 통해 </a:t>
            </a:r>
            <a:r>
              <a:rPr lang="en-US" altLang="ko-KR" b="1" dirty="0">
                <a:solidFill>
                  <a:schemeClr val="accent2"/>
                </a:solidFill>
              </a:rPr>
              <a:t>Catastrophic forgetting</a:t>
            </a:r>
            <a:r>
              <a:rPr lang="ko-KR" altLang="en-US" b="1" dirty="0">
                <a:solidFill>
                  <a:schemeClr val="accent2"/>
                </a:solidFill>
              </a:rPr>
              <a:t>을 완화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시킨다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    - 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강한 제약을 두기 위해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Elastic Weight Consolidation regularization method (EWC)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를 사용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한다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    -  EWC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Exemplar replay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를 결합시킨다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4114A4-2ACB-428E-862C-64113016F353}"/>
              </a:ext>
            </a:extLst>
          </p:cNvPr>
          <p:cNvSpPr txBox="1"/>
          <p:nvPr/>
        </p:nvSpPr>
        <p:spPr>
          <a:xfrm>
            <a:off x="236998" y="5260592"/>
            <a:ext cx="1168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저자들은 다른 새로운 데이터 분포를 유연하게 다루기 위해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new data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와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old data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사이의 차이를 고려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하여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regularization weight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를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adaptively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조정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하는 것을 제안한다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9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– Background on Neural NLG Models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2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41567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362285" y="768343"/>
            <a:ext cx="1168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대화 시스템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– Task Oriented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0F12E7-E790-4D0A-880D-AC18877AD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" y="1264237"/>
            <a:ext cx="6692315" cy="39481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929561-C0BD-4FE2-BEA0-77DB79B6FDF9}"/>
              </a:ext>
            </a:extLst>
          </p:cNvPr>
          <p:cNvSpPr txBox="1"/>
          <p:nvPr/>
        </p:nvSpPr>
        <p:spPr>
          <a:xfrm>
            <a:off x="6883142" y="1069232"/>
            <a:ext cx="540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NLU(Natural Language Understanding)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사용자의 발화를 이해하기 위한 모듈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입력으로 들어온 발화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는 분석되어 정형화된 데이터로 변환됨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9D3C3C-8AAB-4E9E-B198-866B8A3757EE}"/>
              </a:ext>
            </a:extLst>
          </p:cNvPr>
          <p:cNvSpPr txBox="1"/>
          <p:nvPr/>
        </p:nvSpPr>
        <p:spPr>
          <a:xfrm>
            <a:off x="6883142" y="1963428"/>
            <a:ext cx="54099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DM(Dialogue Manager)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사용자와 시스템이 주고 받는 대화의 흐름을 관리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A09682-FCCA-49D0-805E-42FFA642ADFA}"/>
              </a:ext>
            </a:extLst>
          </p:cNvPr>
          <p:cNvSpPr txBox="1"/>
          <p:nvPr/>
        </p:nvSpPr>
        <p:spPr>
          <a:xfrm>
            <a:off x="6883142" y="2699516"/>
            <a:ext cx="540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NLG(Natural Language Generation)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- DM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으로부터 데이터를 입력 받아 사람이 쉽게 이해할 수 있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는 시스템의 응답을 생성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5C8B6E-02F5-4759-B941-36D6190A2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142" y="3563622"/>
            <a:ext cx="5028631" cy="2360079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D8CA207-6474-434E-A70E-01FA764A1C86}"/>
              </a:ext>
            </a:extLst>
          </p:cNvPr>
          <p:cNvSpPr/>
          <p:nvPr/>
        </p:nvSpPr>
        <p:spPr>
          <a:xfrm>
            <a:off x="6758834" y="5053266"/>
            <a:ext cx="5287518" cy="93450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26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– Background on Neural NLG Models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2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41567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362285" y="768343"/>
            <a:ext cx="11684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The NLG component of task-oriented dialog systems is to produce natural language utterances conditioned on a semantic representation called </a:t>
            </a:r>
            <a:r>
              <a:rPr lang="en-US" altLang="ko-KR" b="1" dirty="0">
                <a:solidFill>
                  <a:srgbClr val="C00000"/>
                </a:solidFill>
              </a:rPr>
              <a:t>dialog act (DA).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Specifically, the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dialog act </a:t>
            </a:r>
            <a:r>
              <a:rPr lang="en-US" altLang="ko-KR" b="1" i="1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is defined as the combination of </a:t>
            </a:r>
            <a:r>
              <a:rPr lang="en-US" altLang="ko-KR" b="1" i="1" dirty="0">
                <a:solidFill>
                  <a:schemeClr val="accent6">
                    <a:lumMod val="50000"/>
                  </a:schemeClr>
                </a:solidFill>
              </a:rPr>
              <a:t>intent I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and a set of slot-value pairs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54FF7E-D249-471E-A4D4-D0D271AFB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00" y="2153431"/>
            <a:ext cx="2046709" cy="3693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7322D2-458F-4E95-886A-F3691B452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789" y="2707521"/>
            <a:ext cx="3733113" cy="8429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A617788-9B8C-4D1A-ABD7-BE49014B8F38}"/>
              </a:ext>
            </a:extLst>
          </p:cNvPr>
          <p:cNvSpPr txBox="1"/>
          <p:nvPr/>
        </p:nvSpPr>
        <p:spPr>
          <a:xfrm>
            <a:off x="362284" y="3793934"/>
            <a:ext cx="11684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For example, </a:t>
            </a:r>
            <a:r>
              <a:rPr lang="en-US" altLang="ko-KR" b="1" i="1" dirty="0">
                <a:solidFill>
                  <a:schemeClr val="bg2">
                    <a:lumMod val="25000"/>
                  </a:schemeClr>
                </a:solidFill>
              </a:rPr>
              <a:t>“There is a restaurant called </a:t>
            </a:r>
            <a:r>
              <a:rPr lang="en-US" altLang="ko-KR" b="1" i="1" dirty="0" err="1">
                <a:solidFill>
                  <a:schemeClr val="bg2">
                    <a:lumMod val="25000"/>
                  </a:schemeClr>
                </a:solidFill>
              </a:rPr>
              <a:t>LaMargherita</a:t>
            </a:r>
            <a:r>
              <a:rPr lang="en-US" altLang="ko-KR" b="1" i="1" dirty="0">
                <a:solidFill>
                  <a:schemeClr val="bg2">
                    <a:lumMod val="25000"/>
                  </a:schemeClr>
                </a:solidFill>
              </a:rPr>
              <a:t> that serves Italian food.”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is an utterance corresponding to a</a:t>
            </a:r>
            <a:r>
              <a:rPr lang="en-US" altLang="ko-KR" b="1" dirty="0">
                <a:solidFill>
                  <a:srgbClr val="002060"/>
                </a:solidFill>
              </a:rPr>
              <a:t> DA “[Inform, (name=</a:t>
            </a:r>
            <a:r>
              <a:rPr lang="en-US" altLang="ko-KR" b="1" dirty="0" err="1">
                <a:solidFill>
                  <a:srgbClr val="002060"/>
                </a:solidFill>
              </a:rPr>
              <a:t>LaMargherita</a:t>
            </a:r>
            <a:r>
              <a:rPr lang="en-US" altLang="ko-KR" b="1" dirty="0">
                <a:solidFill>
                  <a:srgbClr val="002060"/>
                </a:solidFill>
              </a:rPr>
              <a:t>, food=Italian)]”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For a DA </a:t>
            </a:r>
            <a:r>
              <a:rPr lang="en-US" altLang="ko-KR" b="1" i="1" dirty="0">
                <a:solidFill>
                  <a:schemeClr val="bg2">
                    <a:lumMod val="25000"/>
                  </a:schemeClr>
                </a:solidFill>
              </a:rPr>
              <a:t>d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with the corresponding ground truth utterance Y =(y1, y2, …, 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yk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), the probability of generating Y is factorized as below: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B88CD4-C7ED-4517-AABA-8C701AFD0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4974" y="5420150"/>
            <a:ext cx="3337855" cy="8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9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1131</Words>
  <Application>Microsoft Office PowerPoint</Application>
  <PresentationFormat>와이드스크린</PresentationFormat>
  <Paragraphs>126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김봉민</dc:creator>
  <cp:lastModifiedBy>김봉민</cp:lastModifiedBy>
  <cp:revision>62</cp:revision>
  <dcterms:created xsi:type="dcterms:W3CDTF">2021-01-04T01:10:26Z</dcterms:created>
  <dcterms:modified xsi:type="dcterms:W3CDTF">2021-01-05T04:15:36Z</dcterms:modified>
</cp:coreProperties>
</file>