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60" r:id="rId4"/>
    <p:sldId id="281" r:id="rId5"/>
    <p:sldId id="282" r:id="rId6"/>
    <p:sldId id="283" r:id="rId7"/>
    <p:sldId id="279" r:id="rId8"/>
    <p:sldId id="264" r:id="rId9"/>
    <p:sldId id="265" r:id="rId10"/>
    <p:sldId id="284" r:id="rId11"/>
    <p:sldId id="266" r:id="rId12"/>
    <p:sldId id="285" r:id="rId13"/>
    <p:sldId id="286" r:id="rId14"/>
    <p:sldId id="287" r:id="rId15"/>
    <p:sldId id="280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299" r:id="rId29"/>
    <p:sldId id="30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AF51D-32C1-4A6E-8C4B-4DA368B7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585D8-F791-488F-9414-72561CEA8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E5794-88C9-44AD-93A9-A25DA8B4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4890D-0CED-421C-B9F9-68BE596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BF358-1DA4-4A55-8CFD-C09BC6E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68F28-A6FF-41DD-9A43-DDFEA25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F0008-606E-4AA7-BA16-3DFF7C49B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530E4-E924-49E2-B374-1A2AD09A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C16E3-3D42-43D0-AC50-BAF1D19A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1453D-0FFF-47AF-BC9B-6A402874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E41DF-9333-4468-8BB7-BD9649DF8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A00BF-920D-4080-ADCC-A542282A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364BF-9FA8-4E11-8237-A4A3201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8FF2D-A84B-40DF-BD03-79A4F418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966F-66EE-4E4B-A380-8B1FB4A3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1870-9BA6-48EE-AC25-34F21226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CAC00-95D1-4932-94C0-FDC8E2F1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59625-F4E4-421E-B91A-704373A2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6BAF8-EDAF-413B-9299-52A77576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14D52-E138-4D3B-925F-B052F12B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2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45B69-0D71-42B8-B0C5-0B5FD6DB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6AB51-48EF-47FA-A079-AFBF0C02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C4AA5-FCE8-4F16-8458-00AD1C9A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809E6-23CA-4F5D-A143-3A42EFB4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7EB21-07EB-411F-8F3A-2E433A07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3D4A-CC38-4C51-9C6E-E4CE26B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E8666-A855-42CD-9023-09ECE8F2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ABA9E-44B7-4BA1-B171-71017D58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80B49-692E-41F0-AB36-EBA64FDD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EAD41-01BB-4199-9889-382D989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E5E33-B6E6-4E0A-8DAF-3FFAA92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3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E48F-0734-4D5C-BF21-9BDCC940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FBB45-5691-4F42-A6D9-2B88B987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DB06A-9832-476F-BDD7-6940A6C71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EFC91-C78A-4A5A-ADCE-F86090020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BAE2F-F920-41FE-AD8D-5B729CB8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17C144-F656-449C-AEB6-5BB1B2B3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8F10B0-9014-4633-8D0F-89CC157A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9836F-7953-4C08-8BDC-650937B7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7907-0575-4BE6-8EDF-4788A200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311ED-0957-44CF-ACCE-0AD4B682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7B92B-53B5-4605-9287-E02E792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BBF9EA-B322-4E42-83BC-01FB4206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839407-D43A-4B97-9E1B-6D744D51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F93B91-E252-4A6F-AFB2-AB05D72A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C2D682-B596-4B74-B539-B966BEEE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CC300-A490-4099-A0C5-84359DE9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C4DCD-DE66-48A4-AF73-5A80B5CC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F93BC-7BFD-49E6-AFE3-A25061C34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B0BB5-3463-4D31-B921-1F37D5E1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C5687-DAA3-4718-8346-097CC47E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981CE-6BA5-43D6-8F3E-D5134AE1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8C65F-F0BF-4891-A2A6-CA733608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0B112-C50B-4F82-95A2-F05CE3EAC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5AC7D-7404-438A-89D1-1B88E5F6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A9F13-9387-45D8-90BE-D56AAE5C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327CF-D61C-4BBA-A7A2-C159F570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3D40B-2410-4CDA-907F-47A317CA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BB0990-FA6F-4628-B731-B6D4C7D6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A08C6-1854-489F-B966-A76B9729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89C24-D166-4424-9E0F-78B8BAAD9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B8AF-98CD-48BD-8C5D-23049084C46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24B48-9078-4628-BB39-D8C037A7F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B8F26-C9D3-4674-AE38-C345123E6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1965959"/>
            <a:ext cx="8243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Dense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Passage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Retrieval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for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Open-Domain Question Answering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Vladimir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Karpukhin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Barlas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Oguz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Sewon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Min, Patrick Lewis,</a:t>
            </a:r>
          </a:p>
          <a:p>
            <a:pPr algn="ctr"/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Ledell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Wu, Sergey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Edunov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Danqi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Chen, Wen-tau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Yih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EMNLP 2020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9734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2.1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5BFEFD-A97E-42ED-9A7F-0BFB8E65AA4D}"/>
              </a:ext>
            </a:extLst>
          </p:cNvPr>
          <p:cNvSpPr txBox="1"/>
          <p:nvPr/>
        </p:nvSpPr>
        <p:spPr>
          <a:xfrm>
            <a:off x="269316" y="1046710"/>
            <a:ext cx="11684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Encoders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Although in principle the question and passage encoders can be implemented by any neural networks.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work we use two independent BERT networks and take representation at the [CLS] token as the output, so d = 768.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2C0F36A-C2DB-4B54-96EB-8E39B88CA11C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4C739-F4BA-483A-8D37-E02235A0122D}"/>
                  </a:ext>
                </a:extLst>
              </p:cNvPr>
              <p:cNvSpPr txBox="1"/>
              <p:nvPr/>
            </p:nvSpPr>
            <p:spPr>
              <a:xfrm>
                <a:off x="269315" y="3010313"/>
                <a:ext cx="11684067" cy="291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Inference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</a:t>
                </a:r>
              </a:p>
              <a:p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During inference time, we apply the 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passage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all the passages and 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index them using FAISS offline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FAISS is an extremely efficient, open-source library for similarity search and clustering of dense vectors.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Given a question </a:t>
                </a:r>
                <a:r>
                  <a:rPr lang="en-US" altLang="ko-KR" sz="20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 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at run-time, we derive its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(q) and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retrieve the top </a:t>
                </a:r>
                <a:r>
                  <a:rPr lang="en-US" altLang="ko-KR" sz="2000" b="1" i="1" dirty="0">
                    <a:solidFill>
                      <a:srgbClr val="C00000"/>
                    </a:solidFill>
                  </a:rPr>
                  <a:t>k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 passages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with embeddings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rgbClr val="C00000"/>
                    </a:solidFill>
                  </a:rPr>
                  <a:t>.</a:t>
                </a:r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4C739-F4BA-483A-8D37-E02235A01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5" y="3010313"/>
                <a:ext cx="11684067" cy="2916952"/>
              </a:xfrm>
              <a:prstGeom prst="rect">
                <a:avLst/>
              </a:prstGeom>
              <a:blipFill>
                <a:blip r:embed="rId3"/>
                <a:stretch>
                  <a:fillRect l="-522" r="-522" b="-1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36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2.2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802963" y="6441023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1CFCC-E8BE-4760-B043-C41E9C624A92}"/>
                  </a:ext>
                </a:extLst>
              </p:cNvPr>
              <p:cNvSpPr txBox="1"/>
              <p:nvPr/>
            </p:nvSpPr>
            <p:spPr>
              <a:xfrm>
                <a:off x="237000" y="829733"/>
                <a:ext cx="11684067" cy="202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The goal is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to create a vector space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such that </a:t>
                </a:r>
                <a:r>
                  <a:rPr lang="en-US" altLang="ko-KR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relevant pairs of questions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and passages will have </a:t>
                </a:r>
                <a:r>
                  <a:rPr lang="en-US" altLang="ko-KR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smaller distance than the irrelevant ones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by learning a better embedding function.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= {&lt;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· · ·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&gt;}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ko-KR" sz="20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ko-KR" sz="20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be the training data that consists of </a:t>
                </a:r>
                <a:r>
                  <a:rPr lang="en-US" altLang="ko-KR" sz="2000" b="1" i="1" dirty="0">
                    <a:solidFill>
                      <a:schemeClr val="bg2">
                        <a:lumMod val="25000"/>
                      </a:schemeClr>
                    </a:solidFill>
                  </a:rPr>
                  <a:t>m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instances.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Each instance contains one questions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and one relevant (positive) passage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, along with n irrelevant (negative) passages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1CFCC-E8BE-4760-B043-C41E9C624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829733"/>
                <a:ext cx="11684067" cy="2021836"/>
              </a:xfrm>
              <a:prstGeom prst="rect">
                <a:avLst/>
              </a:prstGeom>
              <a:blipFill>
                <a:blip r:embed="rId3"/>
                <a:stretch>
                  <a:fillRect l="-469" t="-1506" b="-2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AF68A-5C66-466C-9B33-54556C05562A}"/>
              </a:ext>
            </a:extLst>
          </p:cNvPr>
          <p:cNvSpPr txBox="1"/>
          <p:nvPr/>
        </p:nvSpPr>
        <p:spPr>
          <a:xfrm>
            <a:off x="236999" y="2975553"/>
            <a:ext cx="1168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We optimize  the loss function as the negative log likelihood of the positive passage 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CB6D82-7919-4F2F-B56C-8325F57CE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225" y="3882465"/>
            <a:ext cx="4277613" cy="14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2.2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0090BF-F4D5-4FAD-A6A4-C1E511EE709C}"/>
              </a:ext>
            </a:extLst>
          </p:cNvPr>
          <p:cNvSpPr txBox="1"/>
          <p:nvPr/>
        </p:nvSpPr>
        <p:spPr>
          <a:xfrm>
            <a:off x="269316" y="1046710"/>
            <a:ext cx="116840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 and negative passages :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For retrieval problems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it is often the case that positive examples are available explicitly, while negative examples need to be selected from an extremely large pool.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instance, passages relevant to a question may be given in a QA dataset, or can be found using the answer.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other passages in the collection, while not specified explicitly, </a:t>
            </a:r>
            <a:r>
              <a:rPr lang="en-US" altLang="ko-KR" sz="2000" b="1" dirty="0">
                <a:solidFill>
                  <a:srgbClr val="C00000"/>
                </a:solidFill>
              </a:rPr>
              <a:t>can be viewed as irrelevant by default.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7EAA6B-BF85-44BC-A532-F46F2C2B7A00}"/>
              </a:ext>
            </a:extLst>
          </p:cNvPr>
          <p:cNvSpPr/>
          <p:nvPr/>
        </p:nvSpPr>
        <p:spPr>
          <a:xfrm>
            <a:off x="269316" y="1642267"/>
            <a:ext cx="1187170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practice, </a:t>
            </a:r>
            <a:r>
              <a:rPr lang="en-US" altLang="ko-KR" sz="2000" b="1" dirty="0">
                <a:solidFill>
                  <a:srgbClr val="002060"/>
                </a:solidFill>
              </a:rPr>
              <a:t>how to select negative examples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often overlooked but could be decisive for learning </a:t>
            </a:r>
            <a:r>
              <a:rPr lang="en-US" altLang="ko-KR" sz="2000" b="1" dirty="0">
                <a:solidFill>
                  <a:srgbClr val="7030A0"/>
                </a:solidFill>
              </a:rPr>
              <a:t>a high-quality encoder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consider three different types of negatives :</a:t>
            </a:r>
          </a:p>
          <a:p>
            <a:pPr lvl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(1)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Random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any random passage from the corpus</a:t>
            </a:r>
          </a:p>
          <a:p>
            <a:pPr lvl="1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(2)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BM25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top passages returned by BM25 which don’t contain the answer but match most    </a:t>
            </a:r>
          </a:p>
          <a:p>
            <a:pPr lvl="1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question tokens</a:t>
            </a:r>
          </a:p>
          <a:p>
            <a:pPr lvl="1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(3)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Gold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positive passages paired with other questions which appear in the training set.</a:t>
            </a:r>
          </a:p>
          <a:p>
            <a:pPr lvl="1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best model </a:t>
            </a:r>
            <a:r>
              <a:rPr lang="en-US" altLang="ko-KR" b="1" dirty="0">
                <a:solidFill>
                  <a:srgbClr val="7030A0"/>
                </a:solidFill>
              </a:rPr>
              <a:t>uses gold passages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same mini-batch and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one BM25 negative passage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2.2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0090BF-F4D5-4FAD-A6A4-C1E511EE709C}"/>
                  </a:ext>
                </a:extLst>
              </p:cNvPr>
              <p:cNvSpPr txBox="1"/>
              <p:nvPr/>
            </p:nvSpPr>
            <p:spPr>
              <a:xfrm>
                <a:off x="269316" y="1046710"/>
                <a:ext cx="11684067" cy="317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In-batch negatives:</a:t>
                </a:r>
              </a:p>
              <a:p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Assume that we have </a:t>
                </a:r>
                <a:r>
                  <a:rPr lang="en-US" altLang="ko-KR" sz="20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questions in a mini-batch and each one is associated with a relevant passage.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Let Q and P be the (B x d) matrix of question and passage embeddings in a batch of size B.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a (B x B) matrix of similarity scores, where each row of which corresponds to a question, paired with B passages.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0090BF-F4D5-4FAD-A6A4-C1E511EE7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6" y="1046710"/>
                <a:ext cx="11684067" cy="3175613"/>
              </a:xfrm>
              <a:prstGeom prst="rect">
                <a:avLst/>
              </a:prstGeom>
              <a:blipFill>
                <a:blip r:embed="rId4"/>
                <a:stretch>
                  <a:fillRect l="-522" t="-1152" b="-2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7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2.2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24F514-D0DC-4040-902F-9442185D7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72" y="830721"/>
            <a:ext cx="3987853" cy="2562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A4789E-ACE8-4A9A-909D-850A5A836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414" y="830721"/>
            <a:ext cx="3987853" cy="2544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129FD8-44E3-4CB6-B27E-745F38B9C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826" y="3660135"/>
            <a:ext cx="52578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Experiments Setup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364471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3.1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Wikipedia Data Pre-processing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173308-8C2A-426C-9740-3DA5E26F2372}"/>
              </a:ext>
            </a:extLst>
          </p:cNvPr>
          <p:cNvSpPr txBox="1"/>
          <p:nvPr/>
        </p:nvSpPr>
        <p:spPr>
          <a:xfrm>
            <a:off x="269316" y="1046710"/>
            <a:ext cx="11684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the English Wikipedia dump from Dec. 20, 2018 as the source documents for answering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split each article into multiple, disjoint text blocks of 100 words as passages, serving as our basic retrieval units.</a:t>
            </a:r>
          </a:p>
        </p:txBody>
      </p:sp>
    </p:spTree>
    <p:extLst>
      <p:ext uri="{BB962C8B-B14F-4D97-AF65-F5344CB8AC3E}">
        <p14:creationId xmlns:p14="http://schemas.microsoft.com/office/powerpoint/2010/main" val="70406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3.2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 Answering Datasets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173308-8C2A-426C-9740-3DA5E26F2372}"/>
              </a:ext>
            </a:extLst>
          </p:cNvPr>
          <p:cNvSpPr txBox="1"/>
          <p:nvPr/>
        </p:nvSpPr>
        <p:spPr>
          <a:xfrm>
            <a:off x="269316" y="1046710"/>
            <a:ext cx="116840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the five QA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Questions (NQ)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 QA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Curated TREC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SQuAD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v1.1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BC17D-4993-4DF8-97E3-0F628C74E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50" y="1538025"/>
            <a:ext cx="5286598" cy="308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Experiments : Passage Retrieval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209044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: Passage Retrieval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173308-8C2A-426C-9740-3DA5E26F2372}"/>
              </a:ext>
            </a:extLst>
          </p:cNvPr>
          <p:cNvSpPr txBox="1"/>
          <p:nvPr/>
        </p:nvSpPr>
        <p:spPr>
          <a:xfrm>
            <a:off x="269316" y="814237"/>
            <a:ext cx="11684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2 compares different passage retrieval systems on five QA datasets, using the top-k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the exception of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SQuAD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DPR performs consistently better than BM25 on all datasets.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888DB3-3BFE-4564-B20A-C35F56F61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178" y="2175433"/>
            <a:ext cx="7767345" cy="28150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A03623-05B0-4155-AB86-22C16CF06726}"/>
              </a:ext>
            </a:extLst>
          </p:cNvPr>
          <p:cNvSpPr txBox="1"/>
          <p:nvPr/>
        </p:nvSpPr>
        <p:spPr>
          <a:xfrm>
            <a:off x="362285" y="5105703"/>
            <a:ext cx="11684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BM25+DPR, using a linear combination of their scores as the new ranking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obtain two initial sets of top-2000 passages based on BM25 and DPR, respectively, and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union of them using BM25(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q,p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+ </a:t>
            </a:r>
            <a:r>
              <a:rPr lang="el-GR" altLang="ko-KR" sz="2000" dirty="0">
                <a:solidFill>
                  <a:schemeClr val="bg2">
                    <a:lumMod val="25000"/>
                  </a:schemeClr>
                </a:solidFill>
              </a:rPr>
              <a:t>λ</a:t>
            </a:r>
            <a:r>
              <a:rPr lang="el-GR" altLang="ko-KR" sz="2000" b="1" dirty="0">
                <a:solidFill>
                  <a:schemeClr val="bg2">
                    <a:lumMod val="25000"/>
                  </a:schemeClr>
                </a:solidFill>
              </a:rPr>
              <a:t>·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sim(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</a:rPr>
              <a:t>q,p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) as the ranking function.</a:t>
            </a:r>
          </a:p>
        </p:txBody>
      </p:sp>
    </p:spTree>
    <p:extLst>
      <p:ext uri="{BB962C8B-B14F-4D97-AF65-F5344CB8AC3E}">
        <p14:creationId xmlns:p14="http://schemas.microsoft.com/office/powerpoint/2010/main" val="54719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Introduction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204643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: Passage Retrieval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173308-8C2A-426C-9740-3DA5E26F2372}"/>
              </a:ext>
            </a:extLst>
          </p:cNvPr>
          <p:cNvSpPr txBox="1"/>
          <p:nvPr/>
        </p:nvSpPr>
        <p:spPr>
          <a:xfrm>
            <a:off x="362283" y="4087698"/>
            <a:ext cx="1168406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conjecture that the lower performance on </a:t>
            </a:r>
            <a:r>
              <a:rPr lang="en-US" altLang="ko-KR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SQuAD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due to two reasons.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First 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annotators wrote questions after seeing the passage. As a result, there is a high lexical overlap between passages and questions, which gives BM25 a clear advantage.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Second 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was collected from only 500+ Wikipedia articles and thus the distribution of training examples is extremely biased.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B173871-DFA8-4212-A077-B284078D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43" y="998013"/>
            <a:ext cx="7767345" cy="28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5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: Passage Retrieval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173308-8C2A-426C-9740-3DA5E26F2372}"/>
              </a:ext>
            </a:extLst>
          </p:cNvPr>
          <p:cNvSpPr txBox="1"/>
          <p:nvPr/>
        </p:nvSpPr>
        <p:spPr>
          <a:xfrm>
            <a:off x="304159" y="1306832"/>
            <a:ext cx="6767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explore how many training examples are needed to achieve good passage retrieval performance.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 1 illustrates the top-k retrieval accuracy with respect to different numbers of training examples, measured on the development set of NQ.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02B78-82DA-4CAF-97EF-8A94B0A34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171" y="982314"/>
            <a:ext cx="4799268" cy="48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7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: Passage Retrieval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173308-8C2A-426C-9740-3DA5E26F2372}"/>
              </a:ext>
            </a:extLst>
          </p:cNvPr>
          <p:cNvSpPr txBox="1"/>
          <p:nvPr/>
        </p:nvSpPr>
        <p:spPr>
          <a:xfrm>
            <a:off x="304159" y="1306832"/>
            <a:ext cx="67678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test different training schemes on the development set of NQ and summarize the results in Table 3.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D74DCA-C3D9-4273-A74E-6A14B858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716" y="921714"/>
            <a:ext cx="4681129" cy="49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: Passage Retrieval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55124A-141C-49CD-86C8-B3CB5F10100C}"/>
              </a:ext>
            </a:extLst>
          </p:cNvPr>
          <p:cNvSpPr/>
          <p:nvPr/>
        </p:nvSpPr>
        <p:spPr>
          <a:xfrm>
            <a:off x="236999" y="931179"/>
            <a:ext cx="116811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Cross-dataset generalization: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it still generalize well when directly applied to a different dataset without additional fine-tuning?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030A0"/>
                </a:solidFill>
              </a:rPr>
              <a:t>To test the cross-dataset generalization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 train DPR on NQ only and test it directly on the smaller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WebQuestions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CuratedTREC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find that DPR generalizes well, with 3-5 pointes loss from the best performing fine-tuned model in top-20 retrieval accuracy (69.9/86.3 vs 75.0/89.1 for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WebQuestions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TREC, respectively), while still greatly outperforming the BM25 baseline (55.0/70.9).</a:t>
            </a:r>
          </a:p>
        </p:txBody>
      </p:sp>
    </p:spTree>
    <p:extLst>
      <p:ext uri="{BB962C8B-B14F-4D97-AF65-F5344CB8AC3E}">
        <p14:creationId xmlns:p14="http://schemas.microsoft.com/office/powerpoint/2010/main" val="148945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: Passage Retrieval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96EF6-0111-433D-BAD7-846A4D0F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24" y="3660135"/>
            <a:ext cx="314325" cy="2381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55124A-141C-49CD-86C8-B3CB5F10100C}"/>
              </a:ext>
            </a:extLst>
          </p:cNvPr>
          <p:cNvSpPr/>
          <p:nvPr/>
        </p:nvSpPr>
        <p:spPr>
          <a:xfrm>
            <a:off x="236999" y="822693"/>
            <a:ext cx="116811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Run-time Efficiency: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reason that we require a retrieval component for open-domain QA is </a:t>
            </a:r>
            <a:r>
              <a:rPr lang="en-US" altLang="ko-KR" sz="2000" b="1" dirty="0">
                <a:solidFill>
                  <a:srgbClr val="C00000"/>
                </a:solidFill>
              </a:rPr>
              <a:t>to reduce the number of candidate passages that the reader needs to consider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is crucial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answering user’s questions in real-time.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the help of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FAISS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in-memory index for real-valued vectors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, DPR can be made incredibly efficient, processing 995.0 questions per second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returning top 100 passages per question.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contrast,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 BM25/Lucene processes 23.7 questions per second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 CPU thread.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other hand, the time required for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building an index for dense vectors is much longer.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the FAISS index on 21-million vectors on a single server </a:t>
            </a:r>
            <a:r>
              <a:rPr lang="en-US" altLang="ko-KR" sz="2000" b="1" dirty="0">
                <a:solidFill>
                  <a:srgbClr val="C00000"/>
                </a:solidFill>
              </a:rPr>
              <a:t>takes 8.5 hours.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an inverted index using Lucene takes </a:t>
            </a:r>
            <a:r>
              <a:rPr lang="en-US" altLang="ko-KR" sz="2000" b="1" dirty="0">
                <a:solidFill>
                  <a:srgbClr val="C00000"/>
                </a:solidFill>
              </a:rPr>
              <a:t>only about 30 minutes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total.</a:t>
            </a:r>
          </a:p>
        </p:txBody>
      </p:sp>
    </p:spTree>
    <p:extLst>
      <p:ext uri="{BB962C8B-B14F-4D97-AF65-F5344CB8AC3E}">
        <p14:creationId xmlns:p14="http://schemas.microsoft.com/office/powerpoint/2010/main" val="39186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Experiments : Question Answering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4145945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5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: Question Answering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55124A-141C-49CD-86C8-B3CB5F10100C}"/>
              </a:ext>
            </a:extLst>
          </p:cNvPr>
          <p:cNvSpPr/>
          <p:nvPr/>
        </p:nvSpPr>
        <p:spPr>
          <a:xfrm>
            <a:off x="236999" y="822693"/>
            <a:ext cx="116811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End-to-end QA System: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Besides the retriever, our QA system consists of a neural reader that outputs the answer to the question.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the top </a:t>
            </a:r>
            <a:r>
              <a:rPr lang="en-US" altLang="ko-K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retrieved passages, the reader assigns </a:t>
            </a:r>
            <a:r>
              <a:rPr lang="en-US" altLang="ko-KR" sz="2000" b="1" dirty="0">
                <a:solidFill>
                  <a:srgbClr val="C00000"/>
                </a:solidFill>
              </a:rPr>
              <a:t>a passage selection score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each passage. In addition, it extracts an answer span from each passage and assigns a </a:t>
            </a:r>
            <a:r>
              <a:rPr lang="en-US" altLang="ko-KR" sz="2000" b="1" dirty="0">
                <a:solidFill>
                  <a:srgbClr val="C00000"/>
                </a:solidFill>
              </a:rPr>
              <a:t>span score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span from the passage with the highest passage selection score is chosen as the final answer.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0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5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: Question Answering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55124A-141C-49CD-86C8-B3CB5F10100C}"/>
              </a:ext>
            </a:extLst>
          </p:cNvPr>
          <p:cNvSpPr/>
          <p:nvPr/>
        </p:nvSpPr>
        <p:spPr>
          <a:xfrm>
            <a:off x="236999" y="729705"/>
            <a:ext cx="11681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End-to-end QA System: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56D1B62-4E5E-41A8-A888-875CE4A7B27E}"/>
                  </a:ext>
                </a:extLst>
              </p:cNvPr>
              <p:cNvSpPr/>
              <p:nvPr/>
            </p:nvSpPr>
            <p:spPr>
              <a:xfrm>
                <a:off x="236998" y="1245060"/>
                <a:ext cx="11681197" cy="413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sz="20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sz="20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(1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k)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56D1B62-4E5E-41A8-A888-875CE4A7B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98" y="1245060"/>
                <a:ext cx="11681197" cy="413896"/>
              </a:xfrm>
              <a:prstGeom prst="rect">
                <a:avLst/>
              </a:prstGeom>
              <a:blipFill>
                <a:blip r:embed="rId3"/>
                <a:stretch>
                  <a:fillRect l="-470" t="-4412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1D153-C355-4CFF-86A3-78F99B75F833}"/>
              </a:ext>
            </a:extLst>
          </p:cNvPr>
          <p:cNvSpPr/>
          <p:nvPr/>
        </p:nvSpPr>
        <p:spPr>
          <a:xfrm>
            <a:off x="641274" y="1722238"/>
            <a:ext cx="116811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a BERT representation for the </a:t>
            </a:r>
            <a:r>
              <a:rPr lang="en-US" altLang="ko-KR" sz="2000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</a:rPr>
              <a:t>-th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 passage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where </a:t>
            </a:r>
            <a:r>
              <a:rPr lang="en-US" altLang="ko-KR" sz="2000" b="1" i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 is the maximum length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passage and</a:t>
            </a:r>
            <a:r>
              <a:rPr lang="en-US" altLang="ko-K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dirty="0">
                <a:solidFill>
                  <a:schemeClr val="accent4">
                    <a:lumMod val="75000"/>
                  </a:schemeClr>
                </a:solidFill>
              </a:rPr>
              <a:t>h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the hidden dimension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02A578-CCF2-4E65-96AA-A9FDFF937530}"/>
              </a:ext>
            </a:extLst>
          </p:cNvPr>
          <p:cNvSpPr/>
          <p:nvPr/>
        </p:nvSpPr>
        <p:spPr>
          <a:xfrm>
            <a:off x="236997" y="2590024"/>
            <a:ext cx="116811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probabilities of a token being the starting/ending positions of an answer span and a passage being selected are defined as :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2ED78F-81C2-4936-BC2C-8DEDD80F2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751" y="3320648"/>
            <a:ext cx="4648200" cy="1309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E5164D7-83FF-4119-92BE-584ED5B4605F}"/>
                  </a:ext>
                </a:extLst>
              </p:cNvPr>
              <p:cNvSpPr/>
              <p:nvPr/>
            </p:nvSpPr>
            <p:spPr>
              <a:xfrm>
                <a:off x="362285" y="4599567"/>
                <a:ext cx="11681197" cy="1773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CLS</m:t>
                        </m:r>
                        <m: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…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CLS</m:t>
                        </m:r>
                        <m: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20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end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selected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compute a span score of the </a:t>
                </a:r>
                <a:r>
                  <a:rPr lang="en-US" altLang="ko-KR" sz="20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  <a:r>
                  <a:rPr lang="en-US" altLang="ko-KR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 </a:t>
                </a:r>
                <a:r>
                  <a:rPr lang="en-US" altLang="ko-KR" sz="20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  <a:r>
                  <a:rPr lang="en-US" altLang="ko-KR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words from the </a:t>
                </a:r>
                <a:r>
                  <a:rPr lang="en-US" altLang="ko-KR" sz="20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altLang="ko-KR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-th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passage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(s)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end</m:t>
                        </m:r>
                        <m: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(t), and a passage selection score of the </a:t>
                </a:r>
                <a:r>
                  <a:rPr lang="en-US" altLang="ko-KR" sz="20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altLang="ko-KR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-th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passage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selected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en-US" altLang="ko-KR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E5164D7-83FF-4119-92BE-584ED5B46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" y="4599567"/>
                <a:ext cx="11681197" cy="1773371"/>
              </a:xfrm>
              <a:prstGeom prst="rect">
                <a:avLst/>
              </a:prstGeom>
              <a:blipFill>
                <a:blip r:embed="rId5"/>
                <a:stretch>
                  <a:fillRect l="-469"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65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5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: Question Answering -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AFD3EC-3C81-4139-B419-4F2FB956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01" y="1166812"/>
            <a:ext cx="79629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1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6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C8B10563-4634-4695-A155-9F55E2C1EAB1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6D1B62-4E5E-41A8-A888-875CE4A7B27E}"/>
              </a:ext>
            </a:extLst>
          </p:cNvPr>
          <p:cNvSpPr/>
          <p:nvPr/>
        </p:nvSpPr>
        <p:spPr>
          <a:xfrm>
            <a:off x="236998" y="1245060"/>
            <a:ext cx="116811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work, we demonstrated that dense retrieval can outperform and potentially replace the traditional sparse retrieval component in open-domain question answering.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result of improved retrieval performance, we obtained new state-of-the-art results on multiple open-domain question answering benchmarks.</a:t>
            </a:r>
          </a:p>
        </p:txBody>
      </p:sp>
    </p:spTree>
    <p:extLst>
      <p:ext uri="{BB962C8B-B14F-4D97-AF65-F5344CB8AC3E}">
        <p14:creationId xmlns:p14="http://schemas.microsoft.com/office/powerpoint/2010/main" val="142418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Open-domain question answering is a task that answers factoid questions using a large collection of documents.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(1) A context </a:t>
            </a:r>
            <a:r>
              <a:rPr lang="en-US" altLang="ko-KR" b="1" dirty="0">
                <a:solidFill>
                  <a:srgbClr val="C00000"/>
                </a:solidFill>
              </a:rPr>
              <a:t>retriever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first selects a small subset of passages where some of them contain the    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              answer to the question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(2) A machine </a:t>
            </a:r>
            <a:r>
              <a:rPr lang="en-US" altLang="ko-KR" b="1" dirty="0">
                <a:solidFill>
                  <a:srgbClr val="C00000"/>
                </a:solidFill>
              </a:rPr>
              <a:t>reader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can thoroughly examine the retrieved contexts and identify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correct 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   answer.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Retrieval in open-domain QA is usually implemented using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TF-IDF or BM25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(sparse vectors)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- Synonyms or paraphrases that consist of completely different tokens may still be mapped to 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   vectors close to each other.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Conversely, the dense, latent semantic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encoding is complementary to sparse representations by design.</a:t>
            </a:r>
          </a:p>
        </p:txBody>
      </p:sp>
    </p:spTree>
    <p:extLst>
      <p:ext uri="{BB962C8B-B14F-4D97-AF65-F5344CB8AC3E}">
        <p14:creationId xmlns:p14="http://schemas.microsoft.com/office/powerpoint/2010/main" val="335674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813F31-8C57-4556-9A15-C7C944669D41}"/>
              </a:ext>
            </a:extLst>
          </p:cNvPr>
          <p:cNvSpPr txBox="1"/>
          <p:nvPr/>
        </p:nvSpPr>
        <p:spPr>
          <a:xfrm>
            <a:off x="422980" y="945397"/>
            <a:ext cx="547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Q.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Who is the bad guy in lord of the rings?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5EA24-5AB0-4F2C-BBD6-81A0D5DA085B}"/>
              </a:ext>
            </a:extLst>
          </p:cNvPr>
          <p:cNvSpPr txBox="1"/>
          <p:nvPr/>
        </p:nvSpPr>
        <p:spPr>
          <a:xfrm>
            <a:off x="456145" y="1441361"/>
            <a:ext cx="108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P.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Sala Baker is best known for portraying the villain Sauron in the Lord of the Rings trilogy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A9861-8AD5-402A-826D-F5DF56396B21}"/>
              </a:ext>
            </a:extLst>
          </p:cNvPr>
          <p:cNvSpPr txBox="1"/>
          <p:nvPr/>
        </p:nvSpPr>
        <p:spPr>
          <a:xfrm>
            <a:off x="456145" y="2323530"/>
            <a:ext cx="10876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 term-based system would have difficulty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retrieving such a context, while a dense retrieval system would be able to better match “</a:t>
            </a:r>
            <a:r>
              <a:rPr lang="en-US" altLang="ko-KR" b="1" dirty="0">
                <a:solidFill>
                  <a:srgbClr val="C00000"/>
                </a:solidFill>
              </a:rPr>
              <a:t>bad guy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” with “</a:t>
            </a:r>
            <a:r>
              <a:rPr lang="en-US" altLang="ko-KR" b="1" dirty="0">
                <a:solidFill>
                  <a:srgbClr val="C00000"/>
                </a:solidFill>
              </a:rPr>
              <a:t>villain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” and fetch the correct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Dense encodings are also learnable by adjusting the embedding functions, which provides additional flexibility to have a task-specific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However, it is generally believed that learning a good dense vector representation needs a large number of labeled pairs of question and contexts.</a:t>
            </a:r>
          </a:p>
        </p:txBody>
      </p:sp>
    </p:spTree>
    <p:extLst>
      <p:ext uri="{BB962C8B-B14F-4D97-AF65-F5344CB8AC3E}">
        <p14:creationId xmlns:p14="http://schemas.microsoft.com/office/powerpoint/2010/main" val="381669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6A9861-8AD5-402A-826D-F5DF56396B21}"/>
              </a:ext>
            </a:extLst>
          </p:cNvPr>
          <p:cNvSpPr txBox="1"/>
          <p:nvPr/>
        </p:nvSpPr>
        <p:spPr>
          <a:xfrm>
            <a:off x="456145" y="851190"/>
            <a:ext cx="116152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Dense retrieval methods have thus never be shown to outperform TF-IDF/BM25 for open-domain QA before ORQA (Lee et al., 2019), which proposes a sophisticated inverse cloze task (ICT) objective, predicting the blocks that contain the masked sentence, for additional pretraining.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Problems</a:t>
            </a:r>
          </a:p>
          <a:p>
            <a:pPr lvl="1"/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First, ICT pretraining is </a:t>
            </a:r>
            <a:r>
              <a:rPr lang="en-US" altLang="ko-KR" b="1" dirty="0">
                <a:solidFill>
                  <a:srgbClr val="C00000"/>
                </a:solidFill>
              </a:rPr>
              <a:t>computationally intensive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and it is </a:t>
            </a:r>
            <a:r>
              <a:rPr lang="en-US" altLang="ko-KR" b="1" dirty="0">
                <a:solidFill>
                  <a:srgbClr val="C00000"/>
                </a:solidFill>
              </a:rPr>
              <a:t>not completely clear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that regular sentences are good surrogates of questions in the objective function.</a:t>
            </a:r>
          </a:p>
          <a:p>
            <a:pPr lvl="1"/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Second, because the context encoder is not fine-tuned using pairs of questions and answers, the </a:t>
            </a:r>
            <a:r>
              <a:rPr lang="en-US" altLang="ko-KR" b="1" dirty="0">
                <a:solidFill>
                  <a:srgbClr val="002060"/>
                </a:solidFill>
              </a:rPr>
              <a:t>corresponding representations could be suboptimal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634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6A9861-8AD5-402A-826D-F5DF56396B21}"/>
              </a:ext>
            </a:extLst>
          </p:cNvPr>
          <p:cNvSpPr txBox="1"/>
          <p:nvPr/>
        </p:nvSpPr>
        <p:spPr>
          <a:xfrm>
            <a:off x="456145" y="851190"/>
            <a:ext cx="11615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 address the question : can we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train a better dense embedding model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using only pairs of questions and passages (or answers), </a:t>
            </a:r>
            <a:r>
              <a:rPr lang="en-US" altLang="ko-KR" b="1" dirty="0">
                <a:solidFill>
                  <a:srgbClr val="002060"/>
                </a:solidFill>
              </a:rPr>
              <a:t>without additional pretraining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By leveraging the now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standard BERT pretrained model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a dual-encoder architecture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we focus on developing the right training scheme using a relatively small number of question and passage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Our final solution : the embedding is optimized for maximizing inner products of the question and relevant passage vectors, with an objective comparing all pairs of questions and passages in a batch.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31CC-E8BD-4FB1-85D5-FECBC21A463E}"/>
              </a:ext>
            </a:extLst>
          </p:cNvPr>
          <p:cNvSpPr txBox="1"/>
          <p:nvPr/>
        </p:nvSpPr>
        <p:spPr>
          <a:xfrm>
            <a:off x="456145" y="3629251"/>
            <a:ext cx="11331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Contribution :</a:t>
            </a: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	(1)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 demonstrate that with the proper training setup, simply fine-tuning the question and 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    passage encoders on existing question-passage pairs is sufficient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to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greatly outperform 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    BM25.</a:t>
            </a: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	(2)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 verify that, in the context of open-domain question answering, a higher retrieval 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    precision indeed translates to a end-to-end QA accuracy.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6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Dense Passage Retriever (DPR)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60972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 Passage Retriever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D13AF-0ABE-4287-97F7-42C2B0AB0518}"/>
              </a:ext>
            </a:extLst>
          </p:cNvPr>
          <p:cNvSpPr txBox="1"/>
          <p:nvPr/>
        </p:nvSpPr>
        <p:spPr>
          <a:xfrm>
            <a:off x="237000" y="829733"/>
            <a:ext cx="11684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 focus our research in this work on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improving the retrieval component in open-domain QA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Given a collection of </a:t>
            </a:r>
            <a:r>
              <a:rPr lang="en-US" altLang="ko-KR" b="1" i="1" dirty="0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text passages,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the goal of our DPR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is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to index all the passages in a low-dimensional and continuous space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such that it can retrieve efficiently </a:t>
            </a:r>
            <a:r>
              <a:rPr lang="en-US" altLang="ko-KR" b="1" dirty="0">
                <a:solidFill>
                  <a:srgbClr val="7030A0"/>
                </a:solidFill>
              </a:rPr>
              <a:t>the top </a:t>
            </a:r>
            <a:r>
              <a:rPr lang="en-US" altLang="ko-KR" b="1" i="1" dirty="0">
                <a:solidFill>
                  <a:srgbClr val="7030A0"/>
                </a:solidFill>
              </a:rPr>
              <a:t>k </a:t>
            </a:r>
            <a:r>
              <a:rPr lang="en-US" altLang="ko-KR" b="1" dirty="0">
                <a:solidFill>
                  <a:srgbClr val="7030A0"/>
                </a:solidFill>
              </a:rPr>
              <a:t>passages relevant to the input question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for the reader at run-time.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7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2.1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BFEFD-A97E-42ED-9A7F-0BFB8E65AA4D}"/>
                  </a:ext>
                </a:extLst>
              </p:cNvPr>
              <p:cNvSpPr txBox="1"/>
              <p:nvPr/>
            </p:nvSpPr>
            <p:spPr>
              <a:xfrm>
                <a:off x="237000" y="829733"/>
                <a:ext cx="11684067" cy="4428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Our dense passage retriever (DPR) uses </a:t>
                </a:r>
                <a:r>
                  <a:rPr lang="en-US" altLang="ko-KR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a dense encoder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(·)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which </a:t>
                </a:r>
                <a:r>
                  <a:rPr lang="en-US" altLang="ko-KR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maps any text passage to a </a:t>
                </a:r>
                <a:r>
                  <a:rPr lang="en-US" altLang="ko-KR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d</a:t>
                </a:r>
                <a:r>
                  <a:rPr lang="en-US" altLang="ko-KR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-dimensional real-valued vectors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and </a:t>
                </a:r>
                <a:r>
                  <a:rPr lang="en-US" altLang="ko-KR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builds an index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for all the</a:t>
                </a:r>
                <a:r>
                  <a:rPr lang="en-US" altLang="ko-KR" sz="2000" b="1" i="1" dirty="0">
                    <a:solidFill>
                      <a:schemeClr val="bg2">
                        <a:lumMod val="25000"/>
                      </a:schemeClr>
                    </a:solidFill>
                  </a:rPr>
                  <a:t> M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passages that we will use for retrieval.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At run time, DPR applies a </a:t>
                </a:r>
                <a:r>
                  <a:rPr lang="en-US" altLang="ko-KR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different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(·) 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that </a:t>
                </a:r>
                <a:r>
                  <a:rPr lang="en-US" altLang="ko-KR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maps the input question to a d-dimensional vector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, and </a:t>
                </a:r>
                <a:r>
                  <a:rPr lang="en-US" altLang="ko-KR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retrieves k passages</a:t>
                </a: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of which vectors are the closest to the question vector.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We define the similarity between the question and the passage using the dot product of their vectors :</a:t>
                </a:r>
              </a:p>
              <a:p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					</a:t>
                </a:r>
              </a:p>
              <a:p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sz="2000" b="1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𝐢𝐦</m:t>
                    </m:r>
                    <m:r>
                      <a:rPr lang="en-US" altLang="ko-KR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ko-KR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altLang="ko-KR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0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sub>
                    </m:sSub>
                    <m:sSup>
                      <m:sSupPr>
                        <m:ctrlPr>
                          <a:rPr lang="en-US" altLang="ko-KR" sz="20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ko-KR" sz="20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0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bg2">
                        <a:lumMod val="25000"/>
                      </a:schemeClr>
                    </a:solidFill>
                  </a:rPr>
                  <a:t>(p)</a:t>
                </a:r>
              </a:p>
              <a:p>
                <a:endParaRPr lang="en-US" altLang="ko-KR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endParaRPr lang="ko-KR" alt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BFEFD-A97E-42ED-9A7F-0BFB8E65A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829733"/>
                <a:ext cx="11684067" cy="4428713"/>
              </a:xfrm>
              <a:prstGeom prst="rect">
                <a:avLst/>
              </a:prstGeom>
              <a:blipFill>
                <a:blip r:embed="rId3"/>
                <a:stretch>
                  <a:fillRect l="-469" t="-688" r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6">
            <a:extLst>
              <a:ext uri="{FF2B5EF4-FFF2-40B4-BE49-F238E27FC236}">
                <a16:creationId xmlns:a16="http://schemas.microsoft.com/office/drawing/2014/main" id="{22C0F36A-C2DB-4B54-96EB-8E39B88CA11C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2073</Words>
  <Application>Microsoft Office PowerPoint</Application>
  <PresentationFormat>와이드스크린</PresentationFormat>
  <Paragraphs>241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김봉민</dc:creator>
  <cp:lastModifiedBy>김봉민</cp:lastModifiedBy>
  <cp:revision>171</cp:revision>
  <dcterms:created xsi:type="dcterms:W3CDTF">2020-08-16T04:13:07Z</dcterms:created>
  <dcterms:modified xsi:type="dcterms:W3CDTF">2020-11-28T13:32:14Z</dcterms:modified>
</cp:coreProperties>
</file>