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8" r:id="rId3"/>
    <p:sldId id="260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>
      <p:cViewPr varScale="1">
        <p:scale>
          <a:sx n="62" d="100"/>
          <a:sy n="62" d="100"/>
        </p:scale>
        <p:origin x="60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AF51D-32C1-4A6E-8C4B-4DA368B7B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9585D8-F791-488F-9414-72561CEA8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0E5794-88C9-44AD-93A9-A25DA8B4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8AF-98CD-48BD-8C5D-23049084C46A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B4890D-0CED-421C-B9F9-68BE59698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5BF358-1DA4-4A55-8CFD-C09BC6E57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7FA-61AE-434B-AFF6-40769FE9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54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68F28-A6FF-41DD-9A43-DDFEA25CE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CF0008-606E-4AA7-BA16-3DFF7C49B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E530E4-E924-49E2-B374-1A2AD09A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8AF-98CD-48BD-8C5D-23049084C46A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6C16E3-3D42-43D0-AC50-BAF1D19A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41453D-0FFF-47AF-BC9B-6A402874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7FA-61AE-434B-AFF6-40769FE9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1E41DF-9333-4468-8BB7-BD9649DF8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4A00BF-920D-4080-ADCC-A542282A6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B364BF-9FA8-4E11-8237-A4A32016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8AF-98CD-48BD-8C5D-23049084C46A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8FF2D-A84B-40DF-BD03-79A4F4183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6966F-66EE-4E4B-A380-8B1FB4A3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7FA-61AE-434B-AFF6-40769FE9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59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21870-9BA6-48EE-AC25-34F21226E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9CAC00-95D1-4932-94C0-FDC8E2F17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659625-F4E4-421E-B91A-704373A28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8AF-98CD-48BD-8C5D-23049084C46A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06BAF8-EDAF-413B-9299-52A775769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814D52-E138-4D3B-925F-B052F12B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7FA-61AE-434B-AFF6-40769FE9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72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45B69-0D71-42B8-B0C5-0B5FD6DBF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56AB51-48EF-47FA-A079-AFBF0C020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4C4AA5-FCE8-4F16-8458-00AD1C9A1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8AF-98CD-48BD-8C5D-23049084C46A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809E6-23CA-4F5D-A143-3A42EFB4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7EB21-07EB-411F-8F3A-2E433A07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7FA-61AE-434B-AFF6-40769FE9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64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E3D4A-CC38-4C51-9C6E-E4CE26BC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6E8666-A855-42CD-9023-09ECE8F2F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4ABA9E-44B7-4BA1-B171-71017D586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A80B49-692E-41F0-AB36-EBA64FDDF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8AF-98CD-48BD-8C5D-23049084C46A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2EAD41-01BB-4199-9889-382D9897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8E5E33-B6E6-4E0A-8DAF-3FFAA9275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7FA-61AE-434B-AFF6-40769FE9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83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8E48F-0734-4D5C-BF21-9BDCC940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EFBB45-5691-4F42-A6D9-2B88B9873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8DB06A-9832-476F-BDD7-6940A6C71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DEFC91-C78A-4A5A-ADCE-F86090020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4BAE2F-F920-41FE-AD8D-5B729CB84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17C144-F656-449C-AEB6-5BB1B2B3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8AF-98CD-48BD-8C5D-23049084C46A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8F10B0-9014-4633-8D0F-89CC157AD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9836F-7953-4C08-8BDC-650937B7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7FA-61AE-434B-AFF6-40769FE9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70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D7907-0575-4BE6-8EDF-4788A200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A311ED-0957-44CF-ACCE-0AD4B682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8AF-98CD-48BD-8C5D-23049084C46A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E7B92B-53B5-4605-9287-E02E7927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BBF9EA-B322-4E42-83BC-01FB4206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7FA-61AE-434B-AFF6-40769FE9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93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839407-D43A-4B97-9E1B-6D744D51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8AF-98CD-48BD-8C5D-23049084C46A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F93B91-E252-4A6F-AFB2-AB05D72A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C2D682-B596-4B74-B539-B966BEEE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7FA-61AE-434B-AFF6-40769FE9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62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CC300-A490-4099-A0C5-84359DE9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3C4DCD-DE66-48A4-AF73-5A80B5CC5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4F93BC-7BFD-49E6-AFE3-A25061C34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BB0BB5-3463-4D31-B921-1F37D5E18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8AF-98CD-48BD-8C5D-23049084C46A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5C5687-DAA3-4718-8346-097CC47E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B981CE-6BA5-43D6-8F3E-D5134AE1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7FA-61AE-434B-AFF6-40769FE9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46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8C65F-F0BF-4891-A2A6-CA7336085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10B112-C50B-4F82-95A2-F05CE3EAC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F5AC7D-7404-438A-89D1-1B88E5F64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0A9F13-9387-45D8-90BE-D56AAE5C2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8AF-98CD-48BD-8C5D-23049084C46A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0327CF-D61C-4BBA-A7A2-C159F5701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83D40B-2410-4CDA-907F-47A317CA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7FA-61AE-434B-AFF6-40769FE9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33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BB0990-FA6F-4628-B731-B6D4C7D69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5A08C6-1854-489F-B966-A76B9729A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89C24-D166-4424-9E0F-78B8BAAD9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5B8AF-98CD-48BD-8C5D-23049084C46A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024B48-9078-4628-BB39-D8C037A7F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AB8F26-C9D3-4674-AE38-C345123E6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827FA-61AE-434B-AFF6-40769FE9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93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70A16F8-CAB6-4178-B053-E52DFB0A5C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66F82-C289-46A8-BF3D-7AC664227D47}"/>
              </a:ext>
            </a:extLst>
          </p:cNvPr>
          <p:cNvSpPr txBox="1"/>
          <p:nvPr/>
        </p:nvSpPr>
        <p:spPr>
          <a:xfrm>
            <a:off x="1974252" y="1965959"/>
            <a:ext cx="824349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Do NLP Models Know Numbers? </a:t>
            </a:r>
          </a:p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Probing Numeracy in Embeddings</a:t>
            </a:r>
          </a:p>
          <a:p>
            <a:pPr algn="ctr"/>
            <a:endParaRPr lang="en-US" altLang="ko-KR" sz="2800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Eric Wallace,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Yizhong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Wang,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Sujian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Li, Sameer Singh, Matt Gardener</a:t>
            </a:r>
          </a:p>
          <a:p>
            <a:pPr algn="ctr"/>
            <a:endParaRPr lang="en-US" altLang="ko-KR" sz="2800" dirty="0">
              <a:solidFill>
                <a:schemeClr val="bg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ICLR 2019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6A50CBA-88CB-4A3C-BDB9-B3C185E16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2" y="364916"/>
            <a:ext cx="1459646" cy="965121"/>
          </a:xfrm>
          <a:prstGeom prst="rect">
            <a:avLst/>
          </a:prstGeom>
        </p:spPr>
      </p:pic>
      <p:sp>
        <p:nvSpPr>
          <p:cNvPr id="16" name="액자 15">
            <a:extLst>
              <a:ext uri="{FF2B5EF4-FFF2-40B4-BE49-F238E27FC236}">
                <a16:creationId xmlns:a16="http://schemas.microsoft.com/office/drawing/2014/main" id="{B7FCA591-4F9D-4442-8DE3-8A0D43DC2ECB}"/>
              </a:ext>
            </a:extLst>
          </p:cNvPr>
          <p:cNvSpPr/>
          <p:nvPr/>
        </p:nvSpPr>
        <p:spPr>
          <a:xfrm>
            <a:off x="185979" y="191619"/>
            <a:ext cx="1704813" cy="1311717"/>
          </a:xfrm>
          <a:prstGeom prst="frame">
            <a:avLst>
              <a:gd name="adj1" fmla="val 3993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B6BE2-A89D-4888-B34B-BEB54376EF55}"/>
              </a:ext>
            </a:extLst>
          </p:cNvPr>
          <p:cNvSpPr txBox="1"/>
          <p:nvPr/>
        </p:nvSpPr>
        <p:spPr>
          <a:xfrm>
            <a:off x="9991725" y="6468491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        김봉민</a:t>
            </a:r>
          </a:p>
        </p:txBody>
      </p:sp>
    </p:spTree>
    <p:extLst>
      <p:ext uri="{BB962C8B-B14F-4D97-AF65-F5344CB8AC3E}">
        <p14:creationId xmlns:p14="http://schemas.microsoft.com/office/powerpoint/2010/main" val="1973470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54260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2060"/>
                </a:solidFill>
              </a:rPr>
              <a:t>Emergent Numeracy in </a:t>
            </a:r>
            <a:r>
              <a:rPr lang="en-US" altLang="ko-KR" sz="2800" dirty="0" err="1">
                <a:solidFill>
                  <a:srgbClr val="002060"/>
                </a:solidFill>
              </a:rPr>
              <a:t>NAQANet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C00000"/>
                </a:solidFill>
              </a:rPr>
              <a:t>Part 2.4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87465" y="6425525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4A5A6E-3E68-4F0F-B3FD-921AF938EF81}"/>
              </a:ext>
            </a:extLst>
          </p:cNvPr>
          <p:cNvSpPr txBox="1"/>
          <p:nvPr/>
        </p:nvSpPr>
        <p:spPr>
          <a:xfrm>
            <a:off x="5258289" y="965072"/>
            <a:ext cx="6671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NAQANet’s</a:t>
            </a:r>
            <a:r>
              <a:rPr lang="en-US" altLang="ko-KR" dirty="0"/>
              <a:t> accuracy on comparative and superlative questions is significantly higher than its average accuracy on the validation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B49A04-09B9-4538-8C58-283438C34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85" y="965072"/>
            <a:ext cx="4887632" cy="506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42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54260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2060"/>
                </a:solidFill>
              </a:rPr>
              <a:t>Stress Testing </a:t>
            </a:r>
            <a:r>
              <a:rPr lang="en-US" altLang="ko-KR" sz="2800" dirty="0" err="1">
                <a:solidFill>
                  <a:srgbClr val="002060"/>
                </a:solidFill>
              </a:rPr>
              <a:t>NAQANet’s</a:t>
            </a:r>
            <a:r>
              <a:rPr lang="en-US" altLang="ko-KR" sz="2800" dirty="0">
                <a:solidFill>
                  <a:srgbClr val="002060"/>
                </a:solidFill>
              </a:rPr>
              <a:t> Numeracy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C00000"/>
                </a:solidFill>
              </a:rPr>
              <a:t>Part 2.5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87465" y="6425525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4A5A6E-3E68-4F0F-B3FD-921AF938EF81}"/>
              </a:ext>
            </a:extLst>
          </p:cNvPr>
          <p:cNvSpPr txBox="1"/>
          <p:nvPr/>
        </p:nvSpPr>
        <p:spPr>
          <a:xfrm>
            <a:off x="237000" y="829733"/>
            <a:ext cx="11684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Just how far does the numeracy of </a:t>
            </a:r>
            <a:r>
              <a:rPr lang="en-US" altLang="ko-KR" dirty="0" err="1"/>
              <a:t>NAQANet</a:t>
            </a:r>
            <a:r>
              <a:rPr lang="en-US" altLang="ko-KR" dirty="0"/>
              <a:t> go 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Here, we stress test the model by automatically modifying DROP validation paragraphs.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4CF44-307E-4E06-BB60-F9A91A585AFE}"/>
              </a:ext>
            </a:extLst>
          </p:cNvPr>
          <p:cNvSpPr txBox="1"/>
          <p:nvPr/>
        </p:nvSpPr>
        <p:spPr>
          <a:xfrm>
            <a:off x="253966" y="1852813"/>
            <a:ext cx="11684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We test two phenomena :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>
                <a:solidFill>
                  <a:srgbClr val="C00000"/>
                </a:solidFill>
              </a:rPr>
              <a:t>1. larger numbers</a:t>
            </a:r>
          </a:p>
          <a:p>
            <a:br>
              <a:rPr lang="en-US" altLang="ko-KR" dirty="0"/>
            </a:br>
            <a:r>
              <a:rPr lang="en-US" altLang="ko-KR" dirty="0"/>
              <a:t>       - We generate a random positive integer and multiply or add that value to the numbers.</a:t>
            </a:r>
          </a:p>
          <a:p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>
                <a:solidFill>
                  <a:srgbClr val="C00000"/>
                </a:solidFill>
              </a:rPr>
              <a:t>2. word-form numbers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      - We replace every digit in the paragraph with its word form (e.g., </a:t>
            </a:r>
            <a:r>
              <a:rPr lang="en-US" altLang="ko-KR" dirty="0">
                <a:solidFill>
                  <a:srgbClr val="7030A0"/>
                </a:solidFill>
              </a:rPr>
              <a:t>“75” -&gt; "seventy five“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Since word-form numbers are usually small in magnitude when they occur in DROP, we perform word replacements for integers in the range [0, 100].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We guarantee the ground-truth answer is still valid by only modifying </a:t>
            </a:r>
            <a:r>
              <a:rPr lang="en-US" altLang="ko-KR" dirty="0" err="1"/>
              <a:t>NAQANet’s</a:t>
            </a:r>
            <a:r>
              <a:rPr lang="en-US" altLang="ko-KR" dirty="0"/>
              <a:t> internal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2427690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54260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2060"/>
                </a:solidFill>
              </a:rPr>
              <a:t>Stress Testing </a:t>
            </a:r>
            <a:r>
              <a:rPr lang="en-US" altLang="ko-KR" sz="2800" dirty="0" err="1">
                <a:solidFill>
                  <a:srgbClr val="002060"/>
                </a:solidFill>
              </a:rPr>
              <a:t>NAQANet’s</a:t>
            </a:r>
            <a:r>
              <a:rPr lang="en-US" altLang="ko-KR" sz="2800" dirty="0">
                <a:solidFill>
                  <a:srgbClr val="002060"/>
                </a:solidFill>
              </a:rPr>
              <a:t> Numeracy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C00000"/>
                </a:solidFill>
              </a:rPr>
              <a:t>Part 2.5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87465" y="6425525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4A5A6E-3E68-4F0F-B3FD-921AF938EF81}"/>
              </a:ext>
            </a:extLst>
          </p:cNvPr>
          <p:cNvSpPr txBox="1"/>
          <p:nvPr/>
        </p:nvSpPr>
        <p:spPr>
          <a:xfrm>
            <a:off x="5423338" y="829733"/>
            <a:ext cx="64977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Table 3 shows the results for different paragraph modifications.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These results show that </a:t>
            </a:r>
            <a:r>
              <a:rPr lang="en-US" altLang="ko-KR" dirty="0" err="1"/>
              <a:t>NAQANet</a:t>
            </a:r>
            <a:r>
              <a:rPr lang="en-US" altLang="ko-KR" dirty="0"/>
              <a:t> has a strong understanding of numeracy for numbers in the training range, </a:t>
            </a:r>
            <a:r>
              <a:rPr lang="en-US" altLang="ko-KR" dirty="0">
                <a:solidFill>
                  <a:srgbClr val="C00000"/>
                </a:solidFill>
              </a:rPr>
              <a:t>but, the model can fail to extrapolate to other values.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13E310D-5A47-48C4-8E1E-01A7CC36E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33" y="829732"/>
            <a:ext cx="4742530" cy="517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48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54260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2060"/>
                </a:solidFill>
              </a:rPr>
              <a:t>Whence this behavior?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C00000"/>
                </a:solidFill>
              </a:rPr>
              <a:t>Part 2.6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27810" y="6433914"/>
            <a:ext cx="54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10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4A5A6E-3E68-4F0F-B3FD-921AF938EF81}"/>
              </a:ext>
            </a:extLst>
          </p:cNvPr>
          <p:cNvSpPr txBox="1"/>
          <p:nvPr/>
        </p:nvSpPr>
        <p:spPr>
          <a:xfrm>
            <a:off x="237000" y="829733"/>
            <a:ext cx="116840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NAQANet</a:t>
            </a:r>
            <a:r>
              <a:rPr lang="en-US" altLang="ko-KR" dirty="0"/>
              <a:t> exhibits numerical reasoning capabilities that exceed our expectations. What enables this behavior?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Aside from reading and comprehending the passage/question, this kind of numerical reasoning requires two components : 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b="1" dirty="0"/>
              <a:t>numeracy</a:t>
            </a:r>
            <a:r>
              <a:rPr lang="en-US" altLang="ko-KR" dirty="0"/>
              <a:t> (i.e., representing numbers) and </a:t>
            </a:r>
            <a:r>
              <a:rPr lang="en-US" altLang="ko-KR" b="1" dirty="0"/>
              <a:t>comparison algorithms </a:t>
            </a:r>
            <a:r>
              <a:rPr lang="en-US" altLang="ko-KR" dirty="0"/>
              <a:t>(i.e., computing the maximum of a list)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NAQANet</a:t>
            </a:r>
            <a:r>
              <a:rPr lang="en-US" altLang="ko-KR" dirty="0"/>
              <a:t> demonstrates that a model can learn comparison algorithms while simultaneously learning to read and comprehend, even with only question-answer supervision.</a:t>
            </a:r>
          </a:p>
        </p:txBody>
      </p:sp>
    </p:spTree>
    <p:extLst>
      <p:ext uri="{BB962C8B-B14F-4D97-AF65-F5344CB8AC3E}">
        <p14:creationId xmlns:p14="http://schemas.microsoft.com/office/powerpoint/2010/main" val="1772049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70A16F8-CAB6-4178-B053-E52DFB0A5C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66F82-C289-46A8-BF3D-7AC664227D47}"/>
              </a:ext>
            </a:extLst>
          </p:cNvPr>
          <p:cNvSpPr txBox="1"/>
          <p:nvPr/>
        </p:nvSpPr>
        <p:spPr>
          <a:xfrm>
            <a:off x="1974252" y="2972636"/>
            <a:ext cx="8243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Probing Numeracy of Embeddings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6A50CBA-88CB-4A3C-BDB9-B3C185E16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2" y="364916"/>
            <a:ext cx="1459646" cy="965121"/>
          </a:xfrm>
          <a:prstGeom prst="rect">
            <a:avLst/>
          </a:prstGeom>
        </p:spPr>
      </p:pic>
      <p:sp>
        <p:nvSpPr>
          <p:cNvPr id="16" name="액자 15">
            <a:extLst>
              <a:ext uri="{FF2B5EF4-FFF2-40B4-BE49-F238E27FC236}">
                <a16:creationId xmlns:a16="http://schemas.microsoft.com/office/drawing/2014/main" id="{B7FCA591-4F9D-4442-8DE3-8A0D43DC2ECB}"/>
              </a:ext>
            </a:extLst>
          </p:cNvPr>
          <p:cNvSpPr/>
          <p:nvPr/>
        </p:nvSpPr>
        <p:spPr>
          <a:xfrm>
            <a:off x="185979" y="191619"/>
            <a:ext cx="1704813" cy="1311717"/>
          </a:xfrm>
          <a:prstGeom prst="frame">
            <a:avLst>
              <a:gd name="adj1" fmla="val 3993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B6BE2-A89D-4888-B34B-BEB54376EF55}"/>
              </a:ext>
            </a:extLst>
          </p:cNvPr>
          <p:cNvSpPr txBox="1"/>
          <p:nvPr/>
        </p:nvSpPr>
        <p:spPr>
          <a:xfrm>
            <a:off x="9991725" y="6468491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        김봉민</a:t>
            </a:r>
          </a:p>
        </p:txBody>
      </p:sp>
    </p:spTree>
    <p:extLst>
      <p:ext uri="{BB962C8B-B14F-4D97-AF65-F5344CB8AC3E}">
        <p14:creationId xmlns:p14="http://schemas.microsoft.com/office/powerpoint/2010/main" val="4118477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2060"/>
                </a:solidFill>
              </a:rPr>
              <a:t>Probing Numeracy of Embeddings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C00000"/>
                </a:solidFill>
              </a:rPr>
              <a:t>Part 3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4A5A6E-3E68-4F0F-B3FD-921AF938EF81}"/>
              </a:ext>
            </a:extLst>
          </p:cNvPr>
          <p:cNvSpPr txBox="1"/>
          <p:nvPr/>
        </p:nvSpPr>
        <p:spPr>
          <a:xfrm>
            <a:off x="237000" y="829733"/>
            <a:ext cx="1168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We use </a:t>
            </a:r>
            <a:r>
              <a:rPr lang="en-US" altLang="ko-KR" b="1" dirty="0"/>
              <a:t>synthetic numerical tasks </a:t>
            </a:r>
            <a:r>
              <a:rPr lang="en-US" altLang="ko-KR" dirty="0"/>
              <a:t>to probe the numeracy of token embeddings.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1ABA002C-5B8B-4563-A669-E39A0AA51F59}"/>
              </a:ext>
            </a:extLst>
          </p:cNvPr>
          <p:cNvSpPr txBox="1"/>
          <p:nvPr/>
        </p:nvSpPr>
        <p:spPr>
          <a:xfrm>
            <a:off x="11727810" y="6433914"/>
            <a:ext cx="54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11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920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54260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2060"/>
                </a:solidFill>
              </a:rPr>
              <a:t>Probing Tasks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C00000"/>
                </a:solidFill>
              </a:rPr>
              <a:t>Part 3.1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4A5A6E-3E68-4F0F-B3FD-921AF938EF81}"/>
              </a:ext>
            </a:extLst>
          </p:cNvPr>
          <p:cNvSpPr txBox="1"/>
          <p:nvPr/>
        </p:nvSpPr>
        <p:spPr>
          <a:xfrm>
            <a:off x="237000" y="628397"/>
            <a:ext cx="11684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We consider three synthetic tasks to evaluate numeracy.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F49403-1C1F-456A-A666-0F1C3C8D4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4711" y="1676962"/>
            <a:ext cx="6793161" cy="373676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702687F-F6F0-4CF5-A9AB-D933BF1F7740}"/>
              </a:ext>
            </a:extLst>
          </p:cNvPr>
          <p:cNvSpPr/>
          <p:nvPr/>
        </p:nvSpPr>
        <p:spPr>
          <a:xfrm>
            <a:off x="6410393" y="1999624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List Maximum : </a:t>
            </a:r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∨ </a:t>
            </a:r>
            <a:r>
              <a:rPr lang="en-US" altLang="ko-KR" sz="1400" dirty="0"/>
              <a:t>Given a list of the embeddings for five numbers, task is to </a:t>
            </a:r>
          </a:p>
          <a:p>
            <a:r>
              <a:rPr lang="en-US" altLang="ko-KR" sz="1400" dirty="0"/>
              <a:t>         predict the index of the maximum number.          </a:t>
            </a:r>
          </a:p>
          <a:p>
            <a:endParaRPr lang="en-US" altLang="ko-KR" sz="1400" dirty="0"/>
          </a:p>
          <a:p>
            <a:pPr marL="342900" indent="-342900">
              <a:buAutoNum type="arabicPeriod" startAt="2"/>
            </a:pPr>
            <a:r>
              <a:rPr lang="en-US" altLang="ko-KR" sz="1400" dirty="0"/>
              <a:t>Decoding :</a:t>
            </a:r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∨ </a:t>
            </a:r>
            <a:r>
              <a:rPr lang="en-US" altLang="ko-KR" sz="1400" dirty="0"/>
              <a:t>The decoding task probes whether number magnitude is </a:t>
            </a:r>
          </a:p>
          <a:p>
            <a:r>
              <a:rPr lang="en-US" altLang="ko-KR" sz="1400" dirty="0"/>
              <a:t>         captured.</a:t>
            </a:r>
          </a:p>
          <a:p>
            <a:r>
              <a:rPr lang="en-US" altLang="ko-KR" sz="1400" dirty="0"/>
              <a:t> </a:t>
            </a:r>
          </a:p>
          <a:p>
            <a:pPr marL="342900" indent="-342900">
              <a:buAutoNum type="arabicPeriod" startAt="3"/>
            </a:pPr>
            <a:r>
              <a:rPr lang="en-US" altLang="ko-KR" sz="1400" dirty="0"/>
              <a:t>Addition : </a:t>
            </a:r>
          </a:p>
          <a:p>
            <a:r>
              <a:rPr lang="ko-KR" altLang="en-US" sz="1400" dirty="0"/>
              <a:t>      ∨ </a:t>
            </a:r>
            <a:r>
              <a:rPr lang="en-US" altLang="ko-KR" sz="1400" dirty="0"/>
              <a:t>The addition task requires number manipulation given the </a:t>
            </a:r>
          </a:p>
          <a:p>
            <a:r>
              <a:rPr lang="en-US" altLang="ko-KR" sz="1400" dirty="0"/>
              <a:t>         embeddings of two numbers, the task is to predict their sum.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A75690DE-C69B-4FC8-8F48-61DFD7A60867}"/>
              </a:ext>
            </a:extLst>
          </p:cNvPr>
          <p:cNvSpPr txBox="1"/>
          <p:nvPr/>
        </p:nvSpPr>
        <p:spPr>
          <a:xfrm>
            <a:off x="11727810" y="6433914"/>
            <a:ext cx="54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12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783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54260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2060"/>
                </a:solidFill>
              </a:rPr>
              <a:t>Probing Tasks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C00000"/>
                </a:solidFill>
              </a:rPr>
              <a:t>Part 3.1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4A5A6E-3E68-4F0F-B3FD-921AF938EF81}"/>
              </a:ext>
            </a:extLst>
          </p:cNvPr>
          <p:cNvSpPr txBox="1"/>
          <p:nvPr/>
        </p:nvSpPr>
        <p:spPr>
          <a:xfrm>
            <a:off x="6451117" y="1151001"/>
            <a:ext cx="54783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Training and Evaluation :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∨ </a:t>
            </a:r>
            <a:r>
              <a:rPr lang="en-US" altLang="ko-KR" dirty="0"/>
              <a:t>The model is tested on values that are within the training range. 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∨ </a:t>
            </a:r>
            <a:r>
              <a:rPr lang="en-US" altLang="ko-KR" dirty="0"/>
              <a:t>We first pick a range and randomly shuffle the   integers over it.</a:t>
            </a:r>
          </a:p>
          <a:p>
            <a:r>
              <a:rPr lang="ko-KR" altLang="en-US" dirty="0"/>
              <a:t>  ∨ </a:t>
            </a:r>
            <a:r>
              <a:rPr lang="en-US" altLang="ko-KR" dirty="0"/>
              <a:t>We then split 80% of the numbers into a training set and 20% into a test set.</a:t>
            </a:r>
          </a:p>
          <a:p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∨ </a:t>
            </a:r>
            <a:r>
              <a:rPr lang="en-US" altLang="ko-KR" dirty="0"/>
              <a:t>Numbers are provided as integers (“</a:t>
            </a:r>
            <a:r>
              <a:rPr lang="en-US" altLang="ko-KR" dirty="0">
                <a:solidFill>
                  <a:srgbClr val="C00000"/>
                </a:solidFill>
              </a:rPr>
              <a:t>75</a:t>
            </a:r>
            <a:r>
              <a:rPr lang="en-US" altLang="ko-KR" dirty="0"/>
              <a:t>”), single-word form (“</a:t>
            </a:r>
            <a:r>
              <a:rPr lang="en-US" altLang="ko-KR" dirty="0">
                <a:solidFill>
                  <a:srgbClr val="C00000"/>
                </a:solidFill>
              </a:rPr>
              <a:t>seventy-five</a:t>
            </a:r>
            <a:r>
              <a:rPr lang="en-US" altLang="ko-KR" dirty="0"/>
              <a:t>”), floats (“</a:t>
            </a:r>
            <a:r>
              <a:rPr lang="en-US" altLang="ko-KR" dirty="0">
                <a:solidFill>
                  <a:srgbClr val="C00000"/>
                </a:solidFill>
              </a:rPr>
              <a:t>75.1</a:t>
            </a:r>
            <a:r>
              <a:rPr lang="en-US" altLang="ko-KR" dirty="0"/>
              <a:t>”), or negatives (“</a:t>
            </a:r>
            <a:r>
              <a:rPr lang="en-US" altLang="ko-KR" dirty="0">
                <a:solidFill>
                  <a:srgbClr val="C00000"/>
                </a:solidFill>
              </a:rPr>
              <a:t>-75</a:t>
            </a:r>
            <a:r>
              <a:rPr lang="en-US" altLang="ko-KR" dirty="0"/>
              <a:t>”).</a:t>
            </a:r>
          </a:p>
          <a:p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F49403-1C1F-456A-A666-0F1C3C8D4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12" y="887530"/>
            <a:ext cx="6100838" cy="4112709"/>
          </a:xfrm>
          <a:prstGeom prst="rect">
            <a:avLst/>
          </a:prstGeom>
        </p:spPr>
      </p:pic>
      <p:sp>
        <p:nvSpPr>
          <p:cNvPr id="10" name="TextBox 11">
            <a:extLst>
              <a:ext uri="{FF2B5EF4-FFF2-40B4-BE49-F238E27FC236}">
                <a16:creationId xmlns:a16="http://schemas.microsoft.com/office/drawing/2014/main" id="{49D3D268-A5E2-4182-929D-B53C2B4F219A}"/>
              </a:ext>
            </a:extLst>
          </p:cNvPr>
          <p:cNvSpPr txBox="1"/>
          <p:nvPr/>
        </p:nvSpPr>
        <p:spPr>
          <a:xfrm>
            <a:off x="11727810" y="6433914"/>
            <a:ext cx="54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13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827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54260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2060"/>
                </a:solidFill>
              </a:rPr>
              <a:t>Embedding Methods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C00000"/>
                </a:solidFill>
              </a:rPr>
              <a:t>Part 3.2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4A5A6E-3E68-4F0F-B3FD-921AF938EF81}"/>
              </a:ext>
            </a:extLst>
          </p:cNvPr>
          <p:cNvSpPr txBox="1"/>
          <p:nvPr/>
        </p:nvSpPr>
        <p:spPr>
          <a:xfrm>
            <a:off x="237000" y="636786"/>
            <a:ext cx="116840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We evaluate various token embedding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Word Vectors : </a:t>
            </a:r>
            <a:r>
              <a:rPr lang="en-US" altLang="ko-KR" dirty="0"/>
              <a:t>We use 300D </a:t>
            </a:r>
            <a:r>
              <a:rPr lang="en-US" altLang="ko-KR" dirty="0" err="1"/>
              <a:t>GloVe</a:t>
            </a:r>
            <a:r>
              <a:rPr lang="en-US" altLang="ko-KR" dirty="0"/>
              <a:t> and word2vec vectors.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Contextualized Embeddings : </a:t>
            </a:r>
            <a:r>
              <a:rPr lang="en-US" altLang="ko-KR" dirty="0"/>
              <a:t>We use </a:t>
            </a:r>
            <a:r>
              <a:rPr lang="en-US" altLang="ko-KR" dirty="0" err="1"/>
              <a:t>ELMo</a:t>
            </a:r>
            <a:r>
              <a:rPr lang="en-US" altLang="ko-KR" dirty="0"/>
              <a:t> and BERT embeddings. </a:t>
            </a:r>
            <a:r>
              <a:rPr lang="en-US" altLang="ko-KR" dirty="0" err="1"/>
              <a:t>ELMo</a:t>
            </a:r>
            <a:r>
              <a:rPr lang="en-US" altLang="ko-KR" dirty="0"/>
              <a:t> uses character-level convolutions of size 1-7 with max pooling. BERT represents tokens via sub-word pieces; we use lower-cased BERT-base with 30k pieces.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/>
              <a:t>NAQANet</a:t>
            </a:r>
            <a:r>
              <a:rPr lang="en-US" altLang="ko-KR" b="1" dirty="0"/>
              <a:t> Embeddings : </a:t>
            </a:r>
            <a:r>
              <a:rPr lang="en-US" altLang="ko-KR" dirty="0"/>
              <a:t>We extract the </a:t>
            </a:r>
            <a:r>
              <a:rPr lang="en-US" altLang="ko-KR" dirty="0" err="1"/>
              <a:t>GloVe</a:t>
            </a:r>
            <a:r>
              <a:rPr lang="en-US" altLang="ko-KR" dirty="0"/>
              <a:t> embeddings and Char-CNN from the </a:t>
            </a:r>
            <a:r>
              <a:rPr lang="en-US" altLang="ko-KR" dirty="0" err="1"/>
              <a:t>NAQANet</a:t>
            </a:r>
            <a:r>
              <a:rPr lang="en-US" altLang="ko-KR" dirty="0"/>
              <a:t> model trained on DROP.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Learned Embeddings :</a:t>
            </a:r>
            <a:r>
              <a:rPr lang="en-US" altLang="ko-KR" dirty="0"/>
              <a:t> We use a Char-CNN and a Char-LSTM.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Untrained Embeddings : </a:t>
            </a:r>
            <a:r>
              <a:rPr lang="en-US" altLang="ko-KR" dirty="0"/>
              <a:t>Random token vectors, Untrained Char-CNN and Char-LSTM. These embeddings are useful for measuring the improvement of pre-trained embeddings.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Numbers Value as Embedding : </a:t>
            </a:r>
            <a:r>
              <a:rPr lang="en-US" altLang="ko-KR" dirty="0"/>
              <a:t>Map a numbers embedding directly to its value (e.g., </a:t>
            </a:r>
            <a:r>
              <a:rPr lang="en-US" altLang="ko-KR" dirty="0">
                <a:solidFill>
                  <a:srgbClr val="7030A0"/>
                </a:solidFill>
              </a:rPr>
              <a:t>“seventy-five” embeds to [75]</a:t>
            </a:r>
            <a:r>
              <a:rPr lang="en-US" altLang="ko-KR" dirty="0"/>
              <a:t>). 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86090F83-EE5F-4BD8-8C00-DC8B7FA128DC}"/>
              </a:ext>
            </a:extLst>
          </p:cNvPr>
          <p:cNvSpPr txBox="1"/>
          <p:nvPr/>
        </p:nvSpPr>
        <p:spPr>
          <a:xfrm>
            <a:off x="11727810" y="6433914"/>
            <a:ext cx="54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14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509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54260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2060"/>
                </a:solidFill>
              </a:rPr>
              <a:t>Result : Embeddings Capture Numeracy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C00000"/>
                </a:solidFill>
              </a:rPr>
              <a:t>Part 3.3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4A5A6E-3E68-4F0F-B3FD-921AF938EF81}"/>
              </a:ext>
            </a:extLst>
          </p:cNvPr>
          <p:cNvSpPr txBox="1"/>
          <p:nvPr/>
        </p:nvSpPr>
        <p:spPr>
          <a:xfrm>
            <a:off x="5829692" y="719603"/>
            <a:ext cx="6362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We find that all pre-trained embeddings contain fine-grained information about number magnitude and order.</a:t>
            </a:r>
          </a:p>
          <a:p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BCB57D-14D4-45E9-87DD-567EA273F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7" y="925511"/>
            <a:ext cx="5829300" cy="463639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88608A77-42FF-4E92-BBAE-6A01C0F57AB1}"/>
              </a:ext>
            </a:extLst>
          </p:cNvPr>
          <p:cNvGrpSpPr/>
          <p:nvPr/>
        </p:nvGrpSpPr>
        <p:grpSpPr>
          <a:xfrm>
            <a:off x="218050" y="1854489"/>
            <a:ext cx="11973950" cy="2862322"/>
            <a:chOff x="218050" y="1854489"/>
            <a:chExt cx="11973950" cy="286232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0D4711-B4D9-4A94-9F17-01BB5687E30C}"/>
                </a:ext>
              </a:extLst>
            </p:cNvPr>
            <p:cNvSpPr txBox="1"/>
            <p:nvPr/>
          </p:nvSpPr>
          <p:spPr>
            <a:xfrm>
              <a:off x="5829693" y="1854489"/>
              <a:ext cx="636230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b="1" dirty="0"/>
                <a:t>Word Vectors Succeed : </a:t>
              </a:r>
            </a:p>
            <a:p>
              <a:r>
                <a:rPr lang="ko-KR" altLang="en-US" dirty="0"/>
                <a:t>   ∨ </a:t>
              </a:r>
              <a:r>
                <a:rPr lang="en-US" altLang="ko-KR" dirty="0"/>
                <a:t>Both word2vec and </a:t>
              </a:r>
              <a:r>
                <a:rPr lang="en-US" altLang="ko-KR" dirty="0" err="1"/>
                <a:t>GloVe</a:t>
              </a:r>
              <a:r>
                <a:rPr lang="en-US" altLang="ko-KR" dirty="0"/>
                <a:t> significantly outperform the </a:t>
              </a:r>
            </a:p>
            <a:p>
              <a:r>
                <a:rPr lang="en-US" altLang="ko-KR" dirty="0"/>
                <a:t>      random vector baseline and are among the strongest </a:t>
              </a:r>
            </a:p>
            <a:p>
              <a:r>
                <a:rPr lang="en-US" altLang="ko-KR" dirty="0"/>
                <a:t>      methods overall.</a:t>
              </a:r>
            </a:p>
            <a:p>
              <a:endParaRPr lang="en-US" altLang="ko-KR" dirty="0"/>
            </a:p>
            <a:p>
              <a:r>
                <a:rPr lang="en-US" altLang="ko-KR" dirty="0"/>
                <a:t>   </a:t>
              </a:r>
              <a:r>
                <a:rPr lang="ko-KR" altLang="en-US" dirty="0"/>
                <a:t>∨ </a:t>
              </a:r>
              <a:r>
                <a:rPr lang="en-US" altLang="ko-KR" dirty="0"/>
                <a:t>This is particularly surprising given the training </a:t>
              </a:r>
            </a:p>
            <a:p>
              <a:r>
                <a:rPr lang="en-US" altLang="ko-KR" dirty="0"/>
                <a:t>      methodology for these embeddings, e.g., a  </a:t>
              </a:r>
            </a:p>
            <a:p>
              <a:r>
                <a:rPr lang="en-US" altLang="ko-KR" dirty="0"/>
                <a:t>      continuous bag of words objective can teach fine-</a:t>
              </a:r>
            </a:p>
            <a:p>
              <a:r>
                <a:rPr lang="en-US" altLang="ko-KR" dirty="0"/>
                <a:t>      grained number magnitude. </a:t>
              </a:r>
            </a:p>
            <a:p>
              <a:r>
                <a:rPr lang="en-US" altLang="ko-KR" dirty="0"/>
                <a:t>    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23A9D3B-4C53-4568-92C4-B3DA394014A8}"/>
                </a:ext>
              </a:extLst>
            </p:cNvPr>
            <p:cNvCxnSpPr/>
            <p:nvPr/>
          </p:nvCxnSpPr>
          <p:spPr>
            <a:xfrm>
              <a:off x="228611" y="2676088"/>
              <a:ext cx="5526237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CB53F96C-BF94-4C99-B94B-16807264557E}"/>
                </a:ext>
              </a:extLst>
            </p:cNvPr>
            <p:cNvCxnSpPr/>
            <p:nvPr/>
          </p:nvCxnSpPr>
          <p:spPr>
            <a:xfrm>
              <a:off x="218050" y="2878320"/>
              <a:ext cx="5526237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C6CAD14-6B58-4BC2-AAE0-0FC4C5AE5996}"/>
              </a:ext>
            </a:extLst>
          </p:cNvPr>
          <p:cNvGrpSpPr/>
          <p:nvPr/>
        </p:nvGrpSpPr>
        <p:grpSpPr>
          <a:xfrm>
            <a:off x="221236" y="1856684"/>
            <a:ext cx="11991755" cy="1754326"/>
            <a:chOff x="198900" y="1860198"/>
            <a:chExt cx="11991755" cy="175432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63BFA80-14DF-4374-B226-338B43AEED48}"/>
                </a:ext>
              </a:extLst>
            </p:cNvPr>
            <p:cNvSpPr txBox="1"/>
            <p:nvPr/>
          </p:nvSpPr>
          <p:spPr>
            <a:xfrm>
              <a:off x="5828348" y="1860198"/>
              <a:ext cx="636230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b="1" dirty="0"/>
                <a:t>Sub-word Models Struggle :</a:t>
              </a:r>
            </a:p>
            <a:p>
              <a:r>
                <a:rPr lang="ko-KR" altLang="en-US" dirty="0"/>
                <a:t>    ∨ </a:t>
              </a:r>
              <a:r>
                <a:rPr lang="en-US" altLang="ko-KR" dirty="0"/>
                <a:t>BERT struggles for large ranges (e.g., 52% accuracy </a:t>
              </a:r>
            </a:p>
            <a:p>
              <a:r>
                <a:rPr lang="en-US" altLang="ko-KR" dirty="0"/>
                <a:t>       for list maximum for [0, 9999]).</a:t>
              </a:r>
            </a:p>
            <a:p>
              <a:r>
                <a:rPr lang="en-US" altLang="ko-KR" b="1" dirty="0"/>
                <a:t>    </a:t>
              </a:r>
            </a:p>
            <a:p>
              <a:r>
                <a:rPr lang="en-US" altLang="ko-KR" b="1" dirty="0"/>
                <a:t>    </a:t>
              </a:r>
              <a:r>
                <a:rPr lang="ko-KR" altLang="en-US" dirty="0"/>
                <a:t>∨ </a:t>
              </a:r>
              <a:r>
                <a:rPr lang="en-US" altLang="ko-KR" dirty="0"/>
                <a:t>We suspect this results from sub-word pieces being a </a:t>
              </a:r>
            </a:p>
            <a:p>
              <a:r>
                <a:rPr lang="en-US" altLang="ko-KR" dirty="0"/>
                <a:t>       poor method to encode digits.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1D61BEA-6E8C-47AB-9A50-78F112F57396}"/>
                </a:ext>
              </a:extLst>
            </p:cNvPr>
            <p:cNvCxnSpPr/>
            <p:nvPr/>
          </p:nvCxnSpPr>
          <p:spPr>
            <a:xfrm>
              <a:off x="198900" y="3277226"/>
              <a:ext cx="552623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681727F-16E3-493E-906F-5E29B97EE640}"/>
              </a:ext>
            </a:extLst>
          </p:cNvPr>
          <p:cNvGrpSpPr/>
          <p:nvPr/>
        </p:nvGrpSpPr>
        <p:grpSpPr>
          <a:xfrm>
            <a:off x="221502" y="1858310"/>
            <a:ext cx="11976650" cy="4258284"/>
            <a:chOff x="222626" y="1854489"/>
            <a:chExt cx="11976650" cy="425828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A62E276-E5E8-4689-A56B-923AA3286211}"/>
                </a:ext>
              </a:extLst>
            </p:cNvPr>
            <p:cNvGrpSpPr/>
            <p:nvPr/>
          </p:nvGrpSpPr>
          <p:grpSpPr>
            <a:xfrm>
              <a:off x="222626" y="1854489"/>
              <a:ext cx="11976650" cy="4258284"/>
              <a:chOff x="211833" y="1847498"/>
              <a:chExt cx="11976650" cy="425828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528E800-71C6-4FC4-8CA3-73FD67CF28F5}"/>
                  </a:ext>
                </a:extLst>
              </p:cNvPr>
              <p:cNvSpPr txBox="1"/>
              <p:nvPr/>
            </p:nvSpPr>
            <p:spPr>
              <a:xfrm>
                <a:off x="5826176" y="1858465"/>
                <a:ext cx="6362307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b="1" dirty="0"/>
                  <a:t>Character-level Methods Dominate : </a:t>
                </a:r>
              </a:p>
              <a:p>
                <a:r>
                  <a:rPr lang="ko-KR" altLang="en-US" dirty="0"/>
                  <a:t>    ∨ 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Char-CNNs are the best architecture for capturing </a:t>
                </a:r>
              </a:p>
              <a:p>
                <a:r>
                  <a:rPr lang="en-US" altLang="ko-KR" dirty="0">
                    <a:solidFill>
                      <a:srgbClr val="C00000"/>
                    </a:solidFill>
                  </a:rPr>
                  <a:t>      numeracy.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</a:t>
                </a:r>
                <a:r>
                  <a:rPr lang="ko-KR" altLang="en-US" dirty="0"/>
                  <a:t>∨ </a:t>
                </a:r>
                <a:r>
                  <a:rPr lang="en-US" altLang="ko-KR" dirty="0"/>
                  <a:t>The </a:t>
                </a:r>
                <a:r>
                  <a:rPr lang="en-US" altLang="ko-KR" dirty="0" err="1"/>
                  <a:t>NAQANet</a:t>
                </a:r>
                <a:r>
                  <a:rPr lang="en-US" altLang="ko-KR" dirty="0"/>
                  <a:t> model without </a:t>
                </a:r>
                <a:r>
                  <a:rPr lang="en-US" altLang="ko-KR" dirty="0" err="1"/>
                  <a:t>GloVe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(only using its </a:t>
                </a:r>
              </a:p>
              <a:p>
                <a:r>
                  <a:rPr lang="en-US" altLang="ko-KR" dirty="0"/>
                  <a:t>     Char-CNN) and </a:t>
                </a:r>
                <a:r>
                  <a:rPr lang="en-US" altLang="ko-KR" dirty="0" err="1"/>
                  <a:t>ELMo</a:t>
                </a:r>
                <a:r>
                  <a:rPr lang="en-US" altLang="ko-KR" dirty="0"/>
                  <a:t> (uses a Char-CNN) are the </a:t>
                </a:r>
              </a:p>
              <a:p>
                <a:r>
                  <a:rPr lang="en-US" altLang="ko-KR" dirty="0"/>
                  <a:t>     strongest pre-trained methods, and a learned Char-</a:t>
                </a:r>
              </a:p>
              <a:p>
                <a:r>
                  <a:rPr lang="en-US" altLang="ko-KR" dirty="0"/>
                  <a:t>     CNN is the strongest method overall.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</a:t>
                </a:r>
                <a:r>
                  <a:rPr lang="ko-KR" altLang="en-US" dirty="0"/>
                  <a:t>∨ </a:t>
                </a:r>
                <a:r>
                  <a:rPr lang="en-US" altLang="ko-KR" dirty="0"/>
                  <a:t>The strength of the char level convolutions seems to </a:t>
                </a:r>
              </a:p>
              <a:p>
                <a:r>
                  <a:rPr lang="en-US" altLang="ko-KR" dirty="0"/>
                  <a:t>     lie in the architectural prior </a:t>
                </a:r>
                <a:r>
                  <a:rPr lang="ko-KR" altLang="en-US" dirty="0" err="1"/>
                  <a:t>ㅡ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an untrained Char-CNN </a:t>
                </a:r>
              </a:p>
              <a:p>
                <a:r>
                  <a:rPr lang="en-US" altLang="ko-KR" dirty="0"/>
                  <a:t>     is surprisingly competitive.</a:t>
                </a:r>
              </a:p>
              <a:p>
                <a:r>
                  <a:rPr lang="en-US" altLang="ko-KR" dirty="0"/>
                  <a:t>     Similar results have been shown for images : 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random </a:t>
                </a:r>
              </a:p>
              <a:p>
                <a:r>
                  <a:rPr lang="en-US" altLang="ko-KR" dirty="0">
                    <a:solidFill>
                      <a:srgbClr val="C00000"/>
                    </a:solidFill>
                  </a:rPr>
                  <a:t>     CNNs are powerful feature extractors. </a:t>
                </a:r>
              </a:p>
              <a:p>
                <a:r>
                  <a:rPr lang="en-US" altLang="ko-KR" dirty="0"/>
                  <a:t> </a:t>
                </a: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842BEDCE-972E-4A74-8735-FAAD93C28DA3}"/>
                  </a:ext>
                </a:extLst>
              </p:cNvPr>
              <p:cNvCxnSpPr/>
              <p:nvPr/>
            </p:nvCxnSpPr>
            <p:spPr>
              <a:xfrm>
                <a:off x="218049" y="1847498"/>
                <a:ext cx="5526237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C87DD3C1-60A2-47E9-AD9B-B79256D8DDCC}"/>
                  </a:ext>
                </a:extLst>
              </p:cNvPr>
              <p:cNvCxnSpPr/>
              <p:nvPr/>
            </p:nvCxnSpPr>
            <p:spPr>
              <a:xfrm>
                <a:off x="211833" y="3065300"/>
                <a:ext cx="5526237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227584A9-157D-4A10-8253-0C347CF0CA59}"/>
                  </a:ext>
                </a:extLst>
              </p:cNvPr>
              <p:cNvCxnSpPr/>
              <p:nvPr/>
            </p:nvCxnSpPr>
            <p:spPr>
              <a:xfrm>
                <a:off x="220222" y="3712651"/>
                <a:ext cx="5526237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15DB439-BDBB-403C-8D84-7527DDCA8536}"/>
                </a:ext>
              </a:extLst>
            </p:cNvPr>
            <p:cNvCxnSpPr/>
            <p:nvPr/>
          </p:nvCxnSpPr>
          <p:spPr>
            <a:xfrm>
              <a:off x="237000" y="4557842"/>
              <a:ext cx="5526237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4" name="TextBox 11">
            <a:extLst>
              <a:ext uri="{FF2B5EF4-FFF2-40B4-BE49-F238E27FC236}">
                <a16:creationId xmlns:a16="http://schemas.microsoft.com/office/drawing/2014/main" id="{C32B3622-34F4-42AE-B7D3-56579EACA52F}"/>
              </a:ext>
            </a:extLst>
          </p:cNvPr>
          <p:cNvSpPr txBox="1"/>
          <p:nvPr/>
        </p:nvSpPr>
        <p:spPr>
          <a:xfrm>
            <a:off x="11727810" y="6433914"/>
            <a:ext cx="54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15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84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70A16F8-CAB6-4178-B053-E52DFB0A5C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66F82-C289-46A8-BF3D-7AC664227D47}"/>
              </a:ext>
            </a:extLst>
          </p:cNvPr>
          <p:cNvSpPr txBox="1"/>
          <p:nvPr/>
        </p:nvSpPr>
        <p:spPr>
          <a:xfrm>
            <a:off x="1974252" y="2972636"/>
            <a:ext cx="8243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Introduction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6A50CBA-88CB-4A3C-BDB9-B3C185E16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2" y="364916"/>
            <a:ext cx="1459646" cy="965121"/>
          </a:xfrm>
          <a:prstGeom prst="rect">
            <a:avLst/>
          </a:prstGeom>
        </p:spPr>
      </p:pic>
      <p:sp>
        <p:nvSpPr>
          <p:cNvPr id="16" name="액자 15">
            <a:extLst>
              <a:ext uri="{FF2B5EF4-FFF2-40B4-BE49-F238E27FC236}">
                <a16:creationId xmlns:a16="http://schemas.microsoft.com/office/drawing/2014/main" id="{B7FCA591-4F9D-4442-8DE3-8A0D43DC2ECB}"/>
              </a:ext>
            </a:extLst>
          </p:cNvPr>
          <p:cNvSpPr/>
          <p:nvPr/>
        </p:nvSpPr>
        <p:spPr>
          <a:xfrm>
            <a:off x="185979" y="191619"/>
            <a:ext cx="1704813" cy="1311717"/>
          </a:xfrm>
          <a:prstGeom prst="frame">
            <a:avLst>
              <a:gd name="adj1" fmla="val 3993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B6BE2-A89D-4888-B34B-BEB54376EF55}"/>
              </a:ext>
            </a:extLst>
          </p:cNvPr>
          <p:cNvSpPr txBox="1"/>
          <p:nvPr/>
        </p:nvSpPr>
        <p:spPr>
          <a:xfrm>
            <a:off x="9991725" y="6468491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        김봉민</a:t>
            </a:r>
          </a:p>
        </p:txBody>
      </p:sp>
    </p:spTree>
    <p:extLst>
      <p:ext uri="{BB962C8B-B14F-4D97-AF65-F5344CB8AC3E}">
        <p14:creationId xmlns:p14="http://schemas.microsoft.com/office/powerpoint/2010/main" val="2046439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54260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2060"/>
                </a:solidFill>
              </a:rPr>
              <a:t>Result : Embeddings Capture Numeracy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C00000"/>
                </a:solidFill>
              </a:rPr>
              <a:t>Part 3.3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0BCB57D-14D4-45E9-87DD-567EA273F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7" y="925511"/>
            <a:ext cx="5829300" cy="463639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257D20E-01CA-4C5A-AF3C-4FD47C5E7032}"/>
              </a:ext>
            </a:extLst>
          </p:cNvPr>
          <p:cNvSpPr txBox="1"/>
          <p:nvPr/>
        </p:nvSpPr>
        <p:spPr>
          <a:xfrm>
            <a:off x="5826176" y="1858465"/>
            <a:ext cx="63623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A Linear Subspace Exists : </a:t>
            </a:r>
          </a:p>
          <a:p>
            <a:r>
              <a:rPr lang="ko-KR" altLang="en-US" dirty="0"/>
              <a:t>    ∨ </a:t>
            </a:r>
            <a:r>
              <a:rPr lang="en-US" altLang="ko-KR" dirty="0"/>
              <a:t>For small ranges on the decoding task (e.g., [0, 99]), </a:t>
            </a:r>
          </a:p>
          <a:p>
            <a:r>
              <a:rPr lang="en-US" altLang="ko-KR" dirty="0"/>
              <a:t>       a linear model is competitive, i.e., a linear subspace </a:t>
            </a:r>
          </a:p>
          <a:p>
            <a:r>
              <a:rPr lang="en-US" altLang="ko-KR" dirty="0"/>
              <a:t>       captures number magnitude. 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∨ </a:t>
            </a:r>
            <a:r>
              <a:rPr lang="en-US" altLang="ko-KR" dirty="0"/>
              <a:t>For larger ranges (e.g., [0, 999]), the linear model’s   </a:t>
            </a:r>
          </a:p>
          <a:p>
            <a:r>
              <a:rPr lang="en-US" altLang="ko-KR" dirty="0"/>
              <a:t>       performance degrades, especially for BERT.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0F1755-8225-44AE-A69B-725DBF734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67" y="1583227"/>
            <a:ext cx="4736939" cy="3318973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39D12653-D13F-4B04-AF7A-B3034BD7604A}"/>
              </a:ext>
            </a:extLst>
          </p:cNvPr>
          <p:cNvGrpSpPr/>
          <p:nvPr/>
        </p:nvGrpSpPr>
        <p:grpSpPr>
          <a:xfrm>
            <a:off x="211600" y="1862926"/>
            <a:ext cx="11973302" cy="2585323"/>
            <a:chOff x="211600" y="1862926"/>
            <a:chExt cx="11973302" cy="258532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3E2F16-4B76-459B-ACD3-43AF562CBAD6}"/>
                </a:ext>
              </a:extLst>
            </p:cNvPr>
            <p:cNvSpPr txBox="1"/>
            <p:nvPr/>
          </p:nvSpPr>
          <p:spPr>
            <a:xfrm>
              <a:off x="5822595" y="1862926"/>
              <a:ext cx="6362307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b="1" dirty="0"/>
                <a:t>Value Embedding Fails : </a:t>
              </a:r>
            </a:p>
            <a:p>
              <a:r>
                <a:rPr lang="ko-KR" altLang="en-US" dirty="0"/>
                <a:t>    ∨ </a:t>
              </a:r>
              <a:r>
                <a:rPr lang="en-US" altLang="ko-KR" dirty="0"/>
                <a:t>The Value Embedding method fails for large ranges. </a:t>
              </a:r>
            </a:p>
            <a:p>
              <a:r>
                <a:rPr lang="en-US" altLang="ko-KR" dirty="0"/>
                <a:t>       This is surprising as the embedding directly provides </a:t>
              </a:r>
            </a:p>
            <a:p>
              <a:r>
                <a:rPr lang="en-US" altLang="ko-KR" dirty="0"/>
                <a:t>       a number’s value, thus, the synthetic tasks should be </a:t>
              </a:r>
            </a:p>
            <a:p>
              <a:r>
                <a:rPr lang="en-US" altLang="ko-KR" dirty="0"/>
                <a:t>       easy to solve.</a:t>
              </a:r>
            </a:p>
            <a:p>
              <a:r>
                <a:rPr lang="ko-KR" altLang="en-US" dirty="0"/>
                <a:t>   </a:t>
              </a:r>
              <a:endParaRPr lang="en-US" altLang="ko-KR" dirty="0"/>
            </a:p>
            <a:p>
              <a:r>
                <a:rPr lang="en-US" altLang="ko-KR" dirty="0"/>
                <a:t>    </a:t>
              </a:r>
              <a:r>
                <a:rPr lang="ko-KR" altLang="en-US" dirty="0"/>
                <a:t>∨ </a:t>
              </a:r>
              <a:r>
                <a:rPr lang="en-US" altLang="ko-KR" dirty="0"/>
                <a:t>However, we had difficulty training models for large </a:t>
              </a:r>
            </a:p>
            <a:p>
              <a:r>
                <a:rPr lang="en-US" altLang="ko-KR" dirty="0"/>
                <a:t>       ranges, even when using numerous architecture </a:t>
              </a:r>
            </a:p>
            <a:p>
              <a:r>
                <a:rPr lang="en-US" altLang="ko-KR" dirty="0"/>
                <a:t>       variants and hyperparameters.</a:t>
              </a:r>
              <a:endParaRPr lang="en-US" altLang="ko-KR" b="1" dirty="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8D323633-346A-45C2-BA24-75A1969843C4}"/>
                </a:ext>
              </a:extLst>
            </p:cNvPr>
            <p:cNvCxnSpPr/>
            <p:nvPr/>
          </p:nvCxnSpPr>
          <p:spPr>
            <a:xfrm>
              <a:off x="211600" y="2234509"/>
              <a:ext cx="552623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" name="TextBox 11">
            <a:extLst>
              <a:ext uri="{FF2B5EF4-FFF2-40B4-BE49-F238E27FC236}">
                <a16:creationId xmlns:a16="http://schemas.microsoft.com/office/drawing/2014/main" id="{D8B462F4-A8B0-466D-B49F-4F0B2171FFBB}"/>
              </a:ext>
            </a:extLst>
          </p:cNvPr>
          <p:cNvSpPr txBox="1"/>
          <p:nvPr/>
        </p:nvSpPr>
        <p:spPr>
          <a:xfrm>
            <a:off x="11727810" y="6433914"/>
            <a:ext cx="54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16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60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54260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2060"/>
                </a:solidFill>
              </a:rPr>
              <a:t>Result : Embeddings Capture Numeracy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C00000"/>
                </a:solidFill>
              </a:rPr>
              <a:t>Part 3.3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4A5A6E-3E68-4F0F-B3FD-921AF938EF81}"/>
              </a:ext>
            </a:extLst>
          </p:cNvPr>
          <p:cNvSpPr txBox="1"/>
          <p:nvPr/>
        </p:nvSpPr>
        <p:spPr>
          <a:xfrm>
            <a:off x="6853672" y="1236132"/>
            <a:ext cx="52408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Words, Floats, and Negatives are Captured :</a:t>
            </a:r>
          </a:p>
          <a:p>
            <a:r>
              <a:rPr lang="ko-KR" altLang="en-US" dirty="0"/>
              <a:t>    ∨ </a:t>
            </a:r>
            <a:r>
              <a:rPr lang="en-US" altLang="ko-KR" dirty="0"/>
              <a:t>We probe the embeddings on word-form  </a:t>
            </a:r>
          </a:p>
          <a:p>
            <a:r>
              <a:rPr lang="en-US" altLang="ko-KR" dirty="0"/>
              <a:t>       numbers, floats, and negatives. 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∨ </a:t>
            </a:r>
            <a:r>
              <a:rPr lang="en-US" altLang="ko-KR" dirty="0"/>
              <a:t>The ordering of the different embedding </a:t>
            </a:r>
          </a:p>
          <a:p>
            <a:r>
              <a:rPr lang="en-US" altLang="ko-KR" dirty="0"/>
              <a:t>       methods according to performance is  </a:t>
            </a:r>
          </a:p>
          <a:p>
            <a:r>
              <a:rPr lang="en-US" altLang="ko-KR" dirty="0"/>
              <a:t>       also relatively consistent across the   </a:t>
            </a:r>
          </a:p>
          <a:p>
            <a:r>
              <a:rPr lang="en-US" altLang="ko-KR" dirty="0"/>
              <a:t>       different input types.</a:t>
            </a:r>
          </a:p>
          <a:p>
            <a:endParaRPr lang="en-US" altLang="ko-KR" b="1" dirty="0"/>
          </a:p>
          <a:p>
            <a:r>
              <a:rPr lang="en-US" altLang="ko-KR" b="1" dirty="0"/>
              <a:t>    </a:t>
            </a:r>
            <a:r>
              <a:rPr lang="ko-KR" altLang="en-US" dirty="0"/>
              <a:t>∨ </a:t>
            </a:r>
            <a:r>
              <a:rPr lang="en-US" altLang="ko-KR" dirty="0"/>
              <a:t>One notable exception is that BERT </a:t>
            </a:r>
          </a:p>
          <a:p>
            <a:r>
              <a:rPr lang="en-US" altLang="ko-KR" dirty="0"/>
              <a:t>       struggles on floats, which is likely a result </a:t>
            </a:r>
          </a:p>
          <a:p>
            <a:r>
              <a:rPr lang="en-US" altLang="ko-KR" dirty="0"/>
              <a:t>       of its sub-word pieces.</a:t>
            </a: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E25252-B27A-4A3F-9F96-F0EB4EDA7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15" y="1310083"/>
            <a:ext cx="6482757" cy="3774011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75DF658D-C123-4C92-9FC6-A50C5B22BE08}"/>
              </a:ext>
            </a:extLst>
          </p:cNvPr>
          <p:cNvGrpSpPr/>
          <p:nvPr/>
        </p:nvGrpSpPr>
        <p:grpSpPr>
          <a:xfrm>
            <a:off x="389143" y="2118200"/>
            <a:ext cx="6341599" cy="2828600"/>
            <a:chOff x="237000" y="686113"/>
            <a:chExt cx="6341599" cy="282860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59DCE0A-913F-4768-8B7E-79886F1B2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000" y="700085"/>
              <a:ext cx="3107188" cy="2814628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E4EB673-25FE-4367-8938-3D098DD70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92968" y="686113"/>
              <a:ext cx="2985631" cy="2828600"/>
            </a:xfrm>
            <a:prstGeom prst="rect">
              <a:avLst/>
            </a:prstGeom>
          </p:spPr>
        </p:pic>
      </p:grpSp>
      <p:sp>
        <p:nvSpPr>
          <p:cNvPr id="16" name="TextBox 11">
            <a:extLst>
              <a:ext uri="{FF2B5EF4-FFF2-40B4-BE49-F238E27FC236}">
                <a16:creationId xmlns:a16="http://schemas.microsoft.com/office/drawing/2014/main" id="{160B4252-CE6A-4F28-A5AF-7D462371E828}"/>
              </a:ext>
            </a:extLst>
          </p:cNvPr>
          <p:cNvSpPr txBox="1"/>
          <p:nvPr/>
        </p:nvSpPr>
        <p:spPr>
          <a:xfrm>
            <a:off x="11727810" y="6433914"/>
            <a:ext cx="54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17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51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54260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2060"/>
                </a:solidFill>
              </a:rPr>
              <a:t>Probing Models Struggle to Extrapolate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C00000"/>
                </a:solidFill>
              </a:rPr>
              <a:t>Part 3.4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4A5A6E-3E68-4F0F-B3FD-921AF938EF81}"/>
              </a:ext>
            </a:extLst>
          </p:cNvPr>
          <p:cNvSpPr txBox="1"/>
          <p:nvPr/>
        </p:nvSpPr>
        <p:spPr>
          <a:xfrm>
            <a:off x="237000" y="636786"/>
            <a:ext cx="116840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We found that </a:t>
            </a:r>
            <a:r>
              <a:rPr lang="en-US" altLang="ko-KR" dirty="0" err="1"/>
              <a:t>NAQANet</a:t>
            </a:r>
            <a:r>
              <a:rPr lang="en-US" altLang="ko-KR" dirty="0"/>
              <a:t> struggles to extrapolate to values outside the training range.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Is this an idiosyncrasy of </a:t>
            </a:r>
            <a:r>
              <a:rPr lang="en-US" altLang="ko-KR" dirty="0" err="1"/>
              <a:t>NAQANet</a:t>
            </a:r>
            <a:r>
              <a:rPr lang="en-US" altLang="ko-KR" dirty="0"/>
              <a:t> or is it a more general problem 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We train models on a specific integer range and test them on values greater than the largest training number and smaller than the smallest training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D6DAD474-8BD9-47E1-A4A4-996CCDC2DD6F}"/>
              </a:ext>
            </a:extLst>
          </p:cNvPr>
          <p:cNvSpPr txBox="1"/>
          <p:nvPr/>
        </p:nvSpPr>
        <p:spPr>
          <a:xfrm>
            <a:off x="11727810" y="6433914"/>
            <a:ext cx="54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18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350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54260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2060"/>
                </a:solidFill>
              </a:rPr>
              <a:t>Probing Models Struggle to Extrapolate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C00000"/>
                </a:solidFill>
              </a:rPr>
              <a:t>Part 3.4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4A5A6E-3E68-4F0F-B3FD-921AF938EF81}"/>
              </a:ext>
            </a:extLst>
          </p:cNvPr>
          <p:cNvSpPr txBox="1"/>
          <p:nvPr/>
        </p:nvSpPr>
        <p:spPr>
          <a:xfrm>
            <a:off x="237000" y="636786"/>
            <a:ext cx="11684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Extrapolation for Decoding and Addition</a:t>
            </a:r>
          </a:p>
          <a:p>
            <a:r>
              <a:rPr lang="en-US" altLang="ko-KR" b="1" dirty="0"/>
              <a:t>    </a:t>
            </a:r>
            <a:r>
              <a:rPr lang="ko-KR" altLang="en-US" dirty="0"/>
              <a:t>∨ </a:t>
            </a:r>
            <a:r>
              <a:rPr lang="en-US" altLang="ko-KR" dirty="0"/>
              <a:t>Figure 1 shows the predictions for models trained on 80% of the values from [-500, 500] and tested on </a:t>
            </a:r>
          </a:p>
          <a:p>
            <a:r>
              <a:rPr lang="en-US" altLang="ko-KR" dirty="0"/>
              <a:t>      held-out numbers in the range [-2000, 2000] for six embedding types.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86582E5-9B30-4E56-87AF-F4827B8CB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987" y="1726656"/>
            <a:ext cx="5796026" cy="4264730"/>
          </a:xfrm>
          <a:prstGeom prst="rect">
            <a:avLst/>
          </a:prstGeom>
        </p:spPr>
      </p:pic>
      <p:sp>
        <p:nvSpPr>
          <p:cNvPr id="16" name="TextBox 11">
            <a:extLst>
              <a:ext uri="{FF2B5EF4-FFF2-40B4-BE49-F238E27FC236}">
                <a16:creationId xmlns:a16="http://schemas.microsoft.com/office/drawing/2014/main" id="{BFD7CA04-2BF3-48F5-9F71-BFA206E0D323}"/>
              </a:ext>
            </a:extLst>
          </p:cNvPr>
          <p:cNvSpPr txBox="1"/>
          <p:nvPr/>
        </p:nvSpPr>
        <p:spPr>
          <a:xfrm>
            <a:off x="11727810" y="6433914"/>
            <a:ext cx="54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19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010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54260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2060"/>
                </a:solidFill>
              </a:rPr>
              <a:t>Probing Models Struggle to Extrapolate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C00000"/>
                </a:solidFill>
              </a:rPr>
              <a:t>Part 3.4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4A5A6E-3E68-4F0F-B3FD-921AF938EF81}"/>
              </a:ext>
            </a:extLst>
          </p:cNvPr>
          <p:cNvSpPr txBox="1"/>
          <p:nvPr/>
        </p:nvSpPr>
        <p:spPr>
          <a:xfrm>
            <a:off x="237000" y="636786"/>
            <a:ext cx="116840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Extrapolation for List Maximum</a:t>
            </a:r>
          </a:p>
          <a:p>
            <a:r>
              <a:rPr lang="en-US" altLang="ko-KR" b="1" dirty="0"/>
              <a:t>    </a:t>
            </a:r>
            <a:r>
              <a:rPr lang="ko-KR" altLang="en-US" dirty="0"/>
              <a:t>∨ </a:t>
            </a:r>
            <a:r>
              <a:rPr lang="en-US" altLang="ko-KR" dirty="0"/>
              <a:t>For the list maximum task, accuracies are closer to those in the interpolation setting, however, they still </a:t>
            </a:r>
          </a:p>
          <a:p>
            <a:r>
              <a:rPr lang="en-US" altLang="ko-KR" dirty="0"/>
              <a:t>       fall short.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∨ </a:t>
            </a:r>
            <a:r>
              <a:rPr lang="en-US" altLang="ko-KR" dirty="0"/>
              <a:t>Table 7 shows the accuracy for models trained on the integer range </a:t>
            </a:r>
            <a:r>
              <a:rPr lang="en-US" altLang="ko-KR" dirty="0">
                <a:solidFill>
                  <a:srgbClr val="C00000"/>
                </a:solidFill>
              </a:rPr>
              <a:t>[0, 150] </a:t>
            </a:r>
            <a:r>
              <a:rPr lang="en-US" altLang="ko-KR" dirty="0"/>
              <a:t>and tested on the ranges </a:t>
            </a:r>
          </a:p>
          <a:p>
            <a:r>
              <a:rPr lang="en-US" altLang="ko-KR" dirty="0"/>
              <a:t>       </a:t>
            </a:r>
            <a:r>
              <a:rPr lang="en-US" altLang="ko-KR" dirty="0">
                <a:solidFill>
                  <a:srgbClr val="C00000"/>
                </a:solidFill>
              </a:rPr>
              <a:t>[151, 160], [151, 180]</a:t>
            </a:r>
            <a:r>
              <a:rPr lang="en-US" altLang="ko-KR" dirty="0"/>
              <a:t>, and </a:t>
            </a:r>
            <a:r>
              <a:rPr lang="en-US" altLang="ko-KR" dirty="0">
                <a:solidFill>
                  <a:srgbClr val="C00000"/>
                </a:solidFill>
              </a:rPr>
              <a:t>[151, 200]</a:t>
            </a:r>
            <a:r>
              <a:rPr lang="en-US" altLang="ko-KR" dirty="0"/>
              <a:t>;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/>
              <a:t>all methods struggle, especially token vectors.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247465-DFA0-485F-AE80-4BEB8C541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214" y="2685044"/>
            <a:ext cx="3616023" cy="33313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0C99B0D-688D-42F3-AB7B-7AEAB33F3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41255"/>
            <a:ext cx="4793603" cy="1344238"/>
          </a:xfrm>
          <a:prstGeom prst="rect">
            <a:avLst/>
          </a:prstGeom>
        </p:spPr>
      </p:pic>
      <p:sp>
        <p:nvSpPr>
          <p:cNvPr id="16" name="TextBox 11">
            <a:extLst>
              <a:ext uri="{FF2B5EF4-FFF2-40B4-BE49-F238E27FC236}">
                <a16:creationId xmlns:a16="http://schemas.microsoft.com/office/drawing/2014/main" id="{C84090A0-0150-4526-8B07-4E1BC9A78B28}"/>
              </a:ext>
            </a:extLst>
          </p:cNvPr>
          <p:cNvSpPr txBox="1"/>
          <p:nvPr/>
        </p:nvSpPr>
        <p:spPr>
          <a:xfrm>
            <a:off x="11727810" y="6433914"/>
            <a:ext cx="54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20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634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54260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2060"/>
                </a:solidFill>
              </a:rPr>
              <a:t>Probing Models Struggle to Extrapolate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C00000"/>
                </a:solidFill>
              </a:rPr>
              <a:t>Part 3.4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4A5A6E-3E68-4F0F-B3FD-921AF938EF81}"/>
              </a:ext>
            </a:extLst>
          </p:cNvPr>
          <p:cNvSpPr txBox="1"/>
          <p:nvPr/>
        </p:nvSpPr>
        <p:spPr>
          <a:xfrm>
            <a:off x="237000" y="636786"/>
            <a:ext cx="116840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Augmenting Data to Aid Extrapolation</a:t>
            </a:r>
          </a:p>
          <a:p>
            <a:r>
              <a:rPr lang="en-US" altLang="ko-KR" b="1" dirty="0"/>
              <a:t>    </a:t>
            </a:r>
            <a:r>
              <a:rPr lang="ko-KR" altLang="en-US" dirty="0"/>
              <a:t>∨ </a:t>
            </a:r>
            <a:r>
              <a:rPr lang="en-US" altLang="ko-KR" dirty="0"/>
              <a:t>Of course, in many real-word tasks it is possible to ameliorate these extrapolation failures by </a:t>
            </a:r>
          </a:p>
          <a:p>
            <a:r>
              <a:rPr lang="en-US" altLang="ko-KR" dirty="0"/>
              <a:t>       augmenting the training data. 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∨ </a:t>
            </a:r>
            <a:r>
              <a:rPr lang="en-US" altLang="ko-KR" dirty="0"/>
              <a:t>We apply this idea to aid in training </a:t>
            </a:r>
            <a:r>
              <a:rPr lang="en-US" altLang="ko-KR" dirty="0" err="1"/>
              <a:t>NAQANet</a:t>
            </a:r>
            <a:r>
              <a:rPr lang="en-US" altLang="ko-KR" dirty="0"/>
              <a:t> for DROP.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∨ </a:t>
            </a:r>
            <a:r>
              <a:rPr lang="en-US" altLang="ko-KR" dirty="0"/>
              <a:t>For each superlative and comparative example, we duplicate the example and modify the numbers in its </a:t>
            </a:r>
          </a:p>
          <a:p>
            <a:r>
              <a:rPr lang="en-US" altLang="ko-KR" dirty="0"/>
              <a:t>       paragraph using the Add and Multiply techniques described in Section 2.5.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4EEE98-18D2-4911-A362-4E3D8AF29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123" y="3161718"/>
            <a:ext cx="10187754" cy="2414588"/>
          </a:xfrm>
          <a:prstGeom prst="rect">
            <a:avLst/>
          </a:prstGeom>
        </p:spPr>
      </p:pic>
      <p:sp>
        <p:nvSpPr>
          <p:cNvPr id="10" name="TextBox 11">
            <a:extLst>
              <a:ext uri="{FF2B5EF4-FFF2-40B4-BE49-F238E27FC236}">
                <a16:creationId xmlns:a16="http://schemas.microsoft.com/office/drawing/2014/main" id="{38E3B31A-509D-4170-A0EE-409A1B48B062}"/>
              </a:ext>
            </a:extLst>
          </p:cNvPr>
          <p:cNvSpPr txBox="1"/>
          <p:nvPr/>
        </p:nvSpPr>
        <p:spPr>
          <a:xfrm>
            <a:off x="11727810" y="6433914"/>
            <a:ext cx="54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21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223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70A16F8-CAB6-4178-B053-E52DFB0A5C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66F82-C289-46A8-BF3D-7AC664227D47}"/>
              </a:ext>
            </a:extLst>
          </p:cNvPr>
          <p:cNvSpPr txBox="1"/>
          <p:nvPr/>
        </p:nvSpPr>
        <p:spPr>
          <a:xfrm>
            <a:off x="1974252" y="2972636"/>
            <a:ext cx="8243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Conclusion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6A50CBA-88CB-4A3C-BDB9-B3C185E16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2" y="364916"/>
            <a:ext cx="1459646" cy="965121"/>
          </a:xfrm>
          <a:prstGeom prst="rect">
            <a:avLst/>
          </a:prstGeom>
        </p:spPr>
      </p:pic>
      <p:sp>
        <p:nvSpPr>
          <p:cNvPr id="16" name="액자 15">
            <a:extLst>
              <a:ext uri="{FF2B5EF4-FFF2-40B4-BE49-F238E27FC236}">
                <a16:creationId xmlns:a16="http://schemas.microsoft.com/office/drawing/2014/main" id="{B7FCA591-4F9D-4442-8DE3-8A0D43DC2ECB}"/>
              </a:ext>
            </a:extLst>
          </p:cNvPr>
          <p:cNvSpPr/>
          <p:nvPr/>
        </p:nvSpPr>
        <p:spPr>
          <a:xfrm>
            <a:off x="185979" y="191619"/>
            <a:ext cx="1704813" cy="1311717"/>
          </a:xfrm>
          <a:prstGeom prst="frame">
            <a:avLst>
              <a:gd name="adj1" fmla="val 3993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B6BE2-A89D-4888-B34B-BEB54376EF55}"/>
              </a:ext>
            </a:extLst>
          </p:cNvPr>
          <p:cNvSpPr txBox="1"/>
          <p:nvPr/>
        </p:nvSpPr>
        <p:spPr>
          <a:xfrm>
            <a:off x="9991725" y="6468491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        김봉민</a:t>
            </a:r>
          </a:p>
        </p:txBody>
      </p:sp>
    </p:spTree>
    <p:extLst>
      <p:ext uri="{BB962C8B-B14F-4D97-AF65-F5344CB8AC3E}">
        <p14:creationId xmlns:p14="http://schemas.microsoft.com/office/powerpoint/2010/main" val="2767923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2060"/>
                </a:solidFill>
              </a:rPr>
              <a:t>Conclusion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C00000"/>
                </a:solidFill>
              </a:rPr>
              <a:t>Part 4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4A5A6E-3E68-4F0F-B3FD-921AF938EF81}"/>
              </a:ext>
            </a:extLst>
          </p:cNvPr>
          <p:cNvSpPr txBox="1"/>
          <p:nvPr/>
        </p:nvSpPr>
        <p:spPr>
          <a:xfrm>
            <a:off x="237000" y="636786"/>
            <a:ext cx="116840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How much do NLP models know about numbers?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By digging into a surprisingly successful model on a numerical reasoning dataset (DROP), we discover that pre-trained token representations naturally encode numeracy.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We analyze the limits of this numeracy, finding that CNNs are a particularly good prior and that it is difficult for neural models to extrapolate beyond the values seen during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There are still many fruitful areas for future research, including discovering why numeracy naturally emerges in embeddings, and what other properties are similarly emergent.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CC5AC4ED-7C3D-4241-83AE-1825EDD70CB2}"/>
              </a:ext>
            </a:extLst>
          </p:cNvPr>
          <p:cNvSpPr txBox="1"/>
          <p:nvPr/>
        </p:nvSpPr>
        <p:spPr>
          <a:xfrm>
            <a:off x="11727810" y="6442303"/>
            <a:ext cx="54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22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4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2060"/>
                </a:solidFill>
              </a:rPr>
              <a:t>Introduction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1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87465" y="6425525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4A5A6E-3E68-4F0F-B3FD-921AF938EF81}"/>
              </a:ext>
            </a:extLst>
          </p:cNvPr>
          <p:cNvSpPr txBox="1"/>
          <p:nvPr/>
        </p:nvSpPr>
        <p:spPr>
          <a:xfrm>
            <a:off x="237000" y="829733"/>
            <a:ext cx="1168406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Neural NLP models have become the de-facto standard tool across language understanding tasks, even solving basic reading comprehension and textual entailment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Despite this, existing models are incapable of complex forms of reasoning, in particular</a:t>
            </a:r>
            <a:r>
              <a:rPr lang="en-US" altLang="ko-KR" b="1" dirty="0"/>
              <a:t>, we focus on the ability to reason numerically.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Recent datasets such as DROP, EQUATE, or Mathematics Questions test numerical reasoning; they contain examples which require </a:t>
            </a:r>
            <a:r>
              <a:rPr lang="en-US" altLang="ko-KR" b="1" dirty="0"/>
              <a:t>comparing</a:t>
            </a:r>
            <a:r>
              <a:rPr lang="en-US" altLang="ko-KR" dirty="0"/>
              <a:t>, </a:t>
            </a:r>
            <a:r>
              <a:rPr lang="en-US" altLang="ko-KR" b="1" dirty="0"/>
              <a:t>sorting</a:t>
            </a:r>
            <a:r>
              <a:rPr lang="en-US" altLang="ko-KR" dirty="0"/>
              <a:t>, and </a:t>
            </a:r>
            <a:r>
              <a:rPr lang="en-US" altLang="ko-KR" b="1" dirty="0"/>
              <a:t>adding numbers </a:t>
            </a:r>
            <a:r>
              <a:rPr lang="en-US" altLang="ko-KR" dirty="0"/>
              <a:t>in natural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We</a:t>
            </a:r>
            <a:r>
              <a:rPr lang="ko-KR" altLang="en-US" dirty="0"/>
              <a:t> </a:t>
            </a:r>
            <a:r>
              <a:rPr lang="en-US" altLang="ko-KR" dirty="0"/>
              <a:t>begin</a:t>
            </a:r>
            <a:r>
              <a:rPr lang="ko-KR" altLang="en-US" dirty="0"/>
              <a:t> </a:t>
            </a:r>
            <a:r>
              <a:rPr lang="en-US" altLang="ko-KR" dirty="0"/>
              <a:t>by</a:t>
            </a:r>
            <a:r>
              <a:rPr lang="ko-KR" altLang="en-US" dirty="0"/>
              <a:t> </a:t>
            </a:r>
            <a:r>
              <a:rPr lang="en-US" altLang="ko-KR" dirty="0"/>
              <a:t>analyzing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state-of-the-art </a:t>
            </a:r>
            <a:r>
              <a:rPr lang="en-US" altLang="ko-KR" b="1" dirty="0" err="1"/>
              <a:t>NAQANet</a:t>
            </a:r>
            <a:r>
              <a:rPr lang="en-US" altLang="ko-KR" dirty="0"/>
              <a:t>(Numerically-Augmented </a:t>
            </a:r>
            <a:r>
              <a:rPr lang="en-US" altLang="ko-KR" dirty="0" err="1"/>
              <a:t>QANet</a:t>
            </a:r>
            <a:r>
              <a:rPr lang="en-US" altLang="ko-KR" dirty="0"/>
              <a:t>) model for </a:t>
            </a:r>
            <a:r>
              <a:rPr lang="en-US" altLang="ko-KR" b="1" dirty="0"/>
              <a:t>DROP</a:t>
            </a:r>
            <a:r>
              <a:rPr lang="ko-KR" altLang="en-US" dirty="0"/>
              <a:t> </a:t>
            </a:r>
            <a:r>
              <a:rPr lang="en-US" altLang="ko-KR" dirty="0"/>
              <a:t>testing it on a subset of questions that evaluate numerical reasoning.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7030A0"/>
                </a:solidFill>
              </a:rPr>
              <a:t>To our surprise, the model exhibits excellent numerical reasoning 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6743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2060"/>
                </a:solidFill>
              </a:rPr>
              <a:t>Introduction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1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87465" y="6425525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4A5A6E-3E68-4F0F-B3FD-921AF938EF81}"/>
              </a:ext>
            </a:extLst>
          </p:cNvPr>
          <p:cNvSpPr txBox="1"/>
          <p:nvPr/>
        </p:nvSpPr>
        <p:spPr>
          <a:xfrm>
            <a:off x="237000" y="829733"/>
            <a:ext cx="116840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We are especially intrigued by the model’s ability to learn numeracy, i.e., </a:t>
            </a:r>
            <a:r>
              <a:rPr lang="en-US" altLang="ko-KR" dirty="0">
                <a:solidFill>
                  <a:srgbClr val="7030A0"/>
                </a:solidFill>
              </a:rPr>
              <a:t>how does the model know the value of a number given its embedding?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To understand how numeracy emerges, we probe token embedding methods (e.g., BERT, </a:t>
            </a:r>
            <a:r>
              <a:rPr lang="en-US" altLang="ko-KR" dirty="0" err="1"/>
              <a:t>GloVe</a:t>
            </a:r>
            <a:r>
              <a:rPr lang="en-US" altLang="ko-KR" dirty="0"/>
              <a:t>) using </a:t>
            </a:r>
            <a:r>
              <a:rPr lang="en-US" altLang="ko-KR" dirty="0">
                <a:solidFill>
                  <a:srgbClr val="C00000"/>
                </a:solidFill>
              </a:rPr>
              <a:t>synthetic list maximum, number decoding, and addition tasks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We</a:t>
            </a:r>
            <a:r>
              <a:rPr lang="ko-KR" altLang="en-US" dirty="0"/>
              <a:t> </a:t>
            </a:r>
            <a:r>
              <a:rPr lang="en-US" altLang="ko-KR" dirty="0"/>
              <a:t>find</a:t>
            </a:r>
            <a:r>
              <a:rPr lang="ko-KR" altLang="en-US" dirty="0"/>
              <a:t> </a:t>
            </a:r>
            <a:r>
              <a:rPr lang="en-US" altLang="ko-KR" dirty="0"/>
              <a:t>that</a:t>
            </a:r>
            <a:r>
              <a:rPr lang="ko-KR" altLang="en-US" dirty="0"/>
              <a:t> </a:t>
            </a:r>
            <a:r>
              <a:rPr lang="en-US" altLang="ko-KR" dirty="0"/>
              <a:t>all</a:t>
            </a:r>
            <a:r>
              <a:rPr lang="ko-KR" altLang="en-US" dirty="0"/>
              <a:t> </a:t>
            </a:r>
            <a:r>
              <a:rPr lang="en-US" altLang="ko-KR" dirty="0"/>
              <a:t>widely-used</a:t>
            </a:r>
            <a:r>
              <a:rPr lang="ko-KR" altLang="en-US" dirty="0"/>
              <a:t> </a:t>
            </a:r>
            <a:r>
              <a:rPr lang="en-US" altLang="ko-KR" dirty="0"/>
              <a:t>pre-trained</a:t>
            </a:r>
            <a:r>
              <a:rPr lang="ko-KR" altLang="en-US" dirty="0"/>
              <a:t> </a:t>
            </a:r>
            <a:r>
              <a:rPr lang="en-US" altLang="ko-KR" dirty="0"/>
              <a:t>embeddings,</a:t>
            </a:r>
            <a:r>
              <a:rPr lang="ko-KR" altLang="en-US" dirty="0"/>
              <a:t> </a:t>
            </a:r>
            <a:r>
              <a:rPr lang="en-US" altLang="ko-KR" dirty="0"/>
              <a:t>e.g.,</a:t>
            </a:r>
            <a:r>
              <a:rPr lang="ko-KR" altLang="en-US" dirty="0"/>
              <a:t> </a:t>
            </a:r>
            <a:r>
              <a:rPr lang="en-US" altLang="ko-KR" dirty="0" err="1"/>
              <a:t>ELMo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BERT, and </a:t>
            </a:r>
            <a:r>
              <a:rPr lang="en-US" altLang="ko-KR" dirty="0" err="1"/>
              <a:t>GloVe</a:t>
            </a:r>
            <a:r>
              <a:rPr lang="en-US" altLang="ko-KR" dirty="0"/>
              <a:t>, capture numeracy.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Among all embeddings, </a:t>
            </a:r>
            <a:r>
              <a:rPr lang="en-US" altLang="ko-KR" dirty="0">
                <a:solidFill>
                  <a:srgbClr val="002060"/>
                </a:solidFill>
              </a:rPr>
              <a:t>character level methods exhibit stronger numeracy than word and sub-word-level methods</a:t>
            </a:r>
            <a:r>
              <a:rPr lang="en-US" altLang="ko-KR" dirty="0"/>
              <a:t> (e.g., </a:t>
            </a:r>
            <a:r>
              <a:rPr lang="en-US" altLang="ko-KR" dirty="0" err="1"/>
              <a:t>ELMo</a:t>
            </a:r>
            <a:r>
              <a:rPr lang="en-US" altLang="ko-KR" dirty="0"/>
              <a:t> excels while BERT struggles).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806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70A16F8-CAB6-4178-B053-E52DFB0A5C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66F82-C289-46A8-BF3D-7AC664227D47}"/>
              </a:ext>
            </a:extLst>
          </p:cNvPr>
          <p:cNvSpPr txBox="1"/>
          <p:nvPr/>
        </p:nvSpPr>
        <p:spPr>
          <a:xfrm>
            <a:off x="1974252" y="2972636"/>
            <a:ext cx="8243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Numeracy Case Study : DROP QA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6A50CBA-88CB-4A3C-BDB9-B3C185E16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2" y="364916"/>
            <a:ext cx="1459646" cy="965121"/>
          </a:xfrm>
          <a:prstGeom prst="rect">
            <a:avLst/>
          </a:prstGeom>
        </p:spPr>
      </p:pic>
      <p:sp>
        <p:nvSpPr>
          <p:cNvPr id="16" name="액자 15">
            <a:extLst>
              <a:ext uri="{FF2B5EF4-FFF2-40B4-BE49-F238E27FC236}">
                <a16:creationId xmlns:a16="http://schemas.microsoft.com/office/drawing/2014/main" id="{B7FCA591-4F9D-4442-8DE3-8A0D43DC2ECB}"/>
              </a:ext>
            </a:extLst>
          </p:cNvPr>
          <p:cNvSpPr/>
          <p:nvPr/>
        </p:nvSpPr>
        <p:spPr>
          <a:xfrm>
            <a:off x="185979" y="191619"/>
            <a:ext cx="1704813" cy="1311717"/>
          </a:xfrm>
          <a:prstGeom prst="frame">
            <a:avLst>
              <a:gd name="adj1" fmla="val 3993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B6BE2-A89D-4888-B34B-BEB54376EF55}"/>
              </a:ext>
            </a:extLst>
          </p:cNvPr>
          <p:cNvSpPr txBox="1"/>
          <p:nvPr/>
        </p:nvSpPr>
        <p:spPr>
          <a:xfrm>
            <a:off x="9991725" y="6468491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        김봉민</a:t>
            </a:r>
          </a:p>
        </p:txBody>
      </p:sp>
    </p:spTree>
    <p:extLst>
      <p:ext uri="{BB962C8B-B14F-4D97-AF65-F5344CB8AC3E}">
        <p14:creationId xmlns:p14="http://schemas.microsoft.com/office/powerpoint/2010/main" val="1604332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2060"/>
                </a:solidFill>
              </a:rPr>
              <a:t>Numeracy Case Study : DROP QA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C00000"/>
                </a:solidFill>
              </a:rPr>
              <a:t>Part 2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87465" y="6425525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4A5A6E-3E68-4F0F-B3FD-921AF938EF81}"/>
              </a:ext>
            </a:extLst>
          </p:cNvPr>
          <p:cNvSpPr txBox="1"/>
          <p:nvPr/>
        </p:nvSpPr>
        <p:spPr>
          <a:xfrm>
            <a:off x="237000" y="829733"/>
            <a:ext cx="11684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This section examines the state-of-the-art model for DROP by investigating its accuracy on questions that require numerical reasoning.</a:t>
            </a:r>
          </a:p>
        </p:txBody>
      </p:sp>
    </p:spTree>
    <p:extLst>
      <p:ext uri="{BB962C8B-B14F-4D97-AF65-F5344CB8AC3E}">
        <p14:creationId xmlns:p14="http://schemas.microsoft.com/office/powerpoint/2010/main" val="2946157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54260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2060"/>
                </a:solidFill>
              </a:rPr>
              <a:t>DROP Dataset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C00000"/>
                </a:solidFill>
              </a:rPr>
              <a:t>Part 2.1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87465" y="6425525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4A5A6E-3E68-4F0F-B3FD-921AF938EF81}"/>
              </a:ext>
            </a:extLst>
          </p:cNvPr>
          <p:cNvSpPr txBox="1"/>
          <p:nvPr/>
        </p:nvSpPr>
        <p:spPr>
          <a:xfrm>
            <a:off x="5605198" y="944388"/>
            <a:ext cx="63242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DROP is a reading comprehension dataset that tests </a:t>
            </a:r>
            <a:r>
              <a:rPr lang="en-US" altLang="ko-KR" dirty="0">
                <a:solidFill>
                  <a:srgbClr val="C00000"/>
                </a:solidFill>
              </a:rPr>
              <a:t>numerical reasoning operations such as counting, sorting, and addition.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only supervision provided is the question-answer pairs, i.e., a model must learn to reason numerically while simultaneously learning to read and comprehend.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4527086-9A51-4D19-91D9-1B7CCE424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85" y="944388"/>
            <a:ext cx="4997152" cy="492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5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54260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 err="1">
                <a:solidFill>
                  <a:srgbClr val="002060"/>
                </a:solidFill>
              </a:rPr>
              <a:t>NAQANet</a:t>
            </a:r>
            <a:r>
              <a:rPr lang="en-US" altLang="ko-KR" sz="2800" dirty="0">
                <a:solidFill>
                  <a:srgbClr val="002060"/>
                </a:solidFill>
              </a:rPr>
              <a:t> Model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C00000"/>
                </a:solidFill>
              </a:rPr>
              <a:t>Part 2.2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87465" y="6425525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4A5A6E-3E68-4F0F-B3FD-921AF938EF81}"/>
              </a:ext>
            </a:extLst>
          </p:cNvPr>
          <p:cNvSpPr txBox="1"/>
          <p:nvPr/>
        </p:nvSpPr>
        <p:spPr>
          <a:xfrm>
            <a:off x="237000" y="829733"/>
            <a:ext cx="116840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Modeling approaches for DROP include both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semantic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parsing </a:t>
            </a:r>
            <a:r>
              <a:rPr lang="en-US" altLang="ko-KR" dirty="0"/>
              <a:t>and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reading comprehension</a:t>
            </a:r>
            <a:r>
              <a:rPr lang="en-US" altLang="ko-KR" dirty="0"/>
              <a:t>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We focus on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the latter</a:t>
            </a:r>
            <a:r>
              <a:rPr lang="en-US" altLang="ko-KR" dirty="0"/>
              <a:t>, specifically on Numerically-augmented </a:t>
            </a:r>
            <a:r>
              <a:rPr lang="en-US" altLang="ko-KR" dirty="0" err="1"/>
              <a:t>QANet</a:t>
            </a:r>
            <a:r>
              <a:rPr lang="en-US" altLang="ko-KR" dirty="0"/>
              <a:t>, the current state-of-the-art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Words and numbers are represented as the </a:t>
            </a:r>
            <a:r>
              <a:rPr lang="en-US" altLang="ko-KR" dirty="0">
                <a:solidFill>
                  <a:srgbClr val="7030A0"/>
                </a:solidFill>
              </a:rPr>
              <a:t>concatenation</a:t>
            </a:r>
            <a:r>
              <a:rPr lang="en-US" altLang="ko-KR" dirty="0"/>
              <a:t> of </a:t>
            </a:r>
            <a:r>
              <a:rPr lang="en-US" altLang="ko-KR" dirty="0" err="1">
                <a:solidFill>
                  <a:srgbClr val="C00000"/>
                </a:solidFill>
              </a:rPr>
              <a:t>GloVe</a:t>
            </a:r>
            <a:r>
              <a:rPr lang="en-US" altLang="ko-KR" dirty="0">
                <a:solidFill>
                  <a:srgbClr val="C00000"/>
                </a:solidFill>
              </a:rPr>
              <a:t> embeddings</a:t>
            </a:r>
            <a:r>
              <a:rPr lang="en-US" altLang="ko-KR" dirty="0"/>
              <a:t> and the output of a </a:t>
            </a:r>
            <a:r>
              <a:rPr lang="en-US" altLang="ko-KR" dirty="0">
                <a:solidFill>
                  <a:srgbClr val="C00000"/>
                </a:solidFill>
              </a:rPr>
              <a:t>character-level CNN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model contains no auxiliary components for representing number magnitude or performing explicit comparisons.</a:t>
            </a:r>
          </a:p>
        </p:txBody>
      </p:sp>
    </p:spTree>
    <p:extLst>
      <p:ext uri="{BB962C8B-B14F-4D97-AF65-F5344CB8AC3E}">
        <p14:creationId xmlns:p14="http://schemas.microsoft.com/office/powerpoint/2010/main" val="3877233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54260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2060"/>
                </a:solidFill>
              </a:rPr>
              <a:t>Comparative and Superlative Questions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C00000"/>
                </a:solidFill>
              </a:rPr>
              <a:t>Part 2.3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87465" y="6425525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4A5A6E-3E68-4F0F-B3FD-921AF938EF81}"/>
              </a:ext>
            </a:extLst>
          </p:cNvPr>
          <p:cNvSpPr txBox="1"/>
          <p:nvPr/>
        </p:nvSpPr>
        <p:spPr>
          <a:xfrm>
            <a:off x="237000" y="829733"/>
            <a:ext cx="116840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We focus on questions that </a:t>
            </a:r>
            <a:r>
              <a:rPr lang="en-US" altLang="ko-KR" dirty="0" err="1"/>
              <a:t>NAQANet</a:t>
            </a:r>
            <a:r>
              <a:rPr lang="en-US" altLang="ko-KR" dirty="0"/>
              <a:t> requires numeracy to answer, namely </a:t>
            </a:r>
            <a:r>
              <a:rPr lang="en-US" altLang="ko-KR" dirty="0">
                <a:solidFill>
                  <a:srgbClr val="C00000"/>
                </a:solidFill>
              </a:rPr>
              <a:t>Comparative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rgbClr val="C00000"/>
                </a:solidFill>
              </a:rPr>
              <a:t>Superlative</a:t>
            </a:r>
            <a:r>
              <a:rPr lang="en-US" altLang="ko-KR" dirty="0"/>
              <a:t> questions.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Comparative questions probe a model’s understanding of quantities or events that are </a:t>
            </a:r>
            <a:r>
              <a:rPr lang="en-US" altLang="ko-KR" dirty="0">
                <a:solidFill>
                  <a:srgbClr val="7030A0"/>
                </a:solidFill>
              </a:rPr>
              <a:t>“larger”, “smaller”, or “longer”</a:t>
            </a:r>
            <a:r>
              <a:rPr lang="en-US" altLang="ko-KR" dirty="0"/>
              <a:t> than others.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Superlative questions ask about the </a:t>
            </a:r>
            <a:r>
              <a:rPr lang="en-US" altLang="ko-KR" dirty="0">
                <a:solidFill>
                  <a:srgbClr val="7030A0"/>
                </a:solidFill>
              </a:rPr>
              <a:t>“shortest”, “largest”, or “biggest” </a:t>
            </a:r>
            <a:r>
              <a:rPr lang="en-US" altLang="ko-KR" dirty="0"/>
              <a:t>quantity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a passage.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We filter the validation set to comparative and superlative questions by writing templates to match words in the questions. 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467B722-296E-4420-A641-D8BA25DD3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100" y="3952027"/>
            <a:ext cx="8647799" cy="194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23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7632</TotalTime>
  <Words>1992</Words>
  <Application>Microsoft Office PowerPoint</Application>
  <PresentationFormat>와이드스크린</PresentationFormat>
  <Paragraphs>265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김봉민</dc:creator>
  <cp:lastModifiedBy>김봉민</cp:lastModifiedBy>
  <cp:revision>210</cp:revision>
  <dcterms:created xsi:type="dcterms:W3CDTF">2020-08-16T04:13:07Z</dcterms:created>
  <dcterms:modified xsi:type="dcterms:W3CDTF">2020-10-16T04:25:19Z</dcterms:modified>
</cp:coreProperties>
</file>