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9" r:id="rId2"/>
    <p:sldId id="278" r:id="rId3"/>
    <p:sldId id="260" r:id="rId4"/>
    <p:sldId id="281" r:id="rId5"/>
    <p:sldId id="282" r:id="rId6"/>
    <p:sldId id="308" r:id="rId7"/>
    <p:sldId id="283" r:id="rId8"/>
    <p:sldId id="280" r:id="rId9"/>
    <p:sldId id="284" r:id="rId10"/>
    <p:sldId id="286" r:id="rId11"/>
    <p:sldId id="285" r:id="rId12"/>
    <p:sldId id="287" r:id="rId13"/>
    <p:sldId id="288" r:id="rId14"/>
    <p:sldId id="289" r:id="rId15"/>
    <p:sldId id="290" r:id="rId16"/>
    <p:sldId id="291" r:id="rId17"/>
    <p:sldId id="292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>
      <p:cViewPr varScale="1">
        <p:scale>
          <a:sx n="62" d="100"/>
          <a:sy n="62" d="100"/>
        </p:scale>
        <p:origin x="60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C1ABC-680B-4776-A030-48C86BF5CCD8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0AB37-92CB-458E-8170-2659546A2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680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AF51D-32C1-4A6E-8C4B-4DA368B7B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9585D8-F791-488F-9414-72561CEA8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0E5794-88C9-44AD-93A9-A25DA8B4E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B2330-FBBE-4E38-AF3A-AF23AC1F61AE}" type="datetime1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B4890D-0CED-421C-B9F9-68BE59698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5BF358-1DA4-4A55-8CFD-C09BC6E57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27FA-61AE-434B-AFF6-40769FE93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541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368F28-A6FF-41DD-9A43-DDFEA25CE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CF0008-606E-4AA7-BA16-3DFF7C49B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E530E4-E924-49E2-B374-1A2AD09A8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AD44-FCAE-43AA-B6EE-4AFE8A453D18}" type="datetime1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6C16E3-3D42-43D0-AC50-BAF1D19A9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41453D-0FFF-47AF-BC9B-6A402874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27FA-61AE-434B-AFF6-40769FE93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8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1E41DF-9333-4468-8BB7-BD9649DF87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4A00BF-920D-4080-ADCC-A542282A6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B364BF-9FA8-4E11-8237-A4A320164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2ACE-B11A-4589-9374-843EE55CC662}" type="datetime1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8FF2D-A84B-40DF-BD03-79A4F4183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76966F-66EE-4E4B-A380-8B1FB4A32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27FA-61AE-434B-AFF6-40769FE93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591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21870-9BA6-48EE-AC25-34F21226E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9CAC00-95D1-4932-94C0-FDC8E2F17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659625-F4E4-421E-B91A-704373A28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22039-FB7A-43E6-91EA-2D0768030B7B}" type="datetime1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06BAF8-EDAF-413B-9299-52A775769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814D52-E138-4D3B-925F-B052F12BC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27FA-61AE-434B-AFF6-40769FE93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724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45B69-0D71-42B8-B0C5-0B5FD6DBF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56AB51-48EF-47FA-A079-AFBF0C020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4C4AA5-FCE8-4F16-8458-00AD1C9A1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3B7B-15DD-448F-893E-17FB0EC60E79}" type="datetime1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809E6-23CA-4F5D-A143-3A42EFB46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77EB21-07EB-411F-8F3A-2E433A07F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27FA-61AE-434B-AFF6-40769FE93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64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8E3D4A-CC38-4C51-9C6E-E4CE26BC6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6E8666-A855-42CD-9023-09ECE8F2F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4ABA9E-44B7-4BA1-B171-71017D586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A80B49-692E-41F0-AB36-EBA64FDDF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46705-32CB-404A-8B48-840C00319278}" type="datetime1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2EAD41-01BB-4199-9889-382D9897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8E5E33-B6E6-4E0A-8DAF-3FFAA9275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27FA-61AE-434B-AFF6-40769FE93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837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8E48F-0734-4D5C-BF21-9BDCC940E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EFBB45-5691-4F42-A6D9-2B88B9873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8DB06A-9832-476F-BDD7-6940A6C71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DEFC91-C78A-4A5A-ADCE-F860900206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4BAE2F-F920-41FE-AD8D-5B729CB84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17C144-F656-449C-AEB6-5BB1B2B32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48AF-9606-4ADB-B83A-2ED583801821}" type="datetime1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8F10B0-9014-4633-8D0F-89CC157AD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9836F-7953-4C08-8BDC-650937B72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27FA-61AE-434B-AFF6-40769FE93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700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D7907-0575-4BE6-8EDF-4788A2007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FA311ED-0957-44CF-ACCE-0AD4B682F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85ECD-319D-48AE-957D-F1000A7D92D0}" type="datetime1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E7B92B-53B5-4605-9287-E02E7927C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BBF9EA-B322-4E42-83BC-01FB42066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27FA-61AE-434B-AFF6-40769FE93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93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839407-D43A-4B97-9E1B-6D744D516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8C13-C6B9-4EBA-9485-879B21A40972}" type="datetime1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F93B91-E252-4A6F-AFB2-AB05D72A9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C2D682-B596-4B74-B539-B966BEEEB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27FA-61AE-434B-AFF6-40769FE93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62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CC300-A490-4099-A0C5-84359DE96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3C4DCD-DE66-48A4-AF73-5A80B5CC5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4F93BC-7BFD-49E6-AFE3-A25061C34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BB0BB5-3463-4D31-B921-1F37D5E18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29C7-7165-495F-B0F8-2352143D582B}" type="datetime1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5C5687-DAA3-4718-8346-097CC47EC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B981CE-6BA5-43D6-8F3E-D5134AE1A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27FA-61AE-434B-AFF6-40769FE93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463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8C65F-F0BF-4891-A2A6-CA7336085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10B112-C50B-4F82-95A2-F05CE3EACA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F5AC7D-7404-438A-89D1-1B88E5F64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0A9F13-9387-45D8-90BE-D56AAE5C2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F429-8724-412A-A6B1-1CFB3CA2707F}" type="datetime1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0327CF-D61C-4BBA-A7A2-C159F5701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83D40B-2410-4CDA-907F-47A317CA2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27FA-61AE-434B-AFF6-40769FE93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338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BB0990-FA6F-4628-B731-B6D4C7D69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5A08C6-1854-489F-B966-A76B9729A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E89C24-D166-4424-9E0F-78B8BAAD9C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7BBD9-AD1F-45D3-B5E2-54A7303804B1}" type="datetime1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024B48-9078-4628-BB39-D8C037A7FE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AB8F26-C9D3-4674-AE38-C345123E6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827FA-61AE-434B-AFF6-40769FE93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937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0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70A16F8-CAB6-4178-B053-E52DFB0A5C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466F82-C289-46A8-BF3D-7AC664227D47}"/>
              </a:ext>
            </a:extLst>
          </p:cNvPr>
          <p:cNvSpPr txBox="1"/>
          <p:nvPr/>
        </p:nvSpPr>
        <p:spPr>
          <a:xfrm>
            <a:off x="978889" y="2614926"/>
            <a:ext cx="1021774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Understanding the Difficulty of Training Transformers</a:t>
            </a:r>
          </a:p>
          <a:p>
            <a:pPr algn="ctr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Liyuan Liu, 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Xiaodong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 Liu, 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Jianfeng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 Gao, 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Weizhu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 Chen, Jiawei Han</a:t>
            </a:r>
          </a:p>
          <a:p>
            <a:pPr algn="ctr"/>
            <a:endParaRPr lang="en-US" altLang="ko-KR" sz="2800" dirty="0">
              <a:solidFill>
                <a:schemeClr val="bg1"/>
              </a:solidFill>
            </a:endParaRPr>
          </a:p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EMNLP 2020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6A50CBA-88CB-4A3C-BDB9-B3C185E16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62" y="364916"/>
            <a:ext cx="1459646" cy="965121"/>
          </a:xfrm>
          <a:prstGeom prst="rect">
            <a:avLst/>
          </a:prstGeom>
        </p:spPr>
      </p:pic>
      <p:sp>
        <p:nvSpPr>
          <p:cNvPr id="16" name="액자 15">
            <a:extLst>
              <a:ext uri="{FF2B5EF4-FFF2-40B4-BE49-F238E27FC236}">
                <a16:creationId xmlns:a16="http://schemas.microsoft.com/office/drawing/2014/main" id="{B7FCA591-4F9D-4442-8DE3-8A0D43DC2ECB}"/>
              </a:ext>
            </a:extLst>
          </p:cNvPr>
          <p:cNvSpPr/>
          <p:nvPr/>
        </p:nvSpPr>
        <p:spPr>
          <a:xfrm>
            <a:off x="185979" y="191619"/>
            <a:ext cx="1704813" cy="1311717"/>
          </a:xfrm>
          <a:prstGeom prst="frame">
            <a:avLst>
              <a:gd name="adj1" fmla="val 3993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6B6BE2-A89D-4888-B34B-BEB54376EF55}"/>
              </a:ext>
            </a:extLst>
          </p:cNvPr>
          <p:cNvSpPr txBox="1"/>
          <p:nvPr/>
        </p:nvSpPr>
        <p:spPr>
          <a:xfrm>
            <a:off x="9991725" y="6468491"/>
            <a:ext cx="240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            김봉민</a:t>
            </a:r>
          </a:p>
        </p:txBody>
      </p:sp>
      <p:pic>
        <p:nvPicPr>
          <p:cNvPr id="1026" name="Picture 2" descr="Thinking Face on Apple iOS 14.2">
            <a:extLst>
              <a:ext uri="{FF2B5EF4-FFF2-40B4-BE49-F238E27FC236}">
                <a16:creationId xmlns:a16="http://schemas.microsoft.com/office/drawing/2014/main" id="{A458970C-BE1A-4EBD-9E30-D5393B739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3943">
            <a:off x="10486108" y="2659781"/>
            <a:ext cx="549129" cy="54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470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70A16F8-CAB6-4178-B053-E52DFB0A5C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466F82-C289-46A8-BF3D-7AC664227D47}"/>
              </a:ext>
            </a:extLst>
          </p:cNvPr>
          <p:cNvSpPr txBox="1"/>
          <p:nvPr/>
        </p:nvSpPr>
        <p:spPr>
          <a:xfrm>
            <a:off x="1974252" y="2972636"/>
            <a:ext cx="8243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Unbalanced Gradients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6A50CBA-88CB-4A3C-BDB9-B3C185E16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62" y="364916"/>
            <a:ext cx="1459646" cy="965121"/>
          </a:xfrm>
          <a:prstGeom prst="rect">
            <a:avLst/>
          </a:prstGeom>
        </p:spPr>
      </p:pic>
      <p:sp>
        <p:nvSpPr>
          <p:cNvPr id="16" name="액자 15">
            <a:extLst>
              <a:ext uri="{FF2B5EF4-FFF2-40B4-BE49-F238E27FC236}">
                <a16:creationId xmlns:a16="http://schemas.microsoft.com/office/drawing/2014/main" id="{B7FCA591-4F9D-4442-8DE3-8A0D43DC2ECB}"/>
              </a:ext>
            </a:extLst>
          </p:cNvPr>
          <p:cNvSpPr/>
          <p:nvPr/>
        </p:nvSpPr>
        <p:spPr>
          <a:xfrm>
            <a:off x="185979" y="191619"/>
            <a:ext cx="1704813" cy="1311717"/>
          </a:xfrm>
          <a:prstGeom prst="frame">
            <a:avLst>
              <a:gd name="adj1" fmla="val 3993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6B6BE2-A89D-4888-B34B-BEB54376EF55}"/>
              </a:ext>
            </a:extLst>
          </p:cNvPr>
          <p:cNvSpPr txBox="1"/>
          <p:nvPr/>
        </p:nvSpPr>
        <p:spPr>
          <a:xfrm>
            <a:off x="9991725" y="6468491"/>
            <a:ext cx="240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            김봉민</a:t>
            </a:r>
          </a:p>
        </p:txBody>
      </p:sp>
    </p:spTree>
    <p:extLst>
      <p:ext uri="{BB962C8B-B14F-4D97-AF65-F5344CB8AC3E}">
        <p14:creationId xmlns:p14="http://schemas.microsoft.com/office/powerpoint/2010/main" val="1264239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6">
            <a:extLst>
              <a:ext uri="{FF2B5EF4-FFF2-40B4-BE49-F238E27FC236}">
                <a16:creationId xmlns:a16="http://schemas.microsoft.com/office/drawing/2014/main" id="{623B9FEC-4366-4547-ABD1-C111D3BA8787}"/>
              </a:ext>
            </a:extLst>
          </p:cNvPr>
          <p:cNvSpPr txBox="1"/>
          <p:nvPr/>
        </p:nvSpPr>
        <p:spPr>
          <a:xfrm>
            <a:off x="1507766" y="63143"/>
            <a:ext cx="1075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rgbClr val="002060"/>
                </a:solidFill>
              </a:rPr>
              <a:t>Unbalanced Gradients</a:t>
            </a:r>
            <a:endParaRPr lang="ko-KR" altLang="en-US" sz="2800" b="1" dirty="0">
              <a:solidFill>
                <a:srgbClr val="00206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94FDA1-9308-41F8-936C-DCE8F4BB8CCB}"/>
              </a:ext>
            </a:extLst>
          </p:cNvPr>
          <p:cNvCxnSpPr>
            <a:cxnSpLocks/>
          </p:cNvCxnSpPr>
          <p:nvPr/>
        </p:nvCxnSpPr>
        <p:spPr>
          <a:xfrm>
            <a:off x="66519" y="619852"/>
            <a:ext cx="12192000" cy="0"/>
          </a:xfrm>
          <a:prstGeom prst="line">
            <a:avLst/>
          </a:prstGeom>
          <a:ln w="19050">
            <a:solidFill>
              <a:srgbClr val="AD1D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EFEDB66C-98E3-4412-A2E6-BF56F3EFE1BF}"/>
              </a:ext>
            </a:extLst>
          </p:cNvPr>
          <p:cNvSpPr txBox="1"/>
          <p:nvPr/>
        </p:nvSpPr>
        <p:spPr>
          <a:xfrm>
            <a:off x="624458" y="70904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AD1D19"/>
                </a:solidFill>
              </a:rPr>
              <a:t>Part 3</a:t>
            </a:r>
            <a:endParaRPr lang="ko-KR" altLang="en-US" dirty="0">
              <a:solidFill>
                <a:srgbClr val="AD1D19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A6ADE-3A10-4030-AE34-736E7E35D423}"/>
              </a:ext>
            </a:extLst>
          </p:cNvPr>
          <p:cNvSpPr/>
          <p:nvPr/>
        </p:nvSpPr>
        <p:spPr>
          <a:xfrm>
            <a:off x="237000" y="6525275"/>
            <a:ext cx="11871702" cy="200793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B633DF-65F2-4215-83B9-EA984E7C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" y="136807"/>
            <a:ext cx="557977" cy="36932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FFD4B81-BF80-46F9-A81E-7930BFD34534}"/>
              </a:ext>
            </a:extLst>
          </p:cNvPr>
          <p:cNvSpPr txBox="1"/>
          <p:nvPr/>
        </p:nvSpPr>
        <p:spPr>
          <a:xfrm>
            <a:off x="237000" y="829733"/>
            <a:ext cx="116840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Our analysis starts from the observation:</a:t>
            </a:r>
            <a:b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2000" b="1" dirty="0">
                <a:solidFill>
                  <a:srgbClr val="002060"/>
                </a:solidFill>
              </a:rPr>
              <a:t>Pre-LN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 training is </a:t>
            </a:r>
            <a:r>
              <a:rPr lang="en-US" altLang="ko-KR" sz="2000" b="1" dirty="0">
                <a:solidFill>
                  <a:srgbClr val="002060"/>
                </a:solidFill>
              </a:rPr>
              <a:t>more robust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than Post-LN, while </a:t>
            </a:r>
            <a:r>
              <a:rPr lang="en-US" altLang="ko-KR" sz="2000" b="1" dirty="0">
                <a:solidFill>
                  <a:srgbClr val="C00000"/>
                </a:solidFill>
              </a:rPr>
              <a:t>Post-LN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 is more likely to </a:t>
            </a:r>
            <a:r>
              <a:rPr lang="en-US" altLang="ko-KR" sz="2000" b="1" dirty="0">
                <a:solidFill>
                  <a:srgbClr val="C00000"/>
                </a:solidFill>
              </a:rPr>
              <a:t>reach a better  </a:t>
            </a:r>
          </a:p>
          <a:p>
            <a:r>
              <a:rPr lang="en-US" altLang="ko-KR" sz="2000" b="1" dirty="0">
                <a:solidFill>
                  <a:srgbClr val="C00000"/>
                </a:solidFill>
              </a:rPr>
              <a:t>    performance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 than Pre-LN.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E24EBE-357E-4B0D-905A-1616285AD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73" y="2081024"/>
            <a:ext cx="4139273" cy="40064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1F02156-1441-4112-BE2C-FE9E2A729EA8}"/>
              </a:ext>
            </a:extLst>
          </p:cNvPr>
          <p:cNvSpPr txBox="1"/>
          <p:nvPr/>
        </p:nvSpPr>
        <p:spPr>
          <a:xfrm>
            <a:off x="4915205" y="2968161"/>
            <a:ext cx="68712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We seek to reveal the underlying factor that destabilizes Post-LN training and restricts the performance of Pre-LN</a:t>
            </a:r>
          </a:p>
        </p:txBody>
      </p:sp>
      <p:sp>
        <p:nvSpPr>
          <p:cNvPr id="16" name="슬라이드 번호 개체 틀 1">
            <a:extLst>
              <a:ext uri="{FF2B5EF4-FFF2-40B4-BE49-F238E27FC236}">
                <a16:creationId xmlns:a16="http://schemas.microsoft.com/office/drawing/2014/main" id="{86A25569-A836-43DE-8460-487134440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1800" y="6443108"/>
            <a:ext cx="2743200" cy="365125"/>
          </a:xfrm>
        </p:spPr>
        <p:txBody>
          <a:bodyPr/>
          <a:lstStyle/>
          <a:p>
            <a:fld id="{216827FA-61AE-434B-AFF6-40769FE9346C}" type="slidenum">
              <a:rPr lang="ko-KR" altLang="en-US" sz="1800" smtClean="0">
                <a:solidFill>
                  <a:schemeClr val="bg1"/>
                </a:solidFill>
              </a:rPr>
              <a:t>11</a:t>
            </a:fld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011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6">
            <a:extLst>
              <a:ext uri="{FF2B5EF4-FFF2-40B4-BE49-F238E27FC236}">
                <a16:creationId xmlns:a16="http://schemas.microsoft.com/office/drawing/2014/main" id="{623B9FEC-4366-4547-ABD1-C111D3BA8787}"/>
              </a:ext>
            </a:extLst>
          </p:cNvPr>
          <p:cNvSpPr txBox="1"/>
          <p:nvPr/>
        </p:nvSpPr>
        <p:spPr>
          <a:xfrm>
            <a:off x="1507766" y="63143"/>
            <a:ext cx="1075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rgbClr val="002060"/>
                </a:solidFill>
              </a:rPr>
              <a:t>Unbalanced Gradients</a:t>
            </a:r>
            <a:endParaRPr lang="ko-KR" altLang="en-US" sz="2800" b="1" dirty="0">
              <a:solidFill>
                <a:srgbClr val="00206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94FDA1-9308-41F8-936C-DCE8F4BB8CCB}"/>
              </a:ext>
            </a:extLst>
          </p:cNvPr>
          <p:cNvCxnSpPr>
            <a:cxnSpLocks/>
          </p:cNvCxnSpPr>
          <p:nvPr/>
        </p:nvCxnSpPr>
        <p:spPr>
          <a:xfrm>
            <a:off x="66519" y="619852"/>
            <a:ext cx="12192000" cy="0"/>
          </a:xfrm>
          <a:prstGeom prst="line">
            <a:avLst/>
          </a:prstGeom>
          <a:ln w="19050">
            <a:solidFill>
              <a:srgbClr val="AD1D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EFEDB66C-98E3-4412-A2E6-BF56F3EFE1BF}"/>
              </a:ext>
            </a:extLst>
          </p:cNvPr>
          <p:cNvSpPr txBox="1"/>
          <p:nvPr/>
        </p:nvSpPr>
        <p:spPr>
          <a:xfrm>
            <a:off x="624458" y="70904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AD1D19"/>
                </a:solidFill>
              </a:rPr>
              <a:t>Part 3</a:t>
            </a:r>
            <a:endParaRPr lang="ko-KR" altLang="en-US" dirty="0">
              <a:solidFill>
                <a:srgbClr val="AD1D19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A6ADE-3A10-4030-AE34-736E7E35D423}"/>
              </a:ext>
            </a:extLst>
          </p:cNvPr>
          <p:cNvSpPr/>
          <p:nvPr/>
        </p:nvSpPr>
        <p:spPr>
          <a:xfrm>
            <a:off x="237000" y="6525275"/>
            <a:ext cx="11871702" cy="200793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B633DF-65F2-4215-83B9-EA984E7C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" y="136807"/>
            <a:ext cx="557977" cy="36932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FFD4B81-BF80-46F9-A81E-7930BFD34534}"/>
              </a:ext>
            </a:extLst>
          </p:cNvPr>
          <p:cNvSpPr txBox="1"/>
          <p:nvPr/>
        </p:nvSpPr>
        <p:spPr>
          <a:xfrm>
            <a:off x="237000" y="829733"/>
            <a:ext cx="116840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In this section, we focus on the unbalanced gradients (e.g., gradient vanishing).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We find that, although Post-LN suffers from </a:t>
            </a:r>
            <a:r>
              <a:rPr lang="en-US" altLang="ko-KR" sz="2000" b="1" dirty="0">
                <a:solidFill>
                  <a:srgbClr val="C00000"/>
                </a:solidFill>
              </a:rPr>
              <a:t>gradient vanishing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and Pre-LN does not, </a:t>
            </a:r>
            <a:r>
              <a:rPr lang="en-US" altLang="ko-KR" sz="2000" b="1" dirty="0">
                <a:solidFill>
                  <a:schemeClr val="accent4">
                    <a:lumMod val="50000"/>
                  </a:schemeClr>
                </a:solidFill>
              </a:rPr>
              <a:t>gradient vanishing is not the direct reason causing the instability of Post-LN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3CCF454-AF60-4258-9072-EA5B7E1A078D}"/>
              </a:ext>
            </a:extLst>
          </p:cNvPr>
          <p:cNvGrpSpPr/>
          <p:nvPr/>
        </p:nvGrpSpPr>
        <p:grpSpPr>
          <a:xfrm>
            <a:off x="1507766" y="3227888"/>
            <a:ext cx="8382000" cy="2579315"/>
            <a:chOff x="1426827" y="2792459"/>
            <a:chExt cx="8382000" cy="2579315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E878CCE6-BEED-4315-A110-D4C2CFABB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6827" y="3164522"/>
              <a:ext cx="8382000" cy="2207252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C22D783-FD0C-4B65-895A-836F739A3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82711" y="2792459"/>
              <a:ext cx="4454706" cy="372063"/>
            </a:xfrm>
            <a:prstGeom prst="rect">
              <a:avLst/>
            </a:prstGeom>
          </p:spPr>
        </p:pic>
      </p:grpSp>
      <p:sp>
        <p:nvSpPr>
          <p:cNvPr id="19" name="슬라이드 번호 개체 틀 1">
            <a:extLst>
              <a:ext uri="{FF2B5EF4-FFF2-40B4-BE49-F238E27FC236}">
                <a16:creationId xmlns:a16="http://schemas.microsoft.com/office/drawing/2014/main" id="{84CE5AAD-7B83-4737-8A06-47BBFC348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1800" y="6443108"/>
            <a:ext cx="2743200" cy="365125"/>
          </a:xfrm>
        </p:spPr>
        <p:txBody>
          <a:bodyPr/>
          <a:lstStyle/>
          <a:p>
            <a:fld id="{216827FA-61AE-434B-AFF6-40769FE9346C}" type="slidenum">
              <a:rPr lang="ko-KR" altLang="en-US" sz="1800" smtClean="0">
                <a:solidFill>
                  <a:schemeClr val="bg1"/>
                </a:solidFill>
              </a:rPr>
              <a:t>12</a:t>
            </a:fld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038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6">
            <a:extLst>
              <a:ext uri="{FF2B5EF4-FFF2-40B4-BE49-F238E27FC236}">
                <a16:creationId xmlns:a16="http://schemas.microsoft.com/office/drawing/2014/main" id="{623B9FEC-4366-4547-ABD1-C111D3BA8787}"/>
              </a:ext>
            </a:extLst>
          </p:cNvPr>
          <p:cNvSpPr txBox="1"/>
          <p:nvPr/>
        </p:nvSpPr>
        <p:spPr>
          <a:xfrm>
            <a:off x="1507766" y="63143"/>
            <a:ext cx="1075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rgbClr val="002060"/>
                </a:solidFill>
              </a:rPr>
              <a:t>Gradients at Initialization</a:t>
            </a:r>
            <a:endParaRPr lang="ko-KR" altLang="en-US" sz="2800" b="1" dirty="0">
              <a:solidFill>
                <a:srgbClr val="00206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94FDA1-9308-41F8-936C-DCE8F4BB8CCB}"/>
              </a:ext>
            </a:extLst>
          </p:cNvPr>
          <p:cNvCxnSpPr>
            <a:cxnSpLocks/>
          </p:cNvCxnSpPr>
          <p:nvPr/>
        </p:nvCxnSpPr>
        <p:spPr>
          <a:xfrm>
            <a:off x="66519" y="619852"/>
            <a:ext cx="12192000" cy="0"/>
          </a:xfrm>
          <a:prstGeom prst="line">
            <a:avLst/>
          </a:prstGeom>
          <a:ln w="19050">
            <a:solidFill>
              <a:srgbClr val="AD1D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EFEDB66C-98E3-4412-A2E6-BF56F3EFE1BF}"/>
              </a:ext>
            </a:extLst>
          </p:cNvPr>
          <p:cNvSpPr txBox="1"/>
          <p:nvPr/>
        </p:nvSpPr>
        <p:spPr>
          <a:xfrm>
            <a:off x="624458" y="70904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AD1D19"/>
                </a:solidFill>
              </a:rPr>
              <a:t>Part 3.1</a:t>
            </a:r>
            <a:endParaRPr lang="ko-KR" altLang="en-US" dirty="0">
              <a:solidFill>
                <a:srgbClr val="AD1D19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A6ADE-3A10-4030-AE34-736E7E35D423}"/>
              </a:ext>
            </a:extLst>
          </p:cNvPr>
          <p:cNvSpPr/>
          <p:nvPr/>
        </p:nvSpPr>
        <p:spPr>
          <a:xfrm>
            <a:off x="237000" y="6525275"/>
            <a:ext cx="11871702" cy="200793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B633DF-65F2-4215-83B9-EA984E7C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" y="136807"/>
            <a:ext cx="557977" cy="3693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FFD4B81-BF80-46F9-A81E-7930BFD34534}"/>
                  </a:ext>
                </a:extLst>
              </p:cNvPr>
              <p:cNvSpPr txBox="1"/>
              <p:nvPr/>
            </p:nvSpPr>
            <p:spPr>
              <a:xfrm>
                <a:off x="237000" y="829733"/>
                <a:ext cx="11684067" cy="2388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We establish </a:t>
                </a:r>
                <a:r>
                  <a:rPr lang="en-US" altLang="ko-KR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that only Post-LN decoders suffer from the gradient vanishing</a:t>
                </a:r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, and neither Post-LN encoders, Pre-LN encoders, nor Pre-LN decoders.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b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We use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sz="20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 to denote gradients, i.e.,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sz="20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ko-KR" sz="20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0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sz="20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r>
                          <a:rPr lang="ko-KR" altLang="en-US" sz="20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sz="20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den>
                    </m:f>
                  </m:oMath>
                </a14:m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 where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 is the training objective.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b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We </a:t>
                </a:r>
                <a:r>
                  <a:rPr lang="en-US" altLang="ko-KR" sz="2000" b="1" dirty="0"/>
                  <a:t>analyze</a:t>
                </a:r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 the </a:t>
                </a:r>
                <a:r>
                  <a:rPr lang="en-US" altLang="ko-KR" sz="2000" b="1" dirty="0"/>
                  <a:t>gradient distribution</a:t>
                </a:r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 at the </a:t>
                </a:r>
                <a:r>
                  <a:rPr lang="en-US" altLang="ko-KR" sz="2000" b="1" dirty="0"/>
                  <a:t>very beginning of training </a:t>
                </a:r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and </a:t>
                </a:r>
                <a:r>
                  <a:rPr lang="en-US" altLang="ko-KR" sz="2000" b="1" dirty="0">
                    <a:solidFill>
                      <a:srgbClr val="002060"/>
                    </a:solidFill>
                  </a:rPr>
                  <a:t>find only Encoder-Attention sub-layers in Post-LN suffers from gradient vanishing</a:t>
                </a:r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FFD4B81-BF80-46F9-A81E-7930BFD34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00" y="829733"/>
                <a:ext cx="11684067" cy="2388731"/>
              </a:xfrm>
              <a:prstGeom prst="rect">
                <a:avLst/>
              </a:prstGeom>
              <a:blipFill>
                <a:blip r:embed="rId3"/>
                <a:stretch>
                  <a:fillRect l="-469" t="-1276" b="-3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슬라이드 번호 개체 틀 1">
            <a:extLst>
              <a:ext uri="{FF2B5EF4-FFF2-40B4-BE49-F238E27FC236}">
                <a16:creationId xmlns:a16="http://schemas.microsoft.com/office/drawing/2014/main" id="{2B2280C3-5549-4BCE-BE1A-E83CAAB5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1800" y="6443108"/>
            <a:ext cx="2743200" cy="365125"/>
          </a:xfrm>
        </p:spPr>
        <p:txBody>
          <a:bodyPr/>
          <a:lstStyle/>
          <a:p>
            <a:fld id="{216827FA-61AE-434B-AFF6-40769FE9346C}" type="slidenum">
              <a:rPr lang="ko-KR" altLang="en-US" sz="1800" smtClean="0">
                <a:solidFill>
                  <a:schemeClr val="bg1"/>
                </a:solidFill>
              </a:rPr>
              <a:t>13</a:t>
            </a:fld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128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6">
            <a:extLst>
              <a:ext uri="{FF2B5EF4-FFF2-40B4-BE49-F238E27FC236}">
                <a16:creationId xmlns:a16="http://schemas.microsoft.com/office/drawing/2014/main" id="{623B9FEC-4366-4547-ABD1-C111D3BA8787}"/>
              </a:ext>
            </a:extLst>
          </p:cNvPr>
          <p:cNvSpPr txBox="1"/>
          <p:nvPr/>
        </p:nvSpPr>
        <p:spPr>
          <a:xfrm>
            <a:off x="1507766" y="63143"/>
            <a:ext cx="1075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rgbClr val="002060"/>
                </a:solidFill>
              </a:rPr>
              <a:t>Gradients at Initialization</a:t>
            </a:r>
            <a:endParaRPr lang="ko-KR" altLang="en-US" sz="2800" b="1" dirty="0">
              <a:solidFill>
                <a:srgbClr val="00206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94FDA1-9308-41F8-936C-DCE8F4BB8CCB}"/>
              </a:ext>
            </a:extLst>
          </p:cNvPr>
          <p:cNvCxnSpPr>
            <a:cxnSpLocks/>
          </p:cNvCxnSpPr>
          <p:nvPr/>
        </p:nvCxnSpPr>
        <p:spPr>
          <a:xfrm>
            <a:off x="66519" y="619852"/>
            <a:ext cx="12192000" cy="0"/>
          </a:xfrm>
          <a:prstGeom prst="line">
            <a:avLst/>
          </a:prstGeom>
          <a:ln w="19050">
            <a:solidFill>
              <a:srgbClr val="AD1D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EFEDB66C-98E3-4412-A2E6-BF56F3EFE1BF}"/>
              </a:ext>
            </a:extLst>
          </p:cNvPr>
          <p:cNvSpPr txBox="1"/>
          <p:nvPr/>
        </p:nvSpPr>
        <p:spPr>
          <a:xfrm>
            <a:off x="624458" y="70904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AD1D19"/>
                </a:solidFill>
              </a:rPr>
              <a:t>Part 3.1</a:t>
            </a:r>
            <a:endParaRPr lang="ko-KR" altLang="en-US" dirty="0">
              <a:solidFill>
                <a:srgbClr val="AD1D19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A6ADE-3A10-4030-AE34-736E7E35D423}"/>
              </a:ext>
            </a:extLst>
          </p:cNvPr>
          <p:cNvSpPr/>
          <p:nvPr/>
        </p:nvSpPr>
        <p:spPr>
          <a:xfrm>
            <a:off x="237000" y="6525275"/>
            <a:ext cx="11871702" cy="200793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B633DF-65F2-4215-83B9-EA984E7C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" y="136807"/>
            <a:ext cx="557977" cy="36932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505E88E-A768-4EAA-A142-570C1DF2C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87" y="799469"/>
            <a:ext cx="8141096" cy="39008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99FFFB-DCE5-40C9-9C1F-CECBC962C7AE}"/>
                  </a:ext>
                </a:extLst>
              </p:cNvPr>
              <p:cNvSpPr txBox="1"/>
              <p:nvPr/>
            </p:nvSpPr>
            <p:spPr>
              <a:xfrm>
                <a:off x="8133347" y="1125861"/>
                <a:ext cx="4050360" cy="3216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At initialization, we calculate</a:t>
                </a:r>
                <a:b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</a:br>
                <a:b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</a:br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sz="2000" b="1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1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Sup>
                              <m:sSubSupPr>
                                <m:ctrlPr>
                                  <a:rPr lang="en-US" altLang="ko-KR" sz="2000" b="1" i="1">
                                    <a:solidFill>
                                      <a:schemeClr val="bg2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000" b="1" i="1">
                                    <a:solidFill>
                                      <a:schemeClr val="bg2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sz="2000" b="1" i="1">
                                    <a:solidFill>
                                      <a:schemeClr val="bg2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  <m:sup>
                                <m:r>
                                  <a:rPr lang="en-US" altLang="ko-KR" sz="2000" b="1" i="1">
                                    <a:solidFill>
                                      <a:schemeClr val="bg2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(.)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altLang="ko-KR" sz="20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 </a:t>
                </a:r>
                <a:b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</a:br>
                <a:b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</a:br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for 18-layer Transformers and visualize</a:t>
                </a:r>
              </a:p>
              <a:p>
                <a:b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</a:br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b="1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ko-KR" sz="2000" b="1" i="1">
                                    <a:solidFill>
                                      <a:schemeClr val="bg2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1" i="1">
                                    <a:solidFill>
                                      <a:schemeClr val="bg2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Sup>
                                  <m:sSubSupPr>
                                    <m:ctrlPr>
                                      <a:rPr lang="en-US" altLang="ko-KR" sz="2000" b="1" i="1">
                                        <a:solidFill>
                                          <a:schemeClr val="bg2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b="1" i="1">
                                        <a:solidFill>
                                          <a:schemeClr val="bg2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2000" b="1" i="1">
                                        <a:solidFill>
                                          <a:schemeClr val="bg2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altLang="ko-KR" sz="2000" b="1" i="1">
                                        <a:solidFill>
                                          <a:schemeClr val="bg2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(.)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ko-KR" sz="2000" b="1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2000" b="1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𝒎𝒂𝒙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2000" b="1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ko-KR" sz="2000" b="1" i="1">
                                    <a:solidFill>
                                      <a:schemeClr val="bg2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1" i="1">
                                    <a:solidFill>
                                      <a:schemeClr val="bg2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Sup>
                                  <m:sSubSupPr>
                                    <m:ctrlPr>
                                      <a:rPr lang="en-US" altLang="ko-KR" sz="2000" b="1" i="1">
                                        <a:solidFill>
                                          <a:schemeClr val="bg2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b="1" i="1">
                                        <a:solidFill>
                                          <a:schemeClr val="bg2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2000" b="1" i="1" smtClean="0">
                                        <a:solidFill>
                                          <a:schemeClr val="bg2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n-US" altLang="ko-KR" sz="2000" b="1" i="1">
                                        <a:solidFill>
                                          <a:schemeClr val="bg2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(.)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ko-KR" sz="2000" b="1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99FFFB-DCE5-40C9-9C1F-CECBC962C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3347" y="1125861"/>
                <a:ext cx="4050360" cy="3216265"/>
              </a:xfrm>
              <a:prstGeom prst="rect">
                <a:avLst/>
              </a:prstGeom>
              <a:blipFill>
                <a:blip r:embed="rId4"/>
                <a:stretch>
                  <a:fillRect l="-1353" t="-11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ADE11A3C-3275-47D3-99E1-7E9736BF7342}"/>
              </a:ext>
            </a:extLst>
          </p:cNvPr>
          <p:cNvSpPr txBox="1"/>
          <p:nvPr/>
        </p:nvSpPr>
        <p:spPr>
          <a:xfrm>
            <a:off x="88503" y="5151035"/>
            <a:ext cx="1211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It verifies that only Post-LN decoders suffer from the gradient vanishing.</a:t>
            </a:r>
          </a:p>
          <a:p>
            <a:endParaRPr lang="en-US" altLang="ko-KR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슬라이드 번호 개체 틀 1">
            <a:extLst>
              <a:ext uri="{FF2B5EF4-FFF2-40B4-BE49-F238E27FC236}">
                <a16:creationId xmlns:a16="http://schemas.microsoft.com/office/drawing/2014/main" id="{EC879A22-AAED-4130-AE73-699CBF79F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1800" y="6443108"/>
            <a:ext cx="2743200" cy="365125"/>
          </a:xfrm>
        </p:spPr>
        <p:txBody>
          <a:bodyPr/>
          <a:lstStyle/>
          <a:p>
            <a:fld id="{216827FA-61AE-434B-AFF6-40769FE9346C}" type="slidenum">
              <a:rPr lang="ko-KR" altLang="en-US" sz="1800" smtClean="0">
                <a:solidFill>
                  <a:schemeClr val="bg1"/>
                </a:solidFill>
              </a:rPr>
              <a:t>14</a:t>
            </a:fld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27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6">
            <a:extLst>
              <a:ext uri="{FF2B5EF4-FFF2-40B4-BE49-F238E27FC236}">
                <a16:creationId xmlns:a16="http://schemas.microsoft.com/office/drawing/2014/main" id="{623B9FEC-4366-4547-ABD1-C111D3BA8787}"/>
              </a:ext>
            </a:extLst>
          </p:cNvPr>
          <p:cNvSpPr txBox="1"/>
          <p:nvPr/>
        </p:nvSpPr>
        <p:spPr>
          <a:xfrm>
            <a:off x="1507766" y="63143"/>
            <a:ext cx="1075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rgbClr val="002060"/>
                </a:solidFill>
              </a:rPr>
              <a:t>Impact of the Gradient Vanishing</a:t>
            </a:r>
            <a:endParaRPr lang="ko-KR" altLang="en-US" sz="2800" b="1" dirty="0">
              <a:solidFill>
                <a:srgbClr val="00206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94FDA1-9308-41F8-936C-DCE8F4BB8CCB}"/>
              </a:ext>
            </a:extLst>
          </p:cNvPr>
          <p:cNvCxnSpPr>
            <a:cxnSpLocks/>
          </p:cNvCxnSpPr>
          <p:nvPr/>
        </p:nvCxnSpPr>
        <p:spPr>
          <a:xfrm>
            <a:off x="66519" y="619852"/>
            <a:ext cx="12192000" cy="0"/>
          </a:xfrm>
          <a:prstGeom prst="line">
            <a:avLst/>
          </a:prstGeom>
          <a:ln w="19050">
            <a:solidFill>
              <a:srgbClr val="AD1D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EFEDB66C-98E3-4412-A2E6-BF56F3EFE1BF}"/>
              </a:ext>
            </a:extLst>
          </p:cNvPr>
          <p:cNvSpPr txBox="1"/>
          <p:nvPr/>
        </p:nvSpPr>
        <p:spPr>
          <a:xfrm>
            <a:off x="624458" y="70904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AD1D19"/>
                </a:solidFill>
              </a:rPr>
              <a:t>Part 3.2</a:t>
            </a:r>
            <a:endParaRPr lang="ko-KR" altLang="en-US" dirty="0">
              <a:solidFill>
                <a:srgbClr val="AD1D19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A6ADE-3A10-4030-AE34-736E7E35D423}"/>
              </a:ext>
            </a:extLst>
          </p:cNvPr>
          <p:cNvSpPr/>
          <p:nvPr/>
        </p:nvSpPr>
        <p:spPr>
          <a:xfrm>
            <a:off x="237000" y="6525275"/>
            <a:ext cx="11871702" cy="200793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B633DF-65F2-4215-83B9-EA984E7C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" y="136807"/>
            <a:ext cx="557977" cy="36932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FFD4B81-BF80-46F9-A81E-7930BFD34534}"/>
              </a:ext>
            </a:extLst>
          </p:cNvPr>
          <p:cNvSpPr txBox="1"/>
          <p:nvPr/>
        </p:nvSpPr>
        <p:spPr>
          <a:xfrm>
            <a:off x="237000" y="829733"/>
            <a:ext cx="11684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Now, we explore whether gradient vanishing is the direct cause of training instability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A8047D-1BA6-45D5-A0C8-3E20655185B3}"/>
              </a:ext>
            </a:extLst>
          </p:cNvPr>
          <p:cNvSpPr txBox="1"/>
          <p:nvPr/>
        </p:nvSpPr>
        <p:spPr>
          <a:xfrm>
            <a:off x="507934" y="1329593"/>
            <a:ext cx="11413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A controlled experiment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7F43128-BC8C-4DE7-A958-2E967633C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193" y="1829453"/>
            <a:ext cx="4540127" cy="219722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1257396-B839-462F-941C-90613A16EAC1}"/>
              </a:ext>
            </a:extLst>
          </p:cNvPr>
          <p:cNvSpPr txBox="1"/>
          <p:nvPr/>
        </p:nvSpPr>
        <p:spPr>
          <a:xfrm>
            <a:off x="507934" y="4126430"/>
            <a:ext cx="116840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This hybrid Transformer does not suffer from gradient vanishing.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Fixing gradient vanishing alone (i.e., changing Post-LN decoders to Pre-LN decoders) fails to stabilize model training.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This observation provides </a:t>
            </a:r>
            <a:r>
              <a:rPr lang="en-US" altLang="ko-KR" sz="2000" b="1" dirty="0"/>
              <a:t>evidence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supporting that the </a:t>
            </a:r>
            <a:r>
              <a:rPr lang="en-US" altLang="ko-KR" sz="2000" b="1" dirty="0"/>
              <a:t>gradient vanishing issue is not the direct cause of unstable Post-LN training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  <p:sp>
        <p:nvSpPr>
          <p:cNvPr id="16" name="슬라이드 번호 개체 틀 1">
            <a:extLst>
              <a:ext uri="{FF2B5EF4-FFF2-40B4-BE49-F238E27FC236}">
                <a16:creationId xmlns:a16="http://schemas.microsoft.com/office/drawing/2014/main" id="{2497446E-0934-4314-9D2C-C63D6F06D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1800" y="6443108"/>
            <a:ext cx="2743200" cy="365125"/>
          </a:xfrm>
        </p:spPr>
        <p:txBody>
          <a:bodyPr/>
          <a:lstStyle/>
          <a:p>
            <a:fld id="{216827FA-61AE-434B-AFF6-40769FE9346C}" type="slidenum">
              <a:rPr lang="ko-KR" altLang="en-US" sz="1800" smtClean="0">
                <a:solidFill>
                  <a:schemeClr val="bg1"/>
                </a:solidFill>
              </a:rPr>
              <a:t>15</a:t>
            </a:fld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124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70A16F8-CAB6-4178-B053-E52DFB0A5C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466F82-C289-46A8-BF3D-7AC664227D47}"/>
              </a:ext>
            </a:extLst>
          </p:cNvPr>
          <p:cNvSpPr txBox="1"/>
          <p:nvPr/>
        </p:nvSpPr>
        <p:spPr>
          <a:xfrm>
            <a:off x="1974252" y="2972636"/>
            <a:ext cx="8243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Instability from Amplification Effect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6A50CBA-88CB-4A3C-BDB9-B3C185E16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62" y="364916"/>
            <a:ext cx="1459646" cy="965121"/>
          </a:xfrm>
          <a:prstGeom prst="rect">
            <a:avLst/>
          </a:prstGeom>
        </p:spPr>
      </p:pic>
      <p:sp>
        <p:nvSpPr>
          <p:cNvPr id="16" name="액자 15">
            <a:extLst>
              <a:ext uri="{FF2B5EF4-FFF2-40B4-BE49-F238E27FC236}">
                <a16:creationId xmlns:a16="http://schemas.microsoft.com/office/drawing/2014/main" id="{B7FCA591-4F9D-4442-8DE3-8A0D43DC2ECB}"/>
              </a:ext>
            </a:extLst>
          </p:cNvPr>
          <p:cNvSpPr/>
          <p:nvPr/>
        </p:nvSpPr>
        <p:spPr>
          <a:xfrm>
            <a:off x="185979" y="191619"/>
            <a:ext cx="1704813" cy="1311717"/>
          </a:xfrm>
          <a:prstGeom prst="frame">
            <a:avLst>
              <a:gd name="adj1" fmla="val 3993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6B6BE2-A89D-4888-B34B-BEB54376EF55}"/>
              </a:ext>
            </a:extLst>
          </p:cNvPr>
          <p:cNvSpPr txBox="1"/>
          <p:nvPr/>
        </p:nvSpPr>
        <p:spPr>
          <a:xfrm>
            <a:off x="9991725" y="6468491"/>
            <a:ext cx="240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            김봉민</a:t>
            </a:r>
          </a:p>
        </p:txBody>
      </p:sp>
    </p:spTree>
    <p:extLst>
      <p:ext uri="{BB962C8B-B14F-4D97-AF65-F5344CB8AC3E}">
        <p14:creationId xmlns:p14="http://schemas.microsoft.com/office/powerpoint/2010/main" val="3498568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6">
            <a:extLst>
              <a:ext uri="{FF2B5EF4-FFF2-40B4-BE49-F238E27FC236}">
                <a16:creationId xmlns:a16="http://schemas.microsoft.com/office/drawing/2014/main" id="{623B9FEC-4366-4547-ABD1-C111D3BA8787}"/>
              </a:ext>
            </a:extLst>
          </p:cNvPr>
          <p:cNvSpPr txBox="1"/>
          <p:nvPr/>
        </p:nvSpPr>
        <p:spPr>
          <a:xfrm>
            <a:off x="1507766" y="63143"/>
            <a:ext cx="1075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rgbClr val="002060"/>
                </a:solidFill>
              </a:rPr>
              <a:t>Instability from Amplification Effect</a:t>
            </a:r>
            <a:endParaRPr lang="ko-KR" altLang="en-US" sz="2800" b="1" dirty="0">
              <a:solidFill>
                <a:srgbClr val="00206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94FDA1-9308-41F8-936C-DCE8F4BB8CCB}"/>
              </a:ext>
            </a:extLst>
          </p:cNvPr>
          <p:cNvCxnSpPr>
            <a:cxnSpLocks/>
          </p:cNvCxnSpPr>
          <p:nvPr/>
        </p:nvCxnSpPr>
        <p:spPr>
          <a:xfrm>
            <a:off x="66519" y="619852"/>
            <a:ext cx="12192000" cy="0"/>
          </a:xfrm>
          <a:prstGeom prst="line">
            <a:avLst/>
          </a:prstGeom>
          <a:ln w="19050">
            <a:solidFill>
              <a:srgbClr val="AD1D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EFEDB66C-98E3-4412-A2E6-BF56F3EFE1BF}"/>
              </a:ext>
            </a:extLst>
          </p:cNvPr>
          <p:cNvSpPr txBox="1"/>
          <p:nvPr/>
        </p:nvSpPr>
        <p:spPr>
          <a:xfrm>
            <a:off x="624458" y="70904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AD1D19"/>
                </a:solidFill>
              </a:rPr>
              <a:t>Part 4</a:t>
            </a:r>
            <a:endParaRPr lang="ko-KR" altLang="en-US" dirty="0">
              <a:solidFill>
                <a:srgbClr val="AD1D19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A6ADE-3A10-4030-AE34-736E7E35D423}"/>
              </a:ext>
            </a:extLst>
          </p:cNvPr>
          <p:cNvSpPr/>
          <p:nvPr/>
        </p:nvSpPr>
        <p:spPr>
          <a:xfrm>
            <a:off x="237000" y="6525275"/>
            <a:ext cx="11871702" cy="200793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B633DF-65F2-4215-83B9-EA984E7C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" y="136807"/>
            <a:ext cx="557977" cy="36932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FFD4B81-BF80-46F9-A81E-7930BFD34534}"/>
              </a:ext>
            </a:extLst>
          </p:cNvPr>
          <p:cNvSpPr txBox="1"/>
          <p:nvPr/>
        </p:nvSpPr>
        <p:spPr>
          <a:xfrm>
            <a:off x="237000" y="829733"/>
            <a:ext cx="116840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We find that unbalanced gradients are not the root cause of the instability of Post-LN, which implies the </a:t>
            </a:r>
            <a:r>
              <a:rPr lang="en-US" altLang="ko-KR" sz="2000" b="1" dirty="0">
                <a:solidFill>
                  <a:srgbClr val="7030A0"/>
                </a:solidFill>
              </a:rPr>
              <a:t>existence of other factors influencing model training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We examine the difference between Pre-LN and Post-LN, </a:t>
            </a:r>
            <a:r>
              <a:rPr lang="en-US" altLang="ko-KR" sz="2000" b="1" dirty="0">
                <a:solidFill>
                  <a:srgbClr val="C00000"/>
                </a:solidFill>
              </a:rPr>
              <a:t>including their early-stage and late-stage training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Then, we show that </a:t>
            </a:r>
            <a:r>
              <a:rPr lang="en-US" altLang="ko-KR" sz="2000" b="1" dirty="0">
                <a:solidFill>
                  <a:srgbClr val="002060"/>
                </a:solidFill>
              </a:rPr>
              <a:t>Post-LN’s training instability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2000" b="1" dirty="0">
                <a:solidFill>
                  <a:srgbClr val="002060"/>
                </a:solidFill>
              </a:rPr>
              <a:t>is attributed to layer dependency’s amplification effect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, which intensifies gradient updates and destabilizes training.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FEC281-9807-465A-8D4E-670AB8498F49}"/>
              </a:ext>
            </a:extLst>
          </p:cNvPr>
          <p:cNvSpPr txBox="1"/>
          <p:nvPr/>
        </p:nvSpPr>
        <p:spPr>
          <a:xfrm>
            <a:off x="641274" y="3969511"/>
            <a:ext cx="750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"/>
              </a:rPr>
              <a:t>Post-LN </a:t>
            </a:r>
            <a:r>
              <a:rPr lang="ko-KR" altLang="en-US" dirty="0">
                <a:latin typeface="ko"/>
              </a:rPr>
              <a:t>의 불안정성 </a:t>
            </a:r>
            <a:r>
              <a:rPr lang="en-US" altLang="ko-KR" dirty="0">
                <a:latin typeface="ko"/>
              </a:rPr>
              <a:t>-&gt; layer </a:t>
            </a:r>
            <a:r>
              <a:rPr lang="ko-KR" altLang="en-US" dirty="0">
                <a:latin typeface="ko"/>
              </a:rPr>
              <a:t>의존성 증폭 효과로 부터 생겼다</a:t>
            </a:r>
            <a:r>
              <a:rPr lang="en-US" altLang="ko-KR" dirty="0">
                <a:latin typeface="ko"/>
              </a:rPr>
              <a:t>!</a:t>
            </a:r>
            <a:endParaRPr lang="ko-KR" altLang="en-US" dirty="0">
              <a:latin typeface="ko"/>
            </a:endParaRPr>
          </a:p>
        </p:txBody>
      </p:sp>
      <p:sp>
        <p:nvSpPr>
          <p:cNvPr id="16" name="슬라이드 번호 개체 틀 1">
            <a:extLst>
              <a:ext uri="{FF2B5EF4-FFF2-40B4-BE49-F238E27FC236}">
                <a16:creationId xmlns:a16="http://schemas.microsoft.com/office/drawing/2014/main" id="{FA52ABC4-10F5-4177-9FCB-1C0A51D18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1800" y="6443108"/>
            <a:ext cx="2743200" cy="365125"/>
          </a:xfrm>
        </p:spPr>
        <p:txBody>
          <a:bodyPr/>
          <a:lstStyle/>
          <a:p>
            <a:fld id="{216827FA-61AE-434B-AFF6-40769FE9346C}" type="slidenum">
              <a:rPr lang="ko-KR" altLang="en-US" sz="1800" smtClean="0">
                <a:solidFill>
                  <a:schemeClr val="bg1"/>
                </a:solidFill>
              </a:rPr>
              <a:t>17</a:t>
            </a:fld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202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6">
            <a:extLst>
              <a:ext uri="{FF2B5EF4-FFF2-40B4-BE49-F238E27FC236}">
                <a16:creationId xmlns:a16="http://schemas.microsoft.com/office/drawing/2014/main" id="{623B9FEC-4366-4547-ABD1-C111D3BA8787}"/>
              </a:ext>
            </a:extLst>
          </p:cNvPr>
          <p:cNvSpPr txBox="1"/>
          <p:nvPr/>
        </p:nvSpPr>
        <p:spPr>
          <a:xfrm>
            <a:off x="1507766" y="63143"/>
            <a:ext cx="1075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rgbClr val="002060"/>
                </a:solidFill>
              </a:rPr>
              <a:t>Impact of Layer Norms Positions</a:t>
            </a:r>
            <a:endParaRPr lang="ko-KR" altLang="en-US" sz="2800" b="1" dirty="0">
              <a:solidFill>
                <a:srgbClr val="00206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94FDA1-9308-41F8-936C-DCE8F4BB8CCB}"/>
              </a:ext>
            </a:extLst>
          </p:cNvPr>
          <p:cNvCxnSpPr>
            <a:cxnSpLocks/>
          </p:cNvCxnSpPr>
          <p:nvPr/>
        </p:nvCxnSpPr>
        <p:spPr>
          <a:xfrm>
            <a:off x="66519" y="619852"/>
            <a:ext cx="12192000" cy="0"/>
          </a:xfrm>
          <a:prstGeom prst="line">
            <a:avLst/>
          </a:prstGeom>
          <a:ln w="19050">
            <a:solidFill>
              <a:srgbClr val="AD1D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EFEDB66C-98E3-4412-A2E6-BF56F3EFE1BF}"/>
              </a:ext>
            </a:extLst>
          </p:cNvPr>
          <p:cNvSpPr txBox="1"/>
          <p:nvPr/>
        </p:nvSpPr>
        <p:spPr>
          <a:xfrm>
            <a:off x="624458" y="70904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AD1D19"/>
                </a:solidFill>
              </a:rPr>
              <a:t>Part 4.1</a:t>
            </a:r>
            <a:endParaRPr lang="ko-KR" altLang="en-US" dirty="0">
              <a:solidFill>
                <a:srgbClr val="AD1D19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A6ADE-3A10-4030-AE34-736E7E35D423}"/>
              </a:ext>
            </a:extLst>
          </p:cNvPr>
          <p:cNvSpPr/>
          <p:nvPr/>
        </p:nvSpPr>
        <p:spPr>
          <a:xfrm>
            <a:off x="237000" y="6525275"/>
            <a:ext cx="11871702" cy="200793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B633DF-65F2-4215-83B9-EA984E7C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" y="136807"/>
            <a:ext cx="557977" cy="3693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FFD4B81-BF80-46F9-A81E-7930BFD34534}"/>
                  </a:ext>
                </a:extLst>
              </p:cNvPr>
              <p:cNvSpPr txBox="1"/>
              <p:nvPr/>
            </p:nvSpPr>
            <p:spPr>
              <a:xfrm>
                <a:off x="237000" y="829733"/>
                <a:ext cx="11684067" cy="2299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We proceed to calculate and analyze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to understand the impact of layer norm positions.</a:t>
                </a:r>
              </a:p>
              <a:p>
                <a:endParaRPr lang="en-US" altLang="ko-KR" sz="2000" b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20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 integrates scaling operations of all layer norms.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b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For example, Pre-LN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b="1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ko-KR" sz="2000" b="1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2000" b="1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1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sz="2000" b="1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b="1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𝑽𝒂𝒓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b="1" i="1" smtClean="0">
                                    <a:solidFill>
                                      <a:schemeClr val="bg2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b="1" i="1" smtClean="0">
                                        <a:solidFill>
                                          <a:schemeClr val="bg2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1" i="1" smtClean="0">
                                        <a:solidFill>
                                          <a:schemeClr val="bg2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ko-KR" sz="2000" b="1" i="1" smtClean="0">
                                        <a:solidFill>
                                          <a:schemeClr val="bg2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e>
                            </m:d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b="1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b="1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𝑽𝒂𝒓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b="1" i="1" smtClean="0">
                                    <a:solidFill>
                                      <a:schemeClr val="bg2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sz="2000" b="1" i="1" smtClean="0">
                                        <a:solidFill>
                                          <a:schemeClr val="bg2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000" b="1" i="1" smtClean="0">
                                        <a:solidFill>
                                          <a:schemeClr val="bg2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US" altLang="ko-KR" sz="2000" b="1" i="1" smtClean="0">
                                        <a:solidFill>
                                          <a:schemeClr val="bg2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altLang="ko-KR" sz="2000" b="1" i="1" smtClean="0">
                                        <a:solidFill>
                                          <a:schemeClr val="bg2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ko-KR" sz="2000" b="1" i="1" smtClean="0">
                                            <a:solidFill>
                                              <a:schemeClr val="bg2">
                                                <a:lumMod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1" i="1" smtClean="0">
                                            <a:solidFill>
                                              <a:schemeClr val="bg2">
                                                <a:lumMod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1" i="1" smtClean="0">
                                            <a:solidFill>
                                              <a:schemeClr val="bg2">
                                                <a:lumMod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</m:rad>
                      </m:den>
                    </m:f>
                  </m:oMath>
                </a14:m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 .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FFD4B81-BF80-46F9-A81E-7930BFD34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00" y="829733"/>
                <a:ext cx="11684067" cy="2299732"/>
              </a:xfrm>
              <a:prstGeom prst="rect">
                <a:avLst/>
              </a:prstGeom>
              <a:blipFill>
                <a:blip r:embed="rId3"/>
                <a:stretch>
                  <a:fillRect l="-469" t="-13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그룹 1">
            <a:extLst>
              <a:ext uri="{FF2B5EF4-FFF2-40B4-BE49-F238E27FC236}">
                <a16:creationId xmlns:a16="http://schemas.microsoft.com/office/drawing/2014/main" id="{F8460C53-637A-4607-8BF7-258669F57FF1}"/>
              </a:ext>
            </a:extLst>
          </p:cNvPr>
          <p:cNvGrpSpPr/>
          <p:nvPr/>
        </p:nvGrpSpPr>
        <p:grpSpPr>
          <a:xfrm>
            <a:off x="7111235" y="1368491"/>
            <a:ext cx="4183781" cy="4869657"/>
            <a:chOff x="8373978" y="2117563"/>
            <a:chExt cx="3734724" cy="433892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962B8AC-7ADC-4D0E-83CF-9229FFC85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41652" y="2117563"/>
              <a:ext cx="3067050" cy="4338923"/>
            </a:xfrm>
            <a:prstGeom prst="rect">
              <a:avLst/>
            </a:prstGeom>
          </p:spPr>
        </p:pic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10A8ADA9-742D-4A3F-99B3-B5D6C9AD31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42947" y="5309937"/>
              <a:ext cx="1219200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9FA6335-1AC1-424F-9B37-F66C66F716F6}"/>
                    </a:ext>
                  </a:extLst>
                </p:cNvPr>
                <p:cNvSpPr txBox="1"/>
                <p:nvPr/>
              </p:nvSpPr>
              <p:spPr>
                <a:xfrm>
                  <a:off x="8373978" y="5056371"/>
                  <a:ext cx="48126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9FA6335-1AC1-424F-9B37-F66C66F716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3978" y="5056371"/>
                  <a:ext cx="481263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슬라이드 번호 개체 틀 1">
            <a:extLst>
              <a:ext uri="{FF2B5EF4-FFF2-40B4-BE49-F238E27FC236}">
                <a16:creationId xmlns:a16="http://schemas.microsoft.com/office/drawing/2014/main" id="{2DE007AB-05A6-4269-89C6-614FABC53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1800" y="6443108"/>
            <a:ext cx="2743200" cy="365125"/>
          </a:xfrm>
        </p:spPr>
        <p:txBody>
          <a:bodyPr/>
          <a:lstStyle/>
          <a:p>
            <a:fld id="{216827FA-61AE-434B-AFF6-40769FE9346C}" type="slidenum">
              <a:rPr lang="ko-KR" altLang="en-US" sz="1800" smtClean="0">
                <a:solidFill>
                  <a:schemeClr val="bg1"/>
                </a:solidFill>
              </a:rPr>
              <a:t>18</a:t>
            </a:fld>
            <a:endParaRPr lang="ko-KR" altLang="en-US" sz="18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B5552AB-4431-4144-A821-DB2A692E40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8174" y="3519409"/>
            <a:ext cx="3359099" cy="259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481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6">
            <a:extLst>
              <a:ext uri="{FF2B5EF4-FFF2-40B4-BE49-F238E27FC236}">
                <a16:creationId xmlns:a16="http://schemas.microsoft.com/office/drawing/2014/main" id="{623B9FEC-4366-4547-ABD1-C111D3BA8787}"/>
              </a:ext>
            </a:extLst>
          </p:cNvPr>
          <p:cNvSpPr txBox="1"/>
          <p:nvPr/>
        </p:nvSpPr>
        <p:spPr>
          <a:xfrm>
            <a:off x="1507766" y="63143"/>
            <a:ext cx="1075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rgbClr val="002060"/>
                </a:solidFill>
              </a:rPr>
              <a:t>Impact of Layer Norms Positions</a:t>
            </a:r>
            <a:endParaRPr lang="ko-KR" altLang="en-US" sz="2800" b="1" dirty="0">
              <a:solidFill>
                <a:srgbClr val="00206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94FDA1-9308-41F8-936C-DCE8F4BB8CCB}"/>
              </a:ext>
            </a:extLst>
          </p:cNvPr>
          <p:cNvCxnSpPr>
            <a:cxnSpLocks/>
          </p:cNvCxnSpPr>
          <p:nvPr/>
        </p:nvCxnSpPr>
        <p:spPr>
          <a:xfrm>
            <a:off x="66519" y="619852"/>
            <a:ext cx="12192000" cy="0"/>
          </a:xfrm>
          <a:prstGeom prst="line">
            <a:avLst/>
          </a:prstGeom>
          <a:ln w="19050">
            <a:solidFill>
              <a:srgbClr val="AD1D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EFEDB66C-98E3-4412-A2E6-BF56F3EFE1BF}"/>
              </a:ext>
            </a:extLst>
          </p:cNvPr>
          <p:cNvSpPr txBox="1"/>
          <p:nvPr/>
        </p:nvSpPr>
        <p:spPr>
          <a:xfrm>
            <a:off x="624458" y="70904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AD1D19"/>
                </a:solidFill>
              </a:rPr>
              <a:t>Part 4.1</a:t>
            </a:r>
            <a:endParaRPr lang="ko-KR" altLang="en-US" dirty="0">
              <a:solidFill>
                <a:srgbClr val="AD1D19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A6ADE-3A10-4030-AE34-736E7E35D423}"/>
              </a:ext>
            </a:extLst>
          </p:cNvPr>
          <p:cNvSpPr/>
          <p:nvPr/>
        </p:nvSpPr>
        <p:spPr>
          <a:xfrm>
            <a:off x="237000" y="6525275"/>
            <a:ext cx="11871702" cy="200793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B633DF-65F2-4215-83B9-EA984E7C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" y="136807"/>
            <a:ext cx="557977" cy="3693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FFD4B81-BF80-46F9-A81E-7930BFD34534}"/>
                  </a:ext>
                </a:extLst>
              </p:cNvPr>
              <p:cNvSpPr txBox="1"/>
              <p:nvPr/>
            </p:nvSpPr>
            <p:spPr>
              <a:xfrm>
                <a:off x="6722957" y="4566636"/>
                <a:ext cx="2772799" cy="1039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b="1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ko-KR" sz="2000" b="1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2000" b="1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1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sz="2000" b="1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b="1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𝑽𝒂𝒓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b="1" i="1" smtClean="0">
                                    <a:solidFill>
                                      <a:schemeClr val="bg2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b="1" i="1" smtClean="0">
                                        <a:solidFill>
                                          <a:schemeClr val="bg2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1" i="1" smtClean="0">
                                        <a:solidFill>
                                          <a:schemeClr val="bg2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ko-KR" sz="2000" b="1" i="1" smtClean="0">
                                        <a:solidFill>
                                          <a:schemeClr val="bg2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e>
                            </m:d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b="1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b="1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𝑽𝒂𝒓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b="1" i="1" smtClean="0">
                                    <a:solidFill>
                                      <a:schemeClr val="bg2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sz="2000" b="1" i="1" smtClean="0">
                                        <a:solidFill>
                                          <a:schemeClr val="bg2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000" b="1" i="1" smtClean="0">
                                        <a:solidFill>
                                          <a:schemeClr val="bg2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US" altLang="ko-KR" sz="2000" b="1" i="1" smtClean="0">
                                        <a:solidFill>
                                          <a:schemeClr val="bg2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altLang="ko-KR" sz="2000" b="1" i="1" smtClean="0">
                                        <a:solidFill>
                                          <a:schemeClr val="bg2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ko-KR" sz="2000" b="1" i="1" smtClean="0">
                                            <a:solidFill>
                                              <a:schemeClr val="bg2">
                                                <a:lumMod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1" i="1" smtClean="0">
                                            <a:solidFill>
                                              <a:schemeClr val="bg2">
                                                <a:lumMod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1" i="1" smtClean="0">
                                            <a:solidFill>
                                              <a:schemeClr val="bg2">
                                                <a:lumMod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</m:rad>
                      </m:den>
                    </m:f>
                  </m:oMath>
                </a14:m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FFD4B81-BF80-46F9-A81E-7930BFD34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2957" y="4566636"/>
                <a:ext cx="2772799" cy="10395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5A5DE52E-30CA-44C4-93CE-738BA2961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564" y="1356916"/>
            <a:ext cx="4043795" cy="388741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AB72947-B359-4ED9-9FD4-C92AFF88AABB}"/>
              </a:ext>
            </a:extLst>
          </p:cNvPr>
          <p:cNvSpPr txBox="1"/>
          <p:nvPr/>
        </p:nvSpPr>
        <p:spPr>
          <a:xfrm>
            <a:off x="4902437" y="1622147"/>
            <a:ext cx="72062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For a </a:t>
            </a:r>
            <a:r>
              <a:rPr lang="en-US" altLang="ko-KR" sz="2000" b="1" dirty="0">
                <a:solidFill>
                  <a:srgbClr val="C00000"/>
                </a:solidFill>
              </a:rPr>
              <a:t>Post-LN layer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, its outputs </a:t>
            </a:r>
            <a:r>
              <a:rPr lang="en-US" altLang="ko-KR" sz="2000" b="1" dirty="0">
                <a:solidFill>
                  <a:srgbClr val="C00000"/>
                </a:solidFill>
              </a:rPr>
              <a:t>rely more on its residual branch from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 the initialization to the end.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At initialization, </a:t>
            </a:r>
            <a:r>
              <a:rPr lang="en-US" altLang="ko-KR" sz="2000" b="1" dirty="0">
                <a:solidFill>
                  <a:srgbClr val="002060"/>
                </a:solidFill>
              </a:rPr>
              <a:t>Pre-LN layer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outputs have </a:t>
            </a:r>
            <a:r>
              <a:rPr lang="en-US" altLang="ko-KR" sz="2000" b="1" dirty="0">
                <a:solidFill>
                  <a:srgbClr val="002060"/>
                </a:solidFill>
              </a:rPr>
              <a:t>roughly the same reliance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 on all previous residual branches.</a:t>
            </a:r>
          </a:p>
          <a:p>
            <a:endParaRPr lang="en-US" altLang="ko-KR" sz="2000" b="1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However, </a:t>
            </a:r>
            <a:r>
              <a:rPr lang="en-US" altLang="ko-KR" sz="2000" b="1" dirty="0">
                <a:solidFill>
                  <a:schemeClr val="accent6">
                    <a:lumMod val="50000"/>
                  </a:schemeClr>
                </a:solidFill>
              </a:rPr>
              <a:t>comparing to Post-LN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altLang="ko-KR" sz="2000" b="1" dirty="0">
                <a:solidFill>
                  <a:srgbClr val="7030A0"/>
                </a:solidFill>
              </a:rPr>
              <a:t>Pre-LN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2000" b="1" dirty="0">
                <a:solidFill>
                  <a:srgbClr val="7030A0"/>
                </a:solidFill>
              </a:rPr>
              <a:t>layer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2000" b="1" dirty="0">
                <a:solidFill>
                  <a:srgbClr val="7030A0"/>
                </a:solidFill>
              </a:rPr>
              <a:t>outputs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 in the final model still </a:t>
            </a:r>
            <a:r>
              <a:rPr lang="en-US" altLang="ko-KR" sz="2000" b="1" dirty="0">
                <a:solidFill>
                  <a:srgbClr val="7030A0"/>
                </a:solidFill>
              </a:rPr>
              <a:t>has less reliance on their residual branches.</a:t>
            </a:r>
          </a:p>
        </p:txBody>
      </p:sp>
      <p:sp>
        <p:nvSpPr>
          <p:cNvPr id="19" name="슬라이드 번호 개체 틀 1">
            <a:extLst>
              <a:ext uri="{FF2B5EF4-FFF2-40B4-BE49-F238E27FC236}">
                <a16:creationId xmlns:a16="http://schemas.microsoft.com/office/drawing/2014/main" id="{50D969E7-483C-4604-9C20-821066778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1800" y="6443108"/>
            <a:ext cx="2743200" cy="365125"/>
          </a:xfrm>
        </p:spPr>
        <p:txBody>
          <a:bodyPr/>
          <a:lstStyle/>
          <a:p>
            <a:fld id="{216827FA-61AE-434B-AFF6-40769FE9346C}" type="slidenum">
              <a:rPr lang="ko-KR" altLang="en-US" sz="1800" smtClean="0">
                <a:solidFill>
                  <a:schemeClr val="bg1"/>
                </a:solidFill>
              </a:rPr>
              <a:t>19</a:t>
            </a:fld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130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70A16F8-CAB6-4178-B053-E52DFB0A5C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466F82-C289-46A8-BF3D-7AC664227D47}"/>
              </a:ext>
            </a:extLst>
          </p:cNvPr>
          <p:cNvSpPr txBox="1"/>
          <p:nvPr/>
        </p:nvSpPr>
        <p:spPr>
          <a:xfrm>
            <a:off x="1974252" y="2972636"/>
            <a:ext cx="8243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Introduction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6A50CBA-88CB-4A3C-BDB9-B3C185E16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62" y="364916"/>
            <a:ext cx="1459646" cy="965121"/>
          </a:xfrm>
          <a:prstGeom prst="rect">
            <a:avLst/>
          </a:prstGeom>
        </p:spPr>
      </p:pic>
      <p:sp>
        <p:nvSpPr>
          <p:cNvPr id="16" name="액자 15">
            <a:extLst>
              <a:ext uri="{FF2B5EF4-FFF2-40B4-BE49-F238E27FC236}">
                <a16:creationId xmlns:a16="http://schemas.microsoft.com/office/drawing/2014/main" id="{B7FCA591-4F9D-4442-8DE3-8A0D43DC2ECB}"/>
              </a:ext>
            </a:extLst>
          </p:cNvPr>
          <p:cNvSpPr/>
          <p:nvPr/>
        </p:nvSpPr>
        <p:spPr>
          <a:xfrm>
            <a:off x="185979" y="191619"/>
            <a:ext cx="1704813" cy="1311717"/>
          </a:xfrm>
          <a:prstGeom prst="frame">
            <a:avLst>
              <a:gd name="adj1" fmla="val 3993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439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6">
            <a:extLst>
              <a:ext uri="{FF2B5EF4-FFF2-40B4-BE49-F238E27FC236}">
                <a16:creationId xmlns:a16="http://schemas.microsoft.com/office/drawing/2014/main" id="{623B9FEC-4366-4547-ABD1-C111D3BA8787}"/>
              </a:ext>
            </a:extLst>
          </p:cNvPr>
          <p:cNvSpPr txBox="1"/>
          <p:nvPr/>
        </p:nvSpPr>
        <p:spPr>
          <a:xfrm>
            <a:off x="1507766" y="63143"/>
            <a:ext cx="1075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rgbClr val="002060"/>
                </a:solidFill>
              </a:rPr>
              <a:t>Impact of Layer Norms Positions</a:t>
            </a:r>
            <a:endParaRPr lang="ko-KR" altLang="en-US" sz="2800" b="1" dirty="0">
              <a:solidFill>
                <a:srgbClr val="00206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94FDA1-9308-41F8-936C-DCE8F4BB8CCB}"/>
              </a:ext>
            </a:extLst>
          </p:cNvPr>
          <p:cNvCxnSpPr>
            <a:cxnSpLocks/>
          </p:cNvCxnSpPr>
          <p:nvPr/>
        </p:nvCxnSpPr>
        <p:spPr>
          <a:xfrm>
            <a:off x="66519" y="619852"/>
            <a:ext cx="12192000" cy="0"/>
          </a:xfrm>
          <a:prstGeom prst="line">
            <a:avLst/>
          </a:prstGeom>
          <a:ln w="19050">
            <a:solidFill>
              <a:srgbClr val="AD1D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EFEDB66C-98E3-4412-A2E6-BF56F3EFE1BF}"/>
              </a:ext>
            </a:extLst>
          </p:cNvPr>
          <p:cNvSpPr txBox="1"/>
          <p:nvPr/>
        </p:nvSpPr>
        <p:spPr>
          <a:xfrm>
            <a:off x="624458" y="70904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AD1D19"/>
                </a:solidFill>
              </a:rPr>
              <a:t>Part 4.1</a:t>
            </a:r>
            <a:endParaRPr lang="ko-KR" altLang="en-US" dirty="0">
              <a:solidFill>
                <a:srgbClr val="AD1D19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A6ADE-3A10-4030-AE34-736E7E35D423}"/>
              </a:ext>
            </a:extLst>
          </p:cNvPr>
          <p:cNvSpPr/>
          <p:nvPr/>
        </p:nvSpPr>
        <p:spPr>
          <a:xfrm>
            <a:off x="237000" y="6525275"/>
            <a:ext cx="11871702" cy="200793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B633DF-65F2-4215-83B9-EA984E7C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" y="136807"/>
            <a:ext cx="557977" cy="36932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A5DE52E-30CA-44C4-93CE-738BA2961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85" y="849363"/>
            <a:ext cx="4480314" cy="45656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AB72947-B359-4ED9-9FD4-C92AFF88AABB}"/>
                  </a:ext>
                </a:extLst>
              </p:cNvPr>
              <p:cNvSpPr txBox="1"/>
              <p:nvPr/>
            </p:nvSpPr>
            <p:spPr>
              <a:xfrm>
                <a:off x="4902437" y="582594"/>
                <a:ext cx="7206265" cy="33166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2000" b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In Pre-LN, layer outputs are not normalized, and </a:t>
                </a:r>
                <a:r>
                  <a:rPr lang="en-US" altLang="ko-KR" sz="2000" b="1" dirty="0">
                    <a:solidFill>
                      <a:srgbClr val="C00000"/>
                    </a:solidFill>
                  </a:rPr>
                  <a:t>their variances are likely to be larger for higher layers</a:t>
                </a:r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sz="2000" b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b="1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ko-KR" sz="2000" b="1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20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1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sz="2000" b="1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b="1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𝑽𝒂𝒓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b="1" i="1">
                                    <a:solidFill>
                                      <a:schemeClr val="bg2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b="1" i="1">
                                        <a:solidFill>
                                          <a:schemeClr val="bg2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1" i="1">
                                        <a:solidFill>
                                          <a:schemeClr val="bg2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ko-KR" sz="2000" b="1" i="1" smtClean="0">
                                        <a:solidFill>
                                          <a:schemeClr val="bg2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b="1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b="1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𝑽𝒂𝒓</m:t>
                            </m:r>
                            <m:r>
                              <a:rPr lang="en-US" altLang="ko-KR" sz="2000" b="1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sSubSup>
                              <m:sSubSupPr>
                                <m:ctrlPr>
                                  <a:rPr lang="en-US" altLang="ko-KR" sz="2000" b="1" i="1" smtClean="0">
                                    <a:solidFill>
                                      <a:schemeClr val="bg2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000" b="1" i="1" smtClean="0">
                                    <a:solidFill>
                                      <a:schemeClr val="bg2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sz="2000" b="1" i="1" smtClean="0">
                                    <a:solidFill>
                                      <a:schemeClr val="bg2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altLang="ko-KR" sz="2000" b="1" i="1" smtClean="0">
                                    <a:solidFill>
                                      <a:schemeClr val="bg2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000" b="1" i="1" smtClean="0">
                                    <a:solidFill>
                                      <a:schemeClr val="bg2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ko-KR" sz="2000" b="1" i="1" smtClean="0">
                                        <a:solidFill>
                                          <a:schemeClr val="bg2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1" i="1" smtClean="0">
                                        <a:solidFill>
                                          <a:schemeClr val="bg2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𝒑</m:t>
                                    </m:r>
                                    <m:r>
                                      <a:rPr lang="en-US" altLang="ko-KR" sz="2000" b="1" i="1" smtClean="0">
                                        <a:solidFill>
                                          <a:schemeClr val="bg2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ko-KR" sz="2000" b="1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sz="2000" b="1" i="1" smtClean="0">
                                    <a:solidFill>
                                      <a:schemeClr val="bg2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1" i="1" smtClean="0">
                                    <a:solidFill>
                                      <a:schemeClr val="bg2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ko-KR" sz="2000" b="1" i="1" smtClean="0">
                                    <a:solidFill>
                                      <a:schemeClr val="bg2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ko-KR" sz="2000" b="1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e>
                        </m:rad>
                      </m:den>
                    </m:f>
                  </m:oMath>
                </a14:m>
                <a:endParaRPr lang="en-US" altLang="ko-KR" sz="2000" b="1" dirty="0">
                  <a:solidFill>
                    <a:schemeClr val="bg2">
                      <a:lumMod val="25000"/>
                    </a:schemeClr>
                  </a:solidFill>
                  <a:ea typeface="Cambria Math" panose="02040503050406030204" pitchFamily="18" charset="0"/>
                </a:endParaRPr>
              </a:p>
              <a:p>
                <a:endParaRPr lang="en-US" altLang="ko-KR" sz="2000" b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In other words, </a:t>
                </a:r>
                <a:r>
                  <a:rPr lang="en-US" altLang="ko-KR" sz="2000" b="1" dirty="0">
                    <a:solidFill>
                      <a:srgbClr val="7030A0"/>
                    </a:solidFill>
                  </a:rPr>
                  <a:t>Pre-LN restricts the network from being too deep</a:t>
                </a:r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, </a:t>
                </a:r>
                <a:r>
                  <a:rPr lang="en-US" altLang="ko-KR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while Post-LN gives the network the choice of being wider or deeper</a:t>
                </a:r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AB72947-B359-4ED9-9FD4-C92AFF88A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437" y="582594"/>
                <a:ext cx="7206265" cy="3316614"/>
              </a:xfrm>
              <a:prstGeom prst="rect">
                <a:avLst/>
              </a:prstGeom>
              <a:blipFill>
                <a:blip r:embed="rId4"/>
                <a:stretch>
                  <a:fillRect l="-761" r="-592" b="-23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슬라이드 번호 개체 틀 1">
            <a:extLst>
              <a:ext uri="{FF2B5EF4-FFF2-40B4-BE49-F238E27FC236}">
                <a16:creationId xmlns:a16="http://schemas.microsoft.com/office/drawing/2014/main" id="{75F7C92F-A084-4234-BF32-1B0AFAAD4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1800" y="6443108"/>
            <a:ext cx="2743200" cy="365125"/>
          </a:xfrm>
        </p:spPr>
        <p:txBody>
          <a:bodyPr/>
          <a:lstStyle/>
          <a:p>
            <a:fld id="{216827FA-61AE-434B-AFF6-40769FE9346C}" type="slidenum">
              <a:rPr lang="ko-KR" altLang="en-US" sz="1800" smtClean="0">
                <a:solidFill>
                  <a:schemeClr val="bg1"/>
                </a:solidFill>
              </a:rPr>
              <a:t>20</a:t>
            </a:fld>
            <a:endParaRPr lang="ko-KR" altLang="en-US" sz="1800" dirty="0">
              <a:solidFill>
                <a:schemeClr val="bg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797B50C5-5D43-43D5-8B76-E1A4CC760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9923" y="3899209"/>
            <a:ext cx="5162026" cy="255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615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6">
            <a:extLst>
              <a:ext uri="{FF2B5EF4-FFF2-40B4-BE49-F238E27FC236}">
                <a16:creationId xmlns:a16="http://schemas.microsoft.com/office/drawing/2014/main" id="{623B9FEC-4366-4547-ABD1-C111D3BA8787}"/>
              </a:ext>
            </a:extLst>
          </p:cNvPr>
          <p:cNvSpPr txBox="1"/>
          <p:nvPr/>
        </p:nvSpPr>
        <p:spPr>
          <a:xfrm>
            <a:off x="1507766" y="63143"/>
            <a:ext cx="1075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rgbClr val="002060"/>
                </a:solidFill>
              </a:rPr>
              <a:t>Amplification Effect at Initialization</a:t>
            </a:r>
            <a:endParaRPr lang="ko-KR" altLang="en-US" sz="2800" b="1" dirty="0">
              <a:solidFill>
                <a:srgbClr val="00206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94FDA1-9308-41F8-936C-DCE8F4BB8CCB}"/>
              </a:ext>
            </a:extLst>
          </p:cNvPr>
          <p:cNvCxnSpPr>
            <a:cxnSpLocks/>
          </p:cNvCxnSpPr>
          <p:nvPr/>
        </p:nvCxnSpPr>
        <p:spPr>
          <a:xfrm>
            <a:off x="66519" y="619852"/>
            <a:ext cx="12192000" cy="0"/>
          </a:xfrm>
          <a:prstGeom prst="line">
            <a:avLst/>
          </a:prstGeom>
          <a:ln w="19050">
            <a:solidFill>
              <a:srgbClr val="AD1D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EFEDB66C-98E3-4412-A2E6-BF56F3EFE1BF}"/>
              </a:ext>
            </a:extLst>
          </p:cNvPr>
          <p:cNvSpPr txBox="1"/>
          <p:nvPr/>
        </p:nvSpPr>
        <p:spPr>
          <a:xfrm>
            <a:off x="624458" y="70904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AD1D19"/>
                </a:solidFill>
              </a:rPr>
              <a:t>Part 4.2</a:t>
            </a:r>
            <a:endParaRPr lang="ko-KR" altLang="en-US" dirty="0">
              <a:solidFill>
                <a:srgbClr val="AD1D19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A6ADE-3A10-4030-AE34-736E7E35D423}"/>
              </a:ext>
            </a:extLst>
          </p:cNvPr>
          <p:cNvSpPr/>
          <p:nvPr/>
        </p:nvSpPr>
        <p:spPr>
          <a:xfrm>
            <a:off x="237000" y="6525275"/>
            <a:ext cx="11871702" cy="200793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B633DF-65F2-4215-83B9-EA984E7C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" y="136807"/>
            <a:ext cx="557977" cy="3693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FFD4B81-BF80-46F9-A81E-7930BFD34534}"/>
                  </a:ext>
                </a:extLst>
              </p:cNvPr>
              <p:cNvSpPr txBox="1"/>
              <p:nvPr/>
            </p:nvSpPr>
            <p:spPr>
              <a:xfrm>
                <a:off x="237000" y="829733"/>
                <a:ext cx="11684067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Although </a:t>
                </a:r>
                <a:r>
                  <a:rPr lang="en-US" altLang="ko-KR" sz="2000" b="1" dirty="0">
                    <a:solidFill>
                      <a:srgbClr val="002060"/>
                    </a:solidFill>
                  </a:rPr>
                  <a:t>depending more on residual branches </a:t>
                </a:r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allows the </a:t>
                </a:r>
                <a:r>
                  <a:rPr lang="en-US" altLang="ko-KR" sz="2000" b="1" dirty="0">
                    <a:solidFill>
                      <a:srgbClr val="002060"/>
                    </a:solidFill>
                  </a:rPr>
                  <a:t>model to have a larger potential</a:t>
                </a:r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, </a:t>
                </a:r>
                <a:r>
                  <a:rPr lang="en-US" altLang="ko-KR" sz="2000" b="1" dirty="0">
                    <a:solidFill>
                      <a:srgbClr val="C00000"/>
                    </a:solidFill>
                  </a:rPr>
                  <a:t>it amplifies the fluctuation brought by parameter changes</a:t>
                </a:r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b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For a network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ko-KR" sz="20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ko-KR" sz="20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altLang="ko-KR" sz="20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 is the model input and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 is the parameter, the output change caused by parameter perturbations is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𝑽𝒂𝒓</m:t>
                    </m:r>
                    <m:r>
                      <a:rPr lang="en-US" altLang="ko-KR" sz="20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20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altLang="ko-KR" sz="20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1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ko-KR" sz="20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0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altLang="ko-KR" sz="20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ko-KR" sz="20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ko-KR" sz="20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ko-KR" sz="20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altLang="ko-KR" sz="20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sz="20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altLang="ko-KR" sz="20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sz="20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altLang="ko-KR" sz="20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sz="20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b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For a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-layer </a:t>
                </a:r>
                <a:r>
                  <a:rPr lang="en-US" altLang="ko-KR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Pre-LN</a:t>
                </a:r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, we have </a:t>
                </a:r>
                <a14:m>
                  <m:oMath xmlns:m="http://schemas.openxmlformats.org/officeDocument/2006/math">
                    <m:r>
                      <a:rPr lang="en-US" altLang="ko-KR" sz="2000" b="1" i="1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𝑽𝒂𝒓</m:t>
                    </m:r>
                    <m:r>
                      <a:rPr lang="en-US" altLang="ko-KR" sz="2000" b="1" i="1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2000" b="1" i="1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altLang="ko-KR" sz="2000" b="1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1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2000" b="1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ko-KR" sz="2000" b="1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000" b="1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altLang="ko-KR" sz="2000" b="1" i="1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b="1" i="1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ko-KR" sz="2000" b="1" i="1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b="1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2000" b="1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ko-KR" sz="2000" b="1" i="1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ko-KR" sz="2000" b="1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altLang="ko-KR" sz="2000" b="1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sz="2000" b="1" i="1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ko-KR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𝒍𝒐𝒈𝑵</m:t>
                        </m:r>
                      </m:e>
                    </m:d>
                    <m:r>
                      <a:rPr lang="en-US" altLang="ko-KR" sz="20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sz="2000" b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For a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-layer </a:t>
                </a:r>
                <a:r>
                  <a:rPr lang="en-US" altLang="ko-KR" sz="2000" b="1" dirty="0">
                    <a:solidFill>
                      <a:srgbClr val="7030A0"/>
                    </a:solidFill>
                  </a:rPr>
                  <a:t>Post-LN</a:t>
                </a:r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, we have </a:t>
                </a:r>
                <a14:m>
                  <m:oMath xmlns:m="http://schemas.openxmlformats.org/officeDocument/2006/math">
                    <m:r>
                      <a:rPr lang="en-US" altLang="ko-KR" sz="2000" b="1" i="1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𝑽𝒂𝒓</m:t>
                    </m:r>
                    <m:r>
                      <a:rPr lang="en-US" altLang="ko-KR" sz="2000" b="1" i="1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2000" b="1" i="1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altLang="ko-KR" sz="2000" b="1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1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2000" b="1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ko-KR" sz="2000" b="1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000" b="1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altLang="ko-KR" sz="2000" b="1" i="1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b="1" i="1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ko-KR" sz="2000" b="1" i="1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b="1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2000" b="1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ko-KR" sz="2000" b="1" i="1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ko-KR" sz="2000" b="1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altLang="ko-KR" sz="2000" b="1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sz="2000" b="1" i="1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ko-KR" sz="2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ko-KR" sz="2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2000" b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FFD4B81-BF80-46F9-A81E-7930BFD34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00" y="829733"/>
                <a:ext cx="11684067" cy="3170099"/>
              </a:xfrm>
              <a:prstGeom prst="rect">
                <a:avLst/>
              </a:prstGeom>
              <a:blipFill>
                <a:blip r:embed="rId3"/>
                <a:stretch>
                  <a:fillRect l="-469" t="-962" r="-16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459DC9D4-A1F3-4549-B8EC-A2A78E69D9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74" y="3459423"/>
            <a:ext cx="2957588" cy="28231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BFC5154-BC50-474E-A20C-4C97A5768000}"/>
                  </a:ext>
                </a:extLst>
              </p:cNvPr>
              <p:cNvSpPr txBox="1"/>
              <p:nvPr/>
            </p:nvSpPr>
            <p:spPr>
              <a:xfrm>
                <a:off x="3598862" y="3634117"/>
                <a:ext cx="8356138" cy="778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To empirically verify these relationships, we calculate</a:t>
                </a:r>
                <a:b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</a:br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20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  <m:d>
                          <m:dPr>
                            <m:ctrlPr>
                              <a:rPr lang="en-US" altLang="ko-KR" sz="2000" b="1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b="1" i="1" smtClean="0">
                                    <a:solidFill>
                                      <a:schemeClr val="bg2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1" i="1" smtClean="0">
                                    <a:solidFill>
                                      <a:schemeClr val="bg2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sz="2000" b="1" i="1" smtClean="0">
                                    <a:solidFill>
                                      <a:schemeClr val="bg2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altLang="ko-KR" sz="2000" b="1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2000" b="1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</m:d>
                        <m:r>
                          <a:rPr lang="en-US" altLang="ko-KR" sz="20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en-US" altLang="ko-KR" sz="20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000" b="1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ko-KR" sz="20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ko-KR" sz="2000" b="1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1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altLang="ko-KR" sz="2000" b="1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ko-KR" sz="20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f>
                      <m:fPr>
                        <m:type m:val="noBar"/>
                        <m:ctrlPr>
                          <a:rPr lang="en-US" altLang="ko-KR" sz="20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altLang="ko-KR" sz="20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 for Pre-LN and Post-LN.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BFC5154-BC50-474E-A20C-4C97A5768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862" y="3634117"/>
                <a:ext cx="8356138" cy="778098"/>
              </a:xfrm>
              <a:prstGeom prst="rect">
                <a:avLst/>
              </a:prstGeom>
              <a:blipFill>
                <a:blip r:embed="rId5"/>
                <a:stretch>
                  <a:fillRect l="-656" t="-3906" b="-7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F06D8D21-620A-4AF3-8B9B-FF7DE28691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8862" y="5466292"/>
            <a:ext cx="1200150" cy="561975"/>
          </a:xfrm>
          <a:prstGeom prst="rect">
            <a:avLst/>
          </a:prstGeom>
        </p:spPr>
      </p:pic>
      <p:sp>
        <p:nvSpPr>
          <p:cNvPr id="19" name="슬라이드 번호 개체 틀 1">
            <a:extLst>
              <a:ext uri="{FF2B5EF4-FFF2-40B4-BE49-F238E27FC236}">
                <a16:creationId xmlns:a16="http://schemas.microsoft.com/office/drawing/2014/main" id="{E127A915-FC1C-4810-AD72-68FC70A44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1800" y="6443108"/>
            <a:ext cx="2743200" cy="365125"/>
          </a:xfrm>
        </p:spPr>
        <p:txBody>
          <a:bodyPr/>
          <a:lstStyle/>
          <a:p>
            <a:fld id="{216827FA-61AE-434B-AFF6-40769FE9346C}" type="slidenum">
              <a:rPr lang="ko-KR" altLang="en-US" sz="1800" smtClean="0">
                <a:solidFill>
                  <a:schemeClr val="bg1"/>
                </a:solidFill>
              </a:rPr>
              <a:t>21</a:t>
            </a:fld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640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6">
            <a:extLst>
              <a:ext uri="{FF2B5EF4-FFF2-40B4-BE49-F238E27FC236}">
                <a16:creationId xmlns:a16="http://schemas.microsoft.com/office/drawing/2014/main" id="{623B9FEC-4366-4547-ABD1-C111D3BA8787}"/>
              </a:ext>
            </a:extLst>
          </p:cNvPr>
          <p:cNvSpPr txBox="1"/>
          <p:nvPr/>
        </p:nvSpPr>
        <p:spPr>
          <a:xfrm>
            <a:off x="1507766" y="63143"/>
            <a:ext cx="1075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rgbClr val="002060"/>
                </a:solidFill>
              </a:rPr>
              <a:t>Amplification Effect at Initialization</a:t>
            </a:r>
            <a:endParaRPr lang="ko-KR" altLang="en-US" sz="2800" b="1" dirty="0">
              <a:solidFill>
                <a:srgbClr val="00206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94FDA1-9308-41F8-936C-DCE8F4BB8CCB}"/>
              </a:ext>
            </a:extLst>
          </p:cNvPr>
          <p:cNvCxnSpPr>
            <a:cxnSpLocks/>
          </p:cNvCxnSpPr>
          <p:nvPr/>
        </p:nvCxnSpPr>
        <p:spPr>
          <a:xfrm>
            <a:off x="66519" y="619852"/>
            <a:ext cx="12192000" cy="0"/>
          </a:xfrm>
          <a:prstGeom prst="line">
            <a:avLst/>
          </a:prstGeom>
          <a:ln w="19050">
            <a:solidFill>
              <a:srgbClr val="AD1D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EFEDB66C-98E3-4412-A2E6-BF56F3EFE1BF}"/>
              </a:ext>
            </a:extLst>
          </p:cNvPr>
          <p:cNvSpPr txBox="1"/>
          <p:nvPr/>
        </p:nvSpPr>
        <p:spPr>
          <a:xfrm>
            <a:off x="624458" y="70904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AD1D19"/>
                </a:solidFill>
              </a:rPr>
              <a:t>Part 4.2</a:t>
            </a:r>
            <a:endParaRPr lang="ko-KR" altLang="en-US" dirty="0">
              <a:solidFill>
                <a:srgbClr val="AD1D19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A6ADE-3A10-4030-AE34-736E7E35D423}"/>
              </a:ext>
            </a:extLst>
          </p:cNvPr>
          <p:cNvSpPr/>
          <p:nvPr/>
        </p:nvSpPr>
        <p:spPr>
          <a:xfrm>
            <a:off x="237000" y="6525275"/>
            <a:ext cx="11871702" cy="200793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B633DF-65F2-4215-83B9-EA984E7C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" y="136807"/>
            <a:ext cx="557977" cy="36932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FFD4B81-BF80-46F9-A81E-7930BFD34534}"/>
              </a:ext>
            </a:extLst>
          </p:cNvPr>
          <p:cNvSpPr txBox="1"/>
          <p:nvPr/>
        </p:nvSpPr>
        <p:spPr>
          <a:xfrm>
            <a:off x="387346" y="3990855"/>
            <a:ext cx="116840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Intuitively, </a:t>
            </a:r>
            <a:r>
              <a:rPr lang="en-US" altLang="ko-KR" sz="2000" b="1" dirty="0">
                <a:solidFill>
                  <a:srgbClr val="C00000"/>
                </a:solidFill>
              </a:rPr>
              <a:t>large output shifts would destabilize the training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Therefore, </a:t>
            </a:r>
            <a:r>
              <a:rPr lang="en-US" altLang="ko-KR" sz="2000" b="1" dirty="0"/>
              <a:t>we conjecture it is the large output shift of Post-LN results in unstable training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We proceed to </a:t>
            </a:r>
            <a:r>
              <a:rPr lang="en-US" altLang="ko-KR" sz="2000" b="1" dirty="0">
                <a:solidFill>
                  <a:schemeClr val="accent6">
                    <a:lumMod val="50000"/>
                  </a:schemeClr>
                </a:solidFill>
              </a:rPr>
              <a:t>stabilize Post-LN by controlling the dependency on residual branches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in the </a:t>
            </a:r>
            <a:r>
              <a:rPr lang="en-US" altLang="ko-KR" sz="2000" b="1" dirty="0">
                <a:solidFill>
                  <a:schemeClr val="accent6">
                    <a:lumMod val="50000"/>
                  </a:schemeClr>
                </a:solidFill>
              </a:rPr>
              <a:t>early stage of training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9DC9D4-A1F3-4549-B8EC-A2A78E69D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99" y="670369"/>
            <a:ext cx="3374105" cy="322073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8E1143E-E36D-4D8F-8540-E7CA90A619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1104" y="2799112"/>
            <a:ext cx="1799968" cy="8428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C7EBF43-CD3C-40ED-B4AF-3FB52BCE9E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0618" y="3610958"/>
            <a:ext cx="171450" cy="1333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09EC79A-2568-4DA8-8EDC-1D3C29A8AB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6780" y="2700492"/>
            <a:ext cx="171450" cy="1333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E1C8ACA-5896-46B4-9388-3337FCCDAC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8885" y="2723675"/>
            <a:ext cx="171450" cy="133350"/>
          </a:xfrm>
          <a:prstGeom prst="rect">
            <a:avLst/>
          </a:prstGeom>
        </p:spPr>
      </p:pic>
      <p:sp>
        <p:nvSpPr>
          <p:cNvPr id="16" name="슬라이드 번호 개체 틀 1">
            <a:extLst>
              <a:ext uri="{FF2B5EF4-FFF2-40B4-BE49-F238E27FC236}">
                <a16:creationId xmlns:a16="http://schemas.microsoft.com/office/drawing/2014/main" id="{23C19AE8-94D3-43A2-A14C-881F0331C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1800" y="6443108"/>
            <a:ext cx="2743200" cy="365125"/>
          </a:xfrm>
        </p:spPr>
        <p:txBody>
          <a:bodyPr/>
          <a:lstStyle/>
          <a:p>
            <a:fld id="{216827FA-61AE-434B-AFF6-40769FE9346C}" type="slidenum">
              <a:rPr lang="ko-KR" altLang="en-US" sz="1800" smtClean="0">
                <a:solidFill>
                  <a:schemeClr val="bg1"/>
                </a:solidFill>
              </a:rPr>
              <a:t>22</a:t>
            </a:fld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209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1595A174-59D0-48C4-9A3F-2DAFE7CC3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460" y="2955254"/>
            <a:ext cx="2205204" cy="3446893"/>
          </a:xfrm>
          <a:prstGeom prst="rect">
            <a:avLst/>
          </a:prstGeom>
        </p:spPr>
      </p:pic>
      <p:sp>
        <p:nvSpPr>
          <p:cNvPr id="11" name="TextBox 16">
            <a:extLst>
              <a:ext uri="{FF2B5EF4-FFF2-40B4-BE49-F238E27FC236}">
                <a16:creationId xmlns:a16="http://schemas.microsoft.com/office/drawing/2014/main" id="{623B9FEC-4366-4547-ABD1-C111D3BA8787}"/>
              </a:ext>
            </a:extLst>
          </p:cNvPr>
          <p:cNvSpPr txBox="1"/>
          <p:nvPr/>
        </p:nvSpPr>
        <p:spPr>
          <a:xfrm>
            <a:off x="1507766" y="63143"/>
            <a:ext cx="1075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rgbClr val="002060"/>
                </a:solidFill>
              </a:rPr>
              <a:t>Admin – </a:t>
            </a:r>
            <a:r>
              <a:rPr lang="en-US" altLang="ko-KR" sz="2000" b="1" dirty="0">
                <a:solidFill>
                  <a:srgbClr val="002060"/>
                </a:solidFill>
              </a:rPr>
              <a:t>Adaptive Model Initialization</a:t>
            </a:r>
            <a:endParaRPr lang="ko-KR" altLang="en-US" sz="2800" b="1" dirty="0">
              <a:solidFill>
                <a:srgbClr val="00206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94FDA1-9308-41F8-936C-DCE8F4BB8CCB}"/>
              </a:ext>
            </a:extLst>
          </p:cNvPr>
          <p:cNvCxnSpPr>
            <a:cxnSpLocks/>
          </p:cNvCxnSpPr>
          <p:nvPr/>
        </p:nvCxnSpPr>
        <p:spPr>
          <a:xfrm>
            <a:off x="66519" y="619852"/>
            <a:ext cx="12192000" cy="0"/>
          </a:xfrm>
          <a:prstGeom prst="line">
            <a:avLst/>
          </a:prstGeom>
          <a:ln w="19050">
            <a:solidFill>
              <a:srgbClr val="AD1D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EFEDB66C-98E3-4412-A2E6-BF56F3EFE1BF}"/>
              </a:ext>
            </a:extLst>
          </p:cNvPr>
          <p:cNvSpPr txBox="1"/>
          <p:nvPr/>
        </p:nvSpPr>
        <p:spPr>
          <a:xfrm>
            <a:off x="624458" y="70904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AD1D19"/>
                </a:solidFill>
              </a:rPr>
              <a:t>Part 4.3</a:t>
            </a:r>
            <a:endParaRPr lang="ko-KR" altLang="en-US" dirty="0">
              <a:solidFill>
                <a:srgbClr val="AD1D19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A6ADE-3A10-4030-AE34-736E7E35D423}"/>
              </a:ext>
            </a:extLst>
          </p:cNvPr>
          <p:cNvSpPr/>
          <p:nvPr/>
        </p:nvSpPr>
        <p:spPr>
          <a:xfrm>
            <a:off x="237000" y="6525275"/>
            <a:ext cx="11871702" cy="200793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B633DF-65F2-4215-83B9-EA984E7C60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" y="136807"/>
            <a:ext cx="557977" cy="3693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FFD4B81-BF80-46F9-A81E-7930BFD34534}"/>
                  </a:ext>
                </a:extLst>
              </p:cNvPr>
              <p:cNvSpPr txBox="1"/>
              <p:nvPr/>
            </p:nvSpPr>
            <p:spPr>
              <a:xfrm>
                <a:off x="237000" y="643757"/>
                <a:ext cx="11684067" cy="2584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In light of our analysis, </a:t>
                </a:r>
                <a:r>
                  <a:rPr lang="en-US" altLang="ko-KR" sz="2000" b="1" dirty="0">
                    <a:solidFill>
                      <a:srgbClr val="C00000"/>
                    </a:solidFill>
                  </a:rPr>
                  <a:t>we</a:t>
                </a:r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 </a:t>
                </a:r>
                <a:r>
                  <a:rPr lang="en-US" altLang="ko-KR" sz="2000" b="1" dirty="0">
                    <a:solidFill>
                      <a:srgbClr val="C00000"/>
                    </a:solidFill>
                  </a:rPr>
                  <a:t>add additional parameters</a:t>
                </a:r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(i.e.,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) </a:t>
                </a:r>
                <a:r>
                  <a:rPr lang="en-US" altLang="ko-KR" sz="2000" b="1" dirty="0">
                    <a:solidFill>
                      <a:srgbClr val="C00000"/>
                    </a:solidFill>
                  </a:rPr>
                  <a:t>to control residual dependencies of Post-LN </a:t>
                </a:r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and </a:t>
                </a:r>
                <a:r>
                  <a:rPr lang="en-US" altLang="ko-KR" sz="2000" b="1" dirty="0">
                    <a:solidFill>
                      <a:srgbClr val="002060"/>
                    </a:solidFill>
                  </a:rPr>
                  <a:t>stabilize training by Adaptively initializing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altLang="ko-KR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altLang="ko-KR" sz="2000" b="1" dirty="0">
                    <a:solidFill>
                      <a:schemeClr val="tx1"/>
                    </a:solidFill>
                  </a:rPr>
                  <a:t>to ensure an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ko-KR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𝒍𝒐𝒈𝑵</m:t>
                    </m:r>
                    <m:r>
                      <a:rPr lang="en-US" altLang="ko-KR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b="1" dirty="0">
                    <a:solidFill>
                      <a:schemeClr val="tx1"/>
                    </a:solidFill>
                  </a:rPr>
                  <a:t> output change.</a:t>
                </a:r>
                <a:endParaRPr lang="en-US" altLang="ko-KR" sz="2000" b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b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We decompose model initialization into two phrases: </a:t>
                </a:r>
                <a:r>
                  <a:rPr lang="en-US" altLang="ko-KR" sz="2000" b="1" i="1" dirty="0"/>
                  <a:t>Profiling and Initialization.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b="1" i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Specifically</a:t>
                </a:r>
                <a:r>
                  <a:rPr lang="en-US" altLang="ko-KR" sz="2000" b="1" dirty="0">
                    <a:solidFill>
                      <a:srgbClr val="7030A0"/>
                    </a:solidFill>
                  </a:rPr>
                  <a:t>, Admin adds new parameters </a:t>
                </a:r>
                <a14:m>
                  <m:oMath xmlns:m="http://schemas.openxmlformats.org/officeDocument/2006/math">
                    <m:r>
                      <a:rPr lang="en-US" altLang="ko-KR" sz="20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US" altLang="ko-KR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and constructs its </a:t>
                </a:r>
                <a:r>
                  <a:rPr lang="en-US" altLang="ko-KR" sz="2000" b="1" dirty="0" err="1">
                    <a:solidFill>
                      <a:schemeClr val="bg2">
                        <a:lumMod val="25000"/>
                      </a:schemeClr>
                    </a:solidFill>
                  </a:rPr>
                  <a:t>i-th</a:t>
                </a:r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 sub-layer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20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𝑳𝑵</m:t>
                        </m:r>
                      </m:sub>
                    </m:sSub>
                    <m:r>
                      <a:rPr lang="en-US" altLang="ko-KR" sz="20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20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ko-KR" sz="20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altLang="ko-KR" sz="20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20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sz="20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ko-KR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0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n-US" altLang="ko-KR" sz="20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 is a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-dimension vector.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FFD4B81-BF80-46F9-A81E-7930BFD34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00" y="643757"/>
                <a:ext cx="11684067" cy="2584105"/>
              </a:xfrm>
              <a:prstGeom prst="rect">
                <a:avLst/>
              </a:prstGeom>
              <a:blipFill>
                <a:blip r:embed="rId4"/>
                <a:stretch>
                  <a:fillRect l="-469" t="-1415" r="-522" b="-21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그룹 9">
            <a:extLst>
              <a:ext uri="{FF2B5EF4-FFF2-40B4-BE49-F238E27FC236}">
                <a16:creationId xmlns:a16="http://schemas.microsoft.com/office/drawing/2014/main" id="{B14FBCBD-7D66-43FD-B781-FCC4C41A94CA}"/>
              </a:ext>
            </a:extLst>
          </p:cNvPr>
          <p:cNvGrpSpPr/>
          <p:nvPr/>
        </p:nvGrpSpPr>
        <p:grpSpPr>
          <a:xfrm>
            <a:off x="7222211" y="5529196"/>
            <a:ext cx="1559871" cy="72000"/>
            <a:chOff x="9082007" y="4493315"/>
            <a:chExt cx="1559871" cy="72000"/>
          </a:xfrm>
        </p:grpSpPr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EE4E2063-2D90-47DC-9638-C1E987EDE612}"/>
                </a:ext>
              </a:extLst>
            </p:cNvPr>
            <p:cNvCxnSpPr/>
            <p:nvPr/>
          </p:nvCxnSpPr>
          <p:spPr>
            <a:xfrm flipH="1">
              <a:off x="9082007" y="4518176"/>
              <a:ext cx="1503335" cy="0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순서도: 연결자 8">
              <a:extLst>
                <a:ext uri="{FF2B5EF4-FFF2-40B4-BE49-F238E27FC236}">
                  <a16:creationId xmlns:a16="http://schemas.microsoft.com/office/drawing/2014/main" id="{BE37FFBD-2DD9-4FE6-B015-97F729F1323B}"/>
                </a:ext>
              </a:extLst>
            </p:cNvPr>
            <p:cNvSpPr/>
            <p:nvPr/>
          </p:nvSpPr>
          <p:spPr>
            <a:xfrm>
              <a:off x="10569878" y="4493315"/>
              <a:ext cx="72000" cy="72000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71A1EC0-9C91-42C1-B440-8AFE200BD736}"/>
              </a:ext>
            </a:extLst>
          </p:cNvPr>
          <p:cNvGrpSpPr/>
          <p:nvPr/>
        </p:nvGrpSpPr>
        <p:grpSpPr>
          <a:xfrm>
            <a:off x="7222211" y="5215794"/>
            <a:ext cx="1559871" cy="72000"/>
            <a:chOff x="9082007" y="4493315"/>
            <a:chExt cx="1559871" cy="72000"/>
          </a:xfrm>
        </p:grpSpPr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27936A9C-AEF6-4699-9E19-9198234BCEC3}"/>
                </a:ext>
              </a:extLst>
            </p:cNvPr>
            <p:cNvCxnSpPr/>
            <p:nvPr/>
          </p:nvCxnSpPr>
          <p:spPr>
            <a:xfrm flipH="1">
              <a:off x="9082007" y="4518176"/>
              <a:ext cx="1503335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순서도: 연결자 21">
              <a:extLst>
                <a:ext uri="{FF2B5EF4-FFF2-40B4-BE49-F238E27FC236}">
                  <a16:creationId xmlns:a16="http://schemas.microsoft.com/office/drawing/2014/main" id="{65935078-8C83-4162-BA48-497DCF8393CA}"/>
                </a:ext>
              </a:extLst>
            </p:cNvPr>
            <p:cNvSpPr/>
            <p:nvPr/>
          </p:nvSpPr>
          <p:spPr>
            <a:xfrm>
              <a:off x="10569878" y="4493315"/>
              <a:ext cx="72000" cy="72000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6624150-F9AB-4E52-9C72-91B98A2E9EB9}"/>
                  </a:ext>
                </a:extLst>
              </p:cNvPr>
              <p:cNvSpPr/>
              <p:nvPr/>
            </p:nvSpPr>
            <p:spPr>
              <a:xfrm>
                <a:off x="6106328" y="5006994"/>
                <a:ext cx="11158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b="1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ko-KR" b="1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b="1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6624150-F9AB-4E52-9C72-91B98A2E9E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328" y="5006994"/>
                <a:ext cx="1115883" cy="369332"/>
              </a:xfrm>
              <a:prstGeom prst="rect">
                <a:avLst/>
              </a:prstGeom>
              <a:blipFill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BA040652-6914-4A12-8A2E-300C91561869}"/>
                  </a:ext>
                </a:extLst>
              </p:cNvPr>
              <p:cNvSpPr/>
              <p:nvPr/>
            </p:nvSpPr>
            <p:spPr>
              <a:xfrm>
                <a:off x="6134349" y="5401187"/>
                <a:ext cx="10878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ko-KR" b="1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en-US" altLang="ko-KR" b="1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ko-KR" b="1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1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BA040652-6914-4A12-8A2E-300C915618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349" y="5401187"/>
                <a:ext cx="1087862" cy="369332"/>
              </a:xfrm>
              <a:prstGeom prst="rect">
                <a:avLst/>
              </a:prstGeom>
              <a:blipFill>
                <a:blip r:embed="rId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C516D1D5-CD21-4EBE-B8F5-A9F999D2F447}"/>
                  </a:ext>
                </a:extLst>
              </p:cNvPr>
              <p:cNvSpPr/>
              <p:nvPr/>
            </p:nvSpPr>
            <p:spPr>
              <a:xfrm>
                <a:off x="5475161" y="5256798"/>
                <a:ext cx="7151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ko-KR" b="1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b="1" i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C516D1D5-CD21-4EBE-B8F5-A9F999D2F4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161" y="5256798"/>
                <a:ext cx="715196" cy="369332"/>
              </a:xfrm>
              <a:prstGeom prst="rect">
                <a:avLst/>
              </a:prstGeom>
              <a:blipFill>
                <a:blip r:embed="rId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슬라이드 번호 개체 틀 1">
            <a:extLst>
              <a:ext uri="{FF2B5EF4-FFF2-40B4-BE49-F238E27FC236}">
                <a16:creationId xmlns:a16="http://schemas.microsoft.com/office/drawing/2014/main" id="{0E5F12D0-A80C-4D59-BC19-CE5A26D09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1800" y="6443108"/>
            <a:ext cx="2743200" cy="365125"/>
          </a:xfrm>
        </p:spPr>
        <p:txBody>
          <a:bodyPr/>
          <a:lstStyle/>
          <a:p>
            <a:fld id="{216827FA-61AE-434B-AFF6-40769FE9346C}" type="slidenum">
              <a:rPr lang="ko-KR" altLang="en-US" sz="1800" smtClean="0">
                <a:solidFill>
                  <a:schemeClr val="bg1"/>
                </a:solidFill>
              </a:rPr>
              <a:t>23</a:t>
            </a:fld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537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6">
            <a:extLst>
              <a:ext uri="{FF2B5EF4-FFF2-40B4-BE49-F238E27FC236}">
                <a16:creationId xmlns:a16="http://schemas.microsoft.com/office/drawing/2014/main" id="{623B9FEC-4366-4547-ABD1-C111D3BA8787}"/>
              </a:ext>
            </a:extLst>
          </p:cNvPr>
          <p:cNvSpPr txBox="1"/>
          <p:nvPr/>
        </p:nvSpPr>
        <p:spPr>
          <a:xfrm>
            <a:off x="1507766" y="63143"/>
            <a:ext cx="1075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rgbClr val="002060"/>
                </a:solidFill>
              </a:rPr>
              <a:t>Admin – </a:t>
            </a:r>
            <a:r>
              <a:rPr lang="en-US" altLang="ko-KR" sz="2000" b="1" dirty="0">
                <a:solidFill>
                  <a:srgbClr val="002060"/>
                </a:solidFill>
              </a:rPr>
              <a:t>Adaptive Model Initialization</a:t>
            </a:r>
            <a:endParaRPr lang="ko-KR" altLang="en-US" sz="2800" b="1" dirty="0">
              <a:solidFill>
                <a:srgbClr val="00206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94FDA1-9308-41F8-936C-DCE8F4BB8CCB}"/>
              </a:ext>
            </a:extLst>
          </p:cNvPr>
          <p:cNvCxnSpPr>
            <a:cxnSpLocks/>
          </p:cNvCxnSpPr>
          <p:nvPr/>
        </p:nvCxnSpPr>
        <p:spPr>
          <a:xfrm>
            <a:off x="66519" y="619852"/>
            <a:ext cx="12192000" cy="0"/>
          </a:xfrm>
          <a:prstGeom prst="line">
            <a:avLst/>
          </a:prstGeom>
          <a:ln w="19050">
            <a:solidFill>
              <a:srgbClr val="AD1D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EFEDB66C-98E3-4412-A2E6-BF56F3EFE1BF}"/>
              </a:ext>
            </a:extLst>
          </p:cNvPr>
          <p:cNvSpPr txBox="1"/>
          <p:nvPr/>
        </p:nvSpPr>
        <p:spPr>
          <a:xfrm>
            <a:off x="624458" y="70904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AD1D19"/>
                </a:solidFill>
              </a:rPr>
              <a:t>Part 4.3</a:t>
            </a:r>
            <a:endParaRPr lang="ko-KR" altLang="en-US" dirty="0">
              <a:solidFill>
                <a:srgbClr val="AD1D19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A6ADE-3A10-4030-AE34-736E7E35D423}"/>
              </a:ext>
            </a:extLst>
          </p:cNvPr>
          <p:cNvSpPr/>
          <p:nvPr/>
        </p:nvSpPr>
        <p:spPr>
          <a:xfrm>
            <a:off x="237000" y="6525275"/>
            <a:ext cx="11871702" cy="200793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B633DF-65F2-4215-83B9-EA984E7C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" y="136807"/>
            <a:ext cx="557977" cy="3693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FFD4B81-BF80-46F9-A81E-7930BFD34534}"/>
                  </a:ext>
                </a:extLst>
              </p:cNvPr>
              <p:cNvSpPr txBox="1"/>
              <p:nvPr/>
            </p:nvSpPr>
            <p:spPr>
              <a:xfrm>
                <a:off x="237000" y="643757"/>
                <a:ext cx="11684067" cy="4227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400" b="1" dirty="0"/>
                  <a:t>Profiling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b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After initializing the network with a standard method (initializing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 as 1), </a:t>
                </a:r>
                <a:r>
                  <a:rPr lang="en-US" altLang="ko-KR" sz="2000" b="1" dirty="0">
                    <a:solidFill>
                      <a:srgbClr val="C00000"/>
                    </a:solidFill>
                  </a:rPr>
                  <a:t>conduct forward propagation without parameter updating </a:t>
                </a:r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and </a:t>
                </a:r>
                <a:r>
                  <a:rPr lang="en-US" altLang="ko-KR" sz="2000" b="1" dirty="0">
                    <a:solidFill>
                      <a:srgbClr val="002060"/>
                    </a:solidFill>
                  </a:rPr>
                  <a:t>record the output variance of residual branches </a:t>
                </a:r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(i.e., calculate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𝑽𝒂𝒓</m:t>
                    </m:r>
                    <m:r>
                      <a:rPr lang="en-US" altLang="ko-KR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).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2000" b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In our experiments, the first batch (no more than 8192 tokens) is used.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2000" b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400" b="1" dirty="0"/>
                  <a:t>Initialization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b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  <m:sup/>
                          <m:e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𝑽𝒂𝒓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ko-K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0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  <m:r>
                                          <a:rPr lang="en-US" altLang="ko-KR" sz="20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20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nary>
                      </m:e>
                    </m:rad>
                  </m:oMath>
                </a14:m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 and initialize all other parameters with the same method used in the </a:t>
                </a:r>
                <a:r>
                  <a:rPr lang="en-US" altLang="ko-KR" sz="2000" b="1" i="1" dirty="0"/>
                  <a:t>Profiling</a:t>
                </a:r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 phrase.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FFD4B81-BF80-46F9-A81E-7930BFD34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00" y="643757"/>
                <a:ext cx="11684067" cy="4227311"/>
              </a:xfrm>
              <a:prstGeom prst="rect">
                <a:avLst/>
              </a:prstGeom>
              <a:blipFill>
                <a:blip r:embed="rId3"/>
                <a:stretch>
                  <a:fillRect l="-730" t="-1154" b="-17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8596308-2DFB-4446-9F43-911CC66C958C}"/>
              </a:ext>
            </a:extLst>
          </p:cNvPr>
          <p:cNvCxnSpPr/>
          <p:nvPr/>
        </p:nvCxnSpPr>
        <p:spPr>
          <a:xfrm>
            <a:off x="237000" y="4910517"/>
            <a:ext cx="43670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8F83377-F2DE-497F-91D1-7BEC81C49C47}"/>
                  </a:ext>
                </a:extLst>
              </p:cNvPr>
              <p:cNvSpPr txBox="1"/>
              <p:nvPr/>
            </p:nvSpPr>
            <p:spPr>
              <a:xfrm>
                <a:off x="430728" y="5065064"/>
                <a:ext cx="11296609" cy="1332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dirty="0"/>
                  <a:t>Model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training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would become more stable in the late stage, and each layer has the flexibility to adjust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ko-KR" dirty="0"/>
                  <a:t> and depends more on its residual branch to calculate the layer outputs.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𝑽𝒂𝒓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ko-KR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𝑽𝒂𝒓</m:t>
                            </m:r>
                            <m: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sSubSup>
                              <m:sSubSupPr>
                                <m:ctrlPr>
                                  <a:rPr lang="en-US" altLang="ko-KR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altLang="ko-KR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ko-KR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𝒑</m:t>
                                    </m:r>
                                    <m:r>
                                      <a:rPr lang="en-US" altLang="ko-KR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ko-KR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  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8F83377-F2DE-497F-91D1-7BEC81C49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28" y="5065064"/>
                <a:ext cx="11296609" cy="1332031"/>
              </a:xfrm>
              <a:prstGeom prst="rect">
                <a:avLst/>
              </a:prstGeom>
              <a:blipFill>
                <a:blip r:embed="rId4"/>
                <a:stretch>
                  <a:fillRect l="-378" t="-2752" r="-2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슬라이드 번호 개체 틀 1">
            <a:extLst>
              <a:ext uri="{FF2B5EF4-FFF2-40B4-BE49-F238E27FC236}">
                <a16:creationId xmlns:a16="http://schemas.microsoft.com/office/drawing/2014/main" id="{A7439AE1-22AD-44F8-8238-A9EEEFFB7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1800" y="6443108"/>
            <a:ext cx="2743200" cy="365125"/>
          </a:xfrm>
        </p:spPr>
        <p:txBody>
          <a:bodyPr/>
          <a:lstStyle/>
          <a:p>
            <a:fld id="{216827FA-61AE-434B-AFF6-40769FE9346C}" type="slidenum">
              <a:rPr lang="ko-KR" altLang="en-US" sz="1800" smtClean="0">
                <a:solidFill>
                  <a:schemeClr val="bg1"/>
                </a:solidFill>
              </a:rPr>
              <a:t>24</a:t>
            </a:fld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93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6">
            <a:extLst>
              <a:ext uri="{FF2B5EF4-FFF2-40B4-BE49-F238E27FC236}">
                <a16:creationId xmlns:a16="http://schemas.microsoft.com/office/drawing/2014/main" id="{623B9FEC-4366-4547-ABD1-C111D3BA8787}"/>
              </a:ext>
            </a:extLst>
          </p:cNvPr>
          <p:cNvSpPr txBox="1"/>
          <p:nvPr/>
        </p:nvSpPr>
        <p:spPr>
          <a:xfrm>
            <a:off x="1507766" y="63143"/>
            <a:ext cx="1075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rgbClr val="002060"/>
                </a:solidFill>
              </a:rPr>
              <a:t>Admin – </a:t>
            </a:r>
            <a:r>
              <a:rPr lang="en-US" altLang="ko-KR" sz="2000" b="1" dirty="0">
                <a:solidFill>
                  <a:srgbClr val="002060"/>
                </a:solidFill>
              </a:rPr>
              <a:t>Adaptive Model Initialization</a:t>
            </a:r>
            <a:endParaRPr lang="ko-KR" altLang="en-US" sz="2800" b="1" dirty="0">
              <a:solidFill>
                <a:srgbClr val="00206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94FDA1-9308-41F8-936C-DCE8F4BB8CCB}"/>
              </a:ext>
            </a:extLst>
          </p:cNvPr>
          <p:cNvCxnSpPr>
            <a:cxnSpLocks/>
          </p:cNvCxnSpPr>
          <p:nvPr/>
        </p:nvCxnSpPr>
        <p:spPr>
          <a:xfrm>
            <a:off x="66519" y="619852"/>
            <a:ext cx="12192000" cy="0"/>
          </a:xfrm>
          <a:prstGeom prst="line">
            <a:avLst/>
          </a:prstGeom>
          <a:ln w="19050">
            <a:solidFill>
              <a:srgbClr val="AD1D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EFEDB66C-98E3-4412-A2E6-BF56F3EFE1BF}"/>
              </a:ext>
            </a:extLst>
          </p:cNvPr>
          <p:cNvSpPr txBox="1"/>
          <p:nvPr/>
        </p:nvSpPr>
        <p:spPr>
          <a:xfrm>
            <a:off x="624458" y="70904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AD1D19"/>
                </a:solidFill>
              </a:rPr>
              <a:t>Part 4.3</a:t>
            </a:r>
            <a:endParaRPr lang="ko-KR" altLang="en-US" dirty="0">
              <a:solidFill>
                <a:srgbClr val="AD1D19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A6ADE-3A10-4030-AE34-736E7E35D423}"/>
              </a:ext>
            </a:extLst>
          </p:cNvPr>
          <p:cNvSpPr/>
          <p:nvPr/>
        </p:nvSpPr>
        <p:spPr>
          <a:xfrm>
            <a:off x="237000" y="6525275"/>
            <a:ext cx="11871702" cy="200793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B633DF-65F2-4215-83B9-EA984E7C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" y="136807"/>
            <a:ext cx="557977" cy="36932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FFD4B81-BF80-46F9-A81E-7930BFD34534}"/>
              </a:ext>
            </a:extLst>
          </p:cNvPr>
          <p:cNvSpPr txBox="1"/>
          <p:nvPr/>
        </p:nvSpPr>
        <p:spPr>
          <a:xfrm>
            <a:off x="237000" y="643757"/>
            <a:ext cx="116840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To verify our intuition, we calculate the layer dependency of 18-Layer models and visualize the result in Figure 8.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9E02412-FFA1-4E48-B3C1-640306EDE546}"/>
              </a:ext>
            </a:extLst>
          </p:cNvPr>
          <p:cNvGrpSpPr/>
          <p:nvPr/>
        </p:nvGrpSpPr>
        <p:grpSpPr>
          <a:xfrm>
            <a:off x="1218702" y="1573535"/>
            <a:ext cx="9720661" cy="4729847"/>
            <a:chOff x="362286" y="1467361"/>
            <a:chExt cx="9305724" cy="396000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00CDF46A-39DD-476A-BE4C-5C13340A8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08586" y="1467361"/>
              <a:ext cx="4359424" cy="3960000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705E653-66C8-41A4-8742-C4B9D667D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2286" y="1467361"/>
              <a:ext cx="4341418" cy="3960000"/>
            </a:xfrm>
            <a:prstGeom prst="rect">
              <a:avLst/>
            </a:prstGeom>
          </p:spPr>
        </p:pic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2715C98D-5255-4B0B-B2CC-991372469B09}"/>
                </a:ext>
              </a:extLst>
            </p:cNvPr>
            <p:cNvSpPr/>
            <p:nvPr/>
          </p:nvSpPr>
          <p:spPr>
            <a:xfrm>
              <a:off x="1089407" y="1477821"/>
              <a:ext cx="991892" cy="250406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E436CFCD-F2E3-4F7A-BAF9-32B265558782}"/>
                </a:ext>
              </a:extLst>
            </p:cNvPr>
            <p:cNvSpPr/>
            <p:nvPr/>
          </p:nvSpPr>
          <p:spPr>
            <a:xfrm>
              <a:off x="6079032" y="1477821"/>
              <a:ext cx="1453143" cy="328761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슬라이드 번호 개체 틀 1">
            <a:extLst>
              <a:ext uri="{FF2B5EF4-FFF2-40B4-BE49-F238E27FC236}">
                <a16:creationId xmlns:a16="http://schemas.microsoft.com/office/drawing/2014/main" id="{50D72F99-695A-4B5D-B60B-6DAF8AE27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1800" y="6443108"/>
            <a:ext cx="2743200" cy="365125"/>
          </a:xfrm>
        </p:spPr>
        <p:txBody>
          <a:bodyPr/>
          <a:lstStyle/>
          <a:p>
            <a:fld id="{216827FA-61AE-434B-AFF6-40769FE9346C}" type="slidenum">
              <a:rPr lang="ko-KR" altLang="en-US" sz="1800" smtClean="0">
                <a:solidFill>
                  <a:schemeClr val="bg1"/>
                </a:solidFill>
              </a:rPr>
              <a:t>25</a:t>
            </a:fld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020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6">
            <a:extLst>
              <a:ext uri="{FF2B5EF4-FFF2-40B4-BE49-F238E27FC236}">
                <a16:creationId xmlns:a16="http://schemas.microsoft.com/office/drawing/2014/main" id="{623B9FEC-4366-4547-ABD1-C111D3BA8787}"/>
              </a:ext>
            </a:extLst>
          </p:cNvPr>
          <p:cNvSpPr txBox="1"/>
          <p:nvPr/>
        </p:nvSpPr>
        <p:spPr>
          <a:xfrm>
            <a:off x="1507766" y="63143"/>
            <a:ext cx="1075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rgbClr val="002060"/>
                </a:solidFill>
              </a:rPr>
              <a:t>Admin – </a:t>
            </a:r>
            <a:r>
              <a:rPr lang="en-US" altLang="ko-KR" sz="2000" b="1" dirty="0">
                <a:solidFill>
                  <a:srgbClr val="002060"/>
                </a:solidFill>
              </a:rPr>
              <a:t>Adaptive Model Initialization</a:t>
            </a:r>
            <a:endParaRPr lang="ko-KR" altLang="en-US" sz="2800" b="1" dirty="0">
              <a:solidFill>
                <a:srgbClr val="00206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94FDA1-9308-41F8-936C-DCE8F4BB8CCB}"/>
              </a:ext>
            </a:extLst>
          </p:cNvPr>
          <p:cNvCxnSpPr>
            <a:cxnSpLocks/>
          </p:cNvCxnSpPr>
          <p:nvPr/>
        </p:nvCxnSpPr>
        <p:spPr>
          <a:xfrm>
            <a:off x="66519" y="619852"/>
            <a:ext cx="12192000" cy="0"/>
          </a:xfrm>
          <a:prstGeom prst="line">
            <a:avLst/>
          </a:prstGeom>
          <a:ln w="19050">
            <a:solidFill>
              <a:srgbClr val="AD1D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EFEDB66C-98E3-4412-A2E6-BF56F3EFE1BF}"/>
              </a:ext>
            </a:extLst>
          </p:cNvPr>
          <p:cNvSpPr txBox="1"/>
          <p:nvPr/>
        </p:nvSpPr>
        <p:spPr>
          <a:xfrm>
            <a:off x="624458" y="70904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AD1D19"/>
                </a:solidFill>
              </a:rPr>
              <a:t>Part 4.3</a:t>
            </a:r>
            <a:endParaRPr lang="ko-KR" altLang="en-US" dirty="0">
              <a:solidFill>
                <a:srgbClr val="AD1D19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A6ADE-3A10-4030-AE34-736E7E35D423}"/>
              </a:ext>
            </a:extLst>
          </p:cNvPr>
          <p:cNvSpPr/>
          <p:nvPr/>
        </p:nvSpPr>
        <p:spPr>
          <a:xfrm>
            <a:off x="237000" y="6525275"/>
            <a:ext cx="11871702" cy="200793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B633DF-65F2-4215-83B9-EA984E7C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" y="136807"/>
            <a:ext cx="557977" cy="36932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FFD4B81-BF80-46F9-A81E-7930BFD34534}"/>
              </a:ext>
            </a:extLst>
          </p:cNvPr>
          <p:cNvSpPr txBox="1"/>
          <p:nvPr/>
        </p:nvSpPr>
        <p:spPr>
          <a:xfrm>
            <a:off x="237000" y="3441072"/>
            <a:ext cx="1168406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Although </a:t>
            </a:r>
            <a:r>
              <a:rPr lang="en-US" altLang="ko-KR" sz="2000" b="1" dirty="0">
                <a:solidFill>
                  <a:srgbClr val="7030A0"/>
                </a:solidFill>
              </a:rPr>
              <a:t>Admin is formulated in a Post-LN manner and suffers from gradient vanishing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altLang="ko-KR" sz="2000" b="1" dirty="0">
                <a:solidFill>
                  <a:srgbClr val="C00000"/>
                </a:solidFill>
              </a:rPr>
              <a:t>18-layer Admin successfully converges and outperforms 18-layer Pre-LN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This evidence supports our intuition that </a:t>
            </a:r>
            <a:r>
              <a:rPr lang="en-US" altLang="ko-KR" sz="2000" b="1" dirty="0"/>
              <a:t>the large dependency on residual branches amplifies the output fluctuation and destabilizes training.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27CAA3-0E50-4C80-B98B-E7E9F6679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410" y="885095"/>
            <a:ext cx="8847246" cy="22907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68EC1F-4F84-4A18-AFFC-C7D32CB6A46B}"/>
              </a:ext>
            </a:extLst>
          </p:cNvPr>
          <p:cNvSpPr txBox="1"/>
          <p:nvPr/>
        </p:nvSpPr>
        <p:spPr>
          <a:xfrm>
            <a:off x="641274" y="5429449"/>
            <a:ext cx="9796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결국 </a:t>
            </a:r>
            <a:r>
              <a:rPr lang="en-US" altLang="ko-KR" dirty="0"/>
              <a:t>residual branches</a:t>
            </a:r>
            <a:r>
              <a:rPr lang="ko-KR" altLang="en-US" dirty="0"/>
              <a:t>의 큰 의존성이 </a:t>
            </a:r>
            <a:r>
              <a:rPr lang="en-US" altLang="ko-KR" dirty="0"/>
              <a:t>output </a:t>
            </a:r>
            <a:r>
              <a:rPr lang="ko-KR" altLang="en-US" dirty="0"/>
              <a:t>변동을 증폭시킴</a:t>
            </a:r>
            <a:r>
              <a:rPr lang="en-US" altLang="ko-KR" dirty="0"/>
              <a:t>! -&gt; </a:t>
            </a:r>
            <a:r>
              <a:rPr lang="ko-KR" altLang="en-US" dirty="0"/>
              <a:t>학습 불안정</a:t>
            </a:r>
          </a:p>
        </p:txBody>
      </p:sp>
      <p:sp>
        <p:nvSpPr>
          <p:cNvPr id="16" name="슬라이드 번호 개체 틀 1">
            <a:extLst>
              <a:ext uri="{FF2B5EF4-FFF2-40B4-BE49-F238E27FC236}">
                <a16:creationId xmlns:a16="http://schemas.microsoft.com/office/drawing/2014/main" id="{9779ABF3-BE3C-492F-A5D1-4818B0895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1800" y="6443108"/>
            <a:ext cx="2743200" cy="365125"/>
          </a:xfrm>
        </p:spPr>
        <p:txBody>
          <a:bodyPr/>
          <a:lstStyle/>
          <a:p>
            <a:fld id="{216827FA-61AE-434B-AFF6-40769FE9346C}" type="slidenum">
              <a:rPr lang="ko-KR" altLang="en-US" sz="1800" smtClean="0">
                <a:solidFill>
                  <a:schemeClr val="bg1"/>
                </a:solidFill>
              </a:rPr>
              <a:t>26</a:t>
            </a:fld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1024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70A16F8-CAB6-4178-B053-E52DFB0A5C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466F82-C289-46A8-BF3D-7AC664227D47}"/>
              </a:ext>
            </a:extLst>
          </p:cNvPr>
          <p:cNvSpPr txBox="1"/>
          <p:nvPr/>
        </p:nvSpPr>
        <p:spPr>
          <a:xfrm>
            <a:off x="1974252" y="2972636"/>
            <a:ext cx="8243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Experiments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6A50CBA-88CB-4A3C-BDB9-B3C185E16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62" y="364916"/>
            <a:ext cx="1459646" cy="965121"/>
          </a:xfrm>
          <a:prstGeom prst="rect">
            <a:avLst/>
          </a:prstGeom>
        </p:spPr>
      </p:pic>
      <p:sp>
        <p:nvSpPr>
          <p:cNvPr id="16" name="액자 15">
            <a:extLst>
              <a:ext uri="{FF2B5EF4-FFF2-40B4-BE49-F238E27FC236}">
                <a16:creationId xmlns:a16="http://schemas.microsoft.com/office/drawing/2014/main" id="{B7FCA591-4F9D-4442-8DE3-8A0D43DC2ECB}"/>
              </a:ext>
            </a:extLst>
          </p:cNvPr>
          <p:cNvSpPr/>
          <p:nvPr/>
        </p:nvSpPr>
        <p:spPr>
          <a:xfrm>
            <a:off x="185979" y="191619"/>
            <a:ext cx="1704813" cy="1311717"/>
          </a:xfrm>
          <a:prstGeom prst="frame">
            <a:avLst>
              <a:gd name="adj1" fmla="val 3993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6B6BE2-A89D-4888-B34B-BEB54376EF55}"/>
              </a:ext>
            </a:extLst>
          </p:cNvPr>
          <p:cNvSpPr txBox="1"/>
          <p:nvPr/>
        </p:nvSpPr>
        <p:spPr>
          <a:xfrm>
            <a:off x="9991725" y="6468491"/>
            <a:ext cx="240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            김봉민</a:t>
            </a:r>
          </a:p>
        </p:txBody>
      </p:sp>
    </p:spTree>
    <p:extLst>
      <p:ext uri="{BB962C8B-B14F-4D97-AF65-F5344CB8AC3E}">
        <p14:creationId xmlns:p14="http://schemas.microsoft.com/office/powerpoint/2010/main" val="17401429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6">
            <a:extLst>
              <a:ext uri="{FF2B5EF4-FFF2-40B4-BE49-F238E27FC236}">
                <a16:creationId xmlns:a16="http://schemas.microsoft.com/office/drawing/2014/main" id="{623B9FEC-4366-4547-ABD1-C111D3BA8787}"/>
              </a:ext>
            </a:extLst>
          </p:cNvPr>
          <p:cNvSpPr txBox="1"/>
          <p:nvPr/>
        </p:nvSpPr>
        <p:spPr>
          <a:xfrm>
            <a:off x="1507766" y="63143"/>
            <a:ext cx="1075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rgbClr val="002060"/>
                </a:solidFill>
              </a:rPr>
              <a:t>Experiments</a:t>
            </a:r>
            <a:endParaRPr lang="ko-KR" altLang="en-US" sz="2800" b="1" dirty="0">
              <a:solidFill>
                <a:srgbClr val="00206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94FDA1-9308-41F8-936C-DCE8F4BB8CCB}"/>
              </a:ext>
            </a:extLst>
          </p:cNvPr>
          <p:cNvCxnSpPr>
            <a:cxnSpLocks/>
          </p:cNvCxnSpPr>
          <p:nvPr/>
        </p:nvCxnSpPr>
        <p:spPr>
          <a:xfrm>
            <a:off x="66519" y="619852"/>
            <a:ext cx="12192000" cy="0"/>
          </a:xfrm>
          <a:prstGeom prst="line">
            <a:avLst/>
          </a:prstGeom>
          <a:ln w="19050">
            <a:solidFill>
              <a:srgbClr val="AD1D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EFEDB66C-98E3-4412-A2E6-BF56F3EFE1BF}"/>
              </a:ext>
            </a:extLst>
          </p:cNvPr>
          <p:cNvSpPr txBox="1"/>
          <p:nvPr/>
        </p:nvSpPr>
        <p:spPr>
          <a:xfrm>
            <a:off x="624458" y="70904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AD1D19"/>
                </a:solidFill>
              </a:rPr>
              <a:t>Part 5</a:t>
            </a:r>
            <a:endParaRPr lang="ko-KR" altLang="en-US" dirty="0">
              <a:solidFill>
                <a:srgbClr val="AD1D19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A6ADE-3A10-4030-AE34-736E7E35D423}"/>
              </a:ext>
            </a:extLst>
          </p:cNvPr>
          <p:cNvSpPr/>
          <p:nvPr/>
        </p:nvSpPr>
        <p:spPr>
          <a:xfrm>
            <a:off x="237000" y="6525275"/>
            <a:ext cx="11871702" cy="200793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B633DF-65F2-4215-83B9-EA984E7C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" y="136807"/>
            <a:ext cx="557977" cy="3693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003C10E-F049-46B7-8E3B-6A593B01E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74" y="814365"/>
            <a:ext cx="5109915" cy="342899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1A0168F-7B45-4CAA-9AA4-3B4481A9EA05}"/>
              </a:ext>
            </a:extLst>
          </p:cNvPr>
          <p:cNvSpPr txBox="1"/>
          <p:nvPr/>
        </p:nvSpPr>
        <p:spPr>
          <a:xfrm>
            <a:off x="253966" y="4313639"/>
            <a:ext cx="1168406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Although the 6-layer Pre-LN converges faster than Post-LN, its final performance is worse than Post-LN.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In contrast, </a:t>
            </a:r>
            <a:r>
              <a:rPr lang="en-US" altLang="ko-KR" sz="2400" b="1" dirty="0"/>
              <a:t>Admin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 not only </a:t>
            </a:r>
            <a:r>
              <a:rPr lang="en-US" altLang="ko-KR" sz="2000" b="1" dirty="0">
                <a:solidFill>
                  <a:schemeClr val="accent6">
                    <a:lumMod val="50000"/>
                  </a:schemeClr>
                </a:solidFill>
              </a:rPr>
              <a:t>achieves the same convergence speed with Pre-LN </a:t>
            </a:r>
            <a:r>
              <a:rPr lang="en-US" altLang="ko-KR" sz="2000" b="1" dirty="0">
                <a:solidFill>
                  <a:srgbClr val="7030A0"/>
                </a:solidFill>
              </a:rPr>
              <a:t>in the early stage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but </a:t>
            </a:r>
            <a:r>
              <a:rPr lang="en-US" altLang="ko-KR" sz="2000" b="1" dirty="0">
                <a:solidFill>
                  <a:schemeClr val="accent6">
                    <a:lumMod val="50000"/>
                  </a:schemeClr>
                </a:solidFill>
              </a:rPr>
              <a:t>reaches a good performance </a:t>
            </a:r>
            <a:r>
              <a:rPr lang="en-US" altLang="ko-KR" sz="2000" b="1" dirty="0">
                <a:solidFill>
                  <a:srgbClr val="7030A0"/>
                </a:solidFill>
              </a:rPr>
              <a:t>in the late stage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170FA20-9E23-45EA-AD81-316240C0C8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8240" y="1200273"/>
            <a:ext cx="6221199" cy="1863521"/>
          </a:xfrm>
          <a:prstGeom prst="rect">
            <a:avLst/>
          </a:prstGeom>
        </p:spPr>
      </p:pic>
      <p:sp>
        <p:nvSpPr>
          <p:cNvPr id="16" name="슬라이드 번호 개체 틀 1">
            <a:extLst>
              <a:ext uri="{FF2B5EF4-FFF2-40B4-BE49-F238E27FC236}">
                <a16:creationId xmlns:a16="http://schemas.microsoft.com/office/drawing/2014/main" id="{B03259F4-74F4-4C0F-AD49-333F47B5B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1800" y="6443108"/>
            <a:ext cx="2743200" cy="365125"/>
          </a:xfrm>
        </p:spPr>
        <p:txBody>
          <a:bodyPr/>
          <a:lstStyle/>
          <a:p>
            <a:fld id="{216827FA-61AE-434B-AFF6-40769FE9346C}" type="slidenum">
              <a:rPr lang="ko-KR" altLang="en-US" sz="1800" smtClean="0">
                <a:solidFill>
                  <a:schemeClr val="bg1"/>
                </a:solidFill>
              </a:rPr>
              <a:t>28</a:t>
            </a:fld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5800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6">
            <a:extLst>
              <a:ext uri="{FF2B5EF4-FFF2-40B4-BE49-F238E27FC236}">
                <a16:creationId xmlns:a16="http://schemas.microsoft.com/office/drawing/2014/main" id="{623B9FEC-4366-4547-ABD1-C111D3BA8787}"/>
              </a:ext>
            </a:extLst>
          </p:cNvPr>
          <p:cNvSpPr txBox="1"/>
          <p:nvPr/>
        </p:nvSpPr>
        <p:spPr>
          <a:xfrm>
            <a:off x="1507766" y="63143"/>
            <a:ext cx="1075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rgbClr val="002060"/>
                </a:solidFill>
              </a:rPr>
              <a:t>Experiments</a:t>
            </a:r>
            <a:endParaRPr lang="ko-KR" altLang="en-US" sz="2800" b="1" dirty="0">
              <a:solidFill>
                <a:srgbClr val="00206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94FDA1-9308-41F8-936C-DCE8F4BB8CCB}"/>
              </a:ext>
            </a:extLst>
          </p:cNvPr>
          <p:cNvCxnSpPr>
            <a:cxnSpLocks/>
          </p:cNvCxnSpPr>
          <p:nvPr/>
        </p:nvCxnSpPr>
        <p:spPr>
          <a:xfrm>
            <a:off x="66519" y="619852"/>
            <a:ext cx="12192000" cy="0"/>
          </a:xfrm>
          <a:prstGeom prst="line">
            <a:avLst/>
          </a:prstGeom>
          <a:ln w="19050">
            <a:solidFill>
              <a:srgbClr val="AD1D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EFEDB66C-98E3-4412-A2E6-BF56F3EFE1BF}"/>
              </a:ext>
            </a:extLst>
          </p:cNvPr>
          <p:cNvSpPr txBox="1"/>
          <p:nvPr/>
        </p:nvSpPr>
        <p:spPr>
          <a:xfrm>
            <a:off x="624458" y="70904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AD1D19"/>
                </a:solidFill>
              </a:rPr>
              <a:t>Part 5</a:t>
            </a:r>
            <a:endParaRPr lang="ko-KR" altLang="en-US" dirty="0">
              <a:solidFill>
                <a:srgbClr val="AD1D19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A6ADE-3A10-4030-AE34-736E7E35D423}"/>
              </a:ext>
            </a:extLst>
          </p:cNvPr>
          <p:cNvSpPr/>
          <p:nvPr/>
        </p:nvSpPr>
        <p:spPr>
          <a:xfrm>
            <a:off x="237000" y="6525275"/>
            <a:ext cx="11871702" cy="200793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B633DF-65F2-4215-83B9-EA984E7C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" y="136807"/>
            <a:ext cx="557977" cy="36932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1A0168F-7B45-4CAA-9AA4-3B4481A9EA05}"/>
              </a:ext>
            </a:extLst>
          </p:cNvPr>
          <p:cNvSpPr txBox="1"/>
          <p:nvPr/>
        </p:nvSpPr>
        <p:spPr>
          <a:xfrm>
            <a:off x="253966" y="4608107"/>
            <a:ext cx="116840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Admin outperforms the other two by a small margin.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As in Table 2, our method achieves a BLEU score of 43.8 on the WMT’14 </a:t>
            </a:r>
            <a:r>
              <a:rPr lang="en-US" altLang="ko-KR" sz="2000" b="1" dirty="0" err="1">
                <a:solidFill>
                  <a:schemeClr val="bg2">
                    <a:lumMod val="25000"/>
                  </a:schemeClr>
                </a:solidFill>
              </a:rPr>
              <a:t>En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-Fr dataset, the new state-of-the-art.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170FA20-9E23-45EA-AD81-316240C0C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240" y="1200273"/>
            <a:ext cx="6221199" cy="222872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F2F3EED-2DA6-4583-9B09-0B3639D33E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57" y="700084"/>
            <a:ext cx="4908438" cy="3839234"/>
          </a:xfrm>
          <a:prstGeom prst="rect">
            <a:avLst/>
          </a:prstGeom>
        </p:spPr>
      </p:pic>
      <p:sp>
        <p:nvSpPr>
          <p:cNvPr id="16" name="슬라이드 번호 개체 틀 1">
            <a:extLst>
              <a:ext uri="{FF2B5EF4-FFF2-40B4-BE49-F238E27FC236}">
                <a16:creationId xmlns:a16="http://schemas.microsoft.com/office/drawing/2014/main" id="{6C21ACC0-DEFB-4F6A-944F-43F64565F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1800" y="6443108"/>
            <a:ext cx="2743200" cy="365125"/>
          </a:xfrm>
        </p:spPr>
        <p:txBody>
          <a:bodyPr/>
          <a:lstStyle/>
          <a:p>
            <a:fld id="{216827FA-61AE-434B-AFF6-40769FE9346C}" type="slidenum">
              <a:rPr lang="ko-KR" altLang="en-US" sz="1800" smtClean="0">
                <a:solidFill>
                  <a:schemeClr val="bg1"/>
                </a:solidFill>
              </a:rPr>
              <a:t>29</a:t>
            </a:fld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228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6">
            <a:extLst>
              <a:ext uri="{FF2B5EF4-FFF2-40B4-BE49-F238E27FC236}">
                <a16:creationId xmlns:a16="http://schemas.microsoft.com/office/drawing/2014/main" id="{623B9FEC-4366-4547-ABD1-C111D3BA8787}"/>
              </a:ext>
            </a:extLst>
          </p:cNvPr>
          <p:cNvSpPr txBox="1"/>
          <p:nvPr/>
        </p:nvSpPr>
        <p:spPr>
          <a:xfrm>
            <a:off x="1507766" y="63143"/>
            <a:ext cx="1075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rgbClr val="002060"/>
                </a:solidFill>
              </a:rPr>
              <a:t>Introduction</a:t>
            </a:r>
            <a:endParaRPr lang="ko-KR" altLang="en-US" sz="2800" b="1" dirty="0">
              <a:solidFill>
                <a:srgbClr val="00206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94FDA1-9308-41F8-936C-DCE8F4BB8CCB}"/>
              </a:ext>
            </a:extLst>
          </p:cNvPr>
          <p:cNvCxnSpPr>
            <a:cxnSpLocks/>
          </p:cNvCxnSpPr>
          <p:nvPr/>
        </p:nvCxnSpPr>
        <p:spPr>
          <a:xfrm>
            <a:off x="66519" y="619852"/>
            <a:ext cx="12192000" cy="0"/>
          </a:xfrm>
          <a:prstGeom prst="line">
            <a:avLst/>
          </a:prstGeom>
          <a:ln w="19050">
            <a:solidFill>
              <a:srgbClr val="AD1D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EFEDB66C-98E3-4412-A2E6-BF56F3EFE1BF}"/>
              </a:ext>
            </a:extLst>
          </p:cNvPr>
          <p:cNvSpPr txBox="1"/>
          <p:nvPr/>
        </p:nvSpPr>
        <p:spPr>
          <a:xfrm>
            <a:off x="624458" y="70904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AD1D19"/>
                </a:solidFill>
              </a:rPr>
              <a:t>Part 1</a:t>
            </a:r>
            <a:endParaRPr lang="ko-KR" altLang="en-US" dirty="0">
              <a:solidFill>
                <a:srgbClr val="AD1D19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A6ADE-3A10-4030-AE34-736E7E35D423}"/>
              </a:ext>
            </a:extLst>
          </p:cNvPr>
          <p:cNvSpPr/>
          <p:nvPr/>
        </p:nvSpPr>
        <p:spPr>
          <a:xfrm>
            <a:off x="237000" y="6525275"/>
            <a:ext cx="11871702" cy="200793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B633DF-65F2-4215-83B9-EA984E7C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" y="136807"/>
            <a:ext cx="557977" cy="3693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4A5A6E-3E68-4F0F-B3FD-921AF938EF81}"/>
              </a:ext>
            </a:extLst>
          </p:cNvPr>
          <p:cNvSpPr txBox="1"/>
          <p:nvPr/>
        </p:nvSpPr>
        <p:spPr>
          <a:xfrm>
            <a:off x="237000" y="829733"/>
            <a:ext cx="116840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Transformers</a:t>
            </a:r>
            <a:r>
              <a:rPr lang="en-US" altLang="ko-KR" sz="24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have led to a series of breakthroughs in various deep learning 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bg2">
                  <a:lumMod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effectiveness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,</a:t>
            </a:r>
            <a:r>
              <a:rPr lang="en-US" altLang="ko-KR" sz="20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efficiency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, and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scalability</a:t>
            </a:r>
            <a:r>
              <a:rPr lang="en-US" altLang="ko-KR" sz="2000" b="1" dirty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Training Transformers, however, </a:t>
            </a:r>
            <a:r>
              <a:rPr lang="en-US" altLang="ko-KR" sz="2000" b="1" dirty="0">
                <a:solidFill>
                  <a:srgbClr val="FF3300"/>
                </a:solidFill>
              </a:rPr>
              <a:t>requires extra efforts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bg2">
                  <a:lumMod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SGD -&gt; RNNs and CNNs, SGD -/-&gt; </a:t>
            </a:r>
            <a:r>
              <a:rPr lang="en-US" altLang="ko-KR" sz="2000" b="1" dirty="0">
                <a:solidFill>
                  <a:srgbClr val="002060"/>
                </a:solidFill>
              </a:rPr>
              <a:t>bad/suspicious local optima for Transformers</a:t>
            </a:r>
            <a:r>
              <a:rPr lang="en-US" altLang="ko-KR" sz="2000" b="1" dirty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accent3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Removing the warmup stage </a:t>
            </a:r>
            <a:r>
              <a:rPr lang="en-US" altLang="ko-KR" sz="2000" b="1" dirty="0">
                <a:solidFill>
                  <a:srgbClr val="FF3300"/>
                </a:solidFill>
              </a:rPr>
              <a:t>in Transformer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training -&gt; </a:t>
            </a:r>
            <a:r>
              <a:rPr lang="en-US" altLang="ko-KR" sz="2000" b="1" dirty="0">
                <a:solidFill>
                  <a:srgbClr val="FF3300"/>
                </a:solidFill>
              </a:rPr>
              <a:t>model divergence</a:t>
            </a:r>
            <a:r>
              <a:rPr lang="en-US" altLang="ko-KR" sz="2000" b="1" dirty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accent3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2800" b="1" i="1" dirty="0"/>
              <a:t>* What complicates Transformer training.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39F6174-233D-438F-81F4-5491385E1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1800" y="6443108"/>
            <a:ext cx="2743200" cy="365125"/>
          </a:xfrm>
        </p:spPr>
        <p:txBody>
          <a:bodyPr/>
          <a:lstStyle/>
          <a:p>
            <a:fld id="{216827FA-61AE-434B-AFF6-40769FE9346C}" type="slidenum">
              <a:rPr lang="ko-KR" altLang="en-US" sz="1800" smtClean="0">
                <a:solidFill>
                  <a:schemeClr val="bg1"/>
                </a:solidFill>
              </a:rPr>
              <a:t>3</a:t>
            </a:fld>
            <a:endParaRPr lang="ko-KR" altLang="en-US" sz="1800" dirty="0">
              <a:solidFill>
                <a:schemeClr val="bg1"/>
              </a:solidFill>
            </a:endParaRPr>
          </a:p>
        </p:txBody>
      </p:sp>
      <p:pic>
        <p:nvPicPr>
          <p:cNvPr id="2050" name="Picture 2" descr="Thinking Face on Apple iOS 14.2">
            <a:extLst>
              <a:ext uri="{FF2B5EF4-FFF2-40B4-BE49-F238E27FC236}">
                <a16:creationId xmlns:a16="http://schemas.microsoft.com/office/drawing/2014/main" id="{53C5A414-1E91-470C-8338-1C37F72C6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01604">
            <a:off x="7595655" y="4192619"/>
            <a:ext cx="833319" cy="833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74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70A16F8-CAB6-4178-B053-E52DFB0A5C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466F82-C289-46A8-BF3D-7AC664227D47}"/>
              </a:ext>
            </a:extLst>
          </p:cNvPr>
          <p:cNvSpPr txBox="1"/>
          <p:nvPr/>
        </p:nvSpPr>
        <p:spPr>
          <a:xfrm>
            <a:off x="1974252" y="2972636"/>
            <a:ext cx="8243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Conclusion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6A50CBA-88CB-4A3C-BDB9-B3C185E16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62" y="364916"/>
            <a:ext cx="1459646" cy="965121"/>
          </a:xfrm>
          <a:prstGeom prst="rect">
            <a:avLst/>
          </a:prstGeom>
        </p:spPr>
      </p:pic>
      <p:sp>
        <p:nvSpPr>
          <p:cNvPr id="16" name="액자 15">
            <a:extLst>
              <a:ext uri="{FF2B5EF4-FFF2-40B4-BE49-F238E27FC236}">
                <a16:creationId xmlns:a16="http://schemas.microsoft.com/office/drawing/2014/main" id="{B7FCA591-4F9D-4442-8DE3-8A0D43DC2ECB}"/>
              </a:ext>
            </a:extLst>
          </p:cNvPr>
          <p:cNvSpPr/>
          <p:nvPr/>
        </p:nvSpPr>
        <p:spPr>
          <a:xfrm>
            <a:off x="185979" y="191619"/>
            <a:ext cx="1704813" cy="1311717"/>
          </a:xfrm>
          <a:prstGeom prst="frame">
            <a:avLst>
              <a:gd name="adj1" fmla="val 3993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6B6BE2-A89D-4888-B34B-BEB54376EF55}"/>
              </a:ext>
            </a:extLst>
          </p:cNvPr>
          <p:cNvSpPr txBox="1"/>
          <p:nvPr/>
        </p:nvSpPr>
        <p:spPr>
          <a:xfrm>
            <a:off x="9991725" y="6468491"/>
            <a:ext cx="240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            김봉민</a:t>
            </a:r>
          </a:p>
        </p:txBody>
      </p:sp>
    </p:spTree>
    <p:extLst>
      <p:ext uri="{BB962C8B-B14F-4D97-AF65-F5344CB8AC3E}">
        <p14:creationId xmlns:p14="http://schemas.microsoft.com/office/powerpoint/2010/main" val="41399148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6">
            <a:extLst>
              <a:ext uri="{FF2B5EF4-FFF2-40B4-BE49-F238E27FC236}">
                <a16:creationId xmlns:a16="http://schemas.microsoft.com/office/drawing/2014/main" id="{623B9FEC-4366-4547-ABD1-C111D3BA8787}"/>
              </a:ext>
            </a:extLst>
          </p:cNvPr>
          <p:cNvSpPr txBox="1"/>
          <p:nvPr/>
        </p:nvSpPr>
        <p:spPr>
          <a:xfrm>
            <a:off x="1507766" y="63143"/>
            <a:ext cx="1075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rgbClr val="002060"/>
                </a:solidFill>
              </a:rPr>
              <a:t>Conclusion</a:t>
            </a:r>
            <a:endParaRPr lang="ko-KR" altLang="en-US" sz="2800" b="1" dirty="0">
              <a:solidFill>
                <a:srgbClr val="00206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94FDA1-9308-41F8-936C-DCE8F4BB8CCB}"/>
              </a:ext>
            </a:extLst>
          </p:cNvPr>
          <p:cNvCxnSpPr>
            <a:cxnSpLocks/>
          </p:cNvCxnSpPr>
          <p:nvPr/>
        </p:nvCxnSpPr>
        <p:spPr>
          <a:xfrm>
            <a:off x="66519" y="619852"/>
            <a:ext cx="12192000" cy="0"/>
          </a:xfrm>
          <a:prstGeom prst="line">
            <a:avLst/>
          </a:prstGeom>
          <a:ln w="19050">
            <a:solidFill>
              <a:srgbClr val="AD1D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EFEDB66C-98E3-4412-A2E6-BF56F3EFE1BF}"/>
              </a:ext>
            </a:extLst>
          </p:cNvPr>
          <p:cNvSpPr txBox="1"/>
          <p:nvPr/>
        </p:nvSpPr>
        <p:spPr>
          <a:xfrm>
            <a:off x="624458" y="70904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AD1D19"/>
                </a:solidFill>
              </a:rPr>
              <a:t>Part 6</a:t>
            </a:r>
            <a:endParaRPr lang="ko-KR" altLang="en-US" dirty="0">
              <a:solidFill>
                <a:srgbClr val="AD1D19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A6ADE-3A10-4030-AE34-736E7E35D423}"/>
              </a:ext>
            </a:extLst>
          </p:cNvPr>
          <p:cNvSpPr/>
          <p:nvPr/>
        </p:nvSpPr>
        <p:spPr>
          <a:xfrm>
            <a:off x="237000" y="6525275"/>
            <a:ext cx="11871702" cy="200793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B633DF-65F2-4215-83B9-EA984E7C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" y="136807"/>
            <a:ext cx="557977" cy="36932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FFD4B81-BF80-46F9-A81E-7930BFD34534}"/>
              </a:ext>
            </a:extLst>
          </p:cNvPr>
          <p:cNvSpPr txBox="1"/>
          <p:nvPr/>
        </p:nvSpPr>
        <p:spPr>
          <a:xfrm>
            <a:off x="237000" y="643757"/>
            <a:ext cx="1168406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In this paper, </a:t>
            </a:r>
            <a:r>
              <a:rPr lang="en-US" altLang="ko-KR" sz="2000" b="1" u="sng" dirty="0"/>
              <a:t>we study the difficulties of training Transformers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Section 3 suggests that the gradient vanishing problem is not the root cause of unstable Transformer training.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Section 4 we reveal the root cause of the instability to be the strong dependency on residual branches.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Admin controls the dependency at the beginning of training and maintains the flexibility to capture those dependencies once training stabilizes.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Extensive experiments verify our intuitions and show that, without introducing additional hyper-parameters, Admin achieves more stable training, faster convergence, and better performance.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5E98678-23A4-4F14-911F-3BCC190C8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58" y="1991100"/>
            <a:ext cx="3929829" cy="107837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76E60A5-DBCD-4037-AC58-E95E510541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142" y="1667138"/>
            <a:ext cx="1732649" cy="13730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7EB8F4-E71D-43DB-9DF7-D1E986B79E72}"/>
              </a:ext>
            </a:extLst>
          </p:cNvPr>
          <p:cNvSpPr txBox="1"/>
          <p:nvPr/>
        </p:nvSpPr>
        <p:spPr>
          <a:xfrm>
            <a:off x="4537320" y="2700138"/>
            <a:ext cx="1541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2060"/>
                </a:solidFill>
              </a:rPr>
              <a:t>Section 3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CA841-39AC-4CB2-821E-CEAD2323979D}"/>
              </a:ext>
            </a:extLst>
          </p:cNvPr>
          <p:cNvSpPr txBox="1"/>
          <p:nvPr/>
        </p:nvSpPr>
        <p:spPr>
          <a:xfrm>
            <a:off x="8632760" y="2704199"/>
            <a:ext cx="1541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2060"/>
                </a:solidFill>
              </a:rPr>
              <a:t>Section 4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19" name="슬라이드 번호 개체 틀 1">
            <a:extLst>
              <a:ext uri="{FF2B5EF4-FFF2-40B4-BE49-F238E27FC236}">
                <a16:creationId xmlns:a16="http://schemas.microsoft.com/office/drawing/2014/main" id="{05070957-9D19-49F1-98CA-B333D728B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1800" y="6443108"/>
            <a:ext cx="2743200" cy="365125"/>
          </a:xfrm>
        </p:spPr>
        <p:txBody>
          <a:bodyPr/>
          <a:lstStyle/>
          <a:p>
            <a:fld id="{216827FA-61AE-434B-AFF6-40769FE9346C}" type="slidenum">
              <a:rPr lang="ko-KR" altLang="en-US" sz="1800" smtClean="0">
                <a:solidFill>
                  <a:schemeClr val="bg1"/>
                </a:solidFill>
              </a:rPr>
              <a:t>31</a:t>
            </a:fld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250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6">
            <a:extLst>
              <a:ext uri="{FF2B5EF4-FFF2-40B4-BE49-F238E27FC236}">
                <a16:creationId xmlns:a16="http://schemas.microsoft.com/office/drawing/2014/main" id="{623B9FEC-4366-4547-ABD1-C111D3BA8787}"/>
              </a:ext>
            </a:extLst>
          </p:cNvPr>
          <p:cNvSpPr txBox="1"/>
          <p:nvPr/>
        </p:nvSpPr>
        <p:spPr>
          <a:xfrm>
            <a:off x="1507766" y="63143"/>
            <a:ext cx="1075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rgbClr val="002060"/>
                </a:solidFill>
              </a:rPr>
              <a:t>Introduction</a:t>
            </a:r>
            <a:endParaRPr lang="ko-KR" altLang="en-US" sz="2800" b="1" dirty="0">
              <a:solidFill>
                <a:srgbClr val="00206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94FDA1-9308-41F8-936C-DCE8F4BB8CCB}"/>
              </a:ext>
            </a:extLst>
          </p:cNvPr>
          <p:cNvCxnSpPr>
            <a:cxnSpLocks/>
          </p:cNvCxnSpPr>
          <p:nvPr/>
        </p:nvCxnSpPr>
        <p:spPr>
          <a:xfrm>
            <a:off x="66519" y="619852"/>
            <a:ext cx="12192000" cy="0"/>
          </a:xfrm>
          <a:prstGeom prst="line">
            <a:avLst/>
          </a:prstGeom>
          <a:ln w="19050">
            <a:solidFill>
              <a:srgbClr val="AD1D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EFEDB66C-98E3-4412-A2E6-BF56F3EFE1BF}"/>
              </a:ext>
            </a:extLst>
          </p:cNvPr>
          <p:cNvSpPr txBox="1"/>
          <p:nvPr/>
        </p:nvSpPr>
        <p:spPr>
          <a:xfrm>
            <a:off x="624458" y="70904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AD1D19"/>
                </a:solidFill>
              </a:rPr>
              <a:t>Part 1</a:t>
            </a:r>
            <a:endParaRPr lang="ko-KR" altLang="en-US" dirty="0">
              <a:solidFill>
                <a:srgbClr val="AD1D19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A6ADE-3A10-4030-AE34-736E7E35D423}"/>
              </a:ext>
            </a:extLst>
          </p:cNvPr>
          <p:cNvSpPr/>
          <p:nvPr/>
        </p:nvSpPr>
        <p:spPr>
          <a:xfrm>
            <a:off x="237000" y="6525275"/>
            <a:ext cx="11871702" cy="200793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B633DF-65F2-4215-83B9-EA984E7C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" y="136807"/>
            <a:ext cx="557977" cy="3693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4A5A6E-3E68-4F0F-B3FD-921AF938EF81}"/>
              </a:ext>
            </a:extLst>
          </p:cNvPr>
          <p:cNvSpPr txBox="1"/>
          <p:nvPr/>
        </p:nvSpPr>
        <p:spPr>
          <a:xfrm>
            <a:off x="5238098" y="830535"/>
            <a:ext cx="66913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Our analysis starts from the observation: </a:t>
            </a:r>
            <a:b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   the original Transformer (referred to as </a:t>
            </a:r>
            <a:r>
              <a:rPr lang="en-US" altLang="ko-KR" sz="2000" b="1" dirty="0"/>
              <a:t>Post-LN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) is less robust than its </a:t>
            </a:r>
            <a:r>
              <a:rPr lang="en-US" altLang="ko-KR" sz="2000" b="1" dirty="0"/>
              <a:t>Pre-LN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 variant.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We recognize that gradient vanishing issue </a:t>
            </a:r>
            <a:r>
              <a:rPr lang="en-US" altLang="ko-KR" sz="2000" b="1" dirty="0">
                <a:solidFill>
                  <a:srgbClr val="7030A0"/>
                </a:solidFill>
              </a:rPr>
              <a:t>is not the direct reason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causing such difference, since fixing this issue alone cannot stabilize Post-LN training.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It implies that, besides unbalanced gradients, </a:t>
            </a:r>
            <a:r>
              <a:rPr lang="en-US" altLang="ko-KR" sz="2000" b="1" dirty="0">
                <a:solidFill>
                  <a:srgbClr val="002060"/>
                </a:solidFill>
              </a:rPr>
              <a:t>there exist other factors influencing model training greatly.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331CDE5-3D9A-42B7-9635-BAA25B24A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38" y="830535"/>
            <a:ext cx="4362450" cy="5286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692D9A-4648-444C-9BE2-B219C9A5BDE0}"/>
              </a:ext>
            </a:extLst>
          </p:cNvPr>
          <p:cNvSpPr txBox="1"/>
          <p:nvPr/>
        </p:nvSpPr>
        <p:spPr>
          <a:xfrm>
            <a:off x="538556" y="5985054"/>
            <a:ext cx="104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Post-LN</a:t>
            </a:r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6F7000-0DF9-48B5-950E-F17A1FE82B9D}"/>
              </a:ext>
            </a:extLst>
          </p:cNvPr>
          <p:cNvSpPr txBox="1"/>
          <p:nvPr/>
        </p:nvSpPr>
        <p:spPr>
          <a:xfrm>
            <a:off x="2888724" y="5981192"/>
            <a:ext cx="104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Pre-LN</a:t>
            </a:r>
            <a:endParaRPr lang="ko-KR" altLang="en-US" b="1" dirty="0"/>
          </a:p>
        </p:txBody>
      </p:sp>
      <p:sp>
        <p:nvSpPr>
          <p:cNvPr id="18" name="슬라이드 번호 개체 틀 1">
            <a:extLst>
              <a:ext uri="{FF2B5EF4-FFF2-40B4-BE49-F238E27FC236}">
                <a16:creationId xmlns:a16="http://schemas.microsoft.com/office/drawing/2014/main" id="{5AD27DDB-0711-47A5-8EF4-D74366E89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1800" y="6443108"/>
            <a:ext cx="2743200" cy="365125"/>
          </a:xfrm>
        </p:spPr>
        <p:txBody>
          <a:bodyPr/>
          <a:lstStyle/>
          <a:p>
            <a:fld id="{216827FA-61AE-434B-AFF6-40769FE9346C}" type="slidenum">
              <a:rPr lang="ko-KR" altLang="en-US" sz="1800" smtClean="0">
                <a:solidFill>
                  <a:schemeClr val="bg1"/>
                </a:solidFill>
              </a:rPr>
              <a:t>4</a:t>
            </a:fld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576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6">
            <a:extLst>
              <a:ext uri="{FF2B5EF4-FFF2-40B4-BE49-F238E27FC236}">
                <a16:creationId xmlns:a16="http://schemas.microsoft.com/office/drawing/2014/main" id="{623B9FEC-4366-4547-ABD1-C111D3BA8787}"/>
              </a:ext>
            </a:extLst>
          </p:cNvPr>
          <p:cNvSpPr txBox="1"/>
          <p:nvPr/>
        </p:nvSpPr>
        <p:spPr>
          <a:xfrm>
            <a:off x="1507766" y="63143"/>
            <a:ext cx="1075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rgbClr val="002060"/>
                </a:solidFill>
              </a:rPr>
              <a:t>Introduction</a:t>
            </a:r>
            <a:endParaRPr lang="ko-KR" altLang="en-US" sz="2800" b="1" dirty="0">
              <a:solidFill>
                <a:srgbClr val="00206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94FDA1-9308-41F8-936C-DCE8F4BB8CCB}"/>
              </a:ext>
            </a:extLst>
          </p:cNvPr>
          <p:cNvCxnSpPr>
            <a:cxnSpLocks/>
          </p:cNvCxnSpPr>
          <p:nvPr/>
        </p:nvCxnSpPr>
        <p:spPr>
          <a:xfrm>
            <a:off x="66519" y="619852"/>
            <a:ext cx="12192000" cy="0"/>
          </a:xfrm>
          <a:prstGeom prst="line">
            <a:avLst/>
          </a:prstGeom>
          <a:ln w="19050">
            <a:solidFill>
              <a:srgbClr val="AD1D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EFEDB66C-98E3-4412-A2E6-BF56F3EFE1BF}"/>
              </a:ext>
            </a:extLst>
          </p:cNvPr>
          <p:cNvSpPr txBox="1"/>
          <p:nvPr/>
        </p:nvSpPr>
        <p:spPr>
          <a:xfrm>
            <a:off x="624458" y="70904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AD1D19"/>
                </a:solidFill>
              </a:rPr>
              <a:t>Part 1</a:t>
            </a:r>
            <a:endParaRPr lang="ko-KR" altLang="en-US" dirty="0">
              <a:solidFill>
                <a:srgbClr val="AD1D19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A6ADE-3A10-4030-AE34-736E7E35D423}"/>
              </a:ext>
            </a:extLst>
          </p:cNvPr>
          <p:cNvSpPr/>
          <p:nvPr/>
        </p:nvSpPr>
        <p:spPr>
          <a:xfrm>
            <a:off x="237000" y="6525275"/>
            <a:ext cx="11871702" cy="200793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B633DF-65F2-4215-83B9-EA984E7C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" y="136807"/>
            <a:ext cx="557977" cy="3693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4A5A6E-3E68-4F0F-B3FD-921AF938EF81}"/>
              </a:ext>
            </a:extLst>
          </p:cNvPr>
          <p:cNvSpPr txBox="1"/>
          <p:nvPr/>
        </p:nvSpPr>
        <p:spPr>
          <a:xfrm>
            <a:off x="237000" y="829733"/>
            <a:ext cx="1168406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With further analysis, we recognize that for each Transformer residual block, the </a:t>
            </a:r>
            <a:r>
              <a:rPr lang="en-US" altLang="ko-KR" sz="2000" b="1" dirty="0">
                <a:solidFill>
                  <a:srgbClr val="C00000"/>
                </a:solidFill>
              </a:rPr>
              <a:t>dependency on its residual branch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 plays an </a:t>
            </a:r>
            <a:r>
              <a:rPr lang="en-US" altLang="ko-KR" sz="2000" b="1" dirty="0">
                <a:solidFill>
                  <a:srgbClr val="C00000"/>
                </a:solidFill>
              </a:rPr>
              <a:t>essential role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2000" b="1" dirty="0">
                <a:solidFill>
                  <a:srgbClr val="C00000"/>
                </a:solidFill>
              </a:rPr>
              <a:t>in training stability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First, we find that a 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</a:rPr>
              <a:t>Post-LN layer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 has a 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</a:rPr>
              <a:t>heavier dependency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on its residual branch than a Pre-LN layer.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Second, we find that </a:t>
            </a:r>
            <a:r>
              <a:rPr lang="en-US" altLang="ko-KR" sz="2000" b="1" dirty="0">
                <a:solidFill>
                  <a:srgbClr val="002060"/>
                </a:solidFill>
              </a:rPr>
              <a:t>strong dependencies of Post-LN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amplify fluctuations brought by </a:t>
            </a:r>
            <a:r>
              <a:rPr lang="en-US" altLang="ko-KR" sz="2000" b="1" dirty="0">
                <a:solidFill>
                  <a:srgbClr val="002060"/>
                </a:solidFill>
              </a:rPr>
              <a:t>parameter changes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and </a:t>
            </a:r>
            <a:r>
              <a:rPr lang="en-US" altLang="ko-KR" sz="2000" b="1" dirty="0">
                <a:solidFill>
                  <a:srgbClr val="002060"/>
                </a:solidFill>
              </a:rPr>
              <a:t>destabilize the training.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Besides, the </a:t>
            </a:r>
            <a:r>
              <a:rPr lang="en-US" altLang="ko-KR" sz="2000" b="1" dirty="0">
                <a:solidFill>
                  <a:schemeClr val="accent6">
                    <a:lumMod val="50000"/>
                  </a:schemeClr>
                </a:solidFill>
              </a:rPr>
              <a:t>loose reliance on residual branches in Pre-LN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generally </a:t>
            </a:r>
            <a:r>
              <a:rPr lang="en-US" altLang="ko-KR" sz="2000" b="1" dirty="0">
                <a:solidFill>
                  <a:schemeClr val="accent6">
                    <a:lumMod val="50000"/>
                  </a:schemeClr>
                </a:solidFill>
              </a:rPr>
              <a:t>limits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 the algorithm’s </a:t>
            </a:r>
            <a:r>
              <a:rPr lang="en-US" altLang="ko-KR" sz="2000" b="1" dirty="0">
                <a:solidFill>
                  <a:schemeClr val="accent6">
                    <a:lumMod val="50000"/>
                  </a:schemeClr>
                </a:solidFill>
              </a:rPr>
              <a:t>potential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 and often </a:t>
            </a:r>
            <a:r>
              <a:rPr lang="en-US" altLang="ko-KR" sz="2000" b="1" dirty="0">
                <a:solidFill>
                  <a:schemeClr val="accent6">
                    <a:lumMod val="50000"/>
                  </a:schemeClr>
                </a:solidFill>
              </a:rPr>
              <a:t>produces inferior models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28065C-5E14-433D-A4D7-DC1BD1021342}"/>
              </a:ext>
            </a:extLst>
          </p:cNvPr>
          <p:cNvCxnSpPr/>
          <p:nvPr/>
        </p:nvCxnSpPr>
        <p:spPr>
          <a:xfrm>
            <a:off x="237000" y="4957011"/>
            <a:ext cx="43670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BF6161-21FF-4494-BF06-093F5CA5359A}"/>
                  </a:ext>
                </a:extLst>
              </p:cNvPr>
              <p:cNvSpPr txBox="1"/>
              <p:nvPr/>
            </p:nvSpPr>
            <p:spPr>
              <a:xfrm>
                <a:off x="430728" y="5111558"/>
                <a:ext cx="11296609" cy="823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For a residual block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, its shortcut output refers to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/>
                  <a:t>, its residual branch output refers to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, and the dependency on its residual branch refers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</m:oMath>
                </a14:m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BF6161-21FF-4494-BF06-093F5CA53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28" y="5111558"/>
                <a:ext cx="11296609" cy="823239"/>
              </a:xfrm>
              <a:prstGeom prst="rect">
                <a:avLst/>
              </a:prstGeom>
              <a:blipFill>
                <a:blip r:embed="rId3"/>
                <a:stretch>
                  <a:fillRect l="-486" t="-4444" r="-378" b="-29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슬라이드 번호 개체 틀 1">
            <a:extLst>
              <a:ext uri="{FF2B5EF4-FFF2-40B4-BE49-F238E27FC236}">
                <a16:creationId xmlns:a16="http://schemas.microsoft.com/office/drawing/2014/main" id="{DB6F1988-8322-41ED-84BB-1D53B7CE4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1800" y="6443108"/>
            <a:ext cx="2743200" cy="365125"/>
          </a:xfrm>
        </p:spPr>
        <p:txBody>
          <a:bodyPr/>
          <a:lstStyle/>
          <a:p>
            <a:fld id="{216827FA-61AE-434B-AFF6-40769FE9346C}" type="slidenum">
              <a:rPr lang="ko-KR" altLang="en-US" sz="1800" smtClean="0">
                <a:solidFill>
                  <a:schemeClr val="bg1"/>
                </a:solidFill>
              </a:rPr>
              <a:t>5</a:t>
            </a:fld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31B728-E444-4DAD-92DE-1D490B27011F}"/>
              </a:ext>
            </a:extLst>
          </p:cNvPr>
          <p:cNvSpPr txBox="1"/>
          <p:nvPr/>
        </p:nvSpPr>
        <p:spPr>
          <a:xfrm>
            <a:off x="1941814" y="2603067"/>
            <a:ext cx="11684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chemeClr val="bg2">
                    <a:lumMod val="25000"/>
                  </a:schemeClr>
                </a:solidFill>
              </a:rPr>
              <a:t>Residual</a:t>
            </a:r>
            <a:r>
              <a:rPr lang="ko-KR" altLang="en-US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i="1" dirty="0">
                <a:solidFill>
                  <a:schemeClr val="bg2">
                    <a:lumMod val="25000"/>
                  </a:schemeClr>
                </a:solidFill>
              </a:rPr>
              <a:t>branch</a:t>
            </a:r>
            <a:r>
              <a:rPr lang="ko-KR" altLang="en-US" b="1" i="1" dirty="0">
                <a:solidFill>
                  <a:schemeClr val="bg2">
                    <a:lumMod val="25000"/>
                  </a:schemeClr>
                </a:solidFill>
              </a:rPr>
              <a:t>의 의존성이 중요</a:t>
            </a:r>
            <a:r>
              <a:rPr lang="en-US" altLang="ko-KR" b="1" i="1" dirty="0">
                <a:solidFill>
                  <a:schemeClr val="bg2">
                    <a:lumMod val="25000"/>
                  </a:schemeClr>
                </a:solidFill>
              </a:rPr>
              <a:t>! -&gt; </a:t>
            </a:r>
            <a:r>
              <a:rPr lang="ko-KR" altLang="en-US" b="1" i="1" dirty="0">
                <a:solidFill>
                  <a:schemeClr val="bg2">
                    <a:lumMod val="25000"/>
                  </a:schemeClr>
                </a:solidFill>
              </a:rPr>
              <a:t>의존성이 크면</a:t>
            </a:r>
            <a:r>
              <a:rPr lang="en-US" altLang="ko-KR" b="1" i="1" dirty="0">
                <a:solidFill>
                  <a:schemeClr val="bg2">
                    <a:lumMod val="25000"/>
                  </a:schemeClr>
                </a:solidFill>
              </a:rPr>
              <a:t>(post ln) </a:t>
            </a:r>
            <a:r>
              <a:rPr lang="ko-KR" altLang="en-US" b="1" i="1" dirty="0">
                <a:solidFill>
                  <a:srgbClr val="7030A0"/>
                </a:solidFill>
              </a:rPr>
              <a:t>학습 불안정</a:t>
            </a:r>
            <a:r>
              <a:rPr lang="en-US" altLang="ko-KR" b="1" i="1" dirty="0">
                <a:solidFill>
                  <a:schemeClr val="bg2">
                    <a:lumMod val="25000"/>
                  </a:schemeClr>
                </a:solidFill>
              </a:rPr>
              <a:t>, </a:t>
            </a:r>
            <a:br>
              <a:rPr lang="en-US" altLang="ko-KR" b="1" i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ko-KR" b="1" i="1" dirty="0">
                <a:solidFill>
                  <a:schemeClr val="bg2">
                    <a:lumMod val="25000"/>
                  </a:schemeClr>
                </a:solidFill>
              </a:rPr>
              <a:t>				    </a:t>
            </a:r>
            <a:r>
              <a:rPr lang="ko-KR" altLang="en-US" b="1" i="1" dirty="0">
                <a:solidFill>
                  <a:schemeClr val="bg2">
                    <a:lumMod val="25000"/>
                  </a:schemeClr>
                </a:solidFill>
              </a:rPr>
              <a:t>작으면</a:t>
            </a:r>
            <a:r>
              <a:rPr lang="en-US" altLang="ko-KR" b="1" i="1" dirty="0">
                <a:solidFill>
                  <a:schemeClr val="bg2">
                    <a:lumMod val="25000"/>
                  </a:schemeClr>
                </a:solidFill>
              </a:rPr>
              <a:t>(pre ln)</a:t>
            </a:r>
            <a:r>
              <a:rPr lang="ko-KR" altLang="en-US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i="1" dirty="0">
                <a:solidFill>
                  <a:srgbClr val="7030A0"/>
                </a:solidFill>
              </a:rPr>
              <a:t>잠재 능력 하락</a:t>
            </a:r>
            <a:endParaRPr lang="en-US" altLang="ko-KR" b="1" i="1" dirty="0">
              <a:solidFill>
                <a:srgbClr val="7030A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26AD6EB-19E2-47E6-A2B2-9DCFD5660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6618" y="1594923"/>
            <a:ext cx="4658764" cy="322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9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6">
            <a:extLst>
              <a:ext uri="{FF2B5EF4-FFF2-40B4-BE49-F238E27FC236}">
                <a16:creationId xmlns:a16="http://schemas.microsoft.com/office/drawing/2014/main" id="{623B9FEC-4366-4547-ABD1-C111D3BA8787}"/>
              </a:ext>
            </a:extLst>
          </p:cNvPr>
          <p:cNvSpPr txBox="1"/>
          <p:nvPr/>
        </p:nvSpPr>
        <p:spPr>
          <a:xfrm>
            <a:off x="1507766" y="63143"/>
            <a:ext cx="1075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rgbClr val="002060"/>
                </a:solidFill>
              </a:rPr>
              <a:t>Introduction</a:t>
            </a:r>
            <a:endParaRPr lang="ko-KR" altLang="en-US" sz="2800" b="1" dirty="0">
              <a:solidFill>
                <a:srgbClr val="00206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94FDA1-9308-41F8-936C-DCE8F4BB8CCB}"/>
              </a:ext>
            </a:extLst>
          </p:cNvPr>
          <p:cNvCxnSpPr>
            <a:cxnSpLocks/>
          </p:cNvCxnSpPr>
          <p:nvPr/>
        </p:nvCxnSpPr>
        <p:spPr>
          <a:xfrm>
            <a:off x="66519" y="619852"/>
            <a:ext cx="12192000" cy="0"/>
          </a:xfrm>
          <a:prstGeom prst="line">
            <a:avLst/>
          </a:prstGeom>
          <a:ln w="19050">
            <a:solidFill>
              <a:srgbClr val="AD1D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EFEDB66C-98E3-4412-A2E6-BF56F3EFE1BF}"/>
              </a:ext>
            </a:extLst>
          </p:cNvPr>
          <p:cNvSpPr txBox="1"/>
          <p:nvPr/>
        </p:nvSpPr>
        <p:spPr>
          <a:xfrm>
            <a:off x="624458" y="70904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AD1D19"/>
                </a:solidFill>
              </a:rPr>
              <a:t>Part 1</a:t>
            </a:r>
            <a:endParaRPr lang="ko-KR" altLang="en-US" dirty="0">
              <a:solidFill>
                <a:srgbClr val="AD1D19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A6ADE-3A10-4030-AE34-736E7E35D423}"/>
              </a:ext>
            </a:extLst>
          </p:cNvPr>
          <p:cNvSpPr/>
          <p:nvPr/>
        </p:nvSpPr>
        <p:spPr>
          <a:xfrm>
            <a:off x="237000" y="6525275"/>
            <a:ext cx="11871702" cy="200793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B633DF-65F2-4215-83B9-EA984E7C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" y="136807"/>
            <a:ext cx="557977" cy="369323"/>
          </a:xfrm>
          <a:prstGeom prst="rect">
            <a:avLst/>
          </a:prstGeom>
        </p:spPr>
      </p:pic>
      <p:sp>
        <p:nvSpPr>
          <p:cNvPr id="16" name="슬라이드 번호 개체 틀 1">
            <a:extLst>
              <a:ext uri="{FF2B5EF4-FFF2-40B4-BE49-F238E27FC236}">
                <a16:creationId xmlns:a16="http://schemas.microsoft.com/office/drawing/2014/main" id="{DB6F1988-8322-41ED-84BB-1D53B7CE4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1800" y="6443108"/>
            <a:ext cx="2743200" cy="365125"/>
          </a:xfrm>
        </p:spPr>
        <p:txBody>
          <a:bodyPr/>
          <a:lstStyle/>
          <a:p>
            <a:fld id="{216827FA-61AE-434B-AFF6-40769FE9346C}" type="slidenum">
              <a:rPr lang="ko-KR" altLang="en-US" sz="1800" smtClean="0">
                <a:solidFill>
                  <a:schemeClr val="bg1"/>
                </a:solidFill>
              </a:rPr>
              <a:t>6</a:t>
            </a:fld>
            <a:endParaRPr lang="ko-KR" altLang="en-US" sz="1800" dirty="0">
              <a:solidFill>
                <a:schemeClr val="bg1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617F708-92FA-4203-9F4C-537F3228B332}"/>
              </a:ext>
            </a:extLst>
          </p:cNvPr>
          <p:cNvCxnSpPr/>
          <p:nvPr/>
        </p:nvCxnSpPr>
        <p:spPr>
          <a:xfrm>
            <a:off x="237000" y="5311855"/>
            <a:ext cx="43670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2FF608B-63D0-4BFD-8E76-86D6E21A2A73}"/>
                  </a:ext>
                </a:extLst>
              </p:cNvPr>
              <p:cNvSpPr txBox="1"/>
              <p:nvPr/>
            </p:nvSpPr>
            <p:spPr>
              <a:xfrm>
                <a:off x="430728" y="5466402"/>
                <a:ext cx="11296609" cy="823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For a residual block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, its shortcut output refers to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/>
                  <a:t>, its residual branch output refers to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, and the dependency on its residual branch refers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</m:oMath>
                </a14:m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2FF608B-63D0-4BFD-8E76-86D6E21A2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28" y="5466402"/>
                <a:ext cx="11296609" cy="823239"/>
              </a:xfrm>
              <a:prstGeom prst="rect">
                <a:avLst/>
              </a:prstGeom>
              <a:blipFill>
                <a:blip r:embed="rId3"/>
                <a:stretch>
                  <a:fillRect l="-486" t="-4444" r="-378" b="-29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4442D550-A26D-475A-A4EF-1B215C930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4084" y="878186"/>
            <a:ext cx="2790430" cy="3980753"/>
          </a:xfrm>
          <a:prstGeom prst="rect">
            <a:avLst/>
          </a:prstGeom>
        </p:spPr>
      </p:pic>
      <p:sp>
        <p:nvSpPr>
          <p:cNvPr id="10" name="오른쪽 대괄호 9">
            <a:extLst>
              <a:ext uri="{FF2B5EF4-FFF2-40B4-BE49-F238E27FC236}">
                <a16:creationId xmlns:a16="http://schemas.microsoft.com/office/drawing/2014/main" id="{50320AD4-07A6-4E42-9969-645027C8E4F1}"/>
              </a:ext>
            </a:extLst>
          </p:cNvPr>
          <p:cNvSpPr/>
          <p:nvPr/>
        </p:nvSpPr>
        <p:spPr>
          <a:xfrm>
            <a:off x="7394514" y="3480959"/>
            <a:ext cx="338104" cy="614147"/>
          </a:xfrm>
          <a:prstGeom prst="rightBracket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BF3A89-30BB-4C91-A03E-933E19766B29}"/>
              </a:ext>
            </a:extLst>
          </p:cNvPr>
          <p:cNvSpPr txBox="1"/>
          <p:nvPr/>
        </p:nvSpPr>
        <p:spPr>
          <a:xfrm>
            <a:off x="7732618" y="3598776"/>
            <a:ext cx="263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Residual block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20" name="오른쪽 대괄호 19">
            <a:extLst>
              <a:ext uri="{FF2B5EF4-FFF2-40B4-BE49-F238E27FC236}">
                <a16:creationId xmlns:a16="http://schemas.microsoft.com/office/drawing/2014/main" id="{C6E5673C-6540-4626-9E99-F37D031201A6}"/>
              </a:ext>
            </a:extLst>
          </p:cNvPr>
          <p:cNvSpPr/>
          <p:nvPr/>
        </p:nvSpPr>
        <p:spPr>
          <a:xfrm rot="10800000">
            <a:off x="4265980" y="3663161"/>
            <a:ext cx="338104" cy="281327"/>
          </a:xfrm>
          <a:prstGeom prst="rightBracket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826505-7956-448E-B940-9877EC441C73}"/>
              </a:ext>
            </a:extLst>
          </p:cNvPr>
          <p:cNvSpPr txBox="1"/>
          <p:nvPr/>
        </p:nvSpPr>
        <p:spPr>
          <a:xfrm>
            <a:off x="2376028" y="3598776"/>
            <a:ext cx="198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Residual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output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133297B-1D32-4557-8D8F-6CC392C4C274}"/>
              </a:ext>
            </a:extLst>
          </p:cNvPr>
          <p:cNvCxnSpPr/>
          <p:nvPr/>
        </p:nvCxnSpPr>
        <p:spPr>
          <a:xfrm>
            <a:off x="6810233" y="3944489"/>
            <a:ext cx="2156346" cy="72304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30FF007-04B4-4A3B-8C19-B32C5671056B}"/>
              </a:ext>
            </a:extLst>
          </p:cNvPr>
          <p:cNvSpPr txBox="1"/>
          <p:nvPr/>
        </p:nvSpPr>
        <p:spPr>
          <a:xfrm>
            <a:off x="9052458" y="4489607"/>
            <a:ext cx="2120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Residual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branch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5" name="오른쪽 대괄호 24">
            <a:extLst>
              <a:ext uri="{FF2B5EF4-FFF2-40B4-BE49-F238E27FC236}">
                <a16:creationId xmlns:a16="http://schemas.microsoft.com/office/drawing/2014/main" id="{E8EB18BD-8BB6-4A1A-98C1-21874D178D2C}"/>
              </a:ext>
            </a:extLst>
          </p:cNvPr>
          <p:cNvSpPr/>
          <p:nvPr/>
        </p:nvSpPr>
        <p:spPr>
          <a:xfrm rot="10800000">
            <a:off x="4265980" y="2175514"/>
            <a:ext cx="338104" cy="281327"/>
          </a:xfrm>
          <a:prstGeom prst="rightBracket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298594-A83B-420F-ABB7-915A0DCEEE68}"/>
              </a:ext>
            </a:extLst>
          </p:cNvPr>
          <p:cNvSpPr txBox="1"/>
          <p:nvPr/>
        </p:nvSpPr>
        <p:spPr>
          <a:xfrm>
            <a:off x="2376028" y="2111129"/>
            <a:ext cx="198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Residual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output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오른쪽 대괄호 26">
            <a:extLst>
              <a:ext uri="{FF2B5EF4-FFF2-40B4-BE49-F238E27FC236}">
                <a16:creationId xmlns:a16="http://schemas.microsoft.com/office/drawing/2014/main" id="{489089EE-5408-4397-930E-63EDD3949BF3}"/>
              </a:ext>
            </a:extLst>
          </p:cNvPr>
          <p:cNvSpPr/>
          <p:nvPr/>
        </p:nvSpPr>
        <p:spPr>
          <a:xfrm>
            <a:off x="7394514" y="2044584"/>
            <a:ext cx="338104" cy="614147"/>
          </a:xfrm>
          <a:prstGeom prst="rightBracket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3A1854-7F66-4427-A506-67363B352B4A}"/>
              </a:ext>
            </a:extLst>
          </p:cNvPr>
          <p:cNvSpPr txBox="1"/>
          <p:nvPr/>
        </p:nvSpPr>
        <p:spPr>
          <a:xfrm>
            <a:off x="7732618" y="2162401"/>
            <a:ext cx="263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Residual block</a:t>
            </a:r>
            <a:endParaRPr lang="ko-KR" altLang="en-US" dirty="0">
              <a:solidFill>
                <a:srgbClr val="7030A0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2CADF28-2FAD-4BEA-B3C3-3E6CB2DD6A28}"/>
              </a:ext>
            </a:extLst>
          </p:cNvPr>
          <p:cNvCxnSpPr/>
          <p:nvPr/>
        </p:nvCxnSpPr>
        <p:spPr>
          <a:xfrm>
            <a:off x="6810233" y="2531733"/>
            <a:ext cx="2156346" cy="72304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EDF0601-168C-47A3-8D55-B48C1480F41E}"/>
              </a:ext>
            </a:extLst>
          </p:cNvPr>
          <p:cNvSpPr txBox="1"/>
          <p:nvPr/>
        </p:nvSpPr>
        <p:spPr>
          <a:xfrm>
            <a:off x="9052458" y="3076851"/>
            <a:ext cx="2120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Residual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branch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47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6">
            <a:extLst>
              <a:ext uri="{FF2B5EF4-FFF2-40B4-BE49-F238E27FC236}">
                <a16:creationId xmlns:a16="http://schemas.microsoft.com/office/drawing/2014/main" id="{623B9FEC-4366-4547-ABD1-C111D3BA8787}"/>
              </a:ext>
            </a:extLst>
          </p:cNvPr>
          <p:cNvSpPr txBox="1"/>
          <p:nvPr/>
        </p:nvSpPr>
        <p:spPr>
          <a:xfrm>
            <a:off x="1507766" y="63143"/>
            <a:ext cx="1075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rgbClr val="002060"/>
                </a:solidFill>
              </a:rPr>
              <a:t>Introduction</a:t>
            </a:r>
            <a:endParaRPr lang="ko-KR" altLang="en-US" sz="2800" b="1" dirty="0">
              <a:solidFill>
                <a:srgbClr val="00206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94FDA1-9308-41F8-936C-DCE8F4BB8CCB}"/>
              </a:ext>
            </a:extLst>
          </p:cNvPr>
          <p:cNvCxnSpPr>
            <a:cxnSpLocks/>
          </p:cNvCxnSpPr>
          <p:nvPr/>
        </p:nvCxnSpPr>
        <p:spPr>
          <a:xfrm>
            <a:off x="66519" y="619852"/>
            <a:ext cx="12192000" cy="0"/>
          </a:xfrm>
          <a:prstGeom prst="line">
            <a:avLst/>
          </a:prstGeom>
          <a:ln w="19050">
            <a:solidFill>
              <a:srgbClr val="AD1D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EFEDB66C-98E3-4412-A2E6-BF56F3EFE1BF}"/>
              </a:ext>
            </a:extLst>
          </p:cNvPr>
          <p:cNvSpPr txBox="1"/>
          <p:nvPr/>
        </p:nvSpPr>
        <p:spPr>
          <a:xfrm>
            <a:off x="624458" y="70904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AD1D19"/>
                </a:solidFill>
              </a:rPr>
              <a:t>Part 1</a:t>
            </a:r>
            <a:endParaRPr lang="ko-KR" altLang="en-US" dirty="0">
              <a:solidFill>
                <a:srgbClr val="AD1D19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A6ADE-3A10-4030-AE34-736E7E35D423}"/>
              </a:ext>
            </a:extLst>
          </p:cNvPr>
          <p:cNvSpPr/>
          <p:nvPr/>
        </p:nvSpPr>
        <p:spPr>
          <a:xfrm>
            <a:off x="237000" y="6525275"/>
            <a:ext cx="11871702" cy="200793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B633DF-65F2-4215-83B9-EA984E7C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" y="136807"/>
            <a:ext cx="557977" cy="3693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4A5A6E-3E68-4F0F-B3FD-921AF938EF81}"/>
              </a:ext>
            </a:extLst>
          </p:cNvPr>
          <p:cNvSpPr txBox="1"/>
          <p:nvPr/>
        </p:nvSpPr>
        <p:spPr>
          <a:xfrm>
            <a:off x="237000" y="829733"/>
            <a:ext cx="116840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In light of our analysis, we propose </a:t>
            </a:r>
            <a:r>
              <a:rPr lang="en-US" altLang="ko-KR" sz="2000" b="1" dirty="0">
                <a:solidFill>
                  <a:srgbClr val="7030A0"/>
                </a:solidFill>
              </a:rPr>
              <a:t>Admin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, an adaptive initialization method </a:t>
            </a:r>
            <a:r>
              <a:rPr lang="en-US" altLang="ko-KR" sz="2000" b="1" dirty="0">
                <a:solidFill>
                  <a:srgbClr val="7030A0"/>
                </a:solidFill>
              </a:rPr>
              <a:t>which retains the merits of Pre-LN stability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 without hurting the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It </a:t>
            </a:r>
            <a:r>
              <a:rPr lang="en-US" altLang="ko-KR" sz="2000" b="1" dirty="0">
                <a:solidFill>
                  <a:srgbClr val="0070C0"/>
                </a:solidFill>
              </a:rPr>
              <a:t>restricts the layer dependency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 on its residual branches in the </a:t>
            </a:r>
            <a:r>
              <a:rPr lang="en-US" altLang="ko-KR" sz="2000" b="1" dirty="0">
                <a:solidFill>
                  <a:srgbClr val="0070C0"/>
                </a:solidFill>
              </a:rPr>
              <a:t>early stage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and </a:t>
            </a:r>
            <a:r>
              <a:rPr lang="en-US" altLang="ko-KR" sz="2000" b="1" dirty="0">
                <a:solidFill>
                  <a:schemeClr val="accent6">
                    <a:lumMod val="50000"/>
                  </a:schemeClr>
                </a:solidFill>
              </a:rPr>
              <a:t>unleashes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 the </a:t>
            </a:r>
            <a:r>
              <a:rPr lang="en-US" altLang="ko-KR" sz="2000" b="1" dirty="0">
                <a:solidFill>
                  <a:schemeClr val="accent6">
                    <a:lumMod val="50000"/>
                  </a:schemeClr>
                </a:solidFill>
              </a:rPr>
              <a:t>model potential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in the </a:t>
            </a:r>
            <a:r>
              <a:rPr lang="en-US" altLang="ko-KR" sz="2000" b="1" dirty="0">
                <a:solidFill>
                  <a:schemeClr val="accent6">
                    <a:lumMod val="50000"/>
                  </a:schemeClr>
                </a:solidFill>
              </a:rPr>
              <a:t>late stage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We conduct experiments on IWSLT’14 De-</a:t>
            </a:r>
            <a:r>
              <a:rPr lang="en-US" altLang="ko-KR" sz="2000" b="1" dirty="0" err="1">
                <a:solidFill>
                  <a:schemeClr val="bg2">
                    <a:lumMod val="25000"/>
                  </a:schemeClr>
                </a:solidFill>
              </a:rPr>
              <a:t>En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, WMT’14 </a:t>
            </a:r>
            <a:r>
              <a:rPr lang="en-US" altLang="ko-KR" sz="2000" b="1" dirty="0" err="1">
                <a:solidFill>
                  <a:schemeClr val="bg2">
                    <a:lumMod val="25000"/>
                  </a:schemeClr>
                </a:solidFill>
              </a:rPr>
              <a:t>En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-De, and WMT’14 </a:t>
            </a:r>
            <a:r>
              <a:rPr lang="en-US" altLang="ko-KR" sz="2000" b="1" dirty="0" err="1">
                <a:solidFill>
                  <a:schemeClr val="bg2">
                    <a:lumMod val="25000"/>
                  </a:schemeClr>
                </a:solidFill>
              </a:rPr>
              <a:t>En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-Fr</a:t>
            </a:r>
          </a:p>
        </p:txBody>
      </p:sp>
      <p:sp>
        <p:nvSpPr>
          <p:cNvPr id="10" name="슬라이드 번호 개체 틀 1">
            <a:extLst>
              <a:ext uri="{FF2B5EF4-FFF2-40B4-BE49-F238E27FC236}">
                <a16:creationId xmlns:a16="http://schemas.microsoft.com/office/drawing/2014/main" id="{B4AC637A-F55C-4E0B-9598-C1C335EBE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1800" y="6443108"/>
            <a:ext cx="2743200" cy="365125"/>
          </a:xfrm>
        </p:spPr>
        <p:txBody>
          <a:bodyPr/>
          <a:lstStyle/>
          <a:p>
            <a:fld id="{216827FA-61AE-434B-AFF6-40769FE9346C}" type="slidenum">
              <a:rPr lang="ko-KR" altLang="en-US" sz="1800" smtClean="0">
                <a:solidFill>
                  <a:schemeClr val="bg1"/>
                </a:solidFill>
              </a:rPr>
              <a:t>7</a:t>
            </a:fld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303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70A16F8-CAB6-4178-B053-E52DFB0A5C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466F82-C289-46A8-BF3D-7AC664227D47}"/>
              </a:ext>
            </a:extLst>
          </p:cNvPr>
          <p:cNvSpPr txBox="1"/>
          <p:nvPr/>
        </p:nvSpPr>
        <p:spPr>
          <a:xfrm>
            <a:off x="1974252" y="2972636"/>
            <a:ext cx="8243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Preliminaries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6A50CBA-88CB-4A3C-BDB9-B3C185E16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62" y="364916"/>
            <a:ext cx="1459646" cy="965121"/>
          </a:xfrm>
          <a:prstGeom prst="rect">
            <a:avLst/>
          </a:prstGeom>
        </p:spPr>
      </p:pic>
      <p:sp>
        <p:nvSpPr>
          <p:cNvPr id="16" name="액자 15">
            <a:extLst>
              <a:ext uri="{FF2B5EF4-FFF2-40B4-BE49-F238E27FC236}">
                <a16:creationId xmlns:a16="http://schemas.microsoft.com/office/drawing/2014/main" id="{B7FCA591-4F9D-4442-8DE3-8A0D43DC2ECB}"/>
              </a:ext>
            </a:extLst>
          </p:cNvPr>
          <p:cNvSpPr/>
          <p:nvPr/>
        </p:nvSpPr>
        <p:spPr>
          <a:xfrm>
            <a:off x="185979" y="191619"/>
            <a:ext cx="1704813" cy="1311717"/>
          </a:xfrm>
          <a:prstGeom prst="frame">
            <a:avLst>
              <a:gd name="adj1" fmla="val 3993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6B6BE2-A89D-4888-B34B-BEB54376EF55}"/>
              </a:ext>
            </a:extLst>
          </p:cNvPr>
          <p:cNvSpPr txBox="1"/>
          <p:nvPr/>
        </p:nvSpPr>
        <p:spPr>
          <a:xfrm>
            <a:off x="9991725" y="6468491"/>
            <a:ext cx="240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            김봉민</a:t>
            </a:r>
          </a:p>
        </p:txBody>
      </p:sp>
    </p:spTree>
    <p:extLst>
      <p:ext uri="{BB962C8B-B14F-4D97-AF65-F5344CB8AC3E}">
        <p14:creationId xmlns:p14="http://schemas.microsoft.com/office/powerpoint/2010/main" val="1604332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6">
            <a:extLst>
              <a:ext uri="{FF2B5EF4-FFF2-40B4-BE49-F238E27FC236}">
                <a16:creationId xmlns:a16="http://schemas.microsoft.com/office/drawing/2014/main" id="{623B9FEC-4366-4547-ABD1-C111D3BA8787}"/>
              </a:ext>
            </a:extLst>
          </p:cNvPr>
          <p:cNvSpPr txBox="1"/>
          <p:nvPr/>
        </p:nvSpPr>
        <p:spPr>
          <a:xfrm>
            <a:off x="1507766" y="63143"/>
            <a:ext cx="1075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rgbClr val="002060"/>
                </a:solidFill>
              </a:rPr>
              <a:t>Preliminaries</a:t>
            </a:r>
            <a:endParaRPr lang="ko-KR" altLang="en-US" sz="2800" b="1" dirty="0">
              <a:solidFill>
                <a:srgbClr val="00206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94FDA1-9308-41F8-936C-DCE8F4BB8CCB}"/>
              </a:ext>
            </a:extLst>
          </p:cNvPr>
          <p:cNvCxnSpPr>
            <a:cxnSpLocks/>
          </p:cNvCxnSpPr>
          <p:nvPr/>
        </p:nvCxnSpPr>
        <p:spPr>
          <a:xfrm>
            <a:off x="66519" y="619852"/>
            <a:ext cx="12192000" cy="0"/>
          </a:xfrm>
          <a:prstGeom prst="line">
            <a:avLst/>
          </a:prstGeom>
          <a:ln w="19050">
            <a:solidFill>
              <a:srgbClr val="AD1D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EFEDB66C-98E3-4412-A2E6-BF56F3EFE1BF}"/>
              </a:ext>
            </a:extLst>
          </p:cNvPr>
          <p:cNvSpPr txBox="1"/>
          <p:nvPr/>
        </p:nvSpPr>
        <p:spPr>
          <a:xfrm>
            <a:off x="624458" y="70904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AD1D19"/>
                </a:solidFill>
              </a:rPr>
              <a:t>Part 2</a:t>
            </a:r>
            <a:endParaRPr lang="ko-KR" altLang="en-US" dirty="0">
              <a:solidFill>
                <a:srgbClr val="AD1D19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A6ADE-3A10-4030-AE34-736E7E35D423}"/>
              </a:ext>
            </a:extLst>
          </p:cNvPr>
          <p:cNvSpPr/>
          <p:nvPr/>
        </p:nvSpPr>
        <p:spPr>
          <a:xfrm>
            <a:off x="237000" y="6525275"/>
            <a:ext cx="11871702" cy="200793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B633DF-65F2-4215-83B9-EA984E7C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" y="136807"/>
            <a:ext cx="557977" cy="36932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8AF9C9A-F07B-457C-8FCE-F36E77B2C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770" y="651363"/>
            <a:ext cx="9641497" cy="47020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EB7B91-0632-4DCD-95A4-AB95B7C66CAF}"/>
                  </a:ext>
                </a:extLst>
              </p:cNvPr>
              <p:cNvSpPr txBox="1"/>
              <p:nvPr/>
            </p:nvSpPr>
            <p:spPr>
              <a:xfrm>
                <a:off x="433137" y="5421681"/>
                <a:ext cx="5662863" cy="921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Pre-LN encoder: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𝐴𝑇𝑇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𝐿𝑁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𝑝𝑒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Post-LN encoder: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𝐿𝑁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  <m:sup>
                        <m:d>
                          <m:d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𝑜𝑒</m:t>
                            </m:r>
                          </m:e>
                        </m:d>
                      </m:sup>
                    </m:sSub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𝐴𝑇𝑇</m:t>
                        </m:r>
                      </m:sub>
                    </m:sSub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𝑜𝑒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EB7B91-0632-4DCD-95A4-AB95B7C66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37" y="5421681"/>
                <a:ext cx="5662863" cy="921406"/>
              </a:xfrm>
              <a:prstGeom prst="rect">
                <a:avLst/>
              </a:prstGeom>
              <a:blipFill>
                <a:blip r:embed="rId4"/>
                <a:stretch>
                  <a:fillRect l="-861" b="-6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35D4C4A-D3C1-499C-9167-A6C9E84F2394}"/>
              </a:ext>
            </a:extLst>
          </p:cNvPr>
          <p:cNvCxnSpPr/>
          <p:nvPr/>
        </p:nvCxnSpPr>
        <p:spPr>
          <a:xfrm>
            <a:off x="6096000" y="5486400"/>
            <a:ext cx="0" cy="792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47D0446-B6D1-4551-ABBE-93916473E545}"/>
                  </a:ext>
                </a:extLst>
              </p:cNvPr>
              <p:cNvSpPr txBox="1"/>
              <p:nvPr/>
            </p:nvSpPr>
            <p:spPr>
              <a:xfrm>
                <a:off x="6172851" y="5421584"/>
                <a:ext cx="2476370" cy="921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𝐴𝑇𝑇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𝐿𝑁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𝑝𝑒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𝐴𝑇𝑇</m:t>
                          </m:r>
                        </m:sub>
                      </m:sSub>
                      <m:d>
                        <m:d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𝑜𝑒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47D0446-B6D1-4551-ABBE-93916473E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851" y="5421584"/>
                <a:ext cx="2476370" cy="921600"/>
              </a:xfrm>
              <a:prstGeom prst="rect">
                <a:avLst/>
              </a:prstGeom>
              <a:blipFill>
                <a:blip r:embed="rId5"/>
                <a:stretch>
                  <a:fillRect b="-59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ABAFFF5-890C-4CB6-85C8-7AE482A59851}"/>
              </a:ext>
            </a:extLst>
          </p:cNvPr>
          <p:cNvSpPr txBox="1"/>
          <p:nvPr/>
        </p:nvSpPr>
        <p:spPr>
          <a:xfrm>
            <a:off x="8726071" y="5725246"/>
            <a:ext cx="3089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as the residual branches and their outputs as the residual outputs.</a:t>
            </a:r>
            <a:r>
              <a:rPr lang="ko-KR" altLang="en-US" sz="1200" b="1" dirty="0"/>
              <a:t> </a:t>
            </a:r>
          </a:p>
        </p:txBody>
      </p:sp>
      <p:sp>
        <p:nvSpPr>
          <p:cNvPr id="9" name="오른쪽 대괄호 8">
            <a:extLst>
              <a:ext uri="{FF2B5EF4-FFF2-40B4-BE49-F238E27FC236}">
                <a16:creationId xmlns:a16="http://schemas.microsoft.com/office/drawing/2014/main" id="{CF1F8641-661D-449B-994F-63F7F131A97B}"/>
              </a:ext>
            </a:extLst>
          </p:cNvPr>
          <p:cNvSpPr/>
          <p:nvPr/>
        </p:nvSpPr>
        <p:spPr>
          <a:xfrm>
            <a:off x="8494528" y="5725246"/>
            <a:ext cx="193118" cy="496464"/>
          </a:xfrm>
          <a:prstGeom prst="rightBracket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슬라이드 번호 개체 틀 1">
            <a:extLst>
              <a:ext uri="{FF2B5EF4-FFF2-40B4-BE49-F238E27FC236}">
                <a16:creationId xmlns:a16="http://schemas.microsoft.com/office/drawing/2014/main" id="{E4F5C99D-C8F4-4686-8603-27395F373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1800" y="6443108"/>
            <a:ext cx="2743200" cy="365125"/>
          </a:xfrm>
        </p:spPr>
        <p:txBody>
          <a:bodyPr/>
          <a:lstStyle/>
          <a:p>
            <a:fld id="{216827FA-61AE-434B-AFF6-40769FE9346C}" type="slidenum">
              <a:rPr lang="ko-KR" altLang="en-US" sz="1800" smtClean="0">
                <a:solidFill>
                  <a:schemeClr val="bg1"/>
                </a:solidFill>
              </a:rPr>
              <a:t>9</a:t>
            </a:fld>
            <a:endParaRPr lang="ko-KR" altLang="en-US" sz="1800" dirty="0">
              <a:solidFill>
                <a:schemeClr val="bg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BB07BA3-3F97-466D-B45D-B9FF702EEBE3}"/>
              </a:ext>
            </a:extLst>
          </p:cNvPr>
          <p:cNvCxnSpPr/>
          <p:nvPr/>
        </p:nvCxnSpPr>
        <p:spPr>
          <a:xfrm>
            <a:off x="66519" y="5336275"/>
            <a:ext cx="120421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497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12728</TotalTime>
  <Words>1778</Words>
  <Application>Microsoft Office PowerPoint</Application>
  <PresentationFormat>와이드스크린</PresentationFormat>
  <Paragraphs>234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ko</vt:lpstr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김봉민</dc:creator>
  <cp:lastModifiedBy>김봉민</cp:lastModifiedBy>
  <cp:revision>383</cp:revision>
  <dcterms:created xsi:type="dcterms:W3CDTF">2020-08-16T04:13:07Z</dcterms:created>
  <dcterms:modified xsi:type="dcterms:W3CDTF">2021-03-26T02:29:36Z</dcterms:modified>
</cp:coreProperties>
</file>