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9" r:id="rId4"/>
    <p:sldId id="260" r:id="rId5"/>
    <p:sldId id="261" r:id="rId6"/>
    <p:sldId id="263" r:id="rId7"/>
    <p:sldId id="265" r:id="rId8"/>
    <p:sldId id="266" r:id="rId9"/>
    <p:sldId id="267" r:id="rId10"/>
    <p:sldId id="268" r:id="rId11"/>
    <p:sldId id="269" r:id="rId12"/>
    <p:sldId id="271" r:id="rId13"/>
    <p:sldId id="274" r:id="rId14"/>
    <p:sldId id="275" r:id="rId15"/>
    <p:sldId id="283" r:id="rId16"/>
    <p:sldId id="276" r:id="rId17"/>
    <p:sldId id="277" r:id="rId18"/>
    <p:sldId id="278" r:id="rId19"/>
    <p:sldId id="279" r:id="rId20"/>
    <p:sldId id="280" r:id="rId21"/>
    <p:sldId id="281" r:id="rId22"/>
    <p:sldId id="282" r:id="rId23"/>
    <p:sldId id="285" r:id="rId24"/>
    <p:sldId id="284" r:id="rId25"/>
    <p:sldId id="286" r:id="rId26"/>
    <p:sldId id="287"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65BABE-8A1D-43AB-A624-2F9EC4385879}" type="datetimeFigureOut">
              <a:rPr kumimoji="1" lang="ja-JP" altLang="en-US" smtClean="0"/>
              <a:t>2024/4/7</a:t>
            </a:fld>
            <a:endParaRPr kumimoji="1" lang="ja-JP"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A3F5E-1EB1-4C20-A83B-C47F780569BB}" type="slidenum">
              <a:rPr kumimoji="1" lang="ja-JP" altLang="en-US" smtClean="0"/>
              <a:t>‹#›</a:t>
            </a:fld>
            <a:endParaRPr kumimoji="1" lang="ja-JP" altLang="en-US"/>
          </a:p>
        </p:txBody>
      </p:sp>
    </p:spTree>
    <p:extLst>
      <p:ext uri="{BB962C8B-B14F-4D97-AF65-F5344CB8AC3E}">
        <p14:creationId xmlns:p14="http://schemas.microsoft.com/office/powerpoint/2010/main" val="15908136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频率范围 强度变化小 语速上的变化</a:t>
            </a:r>
            <a:endParaRPr kumimoji="1" lang="ja-JP" altLang="en-US" dirty="0"/>
          </a:p>
        </p:txBody>
      </p:sp>
      <p:sp>
        <p:nvSpPr>
          <p:cNvPr id="4" name="灯片编号占位符 3"/>
          <p:cNvSpPr>
            <a:spLocks noGrp="1"/>
          </p:cNvSpPr>
          <p:nvPr>
            <p:ph type="sldNum" sz="quarter" idx="5"/>
          </p:nvPr>
        </p:nvSpPr>
        <p:spPr/>
        <p:txBody>
          <a:bodyPr/>
          <a:lstStyle/>
          <a:p>
            <a:fld id="{2D8A3F5E-1EB1-4C20-A83B-C47F780569BB}" type="slidenum">
              <a:rPr kumimoji="1" lang="ja-JP" altLang="en-US" smtClean="0"/>
              <a:t>2</a:t>
            </a:fld>
            <a:endParaRPr kumimoji="1" lang="ja-JP" altLang="en-US"/>
          </a:p>
        </p:txBody>
      </p:sp>
    </p:spTree>
    <p:extLst>
      <p:ext uri="{BB962C8B-B14F-4D97-AF65-F5344CB8AC3E}">
        <p14:creationId xmlns:p14="http://schemas.microsoft.com/office/powerpoint/2010/main" val="3254620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ja-JP" altLang="en-US" dirty="0"/>
          </a:p>
        </p:txBody>
      </p:sp>
      <p:sp>
        <p:nvSpPr>
          <p:cNvPr id="4" name="灯片编号占位符 3"/>
          <p:cNvSpPr>
            <a:spLocks noGrp="1"/>
          </p:cNvSpPr>
          <p:nvPr>
            <p:ph type="sldNum" sz="quarter" idx="5"/>
          </p:nvPr>
        </p:nvSpPr>
        <p:spPr/>
        <p:txBody>
          <a:bodyPr/>
          <a:lstStyle/>
          <a:p>
            <a:fld id="{2D8A3F5E-1EB1-4C20-A83B-C47F780569BB}" type="slidenum">
              <a:rPr kumimoji="1" lang="ja-JP" altLang="en-US" smtClean="0"/>
              <a:t>12</a:t>
            </a:fld>
            <a:endParaRPr kumimoji="1" lang="ja-JP" altLang="en-US"/>
          </a:p>
        </p:txBody>
      </p:sp>
    </p:spTree>
    <p:extLst>
      <p:ext uri="{BB962C8B-B14F-4D97-AF65-F5344CB8AC3E}">
        <p14:creationId xmlns:p14="http://schemas.microsoft.com/office/powerpoint/2010/main" val="21359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FD272B-0826-779E-F3AB-44CCF5E65B8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ja-JP" altLang="en-US"/>
          </a:p>
        </p:txBody>
      </p:sp>
      <p:sp>
        <p:nvSpPr>
          <p:cNvPr id="3" name="副标题 2">
            <a:extLst>
              <a:ext uri="{FF2B5EF4-FFF2-40B4-BE49-F238E27FC236}">
                <a16:creationId xmlns:a16="http://schemas.microsoft.com/office/drawing/2014/main" id="{6536AF87-AB8E-5467-480F-DC4CA75579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ja-JP" altLang="en-US"/>
          </a:p>
        </p:txBody>
      </p:sp>
      <p:sp>
        <p:nvSpPr>
          <p:cNvPr id="4" name="日期占位符 3">
            <a:extLst>
              <a:ext uri="{FF2B5EF4-FFF2-40B4-BE49-F238E27FC236}">
                <a16:creationId xmlns:a16="http://schemas.microsoft.com/office/drawing/2014/main" id="{5AD156CC-8317-5483-48DF-E962E2C01BAD}"/>
              </a:ext>
            </a:extLst>
          </p:cNvPr>
          <p:cNvSpPr>
            <a:spLocks noGrp="1"/>
          </p:cNvSpPr>
          <p:nvPr>
            <p:ph type="dt" sz="half" idx="10"/>
          </p:nvPr>
        </p:nvSpPr>
        <p:spPr/>
        <p:txBody>
          <a:bodyPr/>
          <a:lstStyle/>
          <a:p>
            <a:fld id="{8E6FE624-E890-460D-8B11-BAB32C7B8FD4}" type="datetimeFigureOut">
              <a:rPr kumimoji="1" lang="ja-JP" altLang="en-US" smtClean="0"/>
              <a:t>2024/4/7</a:t>
            </a:fld>
            <a:endParaRPr kumimoji="1" lang="ja-JP" altLang="en-US"/>
          </a:p>
        </p:txBody>
      </p:sp>
      <p:sp>
        <p:nvSpPr>
          <p:cNvPr id="5" name="页脚占位符 4">
            <a:extLst>
              <a:ext uri="{FF2B5EF4-FFF2-40B4-BE49-F238E27FC236}">
                <a16:creationId xmlns:a16="http://schemas.microsoft.com/office/drawing/2014/main" id="{74906A40-F33E-6121-2A9C-A2362BD4D4A6}"/>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693BBD57-B52A-88C7-753C-66A430E73D9F}"/>
              </a:ext>
            </a:extLst>
          </p:cNvPr>
          <p:cNvSpPr>
            <a:spLocks noGrp="1"/>
          </p:cNvSpPr>
          <p:nvPr>
            <p:ph type="sldNum" sz="quarter" idx="12"/>
          </p:nvPr>
        </p:nvSpPr>
        <p:spPr/>
        <p:txBody>
          <a:bodyPr/>
          <a:lstStyle/>
          <a:p>
            <a:fld id="{7CA96899-D762-4374-8D55-8E6CE9213A85}" type="slidenum">
              <a:rPr kumimoji="1" lang="ja-JP" altLang="en-US" smtClean="0"/>
              <a:t>‹#›</a:t>
            </a:fld>
            <a:endParaRPr kumimoji="1" lang="ja-JP" altLang="en-US"/>
          </a:p>
        </p:txBody>
      </p:sp>
    </p:spTree>
    <p:extLst>
      <p:ext uri="{BB962C8B-B14F-4D97-AF65-F5344CB8AC3E}">
        <p14:creationId xmlns:p14="http://schemas.microsoft.com/office/powerpoint/2010/main" val="3363966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C581B3-5479-2C1C-0020-3B40539E63A8}"/>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86D9CA1D-8316-9630-E2AF-EA1561450AE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36D1B0EC-553A-39C6-1D3A-67E5055C3126}"/>
              </a:ext>
            </a:extLst>
          </p:cNvPr>
          <p:cNvSpPr>
            <a:spLocks noGrp="1"/>
          </p:cNvSpPr>
          <p:nvPr>
            <p:ph type="dt" sz="half" idx="10"/>
          </p:nvPr>
        </p:nvSpPr>
        <p:spPr/>
        <p:txBody>
          <a:bodyPr/>
          <a:lstStyle/>
          <a:p>
            <a:fld id="{8E6FE624-E890-460D-8B11-BAB32C7B8FD4}" type="datetimeFigureOut">
              <a:rPr kumimoji="1" lang="ja-JP" altLang="en-US" smtClean="0"/>
              <a:t>2024/4/7</a:t>
            </a:fld>
            <a:endParaRPr kumimoji="1" lang="ja-JP" altLang="en-US"/>
          </a:p>
        </p:txBody>
      </p:sp>
      <p:sp>
        <p:nvSpPr>
          <p:cNvPr id="5" name="页脚占位符 4">
            <a:extLst>
              <a:ext uri="{FF2B5EF4-FFF2-40B4-BE49-F238E27FC236}">
                <a16:creationId xmlns:a16="http://schemas.microsoft.com/office/drawing/2014/main" id="{8150719A-CB75-2352-B247-AC80287B8368}"/>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EE61B33E-8D03-ACDF-660D-4A933D25FE76}"/>
              </a:ext>
            </a:extLst>
          </p:cNvPr>
          <p:cNvSpPr>
            <a:spLocks noGrp="1"/>
          </p:cNvSpPr>
          <p:nvPr>
            <p:ph type="sldNum" sz="quarter" idx="12"/>
          </p:nvPr>
        </p:nvSpPr>
        <p:spPr/>
        <p:txBody>
          <a:bodyPr/>
          <a:lstStyle/>
          <a:p>
            <a:fld id="{7CA96899-D762-4374-8D55-8E6CE9213A85}" type="slidenum">
              <a:rPr kumimoji="1" lang="ja-JP" altLang="en-US" smtClean="0"/>
              <a:t>‹#›</a:t>
            </a:fld>
            <a:endParaRPr kumimoji="1" lang="ja-JP" altLang="en-US"/>
          </a:p>
        </p:txBody>
      </p:sp>
    </p:spTree>
    <p:extLst>
      <p:ext uri="{BB962C8B-B14F-4D97-AF65-F5344CB8AC3E}">
        <p14:creationId xmlns:p14="http://schemas.microsoft.com/office/powerpoint/2010/main" val="42391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255938F-CF99-88FF-7C9C-CBA52DD4BDB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ja-JP" altLang="en-US"/>
          </a:p>
        </p:txBody>
      </p:sp>
      <p:sp>
        <p:nvSpPr>
          <p:cNvPr id="3" name="竖排文字占位符 2">
            <a:extLst>
              <a:ext uri="{FF2B5EF4-FFF2-40B4-BE49-F238E27FC236}">
                <a16:creationId xmlns:a16="http://schemas.microsoft.com/office/drawing/2014/main" id="{89E83896-A910-AED2-E5E1-8D3278E1F53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3AFC9E3F-662B-73C2-AE1B-5D3074005B31}"/>
              </a:ext>
            </a:extLst>
          </p:cNvPr>
          <p:cNvSpPr>
            <a:spLocks noGrp="1"/>
          </p:cNvSpPr>
          <p:nvPr>
            <p:ph type="dt" sz="half" idx="10"/>
          </p:nvPr>
        </p:nvSpPr>
        <p:spPr/>
        <p:txBody>
          <a:bodyPr/>
          <a:lstStyle/>
          <a:p>
            <a:fld id="{8E6FE624-E890-460D-8B11-BAB32C7B8FD4}" type="datetimeFigureOut">
              <a:rPr kumimoji="1" lang="ja-JP" altLang="en-US" smtClean="0"/>
              <a:t>2024/4/7</a:t>
            </a:fld>
            <a:endParaRPr kumimoji="1" lang="ja-JP" altLang="en-US"/>
          </a:p>
        </p:txBody>
      </p:sp>
      <p:sp>
        <p:nvSpPr>
          <p:cNvPr id="5" name="页脚占位符 4">
            <a:extLst>
              <a:ext uri="{FF2B5EF4-FFF2-40B4-BE49-F238E27FC236}">
                <a16:creationId xmlns:a16="http://schemas.microsoft.com/office/drawing/2014/main" id="{BEBBD625-8B84-05F8-29D5-F1C1C88699CD}"/>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9F1C16FB-B469-339B-A174-E741AD0627BB}"/>
              </a:ext>
            </a:extLst>
          </p:cNvPr>
          <p:cNvSpPr>
            <a:spLocks noGrp="1"/>
          </p:cNvSpPr>
          <p:nvPr>
            <p:ph type="sldNum" sz="quarter" idx="12"/>
          </p:nvPr>
        </p:nvSpPr>
        <p:spPr/>
        <p:txBody>
          <a:bodyPr/>
          <a:lstStyle/>
          <a:p>
            <a:fld id="{7CA96899-D762-4374-8D55-8E6CE9213A85}" type="slidenum">
              <a:rPr kumimoji="1" lang="ja-JP" altLang="en-US" smtClean="0"/>
              <a:t>‹#›</a:t>
            </a:fld>
            <a:endParaRPr kumimoji="1" lang="ja-JP" altLang="en-US"/>
          </a:p>
        </p:txBody>
      </p:sp>
    </p:spTree>
    <p:extLst>
      <p:ext uri="{BB962C8B-B14F-4D97-AF65-F5344CB8AC3E}">
        <p14:creationId xmlns:p14="http://schemas.microsoft.com/office/powerpoint/2010/main" val="2591764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9B0102-60A7-7FC5-5166-D9DD036B1714}"/>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A51924F0-17A8-2CA9-F9B2-2A3CA3F2D14D}"/>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D3495BA9-1AF0-BCF2-415F-9032E7B63B9E}"/>
              </a:ext>
            </a:extLst>
          </p:cNvPr>
          <p:cNvSpPr>
            <a:spLocks noGrp="1"/>
          </p:cNvSpPr>
          <p:nvPr>
            <p:ph type="dt" sz="half" idx="10"/>
          </p:nvPr>
        </p:nvSpPr>
        <p:spPr/>
        <p:txBody>
          <a:bodyPr/>
          <a:lstStyle/>
          <a:p>
            <a:fld id="{8E6FE624-E890-460D-8B11-BAB32C7B8FD4}" type="datetimeFigureOut">
              <a:rPr kumimoji="1" lang="ja-JP" altLang="en-US" smtClean="0"/>
              <a:t>2024/4/7</a:t>
            </a:fld>
            <a:endParaRPr kumimoji="1" lang="ja-JP" altLang="en-US"/>
          </a:p>
        </p:txBody>
      </p:sp>
      <p:sp>
        <p:nvSpPr>
          <p:cNvPr id="5" name="页脚占位符 4">
            <a:extLst>
              <a:ext uri="{FF2B5EF4-FFF2-40B4-BE49-F238E27FC236}">
                <a16:creationId xmlns:a16="http://schemas.microsoft.com/office/drawing/2014/main" id="{80B57CB7-5D4D-0D02-BEC1-120D2F0EDDF1}"/>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5AF3D627-8CEA-D521-D780-22342F49F70F}"/>
              </a:ext>
            </a:extLst>
          </p:cNvPr>
          <p:cNvSpPr>
            <a:spLocks noGrp="1"/>
          </p:cNvSpPr>
          <p:nvPr>
            <p:ph type="sldNum" sz="quarter" idx="12"/>
          </p:nvPr>
        </p:nvSpPr>
        <p:spPr/>
        <p:txBody>
          <a:bodyPr/>
          <a:lstStyle/>
          <a:p>
            <a:fld id="{7CA96899-D762-4374-8D55-8E6CE9213A85}" type="slidenum">
              <a:rPr kumimoji="1" lang="ja-JP" altLang="en-US" smtClean="0"/>
              <a:t>‹#›</a:t>
            </a:fld>
            <a:endParaRPr kumimoji="1" lang="ja-JP" altLang="en-US"/>
          </a:p>
        </p:txBody>
      </p:sp>
    </p:spTree>
    <p:extLst>
      <p:ext uri="{BB962C8B-B14F-4D97-AF65-F5344CB8AC3E}">
        <p14:creationId xmlns:p14="http://schemas.microsoft.com/office/powerpoint/2010/main" val="4095643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36FDCE-9B69-3CDE-4266-BF9FA5E3AD2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77CE3414-CCDB-BA38-242F-82C76D4532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35BBC79-C82B-C114-A027-318BFBCE6715}"/>
              </a:ext>
            </a:extLst>
          </p:cNvPr>
          <p:cNvSpPr>
            <a:spLocks noGrp="1"/>
          </p:cNvSpPr>
          <p:nvPr>
            <p:ph type="dt" sz="half" idx="10"/>
          </p:nvPr>
        </p:nvSpPr>
        <p:spPr/>
        <p:txBody>
          <a:bodyPr/>
          <a:lstStyle/>
          <a:p>
            <a:fld id="{8E6FE624-E890-460D-8B11-BAB32C7B8FD4}" type="datetimeFigureOut">
              <a:rPr kumimoji="1" lang="ja-JP" altLang="en-US" smtClean="0"/>
              <a:t>2024/4/7</a:t>
            </a:fld>
            <a:endParaRPr kumimoji="1" lang="ja-JP" altLang="en-US"/>
          </a:p>
        </p:txBody>
      </p:sp>
      <p:sp>
        <p:nvSpPr>
          <p:cNvPr id="5" name="页脚占位符 4">
            <a:extLst>
              <a:ext uri="{FF2B5EF4-FFF2-40B4-BE49-F238E27FC236}">
                <a16:creationId xmlns:a16="http://schemas.microsoft.com/office/drawing/2014/main" id="{C6D7CEDA-3DB8-DF2A-82E6-DB1B9044C527}"/>
              </a:ext>
            </a:extLst>
          </p:cNvPr>
          <p:cNvSpPr>
            <a:spLocks noGrp="1"/>
          </p:cNvSpPr>
          <p:nvPr>
            <p:ph type="ftr" sz="quarter" idx="11"/>
          </p:nvPr>
        </p:nvSpPr>
        <p:spPr/>
        <p:txBody>
          <a:bodyPr/>
          <a:lstStyle/>
          <a:p>
            <a:endParaRPr kumimoji="1" lang="ja-JP" altLang="en-US"/>
          </a:p>
        </p:txBody>
      </p:sp>
      <p:sp>
        <p:nvSpPr>
          <p:cNvPr id="6" name="灯片编号占位符 5">
            <a:extLst>
              <a:ext uri="{FF2B5EF4-FFF2-40B4-BE49-F238E27FC236}">
                <a16:creationId xmlns:a16="http://schemas.microsoft.com/office/drawing/2014/main" id="{C5664EA8-1CBC-83F9-A8DC-9512F28368E8}"/>
              </a:ext>
            </a:extLst>
          </p:cNvPr>
          <p:cNvSpPr>
            <a:spLocks noGrp="1"/>
          </p:cNvSpPr>
          <p:nvPr>
            <p:ph type="sldNum" sz="quarter" idx="12"/>
          </p:nvPr>
        </p:nvSpPr>
        <p:spPr/>
        <p:txBody>
          <a:bodyPr/>
          <a:lstStyle/>
          <a:p>
            <a:fld id="{7CA96899-D762-4374-8D55-8E6CE9213A85}" type="slidenum">
              <a:rPr kumimoji="1" lang="ja-JP" altLang="en-US" smtClean="0"/>
              <a:t>‹#›</a:t>
            </a:fld>
            <a:endParaRPr kumimoji="1" lang="ja-JP" altLang="en-US"/>
          </a:p>
        </p:txBody>
      </p:sp>
    </p:spTree>
    <p:extLst>
      <p:ext uri="{BB962C8B-B14F-4D97-AF65-F5344CB8AC3E}">
        <p14:creationId xmlns:p14="http://schemas.microsoft.com/office/powerpoint/2010/main" val="3970968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925470-79CB-CB7C-3619-D01DE1C75C72}"/>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EEE16D11-ED1D-0FD6-7819-53BF0AC95BEA}"/>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内容占位符 3">
            <a:extLst>
              <a:ext uri="{FF2B5EF4-FFF2-40B4-BE49-F238E27FC236}">
                <a16:creationId xmlns:a16="http://schemas.microsoft.com/office/drawing/2014/main" id="{B5A28177-400A-3562-1E1C-33EDFDBDAA6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日期占位符 4">
            <a:extLst>
              <a:ext uri="{FF2B5EF4-FFF2-40B4-BE49-F238E27FC236}">
                <a16:creationId xmlns:a16="http://schemas.microsoft.com/office/drawing/2014/main" id="{4D3D088F-2756-2187-7ECC-DC482F5B3E93}"/>
              </a:ext>
            </a:extLst>
          </p:cNvPr>
          <p:cNvSpPr>
            <a:spLocks noGrp="1"/>
          </p:cNvSpPr>
          <p:nvPr>
            <p:ph type="dt" sz="half" idx="10"/>
          </p:nvPr>
        </p:nvSpPr>
        <p:spPr/>
        <p:txBody>
          <a:bodyPr/>
          <a:lstStyle/>
          <a:p>
            <a:fld id="{8E6FE624-E890-460D-8B11-BAB32C7B8FD4}" type="datetimeFigureOut">
              <a:rPr kumimoji="1" lang="ja-JP" altLang="en-US" smtClean="0"/>
              <a:t>2024/4/7</a:t>
            </a:fld>
            <a:endParaRPr kumimoji="1" lang="ja-JP" altLang="en-US"/>
          </a:p>
        </p:txBody>
      </p:sp>
      <p:sp>
        <p:nvSpPr>
          <p:cNvPr id="6" name="页脚占位符 5">
            <a:extLst>
              <a:ext uri="{FF2B5EF4-FFF2-40B4-BE49-F238E27FC236}">
                <a16:creationId xmlns:a16="http://schemas.microsoft.com/office/drawing/2014/main" id="{FC36FDEB-D152-118C-05BC-7A24639CCF4A}"/>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A7F9EB38-6F1C-3A78-594C-800AD0A374D7}"/>
              </a:ext>
            </a:extLst>
          </p:cNvPr>
          <p:cNvSpPr>
            <a:spLocks noGrp="1"/>
          </p:cNvSpPr>
          <p:nvPr>
            <p:ph type="sldNum" sz="quarter" idx="12"/>
          </p:nvPr>
        </p:nvSpPr>
        <p:spPr/>
        <p:txBody>
          <a:bodyPr/>
          <a:lstStyle/>
          <a:p>
            <a:fld id="{7CA96899-D762-4374-8D55-8E6CE9213A85}" type="slidenum">
              <a:rPr kumimoji="1" lang="ja-JP" altLang="en-US" smtClean="0"/>
              <a:t>‹#›</a:t>
            </a:fld>
            <a:endParaRPr kumimoji="1" lang="ja-JP" altLang="en-US"/>
          </a:p>
        </p:txBody>
      </p:sp>
    </p:spTree>
    <p:extLst>
      <p:ext uri="{BB962C8B-B14F-4D97-AF65-F5344CB8AC3E}">
        <p14:creationId xmlns:p14="http://schemas.microsoft.com/office/powerpoint/2010/main" val="49308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BDEB9-472D-7FB4-52DB-06F3EE37DDEA}"/>
              </a:ext>
            </a:extLst>
          </p:cNvPr>
          <p:cNvSpPr>
            <a:spLocks noGrp="1"/>
          </p:cNvSpPr>
          <p:nvPr>
            <p:ph type="title"/>
          </p:nvPr>
        </p:nvSpPr>
        <p:spPr>
          <a:xfrm>
            <a:off x="839788" y="365125"/>
            <a:ext cx="10515600" cy="1325563"/>
          </a:xfrm>
        </p:spPr>
        <p:txBody>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1F99CE46-FBA0-ABA6-9154-45D8D0BDBB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532F8A96-9DD2-3232-E9AE-C563B578DAE8}"/>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5" name="文本占位符 4">
            <a:extLst>
              <a:ext uri="{FF2B5EF4-FFF2-40B4-BE49-F238E27FC236}">
                <a16:creationId xmlns:a16="http://schemas.microsoft.com/office/drawing/2014/main" id="{A80BC867-EC47-B99B-5D5C-8D17C1F24B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3814F146-F560-E30A-244C-E7D263E4EA0E}"/>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7" name="日期占位符 6">
            <a:extLst>
              <a:ext uri="{FF2B5EF4-FFF2-40B4-BE49-F238E27FC236}">
                <a16:creationId xmlns:a16="http://schemas.microsoft.com/office/drawing/2014/main" id="{7260DD6D-4053-EB09-7663-01F08E0837A0}"/>
              </a:ext>
            </a:extLst>
          </p:cNvPr>
          <p:cNvSpPr>
            <a:spLocks noGrp="1"/>
          </p:cNvSpPr>
          <p:nvPr>
            <p:ph type="dt" sz="half" idx="10"/>
          </p:nvPr>
        </p:nvSpPr>
        <p:spPr/>
        <p:txBody>
          <a:bodyPr/>
          <a:lstStyle/>
          <a:p>
            <a:fld id="{8E6FE624-E890-460D-8B11-BAB32C7B8FD4}" type="datetimeFigureOut">
              <a:rPr kumimoji="1" lang="ja-JP" altLang="en-US" smtClean="0"/>
              <a:t>2024/4/7</a:t>
            </a:fld>
            <a:endParaRPr kumimoji="1" lang="ja-JP" altLang="en-US"/>
          </a:p>
        </p:txBody>
      </p:sp>
      <p:sp>
        <p:nvSpPr>
          <p:cNvPr id="8" name="页脚占位符 7">
            <a:extLst>
              <a:ext uri="{FF2B5EF4-FFF2-40B4-BE49-F238E27FC236}">
                <a16:creationId xmlns:a16="http://schemas.microsoft.com/office/drawing/2014/main" id="{1D581D3A-A756-47B4-84C3-8CE4A11E6ADF}"/>
              </a:ext>
            </a:extLst>
          </p:cNvPr>
          <p:cNvSpPr>
            <a:spLocks noGrp="1"/>
          </p:cNvSpPr>
          <p:nvPr>
            <p:ph type="ftr" sz="quarter" idx="11"/>
          </p:nvPr>
        </p:nvSpPr>
        <p:spPr/>
        <p:txBody>
          <a:bodyPr/>
          <a:lstStyle/>
          <a:p>
            <a:endParaRPr kumimoji="1" lang="ja-JP" altLang="en-US"/>
          </a:p>
        </p:txBody>
      </p:sp>
      <p:sp>
        <p:nvSpPr>
          <p:cNvPr id="9" name="灯片编号占位符 8">
            <a:extLst>
              <a:ext uri="{FF2B5EF4-FFF2-40B4-BE49-F238E27FC236}">
                <a16:creationId xmlns:a16="http://schemas.microsoft.com/office/drawing/2014/main" id="{6FBAC278-2F57-4110-90E9-32E448845AF0}"/>
              </a:ext>
            </a:extLst>
          </p:cNvPr>
          <p:cNvSpPr>
            <a:spLocks noGrp="1"/>
          </p:cNvSpPr>
          <p:nvPr>
            <p:ph type="sldNum" sz="quarter" idx="12"/>
          </p:nvPr>
        </p:nvSpPr>
        <p:spPr/>
        <p:txBody>
          <a:bodyPr/>
          <a:lstStyle/>
          <a:p>
            <a:fld id="{7CA96899-D762-4374-8D55-8E6CE9213A85}" type="slidenum">
              <a:rPr kumimoji="1" lang="ja-JP" altLang="en-US" smtClean="0"/>
              <a:t>‹#›</a:t>
            </a:fld>
            <a:endParaRPr kumimoji="1" lang="ja-JP" altLang="en-US"/>
          </a:p>
        </p:txBody>
      </p:sp>
    </p:spTree>
    <p:extLst>
      <p:ext uri="{BB962C8B-B14F-4D97-AF65-F5344CB8AC3E}">
        <p14:creationId xmlns:p14="http://schemas.microsoft.com/office/powerpoint/2010/main" val="3249689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639C85-47BD-A8CA-B580-A815F1EBDBFD}"/>
              </a:ext>
            </a:extLst>
          </p:cNvPr>
          <p:cNvSpPr>
            <a:spLocks noGrp="1"/>
          </p:cNvSpPr>
          <p:nvPr>
            <p:ph type="title"/>
          </p:nvPr>
        </p:nvSpPr>
        <p:spPr/>
        <p:txBody>
          <a:bodyPr/>
          <a:lstStyle/>
          <a:p>
            <a:r>
              <a:rPr kumimoji="1" lang="zh-CN" altLang="en-US"/>
              <a:t>单击此处编辑母版标题样式</a:t>
            </a:r>
            <a:endParaRPr kumimoji="1" lang="ja-JP" altLang="en-US"/>
          </a:p>
        </p:txBody>
      </p:sp>
      <p:sp>
        <p:nvSpPr>
          <p:cNvPr id="3" name="日期占位符 2">
            <a:extLst>
              <a:ext uri="{FF2B5EF4-FFF2-40B4-BE49-F238E27FC236}">
                <a16:creationId xmlns:a16="http://schemas.microsoft.com/office/drawing/2014/main" id="{B3984C14-D312-2FCB-7050-30A50AE0CAAB}"/>
              </a:ext>
            </a:extLst>
          </p:cNvPr>
          <p:cNvSpPr>
            <a:spLocks noGrp="1"/>
          </p:cNvSpPr>
          <p:nvPr>
            <p:ph type="dt" sz="half" idx="10"/>
          </p:nvPr>
        </p:nvSpPr>
        <p:spPr/>
        <p:txBody>
          <a:bodyPr/>
          <a:lstStyle/>
          <a:p>
            <a:fld id="{8E6FE624-E890-460D-8B11-BAB32C7B8FD4}" type="datetimeFigureOut">
              <a:rPr kumimoji="1" lang="ja-JP" altLang="en-US" smtClean="0"/>
              <a:t>2024/4/7</a:t>
            </a:fld>
            <a:endParaRPr kumimoji="1" lang="ja-JP" altLang="en-US"/>
          </a:p>
        </p:txBody>
      </p:sp>
      <p:sp>
        <p:nvSpPr>
          <p:cNvPr id="4" name="页脚占位符 3">
            <a:extLst>
              <a:ext uri="{FF2B5EF4-FFF2-40B4-BE49-F238E27FC236}">
                <a16:creationId xmlns:a16="http://schemas.microsoft.com/office/drawing/2014/main" id="{E26EE233-1B02-4569-C35A-631379993B06}"/>
              </a:ext>
            </a:extLst>
          </p:cNvPr>
          <p:cNvSpPr>
            <a:spLocks noGrp="1"/>
          </p:cNvSpPr>
          <p:nvPr>
            <p:ph type="ftr" sz="quarter" idx="11"/>
          </p:nvPr>
        </p:nvSpPr>
        <p:spPr/>
        <p:txBody>
          <a:bodyPr/>
          <a:lstStyle/>
          <a:p>
            <a:endParaRPr kumimoji="1" lang="ja-JP" altLang="en-US"/>
          </a:p>
        </p:txBody>
      </p:sp>
      <p:sp>
        <p:nvSpPr>
          <p:cNvPr id="5" name="灯片编号占位符 4">
            <a:extLst>
              <a:ext uri="{FF2B5EF4-FFF2-40B4-BE49-F238E27FC236}">
                <a16:creationId xmlns:a16="http://schemas.microsoft.com/office/drawing/2014/main" id="{DC16AE04-1668-556A-C1E0-80DBBBCBCF1A}"/>
              </a:ext>
            </a:extLst>
          </p:cNvPr>
          <p:cNvSpPr>
            <a:spLocks noGrp="1"/>
          </p:cNvSpPr>
          <p:nvPr>
            <p:ph type="sldNum" sz="quarter" idx="12"/>
          </p:nvPr>
        </p:nvSpPr>
        <p:spPr/>
        <p:txBody>
          <a:bodyPr/>
          <a:lstStyle/>
          <a:p>
            <a:fld id="{7CA96899-D762-4374-8D55-8E6CE9213A85}" type="slidenum">
              <a:rPr kumimoji="1" lang="ja-JP" altLang="en-US" smtClean="0"/>
              <a:t>‹#›</a:t>
            </a:fld>
            <a:endParaRPr kumimoji="1" lang="ja-JP" altLang="en-US"/>
          </a:p>
        </p:txBody>
      </p:sp>
    </p:spTree>
    <p:extLst>
      <p:ext uri="{BB962C8B-B14F-4D97-AF65-F5344CB8AC3E}">
        <p14:creationId xmlns:p14="http://schemas.microsoft.com/office/powerpoint/2010/main" val="1722468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7E576D7-0ECE-2DCE-7DFD-A0B9E2DEA4E7}"/>
              </a:ext>
            </a:extLst>
          </p:cNvPr>
          <p:cNvSpPr>
            <a:spLocks noGrp="1"/>
          </p:cNvSpPr>
          <p:nvPr>
            <p:ph type="dt" sz="half" idx="10"/>
          </p:nvPr>
        </p:nvSpPr>
        <p:spPr/>
        <p:txBody>
          <a:bodyPr/>
          <a:lstStyle/>
          <a:p>
            <a:fld id="{8E6FE624-E890-460D-8B11-BAB32C7B8FD4}" type="datetimeFigureOut">
              <a:rPr kumimoji="1" lang="ja-JP" altLang="en-US" smtClean="0"/>
              <a:t>2024/4/7</a:t>
            </a:fld>
            <a:endParaRPr kumimoji="1" lang="ja-JP" altLang="en-US"/>
          </a:p>
        </p:txBody>
      </p:sp>
      <p:sp>
        <p:nvSpPr>
          <p:cNvPr id="3" name="页脚占位符 2">
            <a:extLst>
              <a:ext uri="{FF2B5EF4-FFF2-40B4-BE49-F238E27FC236}">
                <a16:creationId xmlns:a16="http://schemas.microsoft.com/office/drawing/2014/main" id="{B635B37D-7162-126A-EFCF-EBFF7F0E260D}"/>
              </a:ext>
            </a:extLst>
          </p:cNvPr>
          <p:cNvSpPr>
            <a:spLocks noGrp="1"/>
          </p:cNvSpPr>
          <p:nvPr>
            <p:ph type="ftr" sz="quarter" idx="11"/>
          </p:nvPr>
        </p:nvSpPr>
        <p:spPr/>
        <p:txBody>
          <a:bodyPr/>
          <a:lstStyle/>
          <a:p>
            <a:endParaRPr kumimoji="1" lang="ja-JP" altLang="en-US"/>
          </a:p>
        </p:txBody>
      </p:sp>
      <p:sp>
        <p:nvSpPr>
          <p:cNvPr id="4" name="灯片编号占位符 3">
            <a:extLst>
              <a:ext uri="{FF2B5EF4-FFF2-40B4-BE49-F238E27FC236}">
                <a16:creationId xmlns:a16="http://schemas.microsoft.com/office/drawing/2014/main" id="{4C5A0643-C4AA-25F8-1769-F98080F65548}"/>
              </a:ext>
            </a:extLst>
          </p:cNvPr>
          <p:cNvSpPr>
            <a:spLocks noGrp="1"/>
          </p:cNvSpPr>
          <p:nvPr>
            <p:ph type="sldNum" sz="quarter" idx="12"/>
          </p:nvPr>
        </p:nvSpPr>
        <p:spPr/>
        <p:txBody>
          <a:bodyPr/>
          <a:lstStyle/>
          <a:p>
            <a:fld id="{7CA96899-D762-4374-8D55-8E6CE9213A85}" type="slidenum">
              <a:rPr kumimoji="1" lang="ja-JP" altLang="en-US" smtClean="0"/>
              <a:t>‹#›</a:t>
            </a:fld>
            <a:endParaRPr kumimoji="1" lang="ja-JP" altLang="en-US"/>
          </a:p>
        </p:txBody>
      </p:sp>
    </p:spTree>
    <p:extLst>
      <p:ext uri="{BB962C8B-B14F-4D97-AF65-F5344CB8AC3E}">
        <p14:creationId xmlns:p14="http://schemas.microsoft.com/office/powerpoint/2010/main" val="34734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2F9270-842E-6E24-F57C-7EE11E4387D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内容占位符 2">
            <a:extLst>
              <a:ext uri="{FF2B5EF4-FFF2-40B4-BE49-F238E27FC236}">
                <a16:creationId xmlns:a16="http://schemas.microsoft.com/office/drawing/2014/main" id="{A1D4F7C9-B728-5D67-71F5-78E8FDAADA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文本占位符 3">
            <a:extLst>
              <a:ext uri="{FF2B5EF4-FFF2-40B4-BE49-F238E27FC236}">
                <a16:creationId xmlns:a16="http://schemas.microsoft.com/office/drawing/2014/main" id="{A4C43CEE-3CD5-7A93-260C-68934DA97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13D058A-A246-B570-22FD-D04F03A82B55}"/>
              </a:ext>
            </a:extLst>
          </p:cNvPr>
          <p:cNvSpPr>
            <a:spLocks noGrp="1"/>
          </p:cNvSpPr>
          <p:nvPr>
            <p:ph type="dt" sz="half" idx="10"/>
          </p:nvPr>
        </p:nvSpPr>
        <p:spPr/>
        <p:txBody>
          <a:bodyPr/>
          <a:lstStyle/>
          <a:p>
            <a:fld id="{8E6FE624-E890-460D-8B11-BAB32C7B8FD4}" type="datetimeFigureOut">
              <a:rPr kumimoji="1" lang="ja-JP" altLang="en-US" smtClean="0"/>
              <a:t>2024/4/7</a:t>
            </a:fld>
            <a:endParaRPr kumimoji="1" lang="ja-JP" altLang="en-US"/>
          </a:p>
        </p:txBody>
      </p:sp>
      <p:sp>
        <p:nvSpPr>
          <p:cNvPr id="6" name="页脚占位符 5">
            <a:extLst>
              <a:ext uri="{FF2B5EF4-FFF2-40B4-BE49-F238E27FC236}">
                <a16:creationId xmlns:a16="http://schemas.microsoft.com/office/drawing/2014/main" id="{80BE76B8-3046-F456-F14C-F8D34D4BDC32}"/>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FE66B189-B76A-3ABA-C56B-7999E2D68C73}"/>
              </a:ext>
            </a:extLst>
          </p:cNvPr>
          <p:cNvSpPr>
            <a:spLocks noGrp="1"/>
          </p:cNvSpPr>
          <p:nvPr>
            <p:ph type="sldNum" sz="quarter" idx="12"/>
          </p:nvPr>
        </p:nvSpPr>
        <p:spPr/>
        <p:txBody>
          <a:bodyPr/>
          <a:lstStyle/>
          <a:p>
            <a:fld id="{7CA96899-D762-4374-8D55-8E6CE9213A85}" type="slidenum">
              <a:rPr kumimoji="1" lang="ja-JP" altLang="en-US" smtClean="0"/>
              <a:t>‹#›</a:t>
            </a:fld>
            <a:endParaRPr kumimoji="1" lang="ja-JP" altLang="en-US"/>
          </a:p>
        </p:txBody>
      </p:sp>
    </p:spTree>
    <p:extLst>
      <p:ext uri="{BB962C8B-B14F-4D97-AF65-F5344CB8AC3E}">
        <p14:creationId xmlns:p14="http://schemas.microsoft.com/office/powerpoint/2010/main" val="3764728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C323D9-C089-82DB-70C9-FD3A00C8F7C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ja-JP" altLang="en-US"/>
          </a:p>
        </p:txBody>
      </p:sp>
      <p:sp>
        <p:nvSpPr>
          <p:cNvPr id="3" name="图片占位符 2">
            <a:extLst>
              <a:ext uri="{FF2B5EF4-FFF2-40B4-BE49-F238E27FC236}">
                <a16:creationId xmlns:a16="http://schemas.microsoft.com/office/drawing/2014/main" id="{7A9D1476-7699-4955-4A14-B061A0966E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文本占位符 3">
            <a:extLst>
              <a:ext uri="{FF2B5EF4-FFF2-40B4-BE49-F238E27FC236}">
                <a16:creationId xmlns:a16="http://schemas.microsoft.com/office/drawing/2014/main" id="{7560DF1F-FF71-5D18-1038-F8267AE1A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1AA0FA20-6D3B-1640-8F9F-E321BC4F3F21}"/>
              </a:ext>
            </a:extLst>
          </p:cNvPr>
          <p:cNvSpPr>
            <a:spLocks noGrp="1"/>
          </p:cNvSpPr>
          <p:nvPr>
            <p:ph type="dt" sz="half" idx="10"/>
          </p:nvPr>
        </p:nvSpPr>
        <p:spPr/>
        <p:txBody>
          <a:bodyPr/>
          <a:lstStyle/>
          <a:p>
            <a:fld id="{8E6FE624-E890-460D-8B11-BAB32C7B8FD4}" type="datetimeFigureOut">
              <a:rPr kumimoji="1" lang="ja-JP" altLang="en-US" smtClean="0"/>
              <a:t>2024/4/7</a:t>
            </a:fld>
            <a:endParaRPr kumimoji="1" lang="ja-JP" altLang="en-US"/>
          </a:p>
        </p:txBody>
      </p:sp>
      <p:sp>
        <p:nvSpPr>
          <p:cNvPr id="6" name="页脚占位符 5">
            <a:extLst>
              <a:ext uri="{FF2B5EF4-FFF2-40B4-BE49-F238E27FC236}">
                <a16:creationId xmlns:a16="http://schemas.microsoft.com/office/drawing/2014/main" id="{554AF191-7D6B-5871-6C71-FD2FBB75ACB6}"/>
              </a:ext>
            </a:extLst>
          </p:cNvPr>
          <p:cNvSpPr>
            <a:spLocks noGrp="1"/>
          </p:cNvSpPr>
          <p:nvPr>
            <p:ph type="ftr" sz="quarter" idx="11"/>
          </p:nvPr>
        </p:nvSpPr>
        <p:spPr/>
        <p:txBody>
          <a:bodyPr/>
          <a:lstStyle/>
          <a:p>
            <a:endParaRPr kumimoji="1" lang="ja-JP" altLang="en-US"/>
          </a:p>
        </p:txBody>
      </p:sp>
      <p:sp>
        <p:nvSpPr>
          <p:cNvPr id="7" name="灯片编号占位符 6">
            <a:extLst>
              <a:ext uri="{FF2B5EF4-FFF2-40B4-BE49-F238E27FC236}">
                <a16:creationId xmlns:a16="http://schemas.microsoft.com/office/drawing/2014/main" id="{F21DFCCB-5F41-4BAC-1F16-D7E6F859BE1F}"/>
              </a:ext>
            </a:extLst>
          </p:cNvPr>
          <p:cNvSpPr>
            <a:spLocks noGrp="1"/>
          </p:cNvSpPr>
          <p:nvPr>
            <p:ph type="sldNum" sz="quarter" idx="12"/>
          </p:nvPr>
        </p:nvSpPr>
        <p:spPr/>
        <p:txBody>
          <a:bodyPr/>
          <a:lstStyle/>
          <a:p>
            <a:fld id="{7CA96899-D762-4374-8D55-8E6CE9213A85}" type="slidenum">
              <a:rPr kumimoji="1" lang="ja-JP" altLang="en-US" smtClean="0"/>
              <a:t>‹#›</a:t>
            </a:fld>
            <a:endParaRPr kumimoji="1" lang="ja-JP" altLang="en-US"/>
          </a:p>
        </p:txBody>
      </p:sp>
    </p:spTree>
    <p:extLst>
      <p:ext uri="{BB962C8B-B14F-4D97-AF65-F5344CB8AC3E}">
        <p14:creationId xmlns:p14="http://schemas.microsoft.com/office/powerpoint/2010/main" val="93223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E7B0DED-32DD-1312-2FFE-74971EBA7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ja-JP" altLang="en-US"/>
          </a:p>
        </p:txBody>
      </p:sp>
      <p:sp>
        <p:nvSpPr>
          <p:cNvPr id="3" name="文本占位符 2">
            <a:extLst>
              <a:ext uri="{FF2B5EF4-FFF2-40B4-BE49-F238E27FC236}">
                <a16:creationId xmlns:a16="http://schemas.microsoft.com/office/drawing/2014/main" id="{5B2A93A8-F192-83CD-A12C-CF7BB1B063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endParaRPr kumimoji="1" lang="ja-JP" altLang="en-US"/>
          </a:p>
        </p:txBody>
      </p:sp>
      <p:sp>
        <p:nvSpPr>
          <p:cNvPr id="4" name="日期占位符 3">
            <a:extLst>
              <a:ext uri="{FF2B5EF4-FFF2-40B4-BE49-F238E27FC236}">
                <a16:creationId xmlns:a16="http://schemas.microsoft.com/office/drawing/2014/main" id="{2CAC6685-F40A-C92D-F9C1-63CC67FDA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6FE624-E890-460D-8B11-BAB32C7B8FD4}" type="datetimeFigureOut">
              <a:rPr kumimoji="1" lang="ja-JP" altLang="en-US" smtClean="0"/>
              <a:t>2024/4/7</a:t>
            </a:fld>
            <a:endParaRPr kumimoji="1" lang="ja-JP" altLang="en-US"/>
          </a:p>
        </p:txBody>
      </p:sp>
      <p:sp>
        <p:nvSpPr>
          <p:cNvPr id="5" name="页脚占位符 4">
            <a:extLst>
              <a:ext uri="{FF2B5EF4-FFF2-40B4-BE49-F238E27FC236}">
                <a16:creationId xmlns:a16="http://schemas.microsoft.com/office/drawing/2014/main" id="{0C19FE2F-8A8A-378B-4111-01D2D79D67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灯片编号占位符 5">
            <a:extLst>
              <a:ext uri="{FF2B5EF4-FFF2-40B4-BE49-F238E27FC236}">
                <a16:creationId xmlns:a16="http://schemas.microsoft.com/office/drawing/2014/main" id="{E5714216-2905-2B11-E480-F654738945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96899-D762-4374-8D55-8E6CE9213A85}" type="slidenum">
              <a:rPr kumimoji="1" lang="ja-JP" altLang="en-US" smtClean="0"/>
              <a:t>‹#›</a:t>
            </a:fld>
            <a:endParaRPr kumimoji="1" lang="ja-JP" altLang="en-US"/>
          </a:p>
        </p:txBody>
      </p:sp>
    </p:spTree>
    <p:extLst>
      <p:ext uri="{BB962C8B-B14F-4D97-AF65-F5344CB8AC3E}">
        <p14:creationId xmlns:p14="http://schemas.microsoft.com/office/powerpoint/2010/main" val="4015854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2E346B-14FF-CAD8-3F06-2EA922A2DA0D}"/>
              </a:ext>
            </a:extLst>
          </p:cNvPr>
          <p:cNvSpPr>
            <a:spLocks noGrp="1"/>
          </p:cNvSpPr>
          <p:nvPr>
            <p:ph type="ctrTitle"/>
          </p:nvPr>
        </p:nvSpPr>
        <p:spPr>
          <a:xfrm>
            <a:off x="407681" y="1980065"/>
            <a:ext cx="10303862" cy="1448935"/>
          </a:xfrm>
        </p:spPr>
        <p:txBody>
          <a:bodyPr>
            <a:normAutofit/>
          </a:bodyPr>
          <a:lstStyle/>
          <a:p>
            <a:pPr algn="l"/>
            <a:r>
              <a:rPr kumimoji="1" lang="en-US" altLang="ja-JP" sz="4400" dirty="0">
                <a:latin typeface="Times New Roman" panose="02020603050405020304" pitchFamily="18" charset="0"/>
                <a:cs typeface="Times New Roman" panose="02020603050405020304" pitchFamily="18" charset="0"/>
              </a:rPr>
              <a:t>Prosodic Features in Emotional Speech of Chinese Patients with Parkinson’s Disease</a:t>
            </a:r>
            <a:endParaRPr kumimoji="1" lang="ja-JP" altLang="en-US" sz="4400" dirty="0">
              <a:latin typeface="Times New Roman" panose="02020603050405020304" pitchFamily="18" charset="0"/>
              <a:cs typeface="Times New Roman" panose="02020603050405020304" pitchFamily="18" charset="0"/>
            </a:endParaRPr>
          </a:p>
        </p:txBody>
      </p:sp>
      <p:sp>
        <p:nvSpPr>
          <p:cNvPr id="3" name="副标题 2">
            <a:extLst>
              <a:ext uri="{FF2B5EF4-FFF2-40B4-BE49-F238E27FC236}">
                <a16:creationId xmlns:a16="http://schemas.microsoft.com/office/drawing/2014/main" id="{EDA748A1-AB02-B252-B960-C4B084A74923}"/>
              </a:ext>
            </a:extLst>
          </p:cNvPr>
          <p:cNvSpPr>
            <a:spLocks noGrp="1"/>
          </p:cNvSpPr>
          <p:nvPr>
            <p:ph type="subTitle" idx="1"/>
          </p:nvPr>
        </p:nvSpPr>
        <p:spPr>
          <a:xfrm>
            <a:off x="407681" y="3687149"/>
            <a:ext cx="4353004" cy="913880"/>
          </a:xfrm>
        </p:spPr>
        <p:txBody>
          <a:bodyPr/>
          <a:lstStyle/>
          <a:p>
            <a:pPr algn="l"/>
            <a:r>
              <a:rPr kumimoji="1" lang="en-US" altLang="ja-JP" dirty="0">
                <a:latin typeface="Times New Roman" panose="02020603050405020304" pitchFamily="18" charset="0"/>
                <a:cs typeface="Times New Roman" panose="02020603050405020304" pitchFamily="18" charset="0"/>
              </a:rPr>
              <a:t>ZHANG </a:t>
            </a:r>
            <a:r>
              <a:rPr kumimoji="1" lang="en-US" altLang="ja-JP" dirty="0" err="1">
                <a:latin typeface="Times New Roman" panose="02020603050405020304" pitchFamily="18" charset="0"/>
                <a:cs typeface="Times New Roman" panose="02020603050405020304" pitchFamily="18" charset="0"/>
              </a:rPr>
              <a:t>Bomiao</a:t>
            </a:r>
            <a:endParaRPr kumimoji="1" lang="en-US" altLang="ja-JP" dirty="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University of Manchester</a:t>
            </a:r>
            <a:endParaRPr kumimoji="1"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116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9E5AC-63FE-59AF-B5E3-AC9C8DABDE77}"/>
              </a:ext>
            </a:extLst>
          </p:cNvPr>
          <p:cNvSpPr>
            <a:spLocks noGrp="1"/>
          </p:cNvSpPr>
          <p:nvPr>
            <p:ph type="title"/>
          </p:nvPr>
        </p:nvSpPr>
        <p:spPr/>
        <p:txBody>
          <a:bodyPr/>
          <a:lstStyle/>
          <a:p>
            <a:endParaRPr kumimoji="1" lang="ja-JP" altLang="en-US" dirty="0"/>
          </a:p>
        </p:txBody>
      </p:sp>
      <p:sp>
        <p:nvSpPr>
          <p:cNvPr id="3" name="内容占位符 2">
            <a:extLst>
              <a:ext uri="{FF2B5EF4-FFF2-40B4-BE49-F238E27FC236}">
                <a16:creationId xmlns:a16="http://schemas.microsoft.com/office/drawing/2014/main" id="{8AF3026B-3628-71D9-43D3-51701DF973CA}"/>
              </a:ext>
            </a:extLst>
          </p:cNvPr>
          <p:cNvSpPr>
            <a:spLocks noGrp="1"/>
          </p:cNvSpPr>
          <p:nvPr>
            <p:ph idx="1"/>
          </p:nvPr>
        </p:nvSpPr>
        <p:spPr/>
        <p:txBody>
          <a:bodyPr/>
          <a:lstStyle/>
          <a:p>
            <a:endParaRPr kumimoji="1" lang="ja-JP" altLang="en-US" dirty="0"/>
          </a:p>
        </p:txBody>
      </p:sp>
      <p:pic>
        <p:nvPicPr>
          <p:cNvPr id="5" name="图片 4">
            <a:extLst>
              <a:ext uri="{FF2B5EF4-FFF2-40B4-BE49-F238E27FC236}">
                <a16:creationId xmlns:a16="http://schemas.microsoft.com/office/drawing/2014/main" id="{BE6EA3C6-1453-03B5-710B-D64189EB9675}"/>
              </a:ext>
            </a:extLst>
          </p:cNvPr>
          <p:cNvPicPr>
            <a:picLocks noChangeAspect="1"/>
          </p:cNvPicPr>
          <p:nvPr/>
        </p:nvPicPr>
        <p:blipFill>
          <a:blip r:embed="rId2"/>
          <a:stretch>
            <a:fillRect/>
          </a:stretch>
        </p:blipFill>
        <p:spPr>
          <a:xfrm>
            <a:off x="2543062" y="546100"/>
            <a:ext cx="6768808" cy="5630863"/>
          </a:xfrm>
          <a:prstGeom prst="rect">
            <a:avLst/>
          </a:prstGeom>
        </p:spPr>
      </p:pic>
    </p:spTree>
    <p:extLst>
      <p:ext uri="{BB962C8B-B14F-4D97-AF65-F5344CB8AC3E}">
        <p14:creationId xmlns:p14="http://schemas.microsoft.com/office/powerpoint/2010/main" val="1879922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FF0282-CA21-5960-EC79-BC3D1DB6939C}"/>
              </a:ext>
            </a:extLst>
          </p:cNvPr>
          <p:cNvSpPr>
            <a:spLocks noGrp="1"/>
          </p:cNvSpPr>
          <p:nvPr>
            <p:ph type="title"/>
          </p:nvPr>
        </p:nvSpPr>
        <p:spPr/>
        <p:txBody>
          <a:bodyPr/>
          <a:lstStyle/>
          <a:p>
            <a:r>
              <a:rPr lang="en-GB" altLang="ja-JP" dirty="0"/>
              <a:t>Methods</a:t>
            </a:r>
            <a:endParaRPr kumimoji="1" lang="ja-JP" altLang="en-US" dirty="0"/>
          </a:p>
        </p:txBody>
      </p:sp>
      <p:sp>
        <p:nvSpPr>
          <p:cNvPr id="3" name="内容占位符 2">
            <a:extLst>
              <a:ext uri="{FF2B5EF4-FFF2-40B4-BE49-F238E27FC236}">
                <a16:creationId xmlns:a16="http://schemas.microsoft.com/office/drawing/2014/main" id="{7867644B-C94B-9FEE-489D-4D188BA27F70}"/>
              </a:ext>
            </a:extLst>
          </p:cNvPr>
          <p:cNvSpPr>
            <a:spLocks noGrp="1"/>
          </p:cNvSpPr>
          <p:nvPr>
            <p:ph idx="1"/>
          </p:nvPr>
        </p:nvSpPr>
        <p:spPr/>
        <p:txBody>
          <a:bodyPr/>
          <a:lstStyle/>
          <a:p>
            <a:r>
              <a:rPr lang="en-US" altLang="zh-CN" dirty="0"/>
              <a:t>Recording procedure</a:t>
            </a:r>
            <a:endParaRPr lang="en-US" altLang="ja-JP" dirty="0"/>
          </a:p>
          <a:p>
            <a:pPr lvl="1">
              <a:spcAft>
                <a:spcPts val="600"/>
              </a:spcAft>
            </a:pPr>
            <a:r>
              <a:rPr lang="en-US" altLang="ja-JP" dirty="0"/>
              <a:t>The recording was conducted in relatively quiet environment, often wards and offices in Dalian Municipal Friendship Hospital. A Zoom H5 recorder (44.1Khz, 16bit, stereo) was used for the recording sessions. </a:t>
            </a:r>
          </a:p>
          <a:p>
            <a:pPr lvl="1">
              <a:spcAft>
                <a:spcPts val="600"/>
              </a:spcAft>
            </a:pPr>
            <a:r>
              <a:rPr lang="en-US" altLang="ja-JP" dirty="0"/>
              <a:t>Dialogues were printed on A4 sized papers and were held and shown to the participants by a researcher. </a:t>
            </a:r>
          </a:p>
          <a:p>
            <a:pPr lvl="1">
              <a:spcAft>
                <a:spcPts val="600"/>
              </a:spcAft>
            </a:pPr>
            <a:r>
              <a:rPr lang="en-US" altLang="ja-JP" dirty="0"/>
              <a:t>Prerecorded parts were played through a smartphone, engaging a role-play format between participants and the recordings. Each dialogue was repeated 2-3 times.</a:t>
            </a:r>
            <a:endParaRPr lang="ja-JP" altLang="en-US" dirty="0"/>
          </a:p>
        </p:txBody>
      </p:sp>
    </p:spTree>
    <p:extLst>
      <p:ext uri="{BB962C8B-B14F-4D97-AF65-F5344CB8AC3E}">
        <p14:creationId xmlns:p14="http://schemas.microsoft.com/office/powerpoint/2010/main" val="323163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33140-AC80-EA34-A6CF-52D401915AA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Methods</a:t>
            </a:r>
            <a:endParaRPr kumimoji="1" lang="ja-JP"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9552A6-593D-0931-DD0E-08B486FD2C3A}"/>
              </a:ext>
            </a:extLst>
          </p:cNvPr>
          <p:cNvSpPr>
            <a:spLocks noGrp="1"/>
          </p:cNvSpPr>
          <p:nvPr>
            <p:ph idx="1"/>
          </p:nvPr>
        </p:nvSpPr>
        <p:spPr/>
        <p:txBody>
          <a:bodyPr>
            <a:normAutofit fontScale="85000" lnSpcReduction="20000"/>
          </a:bodyPr>
          <a:lstStyle/>
          <a:p>
            <a:pPr>
              <a:spcAft>
                <a:spcPts val="600"/>
              </a:spcAft>
            </a:pPr>
            <a:r>
              <a:rPr lang="en-US" altLang="ja-JP" dirty="0"/>
              <a:t>Acoustic Analysis</a:t>
            </a:r>
          </a:p>
          <a:p>
            <a:pPr lvl="1">
              <a:spcAft>
                <a:spcPts val="600"/>
              </a:spcAft>
            </a:pPr>
            <a:r>
              <a:rPr lang="en-US" altLang="ja-JP" dirty="0"/>
              <a:t>Acoustic analysis was done in </a:t>
            </a:r>
            <a:r>
              <a:rPr lang="en-US" altLang="ja-JP" dirty="0" err="1"/>
              <a:t>Praat</a:t>
            </a:r>
            <a:r>
              <a:rPr lang="en-US" altLang="ja-JP" dirty="0"/>
              <a:t> (Boersma &amp; </a:t>
            </a:r>
            <a:r>
              <a:rPr lang="en-US" altLang="ja-JP" dirty="0" err="1"/>
              <a:t>Weenink</a:t>
            </a:r>
            <a:r>
              <a:rPr lang="en-US" altLang="ja-JP" dirty="0"/>
              <a:t>, 2017) using the ‘</a:t>
            </a:r>
            <a:r>
              <a:rPr lang="en-US" altLang="ja-JP" dirty="0" err="1"/>
              <a:t>prosodypro</a:t>
            </a:r>
            <a:r>
              <a:rPr lang="en-US" altLang="ja-JP" dirty="0"/>
              <a:t>’ script (Xu, 2013).</a:t>
            </a:r>
          </a:p>
          <a:p>
            <a:pPr lvl="1">
              <a:spcAft>
                <a:spcPts val="600"/>
              </a:spcAft>
            </a:pPr>
            <a:r>
              <a:rPr lang="en-US" altLang="ja-JP" dirty="0"/>
              <a:t>The range for extraction was set at 50-500 Hz. In order to model the F0 contours for different groups and emotions, F0 data at 1000 equidistant time points within each sentence were extracted. All F0 values were transformed to semitones relative to 50Hz.</a:t>
            </a:r>
            <a:endParaRPr lang="en-GB" altLang="ja-JP" dirty="0"/>
          </a:p>
          <a:p>
            <a:pPr>
              <a:spcAft>
                <a:spcPts val="600"/>
              </a:spcAft>
            </a:pPr>
            <a:r>
              <a:rPr lang="en-GB" altLang="ja-JP" dirty="0"/>
              <a:t>Acoustic </a:t>
            </a:r>
            <a:r>
              <a:rPr lang="en-GB" altLang="ja-JP" dirty="0" err="1"/>
              <a:t>Meaurements</a:t>
            </a:r>
            <a:endParaRPr lang="en-GB" altLang="ja-JP" dirty="0"/>
          </a:p>
          <a:p>
            <a:pPr lvl="1">
              <a:spcAft>
                <a:spcPts val="600"/>
              </a:spcAft>
            </a:pPr>
            <a:r>
              <a:rPr lang="en-US" altLang="ja-JP" dirty="0"/>
              <a:t>Minimal F0</a:t>
            </a:r>
          </a:p>
          <a:p>
            <a:pPr lvl="1">
              <a:spcAft>
                <a:spcPts val="600"/>
              </a:spcAft>
            </a:pPr>
            <a:r>
              <a:rPr lang="en-US" altLang="ja-JP" dirty="0"/>
              <a:t>Maximum F0</a:t>
            </a:r>
          </a:p>
          <a:p>
            <a:pPr lvl="1">
              <a:spcAft>
                <a:spcPts val="600"/>
              </a:spcAft>
            </a:pPr>
            <a:r>
              <a:rPr lang="en-US" altLang="ja-JP" dirty="0"/>
              <a:t>Mean F0</a:t>
            </a:r>
          </a:p>
          <a:p>
            <a:pPr lvl="1">
              <a:spcAft>
                <a:spcPts val="600"/>
              </a:spcAft>
            </a:pPr>
            <a:r>
              <a:rPr lang="en-US" altLang="ja-JP" dirty="0"/>
              <a:t>F0 Range</a:t>
            </a:r>
          </a:p>
          <a:p>
            <a:pPr lvl="1">
              <a:spcAft>
                <a:spcPts val="600"/>
              </a:spcAft>
            </a:pPr>
            <a:r>
              <a:rPr lang="en-US" altLang="ja-JP" dirty="0"/>
              <a:t>Standard Deviation of F0 </a:t>
            </a:r>
            <a:r>
              <a:rPr lang="en-GB" altLang="ja-JP" dirty="0">
                <a:latin typeface="Times New Roman" panose="02020603050405020304" pitchFamily="18" charset="0"/>
                <a:cs typeface="Times New Roman" panose="02020603050405020304" pitchFamily="18" charset="0"/>
              </a:rPr>
              <a:t>(</a:t>
            </a:r>
            <a:r>
              <a:rPr lang="en-GB" altLang="ja-JP" dirty="0" err="1">
                <a:latin typeface="Times New Roman" panose="02020603050405020304" pitchFamily="18" charset="0"/>
                <a:cs typeface="Times New Roman" panose="02020603050405020304" pitchFamily="18" charset="0"/>
              </a:rPr>
              <a:t>Rusz</a:t>
            </a:r>
            <a:r>
              <a:rPr lang="en-GB" altLang="ja-JP" dirty="0">
                <a:latin typeface="Times New Roman" panose="02020603050405020304" pitchFamily="18" charset="0"/>
                <a:cs typeface="Times New Roman" panose="02020603050405020304" pitchFamily="18" charset="0"/>
              </a:rPr>
              <a:t> et al., 2011</a:t>
            </a:r>
            <a:r>
              <a:rPr lang="en-US" altLang="ja-JP"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Fan, 2018</a:t>
            </a:r>
            <a:r>
              <a:rPr lang="en-GB" altLang="ja-JP" dirty="0">
                <a:latin typeface="Times New Roman" panose="02020603050405020304" pitchFamily="18" charset="0"/>
                <a:cs typeface="Times New Roman" panose="02020603050405020304" pitchFamily="18" charset="0"/>
              </a:rPr>
              <a:t>)</a:t>
            </a:r>
            <a:endParaRPr lang="en-US" altLang="ja-JP" dirty="0"/>
          </a:p>
          <a:p>
            <a:pPr lvl="1">
              <a:spcAft>
                <a:spcPts val="600"/>
              </a:spcAft>
            </a:pPr>
            <a:r>
              <a:rPr lang="en-US" altLang="ja-JP" dirty="0"/>
              <a:t>Duration</a:t>
            </a:r>
          </a:p>
        </p:txBody>
      </p:sp>
    </p:spTree>
    <p:extLst>
      <p:ext uri="{BB962C8B-B14F-4D97-AF65-F5344CB8AC3E}">
        <p14:creationId xmlns:p14="http://schemas.microsoft.com/office/powerpoint/2010/main" val="425908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33140-AC80-EA34-A6CF-52D401915AA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Results</a:t>
            </a:r>
            <a:endParaRPr kumimoji="1" lang="ja-JP"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9552A6-593D-0931-DD0E-08B486FD2C3A}"/>
              </a:ext>
            </a:extLst>
          </p:cNvPr>
          <p:cNvSpPr>
            <a:spLocks noGrp="1"/>
          </p:cNvSpPr>
          <p:nvPr>
            <p:ph idx="1"/>
          </p:nvPr>
        </p:nvSpPr>
        <p:spPr/>
        <p:txBody>
          <a:bodyPr/>
          <a:lstStyle/>
          <a:p>
            <a:pPr>
              <a:spcAft>
                <a:spcPts val="600"/>
              </a:spcAft>
            </a:pPr>
            <a:endParaRPr lang="en-US" altLang="ja-JP" dirty="0"/>
          </a:p>
          <a:p>
            <a:pPr lvl="1">
              <a:spcAft>
                <a:spcPts val="600"/>
              </a:spcAft>
            </a:pPr>
            <a:endParaRPr lang="en-US" altLang="ja-JP"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96454412-366E-072D-2385-DC13B262BAF1}"/>
              </a:ext>
            </a:extLst>
          </p:cNvPr>
          <p:cNvPicPr>
            <a:picLocks noChangeAspect="1"/>
          </p:cNvPicPr>
          <p:nvPr/>
        </p:nvPicPr>
        <p:blipFill>
          <a:blip r:embed="rId2"/>
          <a:stretch>
            <a:fillRect/>
          </a:stretch>
        </p:blipFill>
        <p:spPr>
          <a:xfrm>
            <a:off x="2947303" y="1200759"/>
            <a:ext cx="6436394" cy="5601070"/>
          </a:xfrm>
          <a:prstGeom prst="rect">
            <a:avLst/>
          </a:prstGeom>
        </p:spPr>
      </p:pic>
    </p:spTree>
    <p:extLst>
      <p:ext uri="{BB962C8B-B14F-4D97-AF65-F5344CB8AC3E}">
        <p14:creationId xmlns:p14="http://schemas.microsoft.com/office/powerpoint/2010/main" val="3381816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F80DE-F806-1418-C1A5-61214310F240}"/>
              </a:ext>
            </a:extLst>
          </p:cNvPr>
          <p:cNvSpPr>
            <a:spLocks noGrp="1"/>
          </p:cNvSpPr>
          <p:nvPr>
            <p:ph type="title"/>
          </p:nvPr>
        </p:nvSpPr>
        <p:spPr/>
        <p:txBody>
          <a:bodyPr/>
          <a:lstStyle/>
          <a:p>
            <a:r>
              <a:rPr kumimoji="1" lang="en-US" altLang="ja-JP" dirty="0"/>
              <a:t>Results</a:t>
            </a:r>
            <a:endParaRPr kumimoji="1" lang="ja-JP" altLang="en-US" dirty="0"/>
          </a:p>
        </p:txBody>
      </p:sp>
      <p:sp>
        <p:nvSpPr>
          <p:cNvPr id="3" name="内容占位符 2">
            <a:extLst>
              <a:ext uri="{FF2B5EF4-FFF2-40B4-BE49-F238E27FC236}">
                <a16:creationId xmlns:a16="http://schemas.microsoft.com/office/drawing/2014/main" id="{460C2E92-B62B-C0B3-C321-109D64372C31}"/>
              </a:ext>
            </a:extLst>
          </p:cNvPr>
          <p:cNvSpPr>
            <a:spLocks noGrp="1"/>
          </p:cNvSpPr>
          <p:nvPr>
            <p:ph idx="1"/>
          </p:nvPr>
        </p:nvSpPr>
        <p:spPr>
          <a:xfrm>
            <a:off x="838200" y="1690688"/>
            <a:ext cx="7362371" cy="4399194"/>
          </a:xfrm>
        </p:spPr>
        <p:txBody>
          <a:bodyPr>
            <a:normAutofit lnSpcReduction="10000"/>
          </a:bodyPr>
          <a:lstStyle/>
          <a:p>
            <a:pPr>
              <a:spcAft>
                <a:spcPts val="600"/>
              </a:spcAft>
            </a:pPr>
            <a:r>
              <a:rPr lang="en-US" altLang="ja-JP" dirty="0"/>
              <a:t>The overall analysis shows no significant difference between PD and HC speakers in all six acoustics features measured.</a:t>
            </a:r>
          </a:p>
          <a:p>
            <a:pPr lvl="1">
              <a:spcAft>
                <a:spcPts val="600"/>
              </a:spcAft>
            </a:pPr>
            <a:r>
              <a:rPr lang="en-US" altLang="ja-JP" dirty="0"/>
              <a:t>An effect of emotion on Mean F0 (p=.002) and Standard deviation of F0 (p = 0.055) across groups, where </a:t>
            </a:r>
            <a:r>
              <a:rPr lang="en-US" altLang="ja-JP" b="1" dirty="0"/>
              <a:t>standard deviation of F0 was significantly smaller in the Sad emotion than in the Neural</a:t>
            </a:r>
            <a:r>
              <a:rPr lang="en-US" altLang="ja-JP" dirty="0"/>
              <a:t>. </a:t>
            </a:r>
          </a:p>
          <a:p>
            <a:pPr>
              <a:spcAft>
                <a:spcPts val="600"/>
              </a:spcAft>
            </a:pPr>
            <a:r>
              <a:rPr lang="en-US" altLang="ja-JP" sz="2400" dirty="0"/>
              <a:t>An effect of Emotion was found in the aspect of duration (p&lt;.001) and a significant interaction between Group and Emotion was also observed, where </a:t>
            </a:r>
            <a:r>
              <a:rPr lang="en-US" altLang="ja-JP" sz="2400" b="1" dirty="0"/>
              <a:t>utterances in angry emotion produced by PD speakers are longer than that of HC speakers</a:t>
            </a:r>
            <a:r>
              <a:rPr lang="en-US" altLang="ja-JP" sz="2400" dirty="0"/>
              <a:t>.</a:t>
            </a:r>
          </a:p>
        </p:txBody>
      </p:sp>
      <p:pic>
        <p:nvPicPr>
          <p:cNvPr id="4" name="图片 3">
            <a:extLst>
              <a:ext uri="{FF2B5EF4-FFF2-40B4-BE49-F238E27FC236}">
                <a16:creationId xmlns:a16="http://schemas.microsoft.com/office/drawing/2014/main" id="{A2B88053-BD0E-EEC4-A12E-E2D78B57856D}"/>
              </a:ext>
            </a:extLst>
          </p:cNvPr>
          <p:cNvPicPr>
            <a:picLocks noChangeAspect="1"/>
          </p:cNvPicPr>
          <p:nvPr/>
        </p:nvPicPr>
        <p:blipFill>
          <a:blip r:embed="rId2"/>
          <a:stretch>
            <a:fillRect/>
          </a:stretch>
        </p:blipFill>
        <p:spPr>
          <a:xfrm>
            <a:off x="8018243" y="1690688"/>
            <a:ext cx="3819727" cy="3323998"/>
          </a:xfrm>
          <a:prstGeom prst="rect">
            <a:avLst/>
          </a:prstGeom>
        </p:spPr>
      </p:pic>
    </p:spTree>
    <p:extLst>
      <p:ext uri="{BB962C8B-B14F-4D97-AF65-F5344CB8AC3E}">
        <p14:creationId xmlns:p14="http://schemas.microsoft.com/office/powerpoint/2010/main" val="312089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931AC4-74AD-C150-88DB-B94FD4AE7B21}"/>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Results</a:t>
            </a:r>
            <a:endParaRPr kumimoji="1" lang="ja-JP" altLang="en-US" dirty="0"/>
          </a:p>
        </p:txBody>
      </p:sp>
      <p:sp>
        <p:nvSpPr>
          <p:cNvPr id="3" name="内容占位符 2">
            <a:extLst>
              <a:ext uri="{FF2B5EF4-FFF2-40B4-BE49-F238E27FC236}">
                <a16:creationId xmlns:a16="http://schemas.microsoft.com/office/drawing/2014/main" id="{7DEAD51D-2159-8DC0-1D8E-A9795A24477B}"/>
              </a:ext>
            </a:extLst>
          </p:cNvPr>
          <p:cNvSpPr>
            <a:spLocks noGrp="1"/>
          </p:cNvSpPr>
          <p:nvPr>
            <p:ph idx="1"/>
          </p:nvPr>
        </p:nvSpPr>
        <p:spPr/>
        <p:txBody>
          <a:bodyPr/>
          <a:lstStyle/>
          <a:p>
            <a:endParaRPr kumimoji="1" lang="ja-JP" altLang="en-US" dirty="0"/>
          </a:p>
        </p:txBody>
      </p:sp>
      <p:pic>
        <p:nvPicPr>
          <p:cNvPr id="4" name="图片 3">
            <a:extLst>
              <a:ext uri="{FF2B5EF4-FFF2-40B4-BE49-F238E27FC236}">
                <a16:creationId xmlns:a16="http://schemas.microsoft.com/office/drawing/2014/main" id="{E40831A4-F9D7-9D7C-5EF1-A14F9A9679D5}"/>
              </a:ext>
            </a:extLst>
          </p:cNvPr>
          <p:cNvPicPr>
            <a:picLocks noChangeAspect="1"/>
          </p:cNvPicPr>
          <p:nvPr/>
        </p:nvPicPr>
        <p:blipFill>
          <a:blip r:embed="rId2"/>
          <a:stretch>
            <a:fillRect/>
          </a:stretch>
        </p:blipFill>
        <p:spPr>
          <a:xfrm>
            <a:off x="2411518" y="1591632"/>
            <a:ext cx="6966996" cy="4819324"/>
          </a:xfrm>
          <a:prstGeom prst="rect">
            <a:avLst/>
          </a:prstGeom>
        </p:spPr>
      </p:pic>
    </p:spTree>
    <p:extLst>
      <p:ext uri="{BB962C8B-B14F-4D97-AF65-F5344CB8AC3E}">
        <p14:creationId xmlns:p14="http://schemas.microsoft.com/office/powerpoint/2010/main" val="957376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8F80DE-F806-1418-C1A5-61214310F240}"/>
              </a:ext>
            </a:extLst>
          </p:cNvPr>
          <p:cNvSpPr>
            <a:spLocks noGrp="1"/>
          </p:cNvSpPr>
          <p:nvPr>
            <p:ph type="title"/>
          </p:nvPr>
        </p:nvSpPr>
        <p:spPr/>
        <p:txBody>
          <a:bodyPr/>
          <a:lstStyle/>
          <a:p>
            <a:r>
              <a:rPr kumimoji="1" lang="en-US" altLang="ja-JP" dirty="0"/>
              <a:t>Results</a:t>
            </a:r>
            <a:endParaRPr kumimoji="1" lang="ja-JP" altLang="en-US" dirty="0"/>
          </a:p>
        </p:txBody>
      </p:sp>
      <p:sp>
        <p:nvSpPr>
          <p:cNvPr id="3" name="内容占位符 2">
            <a:extLst>
              <a:ext uri="{FF2B5EF4-FFF2-40B4-BE49-F238E27FC236}">
                <a16:creationId xmlns:a16="http://schemas.microsoft.com/office/drawing/2014/main" id="{460C2E92-B62B-C0B3-C321-109D64372C31}"/>
              </a:ext>
            </a:extLst>
          </p:cNvPr>
          <p:cNvSpPr>
            <a:spLocks noGrp="1"/>
          </p:cNvSpPr>
          <p:nvPr>
            <p:ph idx="1"/>
          </p:nvPr>
        </p:nvSpPr>
        <p:spPr>
          <a:xfrm>
            <a:off x="838200" y="3996887"/>
            <a:ext cx="10515600" cy="4351338"/>
          </a:xfrm>
        </p:spPr>
        <p:txBody>
          <a:bodyPr/>
          <a:lstStyle/>
          <a:p>
            <a:pPr>
              <a:spcAft>
                <a:spcPts val="600"/>
              </a:spcAft>
            </a:pPr>
            <a:r>
              <a:rPr lang="en-US" altLang="ja-JP" dirty="0"/>
              <a:t>Fig. 2 tells an obvious downdrift towards the end of the utterances was observed for the Sad condition in HC group, but it is not found in PD group.</a:t>
            </a:r>
          </a:p>
          <a:p>
            <a:pPr>
              <a:spcAft>
                <a:spcPts val="600"/>
              </a:spcAft>
            </a:pPr>
            <a:r>
              <a:rPr lang="en-US" altLang="ja-JP" dirty="0"/>
              <a:t>In PD group, utterances in all emotions except the neutral condition displayed a relatively higher F0 contours in the first half of the utterances. This is not observed in the HC group.</a:t>
            </a:r>
          </a:p>
        </p:txBody>
      </p:sp>
      <p:pic>
        <p:nvPicPr>
          <p:cNvPr id="4" name="图片 3">
            <a:extLst>
              <a:ext uri="{FF2B5EF4-FFF2-40B4-BE49-F238E27FC236}">
                <a16:creationId xmlns:a16="http://schemas.microsoft.com/office/drawing/2014/main" id="{49D30E87-CB3C-49DC-A7D0-BD1B42F74E8C}"/>
              </a:ext>
            </a:extLst>
          </p:cNvPr>
          <p:cNvPicPr>
            <a:picLocks noChangeAspect="1"/>
          </p:cNvPicPr>
          <p:nvPr/>
        </p:nvPicPr>
        <p:blipFill rotWithShape="1">
          <a:blip r:embed="rId2"/>
          <a:srcRect b="36633"/>
          <a:stretch/>
        </p:blipFill>
        <p:spPr>
          <a:xfrm>
            <a:off x="241061" y="1230562"/>
            <a:ext cx="5854939" cy="2566409"/>
          </a:xfrm>
          <a:prstGeom prst="rect">
            <a:avLst/>
          </a:prstGeom>
        </p:spPr>
      </p:pic>
      <p:pic>
        <p:nvPicPr>
          <p:cNvPr id="6" name="图片 5">
            <a:extLst>
              <a:ext uri="{FF2B5EF4-FFF2-40B4-BE49-F238E27FC236}">
                <a16:creationId xmlns:a16="http://schemas.microsoft.com/office/drawing/2014/main" id="{C02E52AC-6852-43F4-5ADA-2D0D9C7810A5}"/>
              </a:ext>
            </a:extLst>
          </p:cNvPr>
          <p:cNvPicPr>
            <a:picLocks noChangeAspect="1"/>
          </p:cNvPicPr>
          <p:nvPr/>
        </p:nvPicPr>
        <p:blipFill>
          <a:blip r:embed="rId3"/>
          <a:stretch>
            <a:fillRect/>
          </a:stretch>
        </p:blipFill>
        <p:spPr>
          <a:xfrm>
            <a:off x="6006782" y="1758077"/>
            <a:ext cx="6185218" cy="1511378"/>
          </a:xfrm>
          <a:prstGeom prst="rect">
            <a:avLst/>
          </a:prstGeom>
        </p:spPr>
      </p:pic>
    </p:spTree>
    <p:extLst>
      <p:ext uri="{BB962C8B-B14F-4D97-AF65-F5344CB8AC3E}">
        <p14:creationId xmlns:p14="http://schemas.microsoft.com/office/powerpoint/2010/main" val="2947726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53547-ED2D-E2B3-E331-334F92BA99F3}"/>
              </a:ext>
            </a:extLst>
          </p:cNvPr>
          <p:cNvSpPr>
            <a:spLocks noGrp="1"/>
          </p:cNvSpPr>
          <p:nvPr>
            <p:ph type="title"/>
          </p:nvPr>
        </p:nvSpPr>
        <p:spPr/>
        <p:txBody>
          <a:bodyPr/>
          <a:lstStyle/>
          <a:p>
            <a:r>
              <a:rPr kumimoji="1" lang="en-US" altLang="ja-JP" dirty="0"/>
              <a:t>Discussion</a:t>
            </a:r>
            <a:endParaRPr kumimoji="1" lang="ja-JP" altLang="en-US" dirty="0"/>
          </a:p>
        </p:txBody>
      </p:sp>
      <p:sp>
        <p:nvSpPr>
          <p:cNvPr id="3" name="内容占位符 2">
            <a:extLst>
              <a:ext uri="{FF2B5EF4-FFF2-40B4-BE49-F238E27FC236}">
                <a16:creationId xmlns:a16="http://schemas.microsoft.com/office/drawing/2014/main" id="{2AAAC54E-B5B6-2706-A1B9-6D0E56B1718D}"/>
              </a:ext>
            </a:extLst>
          </p:cNvPr>
          <p:cNvSpPr>
            <a:spLocks noGrp="1"/>
          </p:cNvSpPr>
          <p:nvPr>
            <p:ph idx="1"/>
          </p:nvPr>
        </p:nvSpPr>
        <p:spPr/>
        <p:txBody>
          <a:bodyPr/>
          <a:lstStyle/>
          <a:p>
            <a:pPr>
              <a:spcAft>
                <a:spcPts val="600"/>
              </a:spcAft>
            </a:pPr>
            <a:r>
              <a:rPr lang="en-US" altLang="ja-JP" dirty="0"/>
              <a:t>Contrasting results to previous findings of emotional prosody </a:t>
            </a:r>
            <a:r>
              <a:rPr lang="en-US" altLang="ja-JP"/>
              <a:t>in spoken </a:t>
            </a:r>
            <a:r>
              <a:rPr lang="en-US" altLang="ja-JP" dirty="0"/>
              <a:t>Chinese (Zhang, 2007).</a:t>
            </a:r>
          </a:p>
          <a:p>
            <a:pPr lvl="1">
              <a:spcAft>
                <a:spcPts val="600"/>
              </a:spcAft>
            </a:pPr>
            <a:r>
              <a:rPr lang="en-US" altLang="zh-CN" dirty="0"/>
              <a:t>Dialect variation.</a:t>
            </a:r>
            <a:endParaRPr lang="en-US" altLang="ja-JP" dirty="0"/>
          </a:p>
          <a:p>
            <a:pPr lvl="1">
              <a:spcAft>
                <a:spcPts val="600"/>
              </a:spcAft>
            </a:pPr>
            <a:r>
              <a:rPr lang="en-US" altLang="ja-JP" dirty="0"/>
              <a:t>Lack of samples and/or an implicit influence on emotional expression in hospital/experimental contexts.</a:t>
            </a:r>
          </a:p>
          <a:p>
            <a:pPr>
              <a:spcAft>
                <a:spcPts val="600"/>
              </a:spcAft>
            </a:pPr>
            <a:r>
              <a:rPr lang="en-US" altLang="ja-JP" dirty="0"/>
              <a:t>Comparing between PD and HC</a:t>
            </a:r>
          </a:p>
          <a:p>
            <a:pPr lvl="1"/>
            <a:r>
              <a:rPr lang="en-US" altLang="ja-JP" dirty="0"/>
              <a:t>No significant differences between them in absolute and range values of F0. </a:t>
            </a:r>
          </a:p>
          <a:p>
            <a:pPr lvl="1"/>
            <a:r>
              <a:rPr lang="en-US" altLang="ja-JP" dirty="0"/>
              <a:t>Failed to replicate the major difference in fundamental frequency deviation.</a:t>
            </a:r>
          </a:p>
          <a:p>
            <a:pPr marL="457200" lvl="1" indent="0">
              <a:buNone/>
            </a:pPr>
            <a:endParaRPr lang="en-US" altLang="ja-JP" dirty="0"/>
          </a:p>
          <a:p>
            <a:pPr lvl="2"/>
            <a:endParaRPr kumimoji="1" lang="ja-JP" altLang="en-US" dirty="0"/>
          </a:p>
        </p:txBody>
      </p:sp>
    </p:spTree>
    <p:extLst>
      <p:ext uri="{BB962C8B-B14F-4D97-AF65-F5344CB8AC3E}">
        <p14:creationId xmlns:p14="http://schemas.microsoft.com/office/powerpoint/2010/main" val="57595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53547-ED2D-E2B3-E331-334F92BA99F3}"/>
              </a:ext>
            </a:extLst>
          </p:cNvPr>
          <p:cNvSpPr>
            <a:spLocks noGrp="1"/>
          </p:cNvSpPr>
          <p:nvPr>
            <p:ph type="title"/>
          </p:nvPr>
        </p:nvSpPr>
        <p:spPr/>
        <p:txBody>
          <a:bodyPr/>
          <a:lstStyle/>
          <a:p>
            <a:r>
              <a:rPr kumimoji="1" lang="en-US" altLang="ja-JP" dirty="0"/>
              <a:t>Discussion</a:t>
            </a:r>
            <a:endParaRPr kumimoji="1" lang="ja-JP" altLang="en-US" dirty="0"/>
          </a:p>
        </p:txBody>
      </p:sp>
      <p:sp>
        <p:nvSpPr>
          <p:cNvPr id="3" name="内容占位符 2">
            <a:extLst>
              <a:ext uri="{FF2B5EF4-FFF2-40B4-BE49-F238E27FC236}">
                <a16:creationId xmlns:a16="http://schemas.microsoft.com/office/drawing/2014/main" id="{2AAAC54E-B5B6-2706-A1B9-6D0E56B1718D}"/>
              </a:ext>
            </a:extLst>
          </p:cNvPr>
          <p:cNvSpPr>
            <a:spLocks noGrp="1"/>
          </p:cNvSpPr>
          <p:nvPr>
            <p:ph idx="1"/>
          </p:nvPr>
        </p:nvSpPr>
        <p:spPr/>
        <p:txBody>
          <a:bodyPr/>
          <a:lstStyle/>
          <a:p>
            <a:pPr>
              <a:spcAft>
                <a:spcPts val="600"/>
              </a:spcAft>
            </a:pPr>
            <a:r>
              <a:rPr lang="en-US" altLang="ja-JP" dirty="0"/>
              <a:t>A significantly </a:t>
            </a:r>
            <a:r>
              <a:rPr lang="en-US" altLang="ja-JP" b="1" dirty="0"/>
              <a:t>longer</a:t>
            </a:r>
            <a:r>
              <a:rPr lang="en-US" altLang="ja-JP" dirty="0"/>
              <a:t> duration in angry emotion in PD speakers than HC speakers. </a:t>
            </a:r>
          </a:p>
          <a:p>
            <a:pPr lvl="1">
              <a:spcAft>
                <a:spcPts val="600"/>
              </a:spcAft>
            </a:pPr>
            <a:r>
              <a:rPr lang="en-US" altLang="ja-JP" dirty="0"/>
              <a:t>Angry speech have</a:t>
            </a:r>
            <a:r>
              <a:rPr lang="en-US" altLang="ja-JP" b="1" dirty="0"/>
              <a:t> shorter </a:t>
            </a:r>
            <a:r>
              <a:rPr lang="en-US" altLang="ja-JP" dirty="0"/>
              <a:t>durations in usual conditions as a result of accelerated speech delivery (Wang &amp; Li, 2001).</a:t>
            </a:r>
          </a:p>
          <a:p>
            <a:pPr lvl="1">
              <a:spcAft>
                <a:spcPts val="600"/>
              </a:spcAft>
            </a:pPr>
            <a:r>
              <a:rPr lang="en-US" altLang="ja-JP" dirty="0"/>
              <a:t>Gain meaning through relatively </a:t>
            </a:r>
            <a:r>
              <a:rPr lang="en-US" altLang="ja-JP" b="1" dirty="0"/>
              <a:t>radical variations in the speech signal</a:t>
            </a:r>
            <a:r>
              <a:rPr lang="en-US" altLang="ja-JP" dirty="0"/>
              <a:t>, which might could not be done by PD speakers with their misfunctions of articulatory organs.</a:t>
            </a:r>
          </a:p>
          <a:p>
            <a:pPr>
              <a:spcAft>
                <a:spcPts val="600"/>
              </a:spcAft>
            </a:pPr>
            <a:r>
              <a:rPr lang="en-US" altLang="ja-JP" dirty="0"/>
              <a:t>An exaggerated downshift in sad utterances is not observed.</a:t>
            </a:r>
          </a:p>
          <a:p>
            <a:pPr lvl="1">
              <a:spcAft>
                <a:spcPts val="600"/>
              </a:spcAft>
            </a:pPr>
            <a:r>
              <a:rPr lang="en-US" altLang="ja-JP" dirty="0"/>
              <a:t>Suggesting that PD speakers may have problem producing dramatic pitch contours.</a:t>
            </a:r>
          </a:p>
          <a:p>
            <a:pPr lvl="3"/>
            <a:endParaRPr kumimoji="1" lang="ja-JP" altLang="en-US" dirty="0"/>
          </a:p>
        </p:txBody>
      </p:sp>
    </p:spTree>
    <p:extLst>
      <p:ext uri="{BB962C8B-B14F-4D97-AF65-F5344CB8AC3E}">
        <p14:creationId xmlns:p14="http://schemas.microsoft.com/office/powerpoint/2010/main" val="39514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53547-ED2D-E2B3-E331-334F92BA99F3}"/>
              </a:ext>
            </a:extLst>
          </p:cNvPr>
          <p:cNvSpPr>
            <a:spLocks noGrp="1"/>
          </p:cNvSpPr>
          <p:nvPr>
            <p:ph type="title"/>
          </p:nvPr>
        </p:nvSpPr>
        <p:spPr/>
        <p:txBody>
          <a:bodyPr/>
          <a:lstStyle/>
          <a:p>
            <a:r>
              <a:rPr kumimoji="1" lang="en-US" altLang="ja-JP" dirty="0"/>
              <a:t>Discussion</a:t>
            </a:r>
            <a:endParaRPr kumimoji="1" lang="ja-JP" altLang="en-US" dirty="0"/>
          </a:p>
        </p:txBody>
      </p:sp>
      <p:sp>
        <p:nvSpPr>
          <p:cNvPr id="3" name="内容占位符 2">
            <a:extLst>
              <a:ext uri="{FF2B5EF4-FFF2-40B4-BE49-F238E27FC236}">
                <a16:creationId xmlns:a16="http://schemas.microsoft.com/office/drawing/2014/main" id="{2AAAC54E-B5B6-2706-A1B9-6D0E56B1718D}"/>
              </a:ext>
            </a:extLst>
          </p:cNvPr>
          <p:cNvSpPr>
            <a:spLocks noGrp="1"/>
          </p:cNvSpPr>
          <p:nvPr>
            <p:ph idx="1"/>
          </p:nvPr>
        </p:nvSpPr>
        <p:spPr/>
        <p:txBody>
          <a:bodyPr/>
          <a:lstStyle/>
          <a:p>
            <a:pPr>
              <a:spcAft>
                <a:spcPts val="600"/>
              </a:spcAft>
            </a:pPr>
            <a:r>
              <a:rPr lang="en-US" altLang="ja-JP" dirty="0"/>
              <a:t>A higher F0 contour in the first half of the utterances. </a:t>
            </a:r>
          </a:p>
          <a:p>
            <a:pPr>
              <a:spcAft>
                <a:spcPts val="600"/>
              </a:spcAft>
            </a:pPr>
            <a:r>
              <a:rPr lang="en-US" altLang="ja-JP" dirty="0"/>
              <a:t>A drop in the second half of the utterances. </a:t>
            </a:r>
          </a:p>
          <a:p>
            <a:pPr lvl="1">
              <a:spcAft>
                <a:spcPts val="600"/>
              </a:spcAft>
            </a:pPr>
            <a:r>
              <a:rPr lang="en-US" altLang="ja-JP" dirty="0"/>
              <a:t>Intensions to do pitch contours in emotional contexts but failed to hold the momentum due to articulation disorders.</a:t>
            </a:r>
          </a:p>
          <a:p>
            <a:pPr lvl="1">
              <a:spcAft>
                <a:spcPts val="600"/>
              </a:spcAft>
            </a:pPr>
            <a:r>
              <a:rPr lang="en-US" altLang="ja-JP" dirty="0"/>
              <a:t>Making listeners misjudge the emotional meaning conveyed by PD patients.</a:t>
            </a:r>
          </a:p>
          <a:p>
            <a:pPr lvl="1">
              <a:spcAft>
                <a:spcPts val="600"/>
              </a:spcAft>
            </a:pPr>
            <a:endParaRPr kumimoji="1" lang="en-US" altLang="ja-JP" dirty="0"/>
          </a:p>
          <a:p>
            <a:pPr lvl="1">
              <a:spcAft>
                <a:spcPts val="600"/>
              </a:spcAft>
            </a:pPr>
            <a:endParaRPr kumimoji="1" lang="ja-JP" altLang="en-US" dirty="0"/>
          </a:p>
        </p:txBody>
      </p:sp>
    </p:spTree>
    <p:extLst>
      <p:ext uri="{BB962C8B-B14F-4D97-AF65-F5344CB8AC3E}">
        <p14:creationId xmlns:p14="http://schemas.microsoft.com/office/powerpoint/2010/main" val="2283803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33140-AC80-EA34-A6CF-52D401915AA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Introduction</a:t>
            </a:r>
            <a:endParaRPr kumimoji="1" lang="ja-JP"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9552A6-593D-0931-DD0E-08B486FD2C3A}"/>
              </a:ext>
            </a:extLst>
          </p:cNvPr>
          <p:cNvSpPr>
            <a:spLocks noGrp="1"/>
          </p:cNvSpPr>
          <p:nvPr>
            <p:ph idx="1"/>
          </p:nvPr>
        </p:nvSpPr>
        <p:spPr/>
        <p:txBody>
          <a:bodyPr/>
          <a:lstStyle/>
          <a:p>
            <a:pPr>
              <a:spcAft>
                <a:spcPts val="600"/>
              </a:spcAft>
            </a:pPr>
            <a:r>
              <a:rPr lang="en-US" altLang="ja-JP" dirty="0">
                <a:latin typeface="Times New Roman" panose="02020603050405020304" pitchFamily="18" charset="0"/>
                <a:cs typeface="Times New Roman" panose="02020603050405020304" pitchFamily="18" charset="0"/>
              </a:rPr>
              <a:t>Parkinson's disease (PD) is a progressive disorder that is caused by neuronal loss in the part of the brain called the substantia nigra, which controls movement. </a:t>
            </a:r>
          </a:p>
          <a:p>
            <a:pPr>
              <a:spcAft>
                <a:spcPts val="600"/>
              </a:spcAft>
            </a:pPr>
            <a:r>
              <a:rPr lang="en-GB" altLang="ja-JP" dirty="0"/>
              <a:t>Approximately </a:t>
            </a:r>
            <a:r>
              <a:rPr lang="en-US" altLang="ja-JP" dirty="0"/>
              <a:t>70%- 90% of patients diagnosed with PD have some form of vocal disorder, showing</a:t>
            </a:r>
            <a:endParaRPr lang="en-US" altLang="ja-JP" dirty="0">
              <a:latin typeface="Times New Roman" panose="02020603050405020304" pitchFamily="18" charset="0"/>
              <a:cs typeface="Times New Roman" panose="02020603050405020304" pitchFamily="18" charset="0"/>
            </a:endParaRPr>
          </a:p>
          <a:p>
            <a:pPr lvl="1">
              <a:spcAft>
                <a:spcPts val="600"/>
              </a:spcAft>
            </a:pPr>
            <a:r>
              <a:rPr lang="en-GB" altLang="ja-JP" dirty="0">
                <a:latin typeface="Times New Roman" panose="02020603050405020304" pitchFamily="18" charset="0"/>
                <a:cs typeface="Times New Roman" panose="02020603050405020304" pitchFamily="18" charset="0"/>
              </a:rPr>
              <a:t>Noticeable impairment in phonation, articulation and </a:t>
            </a:r>
            <a:r>
              <a:rPr lang="en-GB" altLang="ja-JP" b="1" dirty="0">
                <a:latin typeface="Times New Roman" panose="02020603050405020304" pitchFamily="18" charset="0"/>
                <a:cs typeface="Times New Roman" panose="02020603050405020304" pitchFamily="18" charset="0"/>
              </a:rPr>
              <a:t>prosody</a:t>
            </a:r>
            <a:r>
              <a:rPr lang="en-GB" altLang="ja-JP" dirty="0">
                <a:latin typeface="Times New Roman" panose="02020603050405020304" pitchFamily="18" charset="0"/>
                <a:cs typeface="Times New Roman" panose="02020603050405020304" pitchFamily="18" charset="0"/>
              </a:rPr>
              <a:t> (</a:t>
            </a:r>
            <a:r>
              <a:rPr lang="en-GB" altLang="ja-JP" dirty="0" err="1">
                <a:latin typeface="Times New Roman" panose="02020603050405020304" pitchFamily="18" charset="0"/>
                <a:cs typeface="Times New Roman" panose="02020603050405020304" pitchFamily="18" charset="0"/>
              </a:rPr>
              <a:t>Rusz</a:t>
            </a:r>
            <a:r>
              <a:rPr lang="en-GB" altLang="ja-JP" dirty="0">
                <a:latin typeface="Times New Roman" panose="02020603050405020304" pitchFamily="18" charset="0"/>
                <a:cs typeface="Times New Roman" panose="02020603050405020304" pitchFamily="18" charset="0"/>
              </a:rPr>
              <a:t> et al., 2011).</a:t>
            </a:r>
          </a:p>
          <a:p>
            <a:pPr lvl="1">
              <a:spcAft>
                <a:spcPts val="600"/>
              </a:spcAft>
            </a:pPr>
            <a:r>
              <a:rPr lang="en-US" altLang="ja-JP" dirty="0">
                <a:latin typeface="Times New Roman" panose="02020603050405020304" pitchFamily="18" charset="0"/>
                <a:cs typeface="Times New Roman" panose="02020603050405020304" pitchFamily="18" charset="0"/>
              </a:rPr>
              <a:t>A decreasing pitch range, smaller intensity variations, and various changes in speech rate </a:t>
            </a:r>
            <a:r>
              <a:rPr lang="it-IT" altLang="ja-JP" dirty="0">
                <a:latin typeface="Times New Roman" panose="02020603050405020304" pitchFamily="18" charset="0"/>
                <a:cs typeface="Times New Roman" panose="02020603050405020304" pitchFamily="18" charset="0"/>
              </a:rPr>
              <a:t>(Canter, 1963; Rusz et al., 2011; Pettorino et al., 2016).</a:t>
            </a:r>
            <a:endParaRPr lang="ja-JP"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714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53547-ED2D-E2B3-E331-334F92BA99F3}"/>
              </a:ext>
            </a:extLst>
          </p:cNvPr>
          <p:cNvSpPr>
            <a:spLocks noGrp="1"/>
          </p:cNvSpPr>
          <p:nvPr>
            <p:ph type="title"/>
          </p:nvPr>
        </p:nvSpPr>
        <p:spPr/>
        <p:txBody>
          <a:bodyPr/>
          <a:lstStyle/>
          <a:p>
            <a:r>
              <a:rPr kumimoji="1" lang="en-US" altLang="ja-JP" dirty="0"/>
              <a:t>Discussion</a:t>
            </a:r>
            <a:endParaRPr kumimoji="1" lang="ja-JP" altLang="en-US" dirty="0"/>
          </a:p>
        </p:txBody>
      </p:sp>
      <p:sp>
        <p:nvSpPr>
          <p:cNvPr id="3" name="内容占位符 2">
            <a:extLst>
              <a:ext uri="{FF2B5EF4-FFF2-40B4-BE49-F238E27FC236}">
                <a16:creationId xmlns:a16="http://schemas.microsoft.com/office/drawing/2014/main" id="{2AAAC54E-B5B6-2706-A1B9-6D0E56B1718D}"/>
              </a:ext>
            </a:extLst>
          </p:cNvPr>
          <p:cNvSpPr>
            <a:spLocks noGrp="1"/>
          </p:cNvSpPr>
          <p:nvPr>
            <p:ph idx="1"/>
          </p:nvPr>
        </p:nvSpPr>
        <p:spPr/>
        <p:txBody>
          <a:bodyPr>
            <a:normAutofit lnSpcReduction="10000"/>
          </a:bodyPr>
          <a:lstStyle/>
          <a:p>
            <a:pPr>
              <a:spcAft>
                <a:spcPts val="600"/>
              </a:spcAft>
            </a:pPr>
            <a:r>
              <a:rPr lang="en-US" altLang="ja-JP" dirty="0"/>
              <a:t>Results are not yet determined due to lack of HC participants and female-majority PD participants.</a:t>
            </a:r>
          </a:p>
          <a:p>
            <a:pPr>
              <a:spcAft>
                <a:spcPts val="600"/>
              </a:spcAft>
            </a:pPr>
            <a:r>
              <a:rPr lang="en-US" altLang="ja-JP" dirty="0"/>
              <a:t>PD has subtypes that are based an different motor and cognitive features.</a:t>
            </a:r>
          </a:p>
          <a:p>
            <a:pPr>
              <a:spcAft>
                <a:spcPts val="600"/>
              </a:spcAft>
            </a:pPr>
            <a:r>
              <a:rPr lang="en-US" altLang="ja-JP" dirty="0"/>
              <a:t>Actual feedbacks from listeners’ perspective are needed to see if these factors really hamper the patients’ ability to convey emotions.</a:t>
            </a:r>
          </a:p>
          <a:p>
            <a:pPr>
              <a:spcAft>
                <a:spcPts val="600"/>
              </a:spcAft>
            </a:pPr>
            <a:r>
              <a:rPr lang="en-US" altLang="ja-JP" dirty="0"/>
              <a:t>Materials designed for this experiment cannot fully represent actual daily-life usage of emotional speech.</a:t>
            </a:r>
          </a:p>
          <a:p>
            <a:pPr lvl="1">
              <a:spcAft>
                <a:spcPts val="600"/>
              </a:spcAft>
            </a:pPr>
            <a:r>
              <a:rPr lang="en-US" altLang="ja-JP" dirty="0"/>
              <a:t>Participants unconsciously switching between dialect and Mandarin when they perform reading tasks.</a:t>
            </a:r>
          </a:p>
          <a:p>
            <a:pPr lvl="2">
              <a:spcAft>
                <a:spcPts val="600"/>
              </a:spcAft>
            </a:pPr>
            <a:endParaRPr kumimoji="1" lang="en-US" altLang="ja-JP" dirty="0"/>
          </a:p>
          <a:p>
            <a:pPr lvl="2">
              <a:spcAft>
                <a:spcPts val="600"/>
              </a:spcAft>
            </a:pPr>
            <a:endParaRPr kumimoji="1" lang="ja-JP" altLang="en-US" dirty="0"/>
          </a:p>
        </p:txBody>
      </p:sp>
    </p:spTree>
    <p:extLst>
      <p:ext uri="{BB962C8B-B14F-4D97-AF65-F5344CB8AC3E}">
        <p14:creationId xmlns:p14="http://schemas.microsoft.com/office/powerpoint/2010/main" val="58891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A6D431-11B3-59F3-B2AA-1DD2466C9A27}"/>
              </a:ext>
            </a:extLst>
          </p:cNvPr>
          <p:cNvSpPr>
            <a:spLocks noGrp="1"/>
          </p:cNvSpPr>
          <p:nvPr>
            <p:ph type="title"/>
          </p:nvPr>
        </p:nvSpPr>
        <p:spPr/>
        <p:txBody>
          <a:bodyPr/>
          <a:lstStyle/>
          <a:p>
            <a:r>
              <a:rPr kumimoji="1" lang="en-US" altLang="ja-JP" dirty="0"/>
              <a:t>Conclusion</a:t>
            </a:r>
            <a:endParaRPr kumimoji="1" lang="ja-JP" altLang="en-US" dirty="0"/>
          </a:p>
        </p:txBody>
      </p:sp>
      <p:sp>
        <p:nvSpPr>
          <p:cNvPr id="3" name="内容占位符 2">
            <a:extLst>
              <a:ext uri="{FF2B5EF4-FFF2-40B4-BE49-F238E27FC236}">
                <a16:creationId xmlns:a16="http://schemas.microsoft.com/office/drawing/2014/main" id="{6AD61DB2-C98E-89FE-BA41-275EF81607EE}"/>
              </a:ext>
            </a:extLst>
          </p:cNvPr>
          <p:cNvSpPr>
            <a:spLocks noGrp="1"/>
          </p:cNvSpPr>
          <p:nvPr>
            <p:ph idx="1"/>
          </p:nvPr>
        </p:nvSpPr>
        <p:spPr/>
        <p:txBody>
          <a:bodyPr/>
          <a:lstStyle/>
          <a:p>
            <a:pPr>
              <a:spcAft>
                <a:spcPts val="600"/>
              </a:spcAft>
            </a:pPr>
            <a:r>
              <a:rPr lang="en-GB" altLang="ja-JP" dirty="0"/>
              <a:t>We found evidence in:</a:t>
            </a:r>
          </a:p>
          <a:p>
            <a:pPr lvl="1">
              <a:spcAft>
                <a:spcPts val="600"/>
              </a:spcAft>
            </a:pPr>
            <a:r>
              <a:rPr lang="en-US" altLang="ja-JP" dirty="0"/>
              <a:t>Both </a:t>
            </a:r>
            <a:r>
              <a:rPr lang="en-US" altLang="ja-JP" b="1" dirty="0"/>
              <a:t>pitch contour </a:t>
            </a:r>
            <a:r>
              <a:rPr lang="en-US" altLang="ja-JP" dirty="0"/>
              <a:t>and </a:t>
            </a:r>
            <a:r>
              <a:rPr lang="en-US" altLang="ja-JP" b="1" dirty="0"/>
              <a:t>speech rate </a:t>
            </a:r>
            <a:r>
              <a:rPr lang="en-US" altLang="ja-JP" dirty="0"/>
              <a:t>showing PD patients do have different emotional prosodic features compared to HC speakers.</a:t>
            </a:r>
          </a:p>
          <a:p>
            <a:pPr>
              <a:spcAft>
                <a:spcPts val="600"/>
              </a:spcAft>
            </a:pPr>
            <a:r>
              <a:rPr lang="en-US" altLang="ja-JP" dirty="0"/>
              <a:t>Such features might have been the cause for communicative impairments for the PD patients, and can also serve as a kind of evidence in diagnosing the disease from an acoustic perspective.</a:t>
            </a:r>
          </a:p>
          <a:p>
            <a:pPr>
              <a:spcAft>
                <a:spcPts val="600"/>
              </a:spcAft>
            </a:pPr>
            <a:r>
              <a:rPr lang="en-US" altLang="ja-JP" dirty="0"/>
              <a:t>Studies on much bigger scales are needed in order to get more clear and accurate evidence.</a:t>
            </a:r>
            <a:endParaRPr lang="ja-JP" altLang="en-US" dirty="0"/>
          </a:p>
        </p:txBody>
      </p:sp>
    </p:spTree>
    <p:extLst>
      <p:ext uri="{BB962C8B-B14F-4D97-AF65-F5344CB8AC3E}">
        <p14:creationId xmlns:p14="http://schemas.microsoft.com/office/powerpoint/2010/main" val="300858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CA226-64B3-5FB2-AF5C-8996CFA484DD}"/>
              </a:ext>
            </a:extLst>
          </p:cNvPr>
          <p:cNvSpPr>
            <a:spLocks noGrp="1"/>
          </p:cNvSpPr>
          <p:nvPr>
            <p:ph type="title"/>
          </p:nvPr>
        </p:nvSpPr>
        <p:spPr/>
        <p:txBody>
          <a:bodyPr/>
          <a:lstStyle/>
          <a:p>
            <a:r>
              <a:rPr kumimoji="1" lang="en-US" altLang="ja-JP" dirty="0"/>
              <a:t>Acknowledgements</a:t>
            </a:r>
            <a:endParaRPr kumimoji="1" lang="ja-JP" altLang="en-US" dirty="0"/>
          </a:p>
        </p:txBody>
      </p:sp>
      <p:sp>
        <p:nvSpPr>
          <p:cNvPr id="3" name="内容占位符 2">
            <a:extLst>
              <a:ext uri="{FF2B5EF4-FFF2-40B4-BE49-F238E27FC236}">
                <a16:creationId xmlns:a16="http://schemas.microsoft.com/office/drawing/2014/main" id="{2D7F1FF8-A6D3-9E9E-FE0F-3425D7B6DB4F}"/>
              </a:ext>
            </a:extLst>
          </p:cNvPr>
          <p:cNvSpPr>
            <a:spLocks noGrp="1"/>
          </p:cNvSpPr>
          <p:nvPr>
            <p:ph idx="1"/>
          </p:nvPr>
        </p:nvSpPr>
        <p:spPr/>
        <p:txBody>
          <a:bodyPr>
            <a:normAutofit/>
          </a:bodyPr>
          <a:lstStyle/>
          <a:p>
            <a:pPr>
              <a:lnSpc>
                <a:spcPct val="100000"/>
              </a:lnSpc>
            </a:pPr>
            <a:r>
              <a:rPr lang="en-US" altLang="ja-JP" dirty="0"/>
              <a:t>This research is supported by Beijing Language and Culture University with the Undergraduate Innovation and Entrepreneurship Project (X202210032030). </a:t>
            </a:r>
          </a:p>
          <a:p>
            <a:pPr>
              <a:lnSpc>
                <a:spcPct val="100000"/>
              </a:lnSpc>
            </a:pPr>
            <a:r>
              <a:rPr lang="en-US" altLang="ja-JP" dirty="0"/>
              <a:t>The research was carried out with the help of a group of people:</a:t>
            </a:r>
          </a:p>
          <a:p>
            <a:pPr lvl="1">
              <a:lnSpc>
                <a:spcPct val="100000"/>
              </a:lnSpc>
            </a:pPr>
            <a:r>
              <a:rPr lang="en-US" altLang="ja-JP" dirty="0"/>
              <a:t>My supervisor, Dr. Feng Ye from Dept. of Linguistics, BLCU.</a:t>
            </a:r>
          </a:p>
          <a:p>
            <a:pPr lvl="1">
              <a:lnSpc>
                <a:spcPct val="100000"/>
              </a:lnSpc>
            </a:pPr>
            <a:r>
              <a:rPr lang="en-US" altLang="ja-JP" dirty="0"/>
              <a:t>Fellow teammates Ma Yue and Zhao </a:t>
            </a:r>
            <a:r>
              <a:rPr lang="en-US" altLang="ja-JP" dirty="0" err="1"/>
              <a:t>Hansijia</a:t>
            </a:r>
            <a:r>
              <a:rPr lang="en-US" altLang="ja-JP" dirty="0"/>
              <a:t>; </a:t>
            </a:r>
          </a:p>
          <a:p>
            <a:pPr lvl="1">
              <a:lnSpc>
                <a:spcPct val="100000"/>
              </a:lnSpc>
            </a:pPr>
            <a:r>
              <a:rPr lang="en-US" altLang="ja-JP" dirty="0"/>
              <a:t>Chief Physician Li </a:t>
            </a:r>
            <a:r>
              <a:rPr lang="en-US" altLang="ja-JP" dirty="0" err="1"/>
              <a:t>Xiaohong</a:t>
            </a:r>
            <a:r>
              <a:rPr lang="en-US" altLang="ja-JP" dirty="0"/>
              <a:t> with her fellow postgrads Chen Liling and Huo Yuan from Department of Neurology, Dalian Municipal Friendship Hospital.</a:t>
            </a:r>
          </a:p>
          <a:p>
            <a:pPr lvl="1">
              <a:lnSpc>
                <a:spcPct val="100000"/>
              </a:lnSpc>
            </a:pPr>
            <a:r>
              <a:rPr lang="en-US" altLang="ja-JP" dirty="0"/>
              <a:t>All participants who cooperated with the research.</a:t>
            </a:r>
          </a:p>
        </p:txBody>
      </p:sp>
    </p:spTree>
    <p:extLst>
      <p:ext uri="{BB962C8B-B14F-4D97-AF65-F5344CB8AC3E}">
        <p14:creationId xmlns:p14="http://schemas.microsoft.com/office/powerpoint/2010/main" val="433771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D5F04B-CC68-8082-A15C-867F8837FC7F}"/>
              </a:ext>
            </a:extLst>
          </p:cNvPr>
          <p:cNvSpPr>
            <a:spLocks noGrp="1"/>
          </p:cNvSpPr>
          <p:nvPr>
            <p:ph type="title"/>
          </p:nvPr>
        </p:nvSpPr>
        <p:spPr/>
        <p:txBody>
          <a:bodyPr/>
          <a:lstStyle/>
          <a:p>
            <a:endParaRPr kumimoji="1" lang="ja-JP" altLang="en-US"/>
          </a:p>
        </p:txBody>
      </p:sp>
      <p:pic>
        <p:nvPicPr>
          <p:cNvPr id="5" name="内容占位符 4">
            <a:extLst>
              <a:ext uri="{FF2B5EF4-FFF2-40B4-BE49-F238E27FC236}">
                <a16:creationId xmlns:a16="http://schemas.microsoft.com/office/drawing/2014/main" id="{96D75F63-46DA-19BA-1070-7ECA110BD0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6732" y="480535"/>
            <a:ext cx="10118535" cy="5668818"/>
          </a:xfrm>
        </p:spPr>
      </p:pic>
    </p:spTree>
    <p:extLst>
      <p:ext uri="{BB962C8B-B14F-4D97-AF65-F5344CB8AC3E}">
        <p14:creationId xmlns:p14="http://schemas.microsoft.com/office/powerpoint/2010/main" val="1873713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D26DB8-EF40-3CAB-08BA-693F48868918}"/>
              </a:ext>
            </a:extLst>
          </p:cNvPr>
          <p:cNvSpPr>
            <a:spLocks noGrp="1"/>
          </p:cNvSpPr>
          <p:nvPr>
            <p:ph type="title"/>
          </p:nvPr>
        </p:nvSpPr>
        <p:spPr/>
        <p:txBody>
          <a:bodyPr/>
          <a:lstStyle/>
          <a:p>
            <a:endParaRPr kumimoji="1" lang="ja-JP" altLang="en-US"/>
          </a:p>
        </p:txBody>
      </p:sp>
      <p:pic>
        <p:nvPicPr>
          <p:cNvPr id="5" name="内容占位符 4">
            <a:extLst>
              <a:ext uri="{FF2B5EF4-FFF2-40B4-BE49-F238E27FC236}">
                <a16:creationId xmlns:a16="http://schemas.microsoft.com/office/drawing/2014/main" id="{6C94CD54-CE99-7E7C-18C7-4EF31D9CCB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45235" y="283791"/>
            <a:ext cx="6301529" cy="5883957"/>
          </a:xfrm>
        </p:spPr>
      </p:pic>
    </p:spTree>
    <p:extLst>
      <p:ext uri="{BB962C8B-B14F-4D97-AF65-F5344CB8AC3E}">
        <p14:creationId xmlns:p14="http://schemas.microsoft.com/office/powerpoint/2010/main" val="2873561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081FF5-85E4-7A95-4A10-2A536597CC4F}"/>
              </a:ext>
            </a:extLst>
          </p:cNvPr>
          <p:cNvSpPr>
            <a:spLocks noGrp="1"/>
          </p:cNvSpPr>
          <p:nvPr>
            <p:ph type="title"/>
          </p:nvPr>
        </p:nvSpPr>
        <p:spPr/>
        <p:txBody>
          <a:bodyPr/>
          <a:lstStyle/>
          <a:p>
            <a:endParaRPr kumimoji="1" lang="ja-JP" altLang="en-US"/>
          </a:p>
        </p:txBody>
      </p:sp>
      <p:sp>
        <p:nvSpPr>
          <p:cNvPr id="3" name="内容占位符 2">
            <a:extLst>
              <a:ext uri="{FF2B5EF4-FFF2-40B4-BE49-F238E27FC236}">
                <a16:creationId xmlns:a16="http://schemas.microsoft.com/office/drawing/2014/main" id="{99CA5B14-392F-395C-348D-87E7F7DCCF4D}"/>
              </a:ext>
            </a:extLst>
          </p:cNvPr>
          <p:cNvSpPr>
            <a:spLocks noGrp="1"/>
          </p:cNvSpPr>
          <p:nvPr>
            <p:ph idx="1"/>
          </p:nvPr>
        </p:nvSpPr>
        <p:spPr/>
        <p:txBody>
          <a:bodyPr/>
          <a:lstStyle/>
          <a:p>
            <a:endParaRPr kumimoji="1" lang="ja-JP" altLang="en-US"/>
          </a:p>
        </p:txBody>
      </p:sp>
      <p:pic>
        <p:nvPicPr>
          <p:cNvPr id="5" name="图片 4">
            <a:extLst>
              <a:ext uri="{FF2B5EF4-FFF2-40B4-BE49-F238E27FC236}">
                <a16:creationId xmlns:a16="http://schemas.microsoft.com/office/drawing/2014/main" id="{DD72F7AC-8093-CE97-79CD-78DDADE6D305}"/>
              </a:ext>
            </a:extLst>
          </p:cNvPr>
          <p:cNvPicPr>
            <a:picLocks noChangeAspect="1"/>
          </p:cNvPicPr>
          <p:nvPr/>
        </p:nvPicPr>
        <p:blipFill>
          <a:blip r:embed="rId2"/>
          <a:stretch>
            <a:fillRect/>
          </a:stretch>
        </p:blipFill>
        <p:spPr>
          <a:xfrm>
            <a:off x="697955" y="0"/>
            <a:ext cx="10796090" cy="6858000"/>
          </a:xfrm>
          <a:prstGeom prst="rect">
            <a:avLst/>
          </a:prstGeom>
        </p:spPr>
      </p:pic>
    </p:spTree>
    <p:extLst>
      <p:ext uri="{BB962C8B-B14F-4D97-AF65-F5344CB8AC3E}">
        <p14:creationId xmlns:p14="http://schemas.microsoft.com/office/powerpoint/2010/main" val="3251337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D243FE-C61E-13FD-0DFF-B6FE78EB6744}"/>
              </a:ext>
            </a:extLst>
          </p:cNvPr>
          <p:cNvSpPr>
            <a:spLocks noGrp="1"/>
          </p:cNvSpPr>
          <p:nvPr>
            <p:ph type="title"/>
          </p:nvPr>
        </p:nvSpPr>
        <p:spPr/>
        <p:txBody>
          <a:bodyPr/>
          <a:lstStyle/>
          <a:p>
            <a:endParaRPr kumimoji="1" lang="ja-JP" altLang="en-US" dirty="0"/>
          </a:p>
        </p:txBody>
      </p:sp>
      <p:pic>
        <p:nvPicPr>
          <p:cNvPr id="5" name="内容占位符 4">
            <a:extLst>
              <a:ext uri="{FF2B5EF4-FFF2-40B4-BE49-F238E27FC236}">
                <a16:creationId xmlns:a16="http://schemas.microsoft.com/office/drawing/2014/main" id="{41666249-9A31-771E-9AEB-11F888920B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4953" y="1171169"/>
            <a:ext cx="6842094" cy="2781185"/>
          </a:xfrm>
        </p:spPr>
      </p:pic>
      <p:sp>
        <p:nvSpPr>
          <p:cNvPr id="11" name="Rectangle 5">
            <a:extLst>
              <a:ext uri="{FF2B5EF4-FFF2-40B4-BE49-F238E27FC236}">
                <a16:creationId xmlns:a16="http://schemas.microsoft.com/office/drawing/2014/main" id="{38DDFCA4-2F4C-CBB1-392F-7AF16D5267D0}"/>
              </a:ext>
            </a:extLst>
          </p:cNvPr>
          <p:cNvSpPr>
            <a:spLocks noChangeArrowheads="1"/>
          </p:cNvSpPr>
          <p:nvPr/>
        </p:nvSpPr>
        <p:spPr bwMode="auto">
          <a:xfrm>
            <a:off x="698625" y="4707769"/>
            <a:ext cx="10794749"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2800" b="0" i="0" u="none" strike="noStrike" cap="none" normalizeH="0" baseline="0" dirty="0">
                <a:ln>
                  <a:noFill/>
                </a:ln>
                <a:solidFill>
                  <a:schemeClr val="tx1"/>
                </a:solidFill>
                <a:effectLst/>
              </a:rPr>
              <a:t>"Th</a:t>
            </a:r>
            <a:r>
              <a:rPr kumimoji="0" lang="en-US" altLang="ja-JP" sz="2800" b="0" i="0" u="none" strike="noStrike" cap="none" normalizeH="0" baseline="0" dirty="0">
                <a:ln>
                  <a:noFill/>
                </a:ln>
                <a:solidFill>
                  <a:schemeClr val="tx1"/>
                </a:solidFill>
                <a:effectLst/>
              </a:rPr>
              <a:t>is</a:t>
            </a:r>
            <a:r>
              <a:rPr kumimoji="0" lang="ja-JP" altLang="ja-JP" sz="2800" b="0" i="0" u="none" strike="noStrike" cap="none" normalizeH="0" baseline="0" dirty="0">
                <a:ln>
                  <a:noFill/>
                </a:ln>
                <a:solidFill>
                  <a:schemeClr val="tx1"/>
                </a:solidFill>
                <a:effectLst/>
              </a:rPr>
              <a:t> open letter is hollow and devoid of substance, likely solidifying the determination of the university to dismantle the linguistics program."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310CC528-B1C5-B6B5-A5EE-F10CCA59D519}"/>
              </a:ext>
            </a:extLst>
          </p:cNvPr>
          <p:cNvSpPr>
            <a:spLocks noChangeArrowheads="1"/>
          </p:cNvSpPr>
          <p:nvPr/>
        </p:nvSpPr>
        <p:spPr bwMode="auto">
          <a:xfrm>
            <a:off x="1131682" y="1503901"/>
            <a:ext cx="85658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ja-JP" altLang="ja-JP" sz="1800" b="0" i="0" u="none" strike="noStrike" cap="none" normalizeH="0" baseline="0">
                <a:ln>
                  <a:noFill/>
                </a:ln>
                <a:solidFill>
                  <a:srgbClr val="E8E6E3"/>
                </a:solidFill>
                <a:effectLst/>
                <a:latin typeface="Arial" panose="020B0604020202020204" pitchFamily="34" charset="0"/>
                <a:ea typeface="Söhne"/>
              </a:rPr>
            </a:br>
            <a:endParaRPr kumimoji="0" lang="ja-JP" altLang="ja-JP"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083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33140-AC80-EA34-A6CF-52D401915AA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Introduction</a:t>
            </a:r>
            <a:endParaRPr kumimoji="1" lang="ja-JP"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9552A6-593D-0931-DD0E-08B486FD2C3A}"/>
              </a:ext>
            </a:extLst>
          </p:cNvPr>
          <p:cNvSpPr>
            <a:spLocks noGrp="1"/>
          </p:cNvSpPr>
          <p:nvPr>
            <p:ph idx="1"/>
          </p:nvPr>
        </p:nvSpPr>
        <p:spPr/>
        <p:txBody>
          <a:bodyPr>
            <a:normAutofit/>
          </a:bodyPr>
          <a:lstStyle/>
          <a:p>
            <a:pPr>
              <a:spcAft>
                <a:spcPts val="600"/>
              </a:spcAft>
            </a:pPr>
            <a:r>
              <a:rPr lang="en-US" altLang="ja-JP" dirty="0">
                <a:latin typeface="Times New Roman" panose="02020603050405020304" pitchFamily="18" charset="0"/>
                <a:cs typeface="Times New Roman" panose="02020603050405020304" pitchFamily="18" charset="0"/>
              </a:rPr>
              <a:t>These features all come with </a:t>
            </a:r>
            <a:r>
              <a:rPr lang="en-US" altLang="ja-JP" b="1" dirty="0">
                <a:latin typeface="Times New Roman" panose="02020603050405020304" pitchFamily="18" charset="0"/>
                <a:cs typeface="Times New Roman" panose="02020603050405020304" pitchFamily="18" charset="0"/>
              </a:rPr>
              <a:t>contrastive findings</a:t>
            </a:r>
            <a:r>
              <a:rPr lang="en-US" altLang="ja-JP" dirty="0">
                <a:latin typeface="Times New Roman" panose="02020603050405020304" pitchFamily="18" charset="0"/>
                <a:cs typeface="Times New Roman" panose="02020603050405020304" pitchFamily="18" charset="0"/>
              </a:rPr>
              <a:t>.</a:t>
            </a:r>
          </a:p>
          <a:p>
            <a:pPr lvl="1">
              <a:spcAft>
                <a:spcPts val="600"/>
              </a:spcAft>
            </a:pPr>
            <a:r>
              <a:rPr lang="en-US" altLang="ja-JP" dirty="0">
                <a:latin typeface="Times New Roman" panose="02020603050405020304" pitchFamily="18" charset="0"/>
                <a:cs typeface="Times New Roman" panose="02020603050405020304" pitchFamily="18" charset="0"/>
              </a:rPr>
              <a:t>A significant higher mean fundamental frequency, with lower range and variation compared to healthy comparisons </a:t>
            </a:r>
            <a:r>
              <a:rPr lang="en-GB" altLang="ja-JP" dirty="0">
                <a:latin typeface="Times New Roman" panose="02020603050405020304" pitchFamily="18" charset="0"/>
                <a:cs typeface="Times New Roman" panose="02020603050405020304" pitchFamily="18" charset="0"/>
              </a:rPr>
              <a:t>(Canter, 1963</a:t>
            </a:r>
            <a:r>
              <a:rPr lang="en-US" altLang="ja-JP"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2">
              <a:spcAft>
                <a:spcPts val="600"/>
              </a:spcAft>
            </a:pPr>
            <a:r>
              <a:rPr lang="en-US" altLang="ja-JP" b="1" dirty="0"/>
              <a:t>Not observed in Fan (2018).</a:t>
            </a:r>
          </a:p>
          <a:p>
            <a:pPr lvl="1">
              <a:spcAft>
                <a:spcPts val="600"/>
              </a:spcAft>
            </a:pPr>
            <a:r>
              <a:rPr lang="en-US" altLang="ja-JP" dirty="0"/>
              <a:t>Higher speech rate and propensity of acceleration (</a:t>
            </a:r>
            <a:r>
              <a:rPr lang="en-GB" altLang="ja-JP" dirty="0"/>
              <a:t>Schlegel, 2008). </a:t>
            </a:r>
          </a:p>
          <a:p>
            <a:pPr lvl="2">
              <a:spcAft>
                <a:spcPts val="600"/>
              </a:spcAft>
            </a:pPr>
            <a:r>
              <a:rPr lang="en-US" altLang="ja-JP" b="1" dirty="0"/>
              <a:t>A significantly lower syllable rate compared to the normal comparisons (</a:t>
            </a:r>
            <a:r>
              <a:rPr lang="en-GB" altLang="ja-JP" b="1" dirty="0" err="1"/>
              <a:t>Chenausky</a:t>
            </a:r>
            <a:r>
              <a:rPr lang="en-GB" altLang="ja-JP" b="1" dirty="0"/>
              <a:t> et al., 2011).</a:t>
            </a:r>
          </a:p>
          <a:p>
            <a:pPr lvl="2">
              <a:spcAft>
                <a:spcPts val="600"/>
              </a:spcAft>
            </a:pPr>
            <a:endParaRPr lang="en-US" altLang="ja-JP" dirty="0"/>
          </a:p>
          <a:p>
            <a:pPr>
              <a:spcAft>
                <a:spcPts val="600"/>
              </a:spcAft>
            </a:pPr>
            <a:r>
              <a:rPr lang="en-US" altLang="ja-JP" sz="2400" dirty="0"/>
              <a:t>High inter-subject variability in PD patients (Flint et al., 1992) </a:t>
            </a:r>
          </a:p>
          <a:p>
            <a:pPr>
              <a:spcAft>
                <a:spcPts val="600"/>
              </a:spcAft>
            </a:pPr>
            <a:r>
              <a:rPr lang="en-US" altLang="ja-JP" sz="2400" dirty="0"/>
              <a:t>Different speech tasks and materials (Fan, 2017).</a:t>
            </a:r>
            <a:endParaRPr lang="ja-JP"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901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33140-AC80-EA34-A6CF-52D401915AA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Introduction</a:t>
            </a:r>
            <a:endParaRPr kumimoji="1" lang="ja-JP"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9552A6-593D-0931-DD0E-08B486FD2C3A}"/>
              </a:ext>
            </a:extLst>
          </p:cNvPr>
          <p:cNvSpPr>
            <a:spLocks noGrp="1"/>
          </p:cNvSpPr>
          <p:nvPr>
            <p:ph idx="1"/>
          </p:nvPr>
        </p:nvSpPr>
        <p:spPr/>
        <p:txBody>
          <a:bodyPr/>
          <a:lstStyle/>
          <a:p>
            <a:pPr>
              <a:spcAft>
                <a:spcPts val="600"/>
              </a:spcAft>
            </a:pPr>
            <a:r>
              <a:rPr lang="en-US" altLang="ja-JP" dirty="0"/>
              <a:t>Consequences of dyprosody in PD speakers</a:t>
            </a:r>
          </a:p>
          <a:p>
            <a:pPr lvl="1">
              <a:spcAft>
                <a:spcPts val="600"/>
              </a:spcAft>
            </a:pPr>
            <a:r>
              <a:rPr lang="en-US" altLang="ja-JP" dirty="0"/>
              <a:t>Affected ability to convey specific affective or linguistic meanings in their speech brought impairment in social and affective interactions </a:t>
            </a:r>
            <a:r>
              <a:rPr lang="en-GB" altLang="ja-JP" dirty="0"/>
              <a:t>(McNamara &amp; </a:t>
            </a:r>
            <a:r>
              <a:rPr lang="en-GB" altLang="ja-JP" dirty="0" err="1"/>
              <a:t>Durso</a:t>
            </a:r>
            <a:r>
              <a:rPr lang="en-GB" altLang="ja-JP" dirty="0"/>
              <a:t>, 2003).</a:t>
            </a:r>
          </a:p>
          <a:p>
            <a:pPr lvl="1">
              <a:spcAft>
                <a:spcPts val="600"/>
              </a:spcAft>
            </a:pPr>
            <a:r>
              <a:rPr lang="en-US" altLang="ja-JP" dirty="0"/>
              <a:t>Emotional speech were poorly sounded from listeners’ perspective (</a:t>
            </a:r>
            <a:r>
              <a:rPr lang="en-US" altLang="ja-JP" dirty="0" err="1"/>
              <a:t>Cheang</a:t>
            </a:r>
            <a:r>
              <a:rPr lang="en-US" altLang="ja-JP" dirty="0"/>
              <a:t> &amp; Pell 2006).</a:t>
            </a:r>
          </a:p>
          <a:p>
            <a:pPr lvl="1">
              <a:spcAft>
                <a:spcPts val="600"/>
              </a:spcAft>
            </a:pPr>
            <a:endParaRPr lang="en-US" altLang="ja-JP" dirty="0"/>
          </a:p>
          <a:p>
            <a:pPr>
              <a:spcAft>
                <a:spcPts val="600"/>
              </a:spcAft>
            </a:pPr>
            <a:r>
              <a:rPr lang="en-US" altLang="ja-JP" sz="2400" dirty="0"/>
              <a:t>Little evidence suggesting the relationship between impairment in affective prosody production and aging</a:t>
            </a:r>
            <a:r>
              <a:rPr lang="en-GB" altLang="ja-JP" sz="2400" dirty="0"/>
              <a:t> (</a:t>
            </a:r>
            <a:r>
              <a:rPr lang="en-GB" altLang="ja-JP" sz="2400" dirty="0" err="1"/>
              <a:t>Orbelo</a:t>
            </a:r>
            <a:r>
              <a:rPr lang="en-GB" altLang="ja-JP" sz="2400" dirty="0"/>
              <a:t> et al. 2003).</a:t>
            </a:r>
          </a:p>
        </p:txBody>
      </p:sp>
    </p:spTree>
    <p:extLst>
      <p:ext uri="{BB962C8B-B14F-4D97-AF65-F5344CB8AC3E}">
        <p14:creationId xmlns:p14="http://schemas.microsoft.com/office/powerpoint/2010/main" val="2255096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33140-AC80-EA34-A6CF-52D401915AA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Introduction</a:t>
            </a:r>
            <a:endParaRPr kumimoji="1" lang="ja-JP"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9552A6-593D-0931-DD0E-08B486FD2C3A}"/>
              </a:ext>
            </a:extLst>
          </p:cNvPr>
          <p:cNvSpPr>
            <a:spLocks noGrp="1"/>
          </p:cNvSpPr>
          <p:nvPr>
            <p:ph idx="1"/>
          </p:nvPr>
        </p:nvSpPr>
        <p:spPr/>
        <p:txBody>
          <a:bodyPr/>
          <a:lstStyle/>
          <a:p>
            <a:pPr>
              <a:spcAft>
                <a:spcPts val="600"/>
              </a:spcAft>
            </a:pPr>
            <a:r>
              <a:rPr lang="en-US" altLang="ja-JP" dirty="0"/>
              <a:t>Studies on prosodic features of Chinese PD speakers</a:t>
            </a:r>
          </a:p>
          <a:p>
            <a:pPr lvl="1">
              <a:spcAft>
                <a:spcPts val="600"/>
              </a:spcAft>
            </a:pPr>
            <a:r>
              <a:rPr lang="en-US" altLang="ja-JP" dirty="0"/>
              <a:t>More complicated compared to those on American and European speakers since Chinese is a tonal language.</a:t>
            </a:r>
          </a:p>
          <a:p>
            <a:pPr lvl="1">
              <a:spcAft>
                <a:spcPts val="600"/>
              </a:spcAft>
            </a:pPr>
            <a:endParaRPr lang="en-US" altLang="ja-JP" dirty="0"/>
          </a:p>
          <a:p>
            <a:pPr>
              <a:spcAft>
                <a:spcPts val="600"/>
              </a:spcAft>
            </a:pPr>
            <a:r>
              <a:rPr lang="en-GB" altLang="ja-JP" dirty="0"/>
              <a:t>Previous findings</a:t>
            </a:r>
          </a:p>
          <a:p>
            <a:pPr lvl="1">
              <a:spcAft>
                <a:spcPts val="600"/>
              </a:spcAft>
            </a:pPr>
            <a:r>
              <a:rPr lang="en-US" altLang="ja-JP" dirty="0"/>
              <a:t>Decreases in pitch range and higher speech rates (Fan, 2017).</a:t>
            </a:r>
          </a:p>
          <a:p>
            <a:pPr lvl="1">
              <a:spcAft>
                <a:spcPts val="600"/>
              </a:spcAft>
            </a:pPr>
            <a:r>
              <a:rPr lang="en-US" altLang="ja-JP" dirty="0"/>
              <a:t>Having problems producing questioning intonations (Jian, 2019).</a:t>
            </a:r>
          </a:p>
          <a:p>
            <a:pPr>
              <a:spcAft>
                <a:spcPts val="600"/>
              </a:spcAft>
            </a:pPr>
            <a:endParaRPr lang="en-US" altLang="ja-JP" dirty="0"/>
          </a:p>
          <a:p>
            <a:pPr lvl="1">
              <a:spcAft>
                <a:spcPts val="600"/>
              </a:spcAft>
            </a:pPr>
            <a:endParaRPr lang="en-US" altLang="ja-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9188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33140-AC80-EA34-A6CF-52D401915AA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Research Aim</a:t>
            </a:r>
            <a:endParaRPr kumimoji="1" lang="ja-JP"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9552A6-593D-0931-DD0E-08B486FD2C3A}"/>
              </a:ext>
            </a:extLst>
          </p:cNvPr>
          <p:cNvSpPr>
            <a:spLocks noGrp="1"/>
          </p:cNvSpPr>
          <p:nvPr>
            <p:ph idx="1"/>
          </p:nvPr>
        </p:nvSpPr>
        <p:spPr/>
        <p:txBody>
          <a:bodyPr/>
          <a:lstStyle/>
          <a:p>
            <a:pPr>
              <a:spcAft>
                <a:spcPts val="600"/>
              </a:spcAft>
            </a:pPr>
            <a:r>
              <a:rPr lang="en-US" altLang="ja-JP" dirty="0"/>
              <a:t>The current study collects the proverbial sound of Chinese PD speakers in different emotional contexts. </a:t>
            </a:r>
          </a:p>
          <a:p>
            <a:pPr>
              <a:spcAft>
                <a:spcPts val="600"/>
              </a:spcAft>
            </a:pPr>
            <a:r>
              <a:rPr lang="en-US" altLang="ja-JP" dirty="0"/>
              <a:t>By comparing with healthy speakers, we take a closer look on the prosodic features of the speech of Chinese PD speakers.</a:t>
            </a:r>
          </a:p>
          <a:p>
            <a:pPr lvl="1">
              <a:spcAft>
                <a:spcPts val="600"/>
              </a:spcAft>
            </a:pPr>
            <a:r>
              <a:rPr lang="en-US" altLang="ja-JP" dirty="0"/>
              <a:t> This might be indicated through different pitch range or varied speech rate (time duration of length-controlled speech).</a:t>
            </a:r>
          </a:p>
          <a:p>
            <a:pPr lvl="2">
              <a:spcAft>
                <a:spcPts val="600"/>
              </a:spcAft>
            </a:pPr>
            <a:endParaRPr lang="en-US" altLang="ja-JP"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578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33140-AC80-EA34-A6CF-52D401915AA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Methods</a:t>
            </a:r>
            <a:endParaRPr kumimoji="1" lang="ja-JP"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9552A6-593D-0931-DD0E-08B486FD2C3A}"/>
              </a:ext>
            </a:extLst>
          </p:cNvPr>
          <p:cNvSpPr>
            <a:spLocks noGrp="1"/>
          </p:cNvSpPr>
          <p:nvPr>
            <p:ph idx="1"/>
          </p:nvPr>
        </p:nvSpPr>
        <p:spPr/>
        <p:txBody>
          <a:bodyPr/>
          <a:lstStyle/>
          <a:p>
            <a:pPr>
              <a:spcAft>
                <a:spcPts val="600"/>
              </a:spcAft>
            </a:pPr>
            <a:r>
              <a:rPr lang="en-US" altLang="ja-JP" dirty="0"/>
              <a:t>Participants</a:t>
            </a:r>
          </a:p>
          <a:p>
            <a:pPr lvl="1">
              <a:spcAft>
                <a:spcPts val="600"/>
              </a:spcAft>
            </a:pPr>
            <a:r>
              <a:rPr lang="en-US" altLang="ja-JP" dirty="0"/>
              <a:t>15 native Chinese-speaking adults diagnosed with PD and 6 healthy control subjects. </a:t>
            </a:r>
          </a:p>
          <a:p>
            <a:pPr lvl="1">
              <a:spcAft>
                <a:spcPts val="600"/>
              </a:spcAft>
            </a:pPr>
            <a:r>
              <a:rPr lang="en-US" altLang="ja-JP" dirty="0"/>
              <a:t>All participants speak a dialect of Mandarin Chinese (Dalian dialect).</a:t>
            </a:r>
          </a:p>
          <a:p>
            <a:pPr lvl="2">
              <a:spcAft>
                <a:spcPts val="600"/>
              </a:spcAft>
            </a:pPr>
            <a:r>
              <a:rPr lang="en-US" altLang="ja-JP" dirty="0"/>
              <a:t>The PD speakers were marked an above-zero score in the 3.1 section of UPDRS scale, showing that they all have language impairment in a certain degree. </a:t>
            </a:r>
          </a:p>
          <a:p>
            <a:pPr lvl="2">
              <a:spcAft>
                <a:spcPts val="600"/>
              </a:spcAft>
            </a:pPr>
            <a:r>
              <a:rPr lang="en-US" altLang="ja-JP" dirty="0"/>
              <a:t>They have not undergone any kind of language therapy and have not been notified with cognition impairment.</a:t>
            </a:r>
          </a:p>
          <a:p>
            <a:pPr lvl="2">
              <a:spcAft>
                <a:spcPts val="600"/>
              </a:spcAft>
            </a:pPr>
            <a:r>
              <a:rPr lang="en-US" altLang="ja-JP" dirty="0"/>
              <a:t>The HC group consisted of 3 male and 3 female speakers that do not have articulation disorder.</a:t>
            </a:r>
            <a:endParaRPr lang="en-US" altLang="ja-JP"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76886A5-4293-7250-E1B9-D98421600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806" y="5678617"/>
            <a:ext cx="5157232" cy="1179383"/>
          </a:xfrm>
          <a:prstGeom prst="rect">
            <a:avLst/>
          </a:prstGeom>
        </p:spPr>
      </p:pic>
    </p:spTree>
    <p:extLst>
      <p:ext uri="{BB962C8B-B14F-4D97-AF65-F5344CB8AC3E}">
        <p14:creationId xmlns:p14="http://schemas.microsoft.com/office/powerpoint/2010/main" val="91734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33140-AC80-EA34-A6CF-52D401915AA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Methods</a:t>
            </a:r>
            <a:endParaRPr kumimoji="1" lang="ja-JP"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9552A6-593D-0931-DD0E-08B486FD2C3A}"/>
              </a:ext>
            </a:extLst>
          </p:cNvPr>
          <p:cNvSpPr>
            <a:spLocks noGrp="1"/>
          </p:cNvSpPr>
          <p:nvPr>
            <p:ph idx="1"/>
          </p:nvPr>
        </p:nvSpPr>
        <p:spPr/>
        <p:txBody>
          <a:bodyPr/>
          <a:lstStyle/>
          <a:p>
            <a:pPr>
              <a:spcAft>
                <a:spcPts val="600"/>
              </a:spcAft>
            </a:pPr>
            <a:r>
              <a:rPr lang="en-US" altLang="ja-JP" dirty="0" err="1"/>
              <a:t>Meterials</a:t>
            </a:r>
            <a:endParaRPr lang="en-US" altLang="ja-JP" dirty="0"/>
          </a:p>
          <a:p>
            <a:pPr lvl="1">
              <a:spcAft>
                <a:spcPts val="600"/>
              </a:spcAft>
            </a:pPr>
            <a:r>
              <a:rPr lang="en-GB" altLang="ja-JP" dirty="0"/>
              <a:t>Scene inducing tasks </a:t>
            </a:r>
            <a:r>
              <a:rPr lang="ja-JP" altLang="en-US" dirty="0"/>
              <a:t>场景诱导式</a:t>
            </a:r>
            <a:r>
              <a:rPr lang="zh-CN" altLang="en-US" dirty="0"/>
              <a:t> </a:t>
            </a:r>
            <a:r>
              <a:rPr lang="en-GB" altLang="ja-JP" dirty="0"/>
              <a:t>(Zhang &amp; Gu, 2011)</a:t>
            </a:r>
          </a:p>
          <a:p>
            <a:pPr lvl="2">
              <a:spcAft>
                <a:spcPts val="600"/>
              </a:spcAft>
            </a:pPr>
            <a:r>
              <a:rPr lang="en-US" altLang="ja-JP" dirty="0"/>
              <a:t>A balance between naturalness and experiment controllability.</a:t>
            </a:r>
            <a:endParaRPr lang="en-GB" altLang="ja-JP" dirty="0"/>
          </a:p>
          <a:p>
            <a:pPr>
              <a:spcAft>
                <a:spcPts val="600"/>
              </a:spcAft>
            </a:pPr>
            <a:r>
              <a:rPr lang="en-US" altLang="ja-JP" sz="2400" dirty="0"/>
              <a:t>In this study, we took a similar approach by designing three dialogues for each of the six target sentences with 4 distinct affective tones: “angry”, “happy”, and “sad” (“natural” was presented by simply showing the target sentence alone). </a:t>
            </a:r>
          </a:p>
          <a:p>
            <a:pPr lvl="1">
              <a:spcAft>
                <a:spcPts val="600"/>
              </a:spcAft>
            </a:pPr>
            <a:r>
              <a:rPr lang="en-US" altLang="ja-JP" sz="2000" dirty="0"/>
              <a:t>Four emotions that are “widely encountered in everyday use” and “having more obvious tonal threads in phonetic analysis” (You &amp; Liu, 2018).</a:t>
            </a:r>
            <a:endParaRPr lang="en-US" altLang="ja-JP"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54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733140-AC80-EA34-A6CF-52D401915AA3}"/>
              </a:ext>
            </a:extLst>
          </p:cNvPr>
          <p:cNvSpPr>
            <a:spLocks noGrp="1"/>
          </p:cNvSpPr>
          <p:nvPr>
            <p:ph type="title"/>
          </p:nvPr>
        </p:nvSpPr>
        <p:spPr/>
        <p:txBody>
          <a:bodyPr/>
          <a:lstStyle/>
          <a:p>
            <a:r>
              <a:rPr kumimoji="1" lang="en-US" altLang="ja-JP" dirty="0">
                <a:latin typeface="Times New Roman" panose="02020603050405020304" pitchFamily="18" charset="0"/>
                <a:cs typeface="Times New Roman" panose="02020603050405020304" pitchFamily="18" charset="0"/>
              </a:rPr>
              <a:t>Methods</a:t>
            </a:r>
            <a:endParaRPr kumimoji="1" lang="ja-JP"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9552A6-593D-0931-DD0E-08B486FD2C3A}"/>
              </a:ext>
            </a:extLst>
          </p:cNvPr>
          <p:cNvSpPr>
            <a:spLocks noGrp="1"/>
          </p:cNvSpPr>
          <p:nvPr>
            <p:ph idx="1"/>
          </p:nvPr>
        </p:nvSpPr>
        <p:spPr/>
        <p:txBody>
          <a:bodyPr/>
          <a:lstStyle/>
          <a:p>
            <a:pPr>
              <a:spcAft>
                <a:spcPts val="600"/>
              </a:spcAft>
            </a:pPr>
            <a:r>
              <a:rPr lang="en-US" altLang="ja-JP" dirty="0" err="1"/>
              <a:t>Meterials</a:t>
            </a:r>
            <a:endParaRPr lang="en-US" altLang="ja-JP" dirty="0"/>
          </a:p>
          <a:p>
            <a:pPr lvl="1">
              <a:spcAft>
                <a:spcPts val="600"/>
              </a:spcAft>
            </a:pPr>
            <a:r>
              <a:rPr lang="en-US" altLang="ja-JP" dirty="0"/>
              <a:t>The sentences are all made up of seven characters and are semantically neutral in standalone context. </a:t>
            </a:r>
          </a:p>
          <a:p>
            <a:pPr lvl="1">
              <a:spcAft>
                <a:spcPts val="600"/>
              </a:spcAft>
            </a:pPr>
            <a:r>
              <a:rPr lang="en-US" altLang="ja-JP" dirty="0"/>
              <a:t>Two of the sentences have neutral tone characters as the last character and the rest four sentences each comes with a sentence-end character with four tones respectively. </a:t>
            </a:r>
          </a:p>
          <a:p>
            <a:pPr lvl="2">
              <a:spcAft>
                <a:spcPts val="600"/>
              </a:spcAft>
            </a:pPr>
            <a:r>
              <a:rPr lang="en-US" altLang="ja-JP" dirty="0"/>
              <a:t>(Balancing the possible effects on emotional prosody from tone variations.)</a:t>
            </a:r>
            <a:endParaRPr lang="en-US" altLang="ja-JP" dirty="0">
              <a:latin typeface="Times New Roman" panose="02020603050405020304" pitchFamily="18" charset="0"/>
              <a:cs typeface="Times New Roman" panose="02020603050405020304" pitchFamily="18" charset="0"/>
            </a:endParaRPr>
          </a:p>
          <a:p>
            <a:pPr lvl="1">
              <a:spcAft>
                <a:spcPts val="600"/>
              </a:spcAft>
            </a:pPr>
            <a:r>
              <a:rPr lang="en-US" altLang="ja-JP" dirty="0"/>
              <a:t>Pseudo-random order.</a:t>
            </a:r>
          </a:p>
        </p:txBody>
      </p:sp>
    </p:spTree>
    <p:extLst>
      <p:ext uri="{BB962C8B-B14F-4D97-AF65-F5344CB8AC3E}">
        <p14:creationId xmlns:p14="http://schemas.microsoft.com/office/powerpoint/2010/main" val="136920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4112</TotalTime>
  <Words>1485</Words>
  <Application>Microsoft Office PowerPoint</Application>
  <PresentationFormat>宽屏</PresentationFormat>
  <Paragraphs>119</Paragraphs>
  <Slides>26</Slides>
  <Notes>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26</vt:i4>
      </vt:variant>
    </vt:vector>
  </HeadingPairs>
  <TitlesOfParts>
    <vt:vector size="30" baseType="lpstr">
      <vt:lpstr>Yu Gothic</vt:lpstr>
      <vt:lpstr>Arial</vt:lpstr>
      <vt:lpstr>Times New Roman</vt:lpstr>
      <vt:lpstr>Office 主题​​</vt:lpstr>
      <vt:lpstr>Prosodic Features in Emotional Speech of Chinese Patients with Parkinson’s Disease</vt:lpstr>
      <vt:lpstr>Introduction</vt:lpstr>
      <vt:lpstr>Introduction</vt:lpstr>
      <vt:lpstr>Introduction</vt:lpstr>
      <vt:lpstr>Introduction</vt:lpstr>
      <vt:lpstr>Research Aim</vt:lpstr>
      <vt:lpstr>Methods</vt:lpstr>
      <vt:lpstr>Methods</vt:lpstr>
      <vt:lpstr>Methods</vt:lpstr>
      <vt:lpstr>PowerPoint 演示文稿</vt:lpstr>
      <vt:lpstr>Methods</vt:lpstr>
      <vt:lpstr>Methods</vt:lpstr>
      <vt:lpstr>Results</vt:lpstr>
      <vt:lpstr>Results</vt:lpstr>
      <vt:lpstr>Results</vt:lpstr>
      <vt:lpstr>Results</vt:lpstr>
      <vt:lpstr>Discussion</vt:lpstr>
      <vt:lpstr>Discussion</vt:lpstr>
      <vt:lpstr>Discussion</vt:lpstr>
      <vt:lpstr>Discussion</vt:lpstr>
      <vt:lpstr>Conclusion</vt:lpstr>
      <vt:lpstr>Acknowledgements</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Prosodic Features in Emotional Speech of Chinese Patients with Parkinson’s Disease</dc:title>
  <dc:creator>Zhang Jack</dc:creator>
  <cp:lastModifiedBy>Bomiao Zhang</cp:lastModifiedBy>
  <cp:revision>8</cp:revision>
  <dcterms:created xsi:type="dcterms:W3CDTF">2023-07-05T06:33:50Z</dcterms:created>
  <dcterms:modified xsi:type="dcterms:W3CDTF">2024-04-07T05:12:40Z</dcterms:modified>
</cp:coreProperties>
</file>