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7" r:id="rId2"/>
    <p:sldId id="356" r:id="rId3"/>
    <p:sldId id="358" r:id="rId4"/>
    <p:sldId id="359" r:id="rId5"/>
    <p:sldId id="360" r:id="rId6"/>
    <p:sldId id="258" r:id="rId7"/>
    <p:sldId id="302" r:id="rId8"/>
    <p:sldId id="259" r:id="rId9"/>
    <p:sldId id="260" r:id="rId10"/>
    <p:sldId id="261" r:id="rId11"/>
    <p:sldId id="303" r:id="rId12"/>
    <p:sldId id="304" r:id="rId13"/>
    <p:sldId id="262" r:id="rId14"/>
    <p:sldId id="263" r:id="rId15"/>
    <p:sldId id="264" r:id="rId16"/>
    <p:sldId id="265" r:id="rId17"/>
    <p:sldId id="267" r:id="rId18"/>
    <p:sldId id="266"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7" r:id="rId36"/>
    <p:sldId id="284" r:id="rId37"/>
    <p:sldId id="285"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1" r:id="rId51"/>
    <p:sldId id="305" r:id="rId52"/>
    <p:sldId id="306" r:id="rId53"/>
    <p:sldId id="307" r:id="rId54"/>
    <p:sldId id="308" r:id="rId55"/>
    <p:sldId id="309" r:id="rId56"/>
    <p:sldId id="300"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135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5EE009-EB87-4DF8-9115-CE6D5A529DD7}" type="datetimeFigureOut">
              <a:rPr lang="zh-CN" altLang="en-US" smtClean="0"/>
              <a:t>2018/11/2 Friday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7ADF0-015E-4C6B-8CA6-BE3D0E603FBD}" type="slidenum">
              <a:rPr lang="zh-CN" altLang="en-US" smtClean="0"/>
              <a:t>‹#›</a:t>
            </a:fld>
            <a:endParaRPr lang="zh-CN" altLang="en-US"/>
          </a:p>
        </p:txBody>
      </p:sp>
    </p:spTree>
    <p:extLst>
      <p:ext uri="{BB962C8B-B14F-4D97-AF65-F5344CB8AC3E}">
        <p14:creationId xmlns:p14="http://schemas.microsoft.com/office/powerpoint/2010/main" val="3371855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B55600A-8847-4926-A21C-FDCE61279EC9}"/>
              </a:ext>
            </a:extLst>
          </p:cNvPr>
          <p:cNvSpPr>
            <a:spLocks noGrp="1" noChangeArrowheads="1"/>
          </p:cNvSpPr>
          <p:nvPr>
            <p:ph type="sldNum" sz="quarter" idx="5"/>
          </p:nvPr>
        </p:nvSpPr>
        <p:spPr>
          <a:ln/>
        </p:spPr>
        <p:txBody>
          <a:bodyPr/>
          <a:lstStyle/>
          <a:p>
            <a:fld id="{365875C5-6E9E-43DE-9C4B-F85A0280B6DB}" type="slidenum">
              <a:rPr lang="en-US" altLang="zh-CN"/>
              <a:pPr/>
              <a:t>2</a:t>
            </a:fld>
            <a:endParaRPr lang="en-US" altLang="zh-CN"/>
          </a:p>
        </p:txBody>
      </p:sp>
      <p:sp>
        <p:nvSpPr>
          <p:cNvPr id="276482" name="Rectangle 2">
            <a:extLst>
              <a:ext uri="{FF2B5EF4-FFF2-40B4-BE49-F238E27FC236}">
                <a16:creationId xmlns:a16="http://schemas.microsoft.com/office/drawing/2014/main" id="{21CAE433-848C-489B-9CD6-EF010DD5D784}"/>
              </a:ext>
            </a:extLst>
          </p:cNvPr>
          <p:cNvSpPr>
            <a:spLocks noGrp="1" noRot="1" noChangeAspect="1" noChangeArrowheads="1" noTextEdit="1"/>
          </p:cNvSpPr>
          <p:nvPr>
            <p:ph type="sldImg"/>
          </p:nvPr>
        </p:nvSpPr>
        <p:spPr>
          <a:ln/>
        </p:spPr>
      </p:sp>
      <p:sp>
        <p:nvSpPr>
          <p:cNvPr id="276483" name="Rectangle 3">
            <a:extLst>
              <a:ext uri="{FF2B5EF4-FFF2-40B4-BE49-F238E27FC236}">
                <a16:creationId xmlns:a16="http://schemas.microsoft.com/office/drawing/2014/main" id="{AA5AB5CD-77FF-4CE4-9E03-11E6A5DF6B2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391DDC9-B158-417A-9CCF-ABF3B1A3083E}"/>
              </a:ext>
            </a:extLst>
          </p:cNvPr>
          <p:cNvSpPr>
            <a:spLocks noGrp="1" noChangeArrowheads="1"/>
          </p:cNvSpPr>
          <p:nvPr>
            <p:ph type="sldNum" sz="quarter" idx="5"/>
          </p:nvPr>
        </p:nvSpPr>
        <p:spPr>
          <a:ln/>
        </p:spPr>
        <p:txBody>
          <a:bodyPr/>
          <a:lstStyle/>
          <a:p>
            <a:fld id="{E873DF4C-8680-4A71-8E07-BD52D0C7358F}" type="slidenum">
              <a:rPr lang="en-US" altLang="zh-CN"/>
              <a:pPr/>
              <a:t>3</a:t>
            </a:fld>
            <a:endParaRPr lang="en-US" altLang="zh-CN"/>
          </a:p>
        </p:txBody>
      </p:sp>
      <p:sp>
        <p:nvSpPr>
          <p:cNvPr id="280578" name="Rectangle 2">
            <a:extLst>
              <a:ext uri="{FF2B5EF4-FFF2-40B4-BE49-F238E27FC236}">
                <a16:creationId xmlns:a16="http://schemas.microsoft.com/office/drawing/2014/main" id="{1D788C1A-67EA-46D1-B3F7-2037EF421AD0}"/>
              </a:ext>
            </a:extLst>
          </p:cNvPr>
          <p:cNvSpPr>
            <a:spLocks noGrp="1" noRot="1" noChangeAspect="1" noChangeArrowheads="1" noTextEdit="1"/>
          </p:cNvSpPr>
          <p:nvPr>
            <p:ph type="sldImg"/>
          </p:nvPr>
        </p:nvSpPr>
        <p:spPr>
          <a:ln/>
        </p:spPr>
      </p:sp>
      <p:sp>
        <p:nvSpPr>
          <p:cNvPr id="280579" name="Rectangle 3">
            <a:extLst>
              <a:ext uri="{FF2B5EF4-FFF2-40B4-BE49-F238E27FC236}">
                <a16:creationId xmlns:a16="http://schemas.microsoft.com/office/drawing/2014/main" id="{A98FDC85-A169-4568-8F74-277F091FEDC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0DF087-8EF4-4133-B28E-2660111746B8}"/>
              </a:ext>
            </a:extLst>
          </p:cNvPr>
          <p:cNvSpPr>
            <a:spLocks noGrp="1" noChangeArrowheads="1"/>
          </p:cNvSpPr>
          <p:nvPr>
            <p:ph type="sldNum" sz="quarter" idx="5"/>
          </p:nvPr>
        </p:nvSpPr>
        <p:spPr>
          <a:ln/>
        </p:spPr>
        <p:txBody>
          <a:bodyPr/>
          <a:lstStyle/>
          <a:p>
            <a:fld id="{E7530A04-F370-4212-A2D9-49FACEE049E0}" type="slidenum">
              <a:rPr lang="en-US" altLang="zh-CN"/>
              <a:pPr/>
              <a:t>4</a:t>
            </a:fld>
            <a:endParaRPr lang="en-US" altLang="zh-CN"/>
          </a:p>
        </p:txBody>
      </p:sp>
      <p:sp>
        <p:nvSpPr>
          <p:cNvPr id="282626" name="Rectangle 2">
            <a:extLst>
              <a:ext uri="{FF2B5EF4-FFF2-40B4-BE49-F238E27FC236}">
                <a16:creationId xmlns:a16="http://schemas.microsoft.com/office/drawing/2014/main" id="{62E79B5F-743D-4A03-90C2-2296FFEE0BBE}"/>
              </a:ext>
            </a:extLst>
          </p:cNvPr>
          <p:cNvSpPr>
            <a:spLocks noGrp="1" noRot="1" noChangeAspect="1" noChangeArrowheads="1" noTextEdit="1"/>
          </p:cNvSpPr>
          <p:nvPr>
            <p:ph type="sldImg"/>
          </p:nvPr>
        </p:nvSpPr>
        <p:spPr>
          <a:ln/>
        </p:spPr>
      </p:sp>
      <p:sp>
        <p:nvSpPr>
          <p:cNvPr id="282627" name="Rectangle 3">
            <a:extLst>
              <a:ext uri="{FF2B5EF4-FFF2-40B4-BE49-F238E27FC236}">
                <a16:creationId xmlns:a16="http://schemas.microsoft.com/office/drawing/2014/main" id="{4F1AE272-EAEE-4690-AE2B-EBDA36417DBB}"/>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CF3494E-5D89-4E91-B2FE-96C558800448}"/>
              </a:ext>
            </a:extLst>
          </p:cNvPr>
          <p:cNvSpPr>
            <a:spLocks noGrp="1" noChangeArrowheads="1"/>
          </p:cNvSpPr>
          <p:nvPr>
            <p:ph type="sldNum" sz="quarter" idx="5"/>
          </p:nvPr>
        </p:nvSpPr>
        <p:spPr>
          <a:ln/>
        </p:spPr>
        <p:txBody>
          <a:bodyPr/>
          <a:lstStyle/>
          <a:p>
            <a:fld id="{ECC24481-52AC-435A-9D10-BFDB0BE2C301}" type="slidenum">
              <a:rPr lang="en-US" altLang="zh-CN"/>
              <a:pPr/>
              <a:t>5</a:t>
            </a:fld>
            <a:endParaRPr lang="en-US" altLang="zh-CN"/>
          </a:p>
        </p:txBody>
      </p:sp>
      <p:sp>
        <p:nvSpPr>
          <p:cNvPr id="40962" name="Rectangle 2">
            <a:extLst>
              <a:ext uri="{FF2B5EF4-FFF2-40B4-BE49-F238E27FC236}">
                <a16:creationId xmlns:a16="http://schemas.microsoft.com/office/drawing/2014/main" id="{AAFE33E7-492D-4A16-8928-48C8EE0EE194}"/>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CD1E3FBE-88C1-4A8E-B27B-1A4CF577D234}"/>
              </a:ext>
            </a:extLst>
          </p:cNvPr>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C5A6C97-7781-4178-A29D-BCA40159A280}" type="datetimeFigureOut">
              <a:rPr lang="zh-CN" altLang="en-US" smtClean="0"/>
              <a:pPr/>
              <a:t>2018/11/2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AEE37E-F431-4E0D-A4AF-B28B9DB4675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5A6C97-7781-4178-A29D-BCA40159A280}" type="datetimeFigureOut">
              <a:rPr lang="zh-CN" altLang="en-US" smtClean="0"/>
              <a:pPr/>
              <a:t>2018/11/2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AEE37E-F431-4E0D-A4AF-B28B9DB4675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5A6C97-7781-4178-A29D-BCA40159A280}" type="datetimeFigureOut">
              <a:rPr lang="zh-CN" altLang="en-US" smtClean="0"/>
              <a:pPr/>
              <a:t>2018/11/2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AEE37E-F431-4E0D-A4AF-B28B9DB4675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5A6C97-7781-4178-A29D-BCA40159A280}" type="datetimeFigureOut">
              <a:rPr lang="zh-CN" altLang="en-US" smtClean="0"/>
              <a:pPr/>
              <a:t>2018/11/2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AEE37E-F431-4E0D-A4AF-B28B9DB4675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C5A6C97-7781-4178-A29D-BCA40159A280}" type="datetimeFigureOut">
              <a:rPr lang="zh-CN" altLang="en-US" smtClean="0"/>
              <a:pPr/>
              <a:t>2018/11/2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AEE37E-F431-4E0D-A4AF-B28B9DB4675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C5A6C97-7781-4178-A29D-BCA40159A280}" type="datetimeFigureOut">
              <a:rPr lang="zh-CN" altLang="en-US" smtClean="0"/>
              <a:pPr/>
              <a:t>2018/11/2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AEE37E-F431-4E0D-A4AF-B28B9DB4675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C5A6C97-7781-4178-A29D-BCA40159A280}" type="datetimeFigureOut">
              <a:rPr lang="zh-CN" altLang="en-US" smtClean="0"/>
              <a:pPr/>
              <a:t>2018/11/2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AEE37E-F431-4E0D-A4AF-B28B9DB4675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C5A6C97-7781-4178-A29D-BCA40159A280}" type="datetimeFigureOut">
              <a:rPr lang="zh-CN" altLang="en-US" smtClean="0"/>
              <a:pPr/>
              <a:t>2018/11/2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AEE37E-F431-4E0D-A4AF-B28B9DB4675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5A6C97-7781-4178-A29D-BCA40159A280}" type="datetimeFigureOut">
              <a:rPr lang="zh-CN" altLang="en-US" smtClean="0"/>
              <a:pPr/>
              <a:t>2018/11/2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AEE37E-F431-4E0D-A4AF-B28B9DB4675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5A6C97-7781-4178-A29D-BCA40159A280}" type="datetimeFigureOut">
              <a:rPr lang="zh-CN" altLang="en-US" smtClean="0"/>
              <a:pPr/>
              <a:t>2018/11/2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AEE37E-F431-4E0D-A4AF-B28B9DB467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5A6C97-7781-4178-A29D-BCA40159A280}" type="datetimeFigureOut">
              <a:rPr lang="zh-CN" altLang="en-US" smtClean="0"/>
              <a:pPr/>
              <a:t>2018/11/2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AEE37E-F431-4E0D-A4AF-B28B9DB4675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A6C97-7781-4178-A29D-BCA40159A280}" type="datetimeFigureOut">
              <a:rPr lang="zh-CN" altLang="en-US" smtClean="0"/>
              <a:pPr/>
              <a:t>2018/11/2 Friday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EE37E-F431-4E0D-A4AF-B28B9DB4675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Power%20Plant/0_kraftwerksuebersicht.ex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什么是集散控制系统</a:t>
            </a:r>
          </a:p>
        </p:txBody>
      </p:sp>
      <p:sp>
        <p:nvSpPr>
          <p:cNvPr id="3" name="内容占位符 2"/>
          <p:cNvSpPr>
            <a:spLocks noGrp="1"/>
          </p:cNvSpPr>
          <p:nvPr>
            <p:ph idx="1"/>
          </p:nvPr>
        </p:nvSpPr>
        <p:spPr/>
        <p:txBody>
          <a:bodyPr/>
          <a:lstStyle/>
          <a:p>
            <a:pPr marL="0" indent="0">
              <a:lnSpc>
                <a:spcPct val="150000"/>
              </a:lnSpc>
              <a:buNone/>
            </a:pPr>
            <a:r>
              <a:rPr lang="zh-CN" altLang="en-US" dirty="0"/>
              <a:t>集散控制系统简称</a:t>
            </a:r>
            <a:r>
              <a:rPr lang="en-US" altLang="zh-CN" dirty="0"/>
              <a:t>DCS</a:t>
            </a:r>
            <a:r>
              <a:rPr lang="zh-CN" altLang="en-US" dirty="0"/>
              <a:t>，</a:t>
            </a:r>
            <a:r>
              <a:rPr lang="en-US" altLang="zh-CN" dirty="0"/>
              <a:t>Distributed Control System</a:t>
            </a:r>
            <a:r>
              <a:rPr lang="zh-CN" altLang="en-US" dirty="0"/>
              <a:t>，也被称为分散控制系统。它是一种规模较大的</a:t>
            </a:r>
            <a:r>
              <a:rPr lang="zh-CN" altLang="en-US" dirty="0">
                <a:solidFill>
                  <a:srgbClr val="FF0000"/>
                </a:solidFill>
              </a:rPr>
              <a:t>计算机控制系统</a:t>
            </a:r>
            <a:r>
              <a:rPr lang="zh-CN" alt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计算机控制系统的基本概念</a:t>
            </a:r>
          </a:p>
        </p:txBody>
      </p:sp>
      <p:grpSp>
        <p:nvGrpSpPr>
          <p:cNvPr id="4" name="组合 3"/>
          <p:cNvGrpSpPr/>
          <p:nvPr/>
        </p:nvGrpSpPr>
        <p:grpSpPr>
          <a:xfrm>
            <a:off x="928662" y="1714488"/>
            <a:ext cx="7296045" cy="2000264"/>
            <a:chOff x="928662" y="1714488"/>
            <a:chExt cx="7296045" cy="2000264"/>
          </a:xfrm>
        </p:grpSpPr>
        <p:pic>
          <p:nvPicPr>
            <p:cNvPr id="5" name="Picture 2"/>
            <p:cNvPicPr>
              <a:picLocks noChangeAspect="1" noChangeArrowheads="1"/>
            </p:cNvPicPr>
            <p:nvPr/>
          </p:nvPicPr>
          <p:blipFill>
            <a:blip r:embed="rId2"/>
            <a:srcRect/>
            <a:stretch>
              <a:fillRect/>
            </a:stretch>
          </p:blipFill>
          <p:spPr bwMode="auto">
            <a:xfrm>
              <a:off x="928662" y="1714488"/>
              <a:ext cx="7296045" cy="1428760"/>
            </a:xfrm>
            <a:prstGeom prst="rect">
              <a:avLst/>
            </a:prstGeom>
            <a:noFill/>
            <a:ln w="9525">
              <a:noFill/>
              <a:miter lim="800000"/>
              <a:headEnd/>
              <a:tailEnd/>
            </a:ln>
            <a:effectLst/>
          </p:spPr>
        </p:pic>
        <p:sp>
          <p:nvSpPr>
            <p:cNvPr id="6" name="TextBox 5"/>
            <p:cNvSpPr txBox="1"/>
            <p:nvPr/>
          </p:nvSpPr>
          <p:spPr>
            <a:xfrm>
              <a:off x="2928926" y="3345420"/>
              <a:ext cx="3214710" cy="369332"/>
            </a:xfrm>
            <a:prstGeom prst="rect">
              <a:avLst/>
            </a:prstGeom>
            <a:noFill/>
          </p:spPr>
          <p:txBody>
            <a:bodyPr wrap="square" rtlCol="0">
              <a:spAutoFit/>
            </a:bodyPr>
            <a:lstStyle/>
            <a:p>
              <a:r>
                <a:rPr lang="zh-CN" altLang="en-US" dirty="0"/>
                <a:t>常规仪表控制系统原理框图</a:t>
              </a:r>
            </a:p>
          </p:txBody>
        </p:sp>
      </p:grpSp>
      <p:grpSp>
        <p:nvGrpSpPr>
          <p:cNvPr id="9" name="组合 8"/>
          <p:cNvGrpSpPr/>
          <p:nvPr/>
        </p:nvGrpSpPr>
        <p:grpSpPr>
          <a:xfrm>
            <a:off x="642910" y="3857628"/>
            <a:ext cx="7772400" cy="2726786"/>
            <a:chOff x="642910" y="3857628"/>
            <a:chExt cx="7772400" cy="2726786"/>
          </a:xfrm>
        </p:grpSpPr>
        <p:pic>
          <p:nvPicPr>
            <p:cNvPr id="2050" name="Picture 2"/>
            <p:cNvPicPr>
              <a:picLocks noChangeAspect="1" noChangeArrowheads="1"/>
            </p:cNvPicPr>
            <p:nvPr/>
          </p:nvPicPr>
          <p:blipFill>
            <a:blip r:embed="rId3"/>
            <a:srcRect/>
            <a:stretch>
              <a:fillRect/>
            </a:stretch>
          </p:blipFill>
          <p:spPr bwMode="auto">
            <a:xfrm>
              <a:off x="642910" y="3857628"/>
              <a:ext cx="7772400" cy="2152650"/>
            </a:xfrm>
            <a:prstGeom prst="rect">
              <a:avLst/>
            </a:prstGeom>
            <a:noFill/>
            <a:ln w="9525">
              <a:noFill/>
              <a:miter lim="800000"/>
              <a:headEnd/>
              <a:tailEnd/>
            </a:ln>
            <a:effectLst/>
          </p:spPr>
        </p:pic>
        <p:sp>
          <p:nvSpPr>
            <p:cNvPr id="8" name="TextBox 7"/>
            <p:cNvSpPr txBox="1"/>
            <p:nvPr/>
          </p:nvSpPr>
          <p:spPr>
            <a:xfrm>
              <a:off x="3214678" y="6215082"/>
              <a:ext cx="2928958" cy="369332"/>
            </a:xfrm>
            <a:prstGeom prst="rect">
              <a:avLst/>
            </a:prstGeom>
            <a:noFill/>
          </p:spPr>
          <p:txBody>
            <a:bodyPr wrap="square" rtlCol="0">
              <a:spAutoFit/>
            </a:bodyPr>
            <a:lstStyle/>
            <a:p>
              <a:r>
                <a:rPr lang="zh-CN" altLang="en-US" dirty="0"/>
                <a:t>计算机控制系统原理框图</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计算机控制系统的基本概念</a:t>
            </a:r>
          </a:p>
        </p:txBody>
      </p:sp>
      <p:grpSp>
        <p:nvGrpSpPr>
          <p:cNvPr id="4" name="内容占位符 3"/>
          <p:cNvGrpSpPr>
            <a:grpSpLocks noGrp="1"/>
          </p:cNvGrpSpPr>
          <p:nvPr/>
        </p:nvGrpSpPr>
        <p:grpSpPr>
          <a:xfrm>
            <a:off x="457200" y="1600200"/>
            <a:ext cx="8229600" cy="4525963"/>
            <a:chOff x="428596" y="1571612"/>
            <a:chExt cx="8267700" cy="4962259"/>
          </a:xfrm>
        </p:grpSpPr>
        <p:pic>
          <p:nvPicPr>
            <p:cNvPr id="5" name="Picture 3"/>
            <p:cNvPicPr>
              <a:picLocks noChangeAspect="1" noChangeArrowheads="1"/>
            </p:cNvPicPr>
            <p:nvPr/>
          </p:nvPicPr>
          <p:blipFill>
            <a:blip r:embed="rId2"/>
            <a:srcRect/>
            <a:stretch>
              <a:fillRect/>
            </a:stretch>
          </p:blipFill>
          <p:spPr bwMode="auto">
            <a:xfrm>
              <a:off x="428596" y="1571612"/>
              <a:ext cx="8267700" cy="3952875"/>
            </a:xfrm>
            <a:prstGeom prst="rect">
              <a:avLst/>
            </a:prstGeom>
            <a:noFill/>
            <a:ln w="9525">
              <a:noFill/>
              <a:miter lim="800000"/>
              <a:headEnd/>
              <a:tailEnd/>
            </a:ln>
            <a:effectLst/>
          </p:spPr>
        </p:pic>
        <p:sp>
          <p:nvSpPr>
            <p:cNvPr id="6" name="TextBox 5"/>
            <p:cNvSpPr txBox="1"/>
            <p:nvPr/>
          </p:nvSpPr>
          <p:spPr>
            <a:xfrm>
              <a:off x="2000232" y="6072206"/>
              <a:ext cx="4500594" cy="461665"/>
            </a:xfrm>
            <a:prstGeom prst="rect">
              <a:avLst/>
            </a:prstGeom>
            <a:noFill/>
          </p:spPr>
          <p:txBody>
            <a:bodyPr wrap="square" rtlCol="0">
              <a:spAutoFit/>
            </a:bodyPr>
            <a:lstStyle/>
            <a:p>
              <a:r>
                <a:rPr lang="zh-CN" altLang="en-US" sz="2400" dirty="0"/>
                <a:t>计算机控制系统硬件组成框图</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计算机控制系统的构成</a:t>
            </a:r>
          </a:p>
        </p:txBody>
      </p:sp>
      <p:sp>
        <p:nvSpPr>
          <p:cNvPr id="3" name="内容占位符 2"/>
          <p:cNvSpPr>
            <a:spLocks noGrp="1"/>
          </p:cNvSpPr>
          <p:nvPr>
            <p:ph idx="1"/>
          </p:nvPr>
        </p:nvSpPr>
        <p:spPr/>
        <p:txBody>
          <a:bodyPr>
            <a:normAutofit lnSpcReduction="10000"/>
          </a:bodyPr>
          <a:lstStyle/>
          <a:p>
            <a:r>
              <a:rPr lang="zh-CN" altLang="en-US" dirty="0"/>
              <a:t>计算机</a:t>
            </a:r>
            <a:r>
              <a:rPr lang="en-US" altLang="zh-CN" dirty="0"/>
              <a:t>(</a:t>
            </a:r>
            <a:r>
              <a:rPr lang="zh-CN" altLang="en-US" dirty="0"/>
              <a:t>用于实现调节运算</a:t>
            </a:r>
            <a:r>
              <a:rPr lang="en-US" altLang="zh-CN" dirty="0"/>
              <a:t>)</a:t>
            </a:r>
          </a:p>
          <a:p>
            <a:r>
              <a:rPr lang="zh-CN" altLang="en-US" dirty="0"/>
              <a:t>输入输出通道</a:t>
            </a:r>
            <a:endParaRPr lang="en-US" altLang="zh-CN" dirty="0"/>
          </a:p>
          <a:p>
            <a:pPr lvl="1"/>
            <a:r>
              <a:rPr lang="zh-CN" altLang="en-US" dirty="0"/>
              <a:t>模拟量输入通道</a:t>
            </a:r>
            <a:r>
              <a:rPr lang="en-US" altLang="zh-CN" dirty="0"/>
              <a:t>AI</a:t>
            </a:r>
            <a:r>
              <a:rPr lang="zh-CN" altLang="en-US" dirty="0"/>
              <a:t>（采集模拟量信号，把模拟量信号转换成数字量信号）</a:t>
            </a:r>
            <a:endParaRPr lang="en-US" altLang="zh-CN" dirty="0"/>
          </a:p>
          <a:p>
            <a:pPr lvl="1"/>
            <a:r>
              <a:rPr lang="zh-CN" altLang="en-US" dirty="0"/>
              <a:t>模拟量输出通道</a:t>
            </a:r>
            <a:r>
              <a:rPr lang="en-US" altLang="zh-CN" dirty="0"/>
              <a:t>AO</a:t>
            </a:r>
            <a:r>
              <a:rPr lang="zh-CN" altLang="en-US" dirty="0"/>
              <a:t>（输出模拟量控制信号，把数字量信号转换成模拟量信号）</a:t>
            </a:r>
            <a:endParaRPr lang="en-US" altLang="zh-CN" dirty="0"/>
          </a:p>
          <a:p>
            <a:pPr lvl="1"/>
            <a:r>
              <a:rPr lang="zh-CN" altLang="en-US" dirty="0"/>
              <a:t>开关量输入</a:t>
            </a:r>
            <a:r>
              <a:rPr lang="en-US" altLang="zh-CN" dirty="0"/>
              <a:t>DI</a:t>
            </a:r>
            <a:r>
              <a:rPr lang="zh-CN" altLang="en-US" dirty="0"/>
              <a:t>（采集开关量信号）</a:t>
            </a:r>
            <a:endParaRPr lang="en-US" altLang="zh-CN" dirty="0"/>
          </a:p>
          <a:p>
            <a:pPr lvl="1"/>
            <a:r>
              <a:rPr lang="zh-CN" altLang="en-US" dirty="0"/>
              <a:t>开关量输出</a:t>
            </a:r>
            <a:r>
              <a:rPr lang="en-US" altLang="zh-CN" dirty="0"/>
              <a:t>DO</a:t>
            </a:r>
            <a:r>
              <a:rPr lang="zh-CN" altLang="en-US" dirty="0"/>
              <a:t>（输出开关量控制信号）</a:t>
            </a:r>
            <a:endParaRPr lang="en-US" altLang="zh-CN" dirty="0"/>
          </a:p>
          <a:p>
            <a:pPr marL="342900" lvl="1" indent="-342900">
              <a:buFont typeface="Arial" pitchFamily="34" charset="0"/>
              <a:buChar char="•"/>
            </a:pPr>
            <a:r>
              <a:rPr lang="zh-CN" altLang="en-US" sz="3200" dirty="0"/>
              <a:t>被控对象</a:t>
            </a:r>
            <a:endParaRPr lang="en-US" altLang="zh-CN" sz="3200"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28596" y="1571612"/>
            <a:ext cx="8267700" cy="4962259"/>
            <a:chOff x="428596" y="1571612"/>
            <a:chExt cx="8267700" cy="4962259"/>
          </a:xfrm>
        </p:grpSpPr>
        <p:pic>
          <p:nvPicPr>
            <p:cNvPr id="3075" name="Picture 3"/>
            <p:cNvPicPr>
              <a:picLocks noChangeAspect="1" noChangeArrowheads="1"/>
            </p:cNvPicPr>
            <p:nvPr/>
          </p:nvPicPr>
          <p:blipFill>
            <a:blip r:embed="rId2"/>
            <a:srcRect/>
            <a:stretch>
              <a:fillRect/>
            </a:stretch>
          </p:blipFill>
          <p:spPr bwMode="auto">
            <a:xfrm>
              <a:off x="428596" y="1571612"/>
              <a:ext cx="8267700" cy="3952875"/>
            </a:xfrm>
            <a:prstGeom prst="rect">
              <a:avLst/>
            </a:prstGeom>
            <a:noFill/>
            <a:ln w="9525">
              <a:noFill/>
              <a:miter lim="800000"/>
              <a:headEnd/>
              <a:tailEnd/>
            </a:ln>
            <a:effectLst/>
          </p:spPr>
        </p:pic>
        <p:sp>
          <p:nvSpPr>
            <p:cNvPr id="10" name="TextBox 9"/>
            <p:cNvSpPr txBox="1"/>
            <p:nvPr/>
          </p:nvSpPr>
          <p:spPr>
            <a:xfrm>
              <a:off x="2000232" y="6072206"/>
              <a:ext cx="4500594" cy="461665"/>
            </a:xfrm>
            <a:prstGeom prst="rect">
              <a:avLst/>
            </a:prstGeom>
            <a:noFill/>
          </p:spPr>
          <p:txBody>
            <a:bodyPr wrap="square" rtlCol="0">
              <a:spAutoFit/>
            </a:bodyPr>
            <a:lstStyle/>
            <a:p>
              <a:r>
                <a:rPr lang="zh-CN" altLang="en-US" sz="2400" dirty="0"/>
                <a:t>计算机控制系统硬件组成框图</a:t>
              </a:r>
            </a:p>
          </p:txBody>
        </p:sp>
      </p:grpSp>
      <p:sp>
        <p:nvSpPr>
          <p:cNvPr id="2" name="标题 1"/>
          <p:cNvSpPr>
            <a:spLocks noGrp="1"/>
          </p:cNvSpPr>
          <p:nvPr>
            <p:ph type="title"/>
          </p:nvPr>
        </p:nvSpPr>
        <p:spPr/>
        <p:txBody>
          <a:bodyPr/>
          <a:lstStyle/>
          <a:p>
            <a:r>
              <a:rPr lang="zh-CN" altLang="en-US" dirty="0"/>
              <a:t>计算机控制系统的基本概念</a:t>
            </a:r>
          </a:p>
        </p:txBody>
      </p:sp>
      <p:sp>
        <p:nvSpPr>
          <p:cNvPr id="6" name="TextBox 5"/>
          <p:cNvSpPr txBox="1"/>
          <p:nvPr/>
        </p:nvSpPr>
        <p:spPr>
          <a:xfrm>
            <a:off x="5357818" y="2571744"/>
            <a:ext cx="2571768" cy="369332"/>
          </a:xfrm>
          <a:prstGeom prst="rect">
            <a:avLst/>
          </a:prstGeom>
          <a:noFill/>
        </p:spPr>
        <p:txBody>
          <a:bodyPr wrap="square" rtlCol="0">
            <a:spAutoFit/>
          </a:bodyPr>
          <a:lstStyle/>
          <a:p>
            <a:r>
              <a:rPr lang="en-US" altLang="zh-CN" b="1" dirty="0">
                <a:solidFill>
                  <a:srgbClr val="FF0000"/>
                </a:solidFill>
              </a:rPr>
              <a:t>AI</a:t>
            </a:r>
            <a:r>
              <a:rPr lang="zh-CN" altLang="en-US" b="1" dirty="0">
                <a:solidFill>
                  <a:srgbClr val="FF0000"/>
                </a:solidFill>
              </a:rPr>
              <a:t>（模拟量输入）通道</a:t>
            </a:r>
          </a:p>
        </p:txBody>
      </p:sp>
      <p:sp>
        <p:nvSpPr>
          <p:cNvPr id="7" name="TextBox 6"/>
          <p:cNvSpPr txBox="1"/>
          <p:nvPr/>
        </p:nvSpPr>
        <p:spPr>
          <a:xfrm>
            <a:off x="5357818" y="3571876"/>
            <a:ext cx="2571768" cy="369332"/>
          </a:xfrm>
          <a:prstGeom prst="rect">
            <a:avLst/>
          </a:prstGeom>
          <a:noFill/>
        </p:spPr>
        <p:txBody>
          <a:bodyPr wrap="square" rtlCol="0">
            <a:spAutoFit/>
          </a:bodyPr>
          <a:lstStyle/>
          <a:p>
            <a:r>
              <a:rPr lang="en-US" altLang="zh-CN" b="1" dirty="0">
                <a:solidFill>
                  <a:srgbClr val="FF0000"/>
                </a:solidFill>
              </a:rPr>
              <a:t>AO</a:t>
            </a:r>
            <a:r>
              <a:rPr lang="zh-CN" altLang="en-US" b="1" dirty="0">
                <a:solidFill>
                  <a:srgbClr val="FF0000"/>
                </a:solidFill>
              </a:rPr>
              <a:t>（模拟量输出）通道</a:t>
            </a:r>
          </a:p>
        </p:txBody>
      </p:sp>
      <p:sp>
        <p:nvSpPr>
          <p:cNvPr id="8" name="TextBox 7"/>
          <p:cNvSpPr txBox="1"/>
          <p:nvPr/>
        </p:nvSpPr>
        <p:spPr>
          <a:xfrm>
            <a:off x="5357818" y="4500570"/>
            <a:ext cx="2571768" cy="369332"/>
          </a:xfrm>
          <a:prstGeom prst="rect">
            <a:avLst/>
          </a:prstGeom>
          <a:noFill/>
        </p:spPr>
        <p:txBody>
          <a:bodyPr wrap="square" rtlCol="0">
            <a:spAutoFit/>
          </a:bodyPr>
          <a:lstStyle/>
          <a:p>
            <a:r>
              <a:rPr lang="en-US" altLang="zh-CN" b="1" dirty="0">
                <a:solidFill>
                  <a:srgbClr val="FF0000"/>
                </a:solidFill>
              </a:rPr>
              <a:t>DI</a:t>
            </a:r>
            <a:r>
              <a:rPr lang="zh-CN" altLang="en-US" b="1" dirty="0">
                <a:solidFill>
                  <a:srgbClr val="FF0000"/>
                </a:solidFill>
              </a:rPr>
              <a:t>（开关量输入）通道</a:t>
            </a:r>
          </a:p>
        </p:txBody>
      </p:sp>
      <p:sp>
        <p:nvSpPr>
          <p:cNvPr id="9" name="TextBox 8"/>
          <p:cNvSpPr txBox="1"/>
          <p:nvPr/>
        </p:nvSpPr>
        <p:spPr>
          <a:xfrm>
            <a:off x="5357818" y="5572140"/>
            <a:ext cx="2571768" cy="369332"/>
          </a:xfrm>
          <a:prstGeom prst="rect">
            <a:avLst/>
          </a:prstGeom>
          <a:noFill/>
        </p:spPr>
        <p:txBody>
          <a:bodyPr wrap="square" rtlCol="0">
            <a:spAutoFit/>
          </a:bodyPr>
          <a:lstStyle/>
          <a:p>
            <a:r>
              <a:rPr lang="en-US" altLang="zh-CN" b="1" dirty="0">
                <a:solidFill>
                  <a:srgbClr val="FF0000"/>
                </a:solidFill>
              </a:rPr>
              <a:t>DO</a:t>
            </a:r>
            <a:r>
              <a:rPr lang="zh-CN" altLang="en-US" b="1" dirty="0">
                <a:solidFill>
                  <a:srgbClr val="FF0000"/>
                </a:solidFill>
              </a:rPr>
              <a:t>（开关量输出）通道</a:t>
            </a:r>
          </a:p>
        </p:txBody>
      </p:sp>
      <p:cxnSp>
        <p:nvCxnSpPr>
          <p:cNvPr id="13" name="直接连接符 12"/>
          <p:cNvCxnSpPr/>
          <p:nvPr/>
        </p:nvCxnSpPr>
        <p:spPr>
          <a:xfrm rot="5400000">
            <a:off x="3000364" y="3714752"/>
            <a:ext cx="4572032" cy="1588"/>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5787240" y="3728706"/>
            <a:ext cx="4572032" cy="1588"/>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计算机控制系统的种类</a:t>
            </a:r>
          </a:p>
        </p:txBody>
      </p:sp>
      <p:sp>
        <p:nvSpPr>
          <p:cNvPr id="3" name="内容占位符 2"/>
          <p:cNvSpPr>
            <a:spLocks noGrp="1"/>
          </p:cNvSpPr>
          <p:nvPr>
            <p:ph idx="1"/>
          </p:nvPr>
        </p:nvSpPr>
        <p:spPr/>
        <p:txBody>
          <a:bodyPr>
            <a:normAutofit lnSpcReduction="10000"/>
          </a:bodyPr>
          <a:lstStyle/>
          <a:p>
            <a:r>
              <a:rPr lang="zh-CN" altLang="en-US" dirty="0"/>
              <a:t>根据时间的先后，以及系统的复杂程度，可以把计算机控制系统分为</a:t>
            </a:r>
            <a:r>
              <a:rPr lang="en-US" altLang="zh-CN" dirty="0"/>
              <a:t>5</a:t>
            </a:r>
            <a:r>
              <a:rPr lang="zh-CN" altLang="en-US" dirty="0"/>
              <a:t>种类型：</a:t>
            </a:r>
            <a:endParaRPr lang="en-US" altLang="zh-CN" dirty="0"/>
          </a:p>
          <a:p>
            <a:pPr lvl="1">
              <a:lnSpc>
                <a:spcPct val="150000"/>
              </a:lnSpc>
            </a:pPr>
            <a:r>
              <a:rPr lang="zh-CN" altLang="en-US" dirty="0"/>
              <a:t>数据采集系统（</a:t>
            </a:r>
            <a:r>
              <a:rPr lang="en-US" altLang="zh-CN" dirty="0"/>
              <a:t>DAS</a:t>
            </a:r>
            <a:r>
              <a:rPr lang="zh-CN" altLang="en-US" dirty="0"/>
              <a:t>）</a:t>
            </a:r>
            <a:endParaRPr lang="en-US" altLang="zh-CN" dirty="0"/>
          </a:p>
          <a:p>
            <a:pPr lvl="1">
              <a:lnSpc>
                <a:spcPct val="150000"/>
              </a:lnSpc>
            </a:pPr>
            <a:r>
              <a:rPr lang="zh-CN" altLang="en-US" dirty="0"/>
              <a:t>操作指导控制系统（</a:t>
            </a:r>
            <a:r>
              <a:rPr lang="en-US" altLang="zh-CN" dirty="0"/>
              <a:t>OGC</a:t>
            </a:r>
            <a:r>
              <a:rPr lang="zh-CN" altLang="en-US" dirty="0"/>
              <a:t>）</a:t>
            </a:r>
            <a:endParaRPr lang="en-US" altLang="zh-CN" dirty="0"/>
          </a:p>
          <a:p>
            <a:pPr lvl="1">
              <a:lnSpc>
                <a:spcPct val="150000"/>
              </a:lnSpc>
            </a:pPr>
            <a:r>
              <a:rPr lang="zh-CN" altLang="en-US" dirty="0"/>
              <a:t>直接数字控制系统（</a:t>
            </a:r>
            <a:r>
              <a:rPr lang="en-US" altLang="zh-CN" dirty="0"/>
              <a:t>DDC</a:t>
            </a:r>
            <a:r>
              <a:rPr lang="zh-CN" altLang="en-US" dirty="0"/>
              <a:t>）</a:t>
            </a:r>
            <a:endParaRPr lang="en-US" altLang="zh-CN" dirty="0"/>
          </a:p>
          <a:p>
            <a:pPr lvl="1">
              <a:lnSpc>
                <a:spcPct val="150000"/>
              </a:lnSpc>
            </a:pPr>
            <a:r>
              <a:rPr lang="zh-CN" altLang="en-US" dirty="0"/>
              <a:t>计算机监督控制系统（</a:t>
            </a:r>
            <a:r>
              <a:rPr lang="en-US" altLang="zh-CN" dirty="0"/>
              <a:t>SCC</a:t>
            </a:r>
            <a:r>
              <a:rPr lang="zh-CN" altLang="en-US" dirty="0"/>
              <a:t>）</a:t>
            </a:r>
            <a:endParaRPr lang="en-US" altLang="zh-CN" dirty="0"/>
          </a:p>
          <a:p>
            <a:pPr lvl="1">
              <a:lnSpc>
                <a:spcPct val="150000"/>
              </a:lnSpc>
            </a:pPr>
            <a:r>
              <a:rPr lang="zh-CN" altLang="en-US" dirty="0"/>
              <a:t>分散控制系统（</a:t>
            </a:r>
            <a:r>
              <a:rPr lang="en-US" altLang="zh-CN" dirty="0"/>
              <a:t>DCS</a:t>
            </a:r>
            <a:r>
              <a:rPr lang="zh-CN" altLang="en-US" dirty="0"/>
              <a:t>）</a:t>
            </a:r>
            <a:endParaRPr lang="en-US" altLang="zh-CN" dirty="0"/>
          </a:p>
          <a:p>
            <a:pPr lvl="1"/>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数据采集系统（</a:t>
            </a:r>
            <a:r>
              <a:rPr lang="en-US" altLang="zh-CN" dirty="0"/>
              <a:t>DAS</a:t>
            </a:r>
            <a:r>
              <a:rPr lang="zh-CN" altLang="en-US" dirty="0"/>
              <a:t>）</a:t>
            </a:r>
          </a:p>
        </p:txBody>
      </p:sp>
      <p:pic>
        <p:nvPicPr>
          <p:cNvPr id="4098" name="Picture 2"/>
          <p:cNvPicPr>
            <a:picLocks noChangeAspect="1" noChangeArrowheads="1"/>
          </p:cNvPicPr>
          <p:nvPr/>
        </p:nvPicPr>
        <p:blipFill>
          <a:blip r:embed="rId2"/>
          <a:srcRect/>
          <a:stretch>
            <a:fillRect/>
          </a:stretch>
        </p:blipFill>
        <p:spPr bwMode="auto">
          <a:xfrm>
            <a:off x="2214546" y="1500174"/>
            <a:ext cx="4620819" cy="2786082"/>
          </a:xfrm>
          <a:prstGeom prst="rect">
            <a:avLst/>
          </a:prstGeom>
          <a:noFill/>
          <a:ln w="9525">
            <a:noFill/>
            <a:miter lim="800000"/>
            <a:headEnd/>
            <a:tailEnd/>
          </a:ln>
          <a:effectLst/>
        </p:spPr>
      </p:pic>
      <p:grpSp>
        <p:nvGrpSpPr>
          <p:cNvPr id="7" name="组合 6"/>
          <p:cNvGrpSpPr/>
          <p:nvPr/>
        </p:nvGrpSpPr>
        <p:grpSpPr>
          <a:xfrm>
            <a:off x="5357818" y="1139595"/>
            <a:ext cx="1071570" cy="1935604"/>
            <a:chOff x="5357818" y="1139595"/>
            <a:chExt cx="1071570" cy="1935604"/>
          </a:xfrm>
        </p:grpSpPr>
        <p:sp>
          <p:nvSpPr>
            <p:cNvPr id="5" name="TextBox 4"/>
            <p:cNvSpPr txBox="1"/>
            <p:nvPr/>
          </p:nvSpPr>
          <p:spPr>
            <a:xfrm>
              <a:off x="5357818" y="1139595"/>
              <a:ext cx="1071570" cy="646331"/>
            </a:xfrm>
            <a:prstGeom prst="rect">
              <a:avLst/>
            </a:prstGeom>
            <a:noFill/>
          </p:spPr>
          <p:txBody>
            <a:bodyPr wrap="square" rtlCol="0">
              <a:spAutoFit/>
            </a:bodyPr>
            <a:lstStyle/>
            <a:p>
              <a:r>
                <a:rPr lang="zh-CN" altLang="en-US" b="1" dirty="0">
                  <a:solidFill>
                    <a:srgbClr val="FF0000"/>
                  </a:solidFill>
                </a:rPr>
                <a:t>模拟量信号</a:t>
              </a:r>
            </a:p>
          </p:txBody>
        </p:sp>
        <p:sp>
          <p:nvSpPr>
            <p:cNvPr id="6" name="TextBox 5"/>
            <p:cNvSpPr txBox="1"/>
            <p:nvPr/>
          </p:nvSpPr>
          <p:spPr>
            <a:xfrm>
              <a:off x="5357818" y="2428868"/>
              <a:ext cx="1071570" cy="646331"/>
            </a:xfrm>
            <a:prstGeom prst="rect">
              <a:avLst/>
            </a:prstGeom>
            <a:noFill/>
          </p:spPr>
          <p:txBody>
            <a:bodyPr wrap="square" rtlCol="0">
              <a:spAutoFit/>
            </a:bodyPr>
            <a:lstStyle/>
            <a:p>
              <a:r>
                <a:rPr lang="zh-CN" altLang="en-US" b="1" dirty="0">
                  <a:solidFill>
                    <a:srgbClr val="FF0000"/>
                  </a:solidFill>
                </a:rPr>
                <a:t>开关量信号</a:t>
              </a:r>
            </a:p>
          </p:txBody>
        </p:sp>
      </p:grpSp>
      <p:sp>
        <p:nvSpPr>
          <p:cNvPr id="8" name="TextBox 7"/>
          <p:cNvSpPr txBox="1"/>
          <p:nvPr/>
        </p:nvSpPr>
        <p:spPr>
          <a:xfrm>
            <a:off x="285720" y="4857760"/>
            <a:ext cx="8572560" cy="1477328"/>
          </a:xfrm>
          <a:prstGeom prst="rect">
            <a:avLst/>
          </a:prstGeom>
          <a:noFill/>
        </p:spPr>
        <p:txBody>
          <a:bodyPr wrap="square" rtlCol="0">
            <a:spAutoFit/>
          </a:bodyPr>
          <a:lstStyle/>
          <a:p>
            <a:r>
              <a:rPr lang="zh-CN" altLang="en-US" dirty="0"/>
              <a:t>生产过程中的大量参数经仪表发送和</a:t>
            </a:r>
            <a:r>
              <a:rPr lang="en-US" altLang="zh-CN" dirty="0"/>
              <a:t>A/D</a:t>
            </a:r>
            <a:r>
              <a:rPr lang="zh-CN" altLang="en-US" dirty="0"/>
              <a:t>通道或</a:t>
            </a:r>
            <a:r>
              <a:rPr lang="en-US" altLang="zh-CN" dirty="0"/>
              <a:t>DI</a:t>
            </a:r>
            <a:r>
              <a:rPr lang="zh-CN" altLang="en-US" dirty="0"/>
              <a:t>通道巡回采集后送入计算机，由计算机对这些数据进行分析和处理，并按操作要求进行屏幕显示、制表打印和越限报警。该系统可以代替大量的常规显示、记录和报警仪表，对整个生产过程进行集中监视。因此，该系统对于指导生产以及建立或改善生产过程的数学模型，是有重要作用的。</a:t>
            </a:r>
          </a:p>
        </p:txBody>
      </p:sp>
      <p:sp>
        <p:nvSpPr>
          <p:cNvPr id="9" name="TextBox 8"/>
          <p:cNvSpPr txBox="1"/>
          <p:nvPr/>
        </p:nvSpPr>
        <p:spPr>
          <a:xfrm>
            <a:off x="5929322" y="3857628"/>
            <a:ext cx="1571636" cy="369332"/>
          </a:xfrm>
          <a:prstGeom prst="rect">
            <a:avLst/>
          </a:prstGeom>
          <a:noFill/>
        </p:spPr>
        <p:txBody>
          <a:bodyPr wrap="square" rtlCol="0">
            <a:spAutoFit/>
          </a:bodyPr>
          <a:lstStyle/>
          <a:p>
            <a:r>
              <a:rPr lang="zh-CN" altLang="en-US" b="1" dirty="0">
                <a:solidFill>
                  <a:srgbClr val="FF0000"/>
                </a:solidFill>
              </a:rPr>
              <a:t>一个或多个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rtl="0">
              <a:spcBef>
                <a:spcPct val="0"/>
              </a:spcBef>
            </a:pPr>
            <a:r>
              <a:rPr lang="zh-CN" altLang="en-US" sz="4400" kern="1200" dirty="0">
                <a:solidFill>
                  <a:schemeClr val="tx1"/>
                </a:solidFill>
                <a:latin typeface="+mj-lt"/>
                <a:ea typeface="+mj-ea"/>
                <a:cs typeface="+mj-cs"/>
              </a:rPr>
              <a:t>操作指导控制系统（</a:t>
            </a:r>
            <a:r>
              <a:rPr lang="en-US" altLang="zh-CN" sz="4400" kern="1200" dirty="0">
                <a:solidFill>
                  <a:schemeClr val="tx1"/>
                </a:solidFill>
                <a:latin typeface="+mj-lt"/>
                <a:ea typeface="+mj-ea"/>
                <a:cs typeface="+mj-cs"/>
              </a:rPr>
              <a:t>OGC</a:t>
            </a:r>
            <a:r>
              <a:rPr lang="zh-CN" altLang="en-US" sz="4400" kern="1200" dirty="0">
                <a:solidFill>
                  <a:schemeClr val="tx1"/>
                </a:solidFill>
                <a:latin typeface="+mj-lt"/>
                <a:ea typeface="+mj-ea"/>
                <a:cs typeface="+mj-cs"/>
              </a:rPr>
              <a:t>）</a:t>
            </a:r>
          </a:p>
        </p:txBody>
      </p:sp>
      <p:grpSp>
        <p:nvGrpSpPr>
          <p:cNvPr id="8" name="组合 7"/>
          <p:cNvGrpSpPr/>
          <p:nvPr/>
        </p:nvGrpSpPr>
        <p:grpSpPr>
          <a:xfrm>
            <a:off x="2143108" y="4143380"/>
            <a:ext cx="5857916" cy="2541302"/>
            <a:chOff x="2143108" y="4143380"/>
            <a:chExt cx="5857916" cy="2541302"/>
          </a:xfrm>
        </p:grpSpPr>
        <p:pic>
          <p:nvPicPr>
            <p:cNvPr id="5" name="Picture 2"/>
            <p:cNvPicPr>
              <a:picLocks noChangeAspect="1" noChangeArrowheads="1"/>
            </p:cNvPicPr>
            <p:nvPr/>
          </p:nvPicPr>
          <p:blipFill>
            <a:blip r:embed="rId2"/>
            <a:srcRect/>
            <a:stretch>
              <a:fillRect/>
            </a:stretch>
          </p:blipFill>
          <p:spPr bwMode="auto">
            <a:xfrm>
              <a:off x="2143108" y="4143380"/>
              <a:ext cx="4214842" cy="2541302"/>
            </a:xfrm>
            <a:prstGeom prst="rect">
              <a:avLst/>
            </a:prstGeom>
            <a:noFill/>
            <a:ln w="9525">
              <a:noFill/>
              <a:miter lim="800000"/>
              <a:headEnd/>
              <a:tailEnd/>
            </a:ln>
            <a:effectLst/>
          </p:spPr>
        </p:pic>
        <p:sp>
          <p:nvSpPr>
            <p:cNvPr id="7" name="TextBox 6"/>
            <p:cNvSpPr txBox="1"/>
            <p:nvPr/>
          </p:nvSpPr>
          <p:spPr>
            <a:xfrm>
              <a:off x="7000892" y="4929198"/>
              <a:ext cx="1000132" cy="584775"/>
            </a:xfrm>
            <a:prstGeom prst="rect">
              <a:avLst/>
            </a:prstGeom>
            <a:noFill/>
          </p:spPr>
          <p:txBody>
            <a:bodyPr wrap="square" rtlCol="0">
              <a:spAutoFit/>
            </a:bodyPr>
            <a:lstStyle/>
            <a:p>
              <a:r>
                <a:rPr lang="en-US" altLang="zh-CN" sz="3200" dirty="0"/>
                <a:t>DAS</a:t>
              </a:r>
              <a:endParaRPr lang="zh-CN" altLang="en-US" sz="3200" dirty="0"/>
            </a:p>
          </p:txBody>
        </p:sp>
      </p:grpSp>
      <p:grpSp>
        <p:nvGrpSpPr>
          <p:cNvPr id="12" name="组合 11"/>
          <p:cNvGrpSpPr/>
          <p:nvPr/>
        </p:nvGrpSpPr>
        <p:grpSpPr>
          <a:xfrm>
            <a:off x="2071670" y="1285860"/>
            <a:ext cx="6143668" cy="2600325"/>
            <a:chOff x="2071670" y="1285860"/>
            <a:chExt cx="6143668" cy="2600325"/>
          </a:xfrm>
        </p:grpSpPr>
        <p:sp>
          <p:nvSpPr>
            <p:cNvPr id="6" name="TextBox 5"/>
            <p:cNvSpPr txBox="1"/>
            <p:nvPr/>
          </p:nvSpPr>
          <p:spPr>
            <a:xfrm>
              <a:off x="6929454" y="2285992"/>
              <a:ext cx="1285884" cy="584775"/>
            </a:xfrm>
            <a:prstGeom prst="rect">
              <a:avLst/>
            </a:prstGeom>
            <a:noFill/>
          </p:spPr>
          <p:txBody>
            <a:bodyPr wrap="square" rtlCol="0">
              <a:spAutoFit/>
            </a:bodyPr>
            <a:lstStyle/>
            <a:p>
              <a:r>
                <a:rPr lang="en-US" altLang="zh-CN" sz="3200" dirty="0"/>
                <a:t>OGC</a:t>
              </a:r>
              <a:endParaRPr lang="zh-CN" altLang="en-US" sz="3200" dirty="0"/>
            </a:p>
          </p:txBody>
        </p:sp>
        <p:pic>
          <p:nvPicPr>
            <p:cNvPr id="5123" name="Picture 3"/>
            <p:cNvPicPr>
              <a:picLocks noChangeAspect="1" noChangeArrowheads="1"/>
            </p:cNvPicPr>
            <p:nvPr/>
          </p:nvPicPr>
          <p:blipFill>
            <a:blip r:embed="rId3"/>
            <a:srcRect/>
            <a:stretch>
              <a:fillRect/>
            </a:stretch>
          </p:blipFill>
          <p:spPr bwMode="auto">
            <a:xfrm>
              <a:off x="2071670" y="1285860"/>
              <a:ext cx="4400550" cy="2600325"/>
            </a:xfrm>
            <a:prstGeom prst="rect">
              <a:avLst/>
            </a:prstGeom>
            <a:noFill/>
            <a:ln w="9525">
              <a:noFill/>
              <a:miter lim="800000"/>
              <a:headEnd/>
              <a:tailEnd/>
            </a:ln>
            <a:effectLst/>
          </p:spPr>
        </p:pic>
      </p:grpSp>
      <p:sp>
        <p:nvSpPr>
          <p:cNvPr id="9" name="TextBox 8"/>
          <p:cNvSpPr txBox="1"/>
          <p:nvPr/>
        </p:nvSpPr>
        <p:spPr>
          <a:xfrm>
            <a:off x="5286380" y="3357562"/>
            <a:ext cx="1571636" cy="369332"/>
          </a:xfrm>
          <a:prstGeom prst="rect">
            <a:avLst/>
          </a:prstGeom>
          <a:noFill/>
        </p:spPr>
        <p:txBody>
          <a:bodyPr wrap="square" rtlCol="0">
            <a:spAutoFit/>
          </a:bodyPr>
          <a:lstStyle/>
          <a:p>
            <a:r>
              <a:rPr lang="zh-CN" altLang="en-US" b="1" dirty="0">
                <a:solidFill>
                  <a:srgbClr val="FF0000"/>
                </a:solidFill>
              </a:rPr>
              <a:t>一个或多个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操作指导控制系统（</a:t>
            </a:r>
            <a:r>
              <a:rPr lang="en-US" altLang="zh-CN" dirty="0"/>
              <a:t>OGC</a:t>
            </a:r>
            <a:r>
              <a:rPr lang="zh-CN" altLang="en-US" dirty="0"/>
              <a:t>）</a:t>
            </a:r>
          </a:p>
        </p:txBody>
      </p:sp>
      <p:sp>
        <p:nvSpPr>
          <p:cNvPr id="4" name="TextBox 3"/>
          <p:cNvSpPr txBox="1"/>
          <p:nvPr/>
        </p:nvSpPr>
        <p:spPr>
          <a:xfrm>
            <a:off x="357158" y="4857760"/>
            <a:ext cx="8501122" cy="1291379"/>
          </a:xfrm>
          <a:prstGeom prst="rect">
            <a:avLst/>
          </a:prstGeom>
          <a:noFill/>
        </p:spPr>
        <p:txBody>
          <a:bodyPr wrap="square" rtlCol="0">
            <a:spAutoFit/>
          </a:bodyPr>
          <a:lstStyle/>
          <a:p>
            <a:pPr>
              <a:lnSpc>
                <a:spcPct val="150000"/>
              </a:lnSpc>
            </a:pPr>
            <a:r>
              <a:rPr lang="zh-CN" altLang="en-US" dirty="0"/>
              <a:t>操作人员根据显示或打印的数据，以及报警提示信息，操作控制仪表，进而实现生产过程的控制。操作指导控制系统的优点是结构简单，控制灵活和安全。缺点是要由人工操作，速度受到限制，不能同时控制多个回路。</a:t>
            </a:r>
          </a:p>
        </p:txBody>
      </p:sp>
      <p:grpSp>
        <p:nvGrpSpPr>
          <p:cNvPr id="8" name="组合 7"/>
          <p:cNvGrpSpPr/>
          <p:nvPr/>
        </p:nvGrpSpPr>
        <p:grpSpPr>
          <a:xfrm>
            <a:off x="1357290" y="1643050"/>
            <a:ext cx="6143668" cy="2600325"/>
            <a:chOff x="2071670" y="1285860"/>
            <a:chExt cx="6143668" cy="2600325"/>
          </a:xfrm>
        </p:grpSpPr>
        <p:sp>
          <p:nvSpPr>
            <p:cNvPr id="9" name="TextBox 8"/>
            <p:cNvSpPr txBox="1"/>
            <p:nvPr/>
          </p:nvSpPr>
          <p:spPr>
            <a:xfrm>
              <a:off x="6929454" y="2285992"/>
              <a:ext cx="1285884" cy="584775"/>
            </a:xfrm>
            <a:prstGeom prst="rect">
              <a:avLst/>
            </a:prstGeom>
            <a:noFill/>
          </p:spPr>
          <p:txBody>
            <a:bodyPr wrap="square" rtlCol="0">
              <a:spAutoFit/>
            </a:bodyPr>
            <a:lstStyle/>
            <a:p>
              <a:r>
                <a:rPr lang="en-US" altLang="zh-CN" sz="3200" dirty="0"/>
                <a:t>OGC</a:t>
              </a:r>
              <a:endParaRPr lang="zh-CN" altLang="en-US" sz="3200" dirty="0"/>
            </a:p>
          </p:txBody>
        </p:sp>
        <p:pic>
          <p:nvPicPr>
            <p:cNvPr id="10" name="Picture 3"/>
            <p:cNvPicPr>
              <a:picLocks noChangeAspect="1" noChangeArrowheads="1"/>
            </p:cNvPicPr>
            <p:nvPr/>
          </p:nvPicPr>
          <p:blipFill>
            <a:blip r:embed="rId2"/>
            <a:srcRect/>
            <a:stretch>
              <a:fillRect/>
            </a:stretch>
          </p:blipFill>
          <p:spPr bwMode="auto">
            <a:xfrm>
              <a:off x="2071670" y="1285860"/>
              <a:ext cx="4400550" cy="2600325"/>
            </a:xfrm>
            <a:prstGeom prst="rect">
              <a:avLst/>
            </a:prstGeom>
            <a:noFill/>
            <a:ln w="9525">
              <a:noFill/>
              <a:miter lim="800000"/>
              <a:headEnd/>
              <a:tailEnd/>
            </a:ln>
            <a:effectLst/>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71538" y="1571612"/>
            <a:ext cx="6877050" cy="2238375"/>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直接数字控制系统（</a:t>
            </a:r>
            <a:r>
              <a:rPr lang="en-US" altLang="zh-CN" dirty="0"/>
              <a:t>DDC</a:t>
            </a:r>
            <a:r>
              <a:rPr lang="zh-CN" altLang="en-US" dirty="0"/>
              <a:t>）</a:t>
            </a:r>
          </a:p>
        </p:txBody>
      </p:sp>
      <p:grpSp>
        <p:nvGrpSpPr>
          <p:cNvPr id="7" name="组合 6"/>
          <p:cNvGrpSpPr/>
          <p:nvPr/>
        </p:nvGrpSpPr>
        <p:grpSpPr>
          <a:xfrm>
            <a:off x="1000100" y="4214818"/>
            <a:ext cx="6000792" cy="2357454"/>
            <a:chOff x="2071670" y="1285860"/>
            <a:chExt cx="6143668" cy="2600325"/>
          </a:xfrm>
        </p:grpSpPr>
        <p:sp>
          <p:nvSpPr>
            <p:cNvPr id="8" name="TextBox 7"/>
            <p:cNvSpPr txBox="1"/>
            <p:nvPr/>
          </p:nvSpPr>
          <p:spPr>
            <a:xfrm>
              <a:off x="6929454" y="2285992"/>
              <a:ext cx="1285884" cy="584775"/>
            </a:xfrm>
            <a:prstGeom prst="rect">
              <a:avLst/>
            </a:prstGeom>
            <a:noFill/>
          </p:spPr>
          <p:txBody>
            <a:bodyPr wrap="square" rtlCol="0">
              <a:spAutoFit/>
            </a:bodyPr>
            <a:lstStyle/>
            <a:p>
              <a:r>
                <a:rPr lang="en-US" altLang="zh-CN" sz="3200" dirty="0"/>
                <a:t>OGC</a:t>
              </a:r>
              <a:endParaRPr lang="zh-CN" altLang="en-US" sz="3200" dirty="0"/>
            </a:p>
          </p:txBody>
        </p:sp>
        <p:pic>
          <p:nvPicPr>
            <p:cNvPr id="9" name="Picture 3"/>
            <p:cNvPicPr>
              <a:picLocks noChangeAspect="1" noChangeArrowheads="1"/>
            </p:cNvPicPr>
            <p:nvPr/>
          </p:nvPicPr>
          <p:blipFill>
            <a:blip r:embed="rId3"/>
            <a:srcRect/>
            <a:stretch>
              <a:fillRect/>
            </a:stretch>
          </p:blipFill>
          <p:spPr bwMode="auto">
            <a:xfrm>
              <a:off x="2071670" y="1285860"/>
              <a:ext cx="4400550" cy="2600325"/>
            </a:xfrm>
            <a:prstGeom prst="rect">
              <a:avLst/>
            </a:prstGeom>
            <a:noFill/>
            <a:ln w="9525">
              <a:noFill/>
              <a:miter lim="800000"/>
              <a:headEnd/>
              <a:tailEnd/>
            </a:ln>
            <a:effectLst/>
          </p:spPr>
        </p:pic>
      </p:grpSp>
      <p:sp>
        <p:nvSpPr>
          <p:cNvPr id="10" name="TextBox 9"/>
          <p:cNvSpPr txBox="1"/>
          <p:nvPr/>
        </p:nvSpPr>
        <p:spPr>
          <a:xfrm>
            <a:off x="5214942" y="3429000"/>
            <a:ext cx="1571636" cy="369332"/>
          </a:xfrm>
          <a:prstGeom prst="rect">
            <a:avLst/>
          </a:prstGeom>
          <a:noFill/>
        </p:spPr>
        <p:txBody>
          <a:bodyPr wrap="square" rtlCol="0">
            <a:spAutoFit/>
          </a:bodyPr>
          <a:lstStyle/>
          <a:p>
            <a:r>
              <a:rPr lang="zh-CN" altLang="en-US" b="1" dirty="0">
                <a:solidFill>
                  <a:srgbClr val="FF0000"/>
                </a:solidFill>
              </a:rPr>
              <a:t>一个或多个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直接数字控制系统（</a:t>
            </a:r>
            <a:r>
              <a:rPr lang="en-US" altLang="zh-CN" dirty="0"/>
              <a:t>DDC</a:t>
            </a:r>
            <a:r>
              <a:rPr lang="zh-CN" altLang="en-US" dirty="0"/>
              <a:t>）</a:t>
            </a:r>
          </a:p>
        </p:txBody>
      </p:sp>
      <p:grpSp>
        <p:nvGrpSpPr>
          <p:cNvPr id="4" name="组合 3"/>
          <p:cNvGrpSpPr/>
          <p:nvPr/>
        </p:nvGrpSpPr>
        <p:grpSpPr>
          <a:xfrm>
            <a:off x="1000100" y="1571612"/>
            <a:ext cx="6858048" cy="2214578"/>
            <a:chOff x="1000100" y="1571612"/>
            <a:chExt cx="7000924" cy="2290772"/>
          </a:xfrm>
        </p:grpSpPr>
        <p:pic>
          <p:nvPicPr>
            <p:cNvPr id="5" name="Picture 2"/>
            <p:cNvPicPr>
              <a:picLocks noChangeAspect="1" noChangeArrowheads="1"/>
            </p:cNvPicPr>
            <p:nvPr/>
          </p:nvPicPr>
          <p:blipFill>
            <a:blip r:embed="rId2"/>
            <a:srcRect/>
            <a:stretch>
              <a:fillRect/>
            </a:stretch>
          </p:blipFill>
          <p:spPr bwMode="auto">
            <a:xfrm>
              <a:off x="1000100" y="1571612"/>
              <a:ext cx="5290291" cy="2290772"/>
            </a:xfrm>
            <a:prstGeom prst="rect">
              <a:avLst/>
            </a:prstGeom>
            <a:noFill/>
            <a:ln w="9525">
              <a:noFill/>
              <a:miter lim="800000"/>
              <a:headEnd/>
              <a:tailEnd/>
            </a:ln>
            <a:effectLst/>
          </p:spPr>
        </p:pic>
        <p:sp>
          <p:nvSpPr>
            <p:cNvPr id="6" name="TextBox 5"/>
            <p:cNvSpPr txBox="1"/>
            <p:nvPr/>
          </p:nvSpPr>
          <p:spPr>
            <a:xfrm>
              <a:off x="6858016" y="2357430"/>
              <a:ext cx="1143008" cy="461665"/>
            </a:xfrm>
            <a:prstGeom prst="rect">
              <a:avLst/>
            </a:prstGeom>
            <a:noFill/>
          </p:spPr>
          <p:txBody>
            <a:bodyPr wrap="square" rtlCol="0">
              <a:spAutoFit/>
            </a:bodyPr>
            <a:lstStyle/>
            <a:p>
              <a:r>
                <a:rPr lang="en-US" altLang="zh-CN" sz="2400" dirty="0"/>
                <a:t>(DDC)</a:t>
              </a:r>
              <a:endParaRPr lang="zh-CN" altLang="en-US" sz="2400" dirty="0"/>
            </a:p>
          </p:txBody>
        </p:sp>
      </p:grpSp>
      <p:sp>
        <p:nvSpPr>
          <p:cNvPr id="7" name="TextBox 6"/>
          <p:cNvSpPr txBox="1"/>
          <p:nvPr/>
        </p:nvSpPr>
        <p:spPr>
          <a:xfrm>
            <a:off x="857224" y="4357694"/>
            <a:ext cx="7572428" cy="1338828"/>
          </a:xfrm>
          <a:prstGeom prst="rect">
            <a:avLst/>
          </a:prstGeom>
          <a:noFill/>
        </p:spPr>
        <p:txBody>
          <a:bodyPr wrap="square" rtlCol="0">
            <a:spAutoFit/>
          </a:bodyPr>
          <a:lstStyle/>
          <a:p>
            <a:pPr>
              <a:lnSpc>
                <a:spcPct val="150000"/>
              </a:lnSpc>
            </a:pPr>
            <a:r>
              <a:rPr lang="zh-CN" altLang="en-US" dirty="0"/>
              <a:t>用一台计算机不仅完成对多个被控参数的数据采集，而且能按一定的控制规律进行实时决策，并通过过程输出通道发出控制信号，实现对生产过程的闭环控制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60" name="Rectangle 4">
            <a:extLst>
              <a:ext uri="{FF2B5EF4-FFF2-40B4-BE49-F238E27FC236}">
                <a16:creationId xmlns:a16="http://schemas.microsoft.com/office/drawing/2014/main" id="{325F4CA1-62A5-4006-A247-5D5014A6B4DE}"/>
              </a:ext>
            </a:extLst>
          </p:cNvPr>
          <p:cNvSpPr>
            <a:spLocks noGrp="1" noRot="1" noChangeArrowheads="1"/>
          </p:cNvSpPr>
          <p:nvPr>
            <p:ph type="title"/>
          </p:nvPr>
        </p:nvSpPr>
        <p:spPr>
          <a:xfrm>
            <a:off x="323850" y="981075"/>
            <a:ext cx="5946775" cy="609600"/>
          </a:xfrm>
          <a:noFill/>
          <a:ln/>
        </p:spPr>
        <p:txBody>
          <a:bodyPr/>
          <a:lstStyle/>
          <a:p>
            <a:pPr algn="l"/>
            <a:r>
              <a:rPr lang="en-US" altLang="zh-CN" sz="2000" b="1">
                <a:solidFill>
                  <a:schemeClr val="tx1"/>
                </a:solidFill>
                <a:latin typeface="宋体" panose="02010600030101010101" pitchFamily="2" charset="-122"/>
              </a:rPr>
              <a:t>DCS</a:t>
            </a:r>
            <a:r>
              <a:rPr lang="zh-CN" altLang="en-US" sz="2000" b="1">
                <a:solidFill>
                  <a:schemeClr val="tx1"/>
                </a:solidFill>
                <a:latin typeface="宋体" panose="02010600030101010101" pitchFamily="2" charset="-122"/>
              </a:rPr>
              <a:t>的概念</a:t>
            </a:r>
            <a:endParaRPr lang="zh-CN" altLang="en-US" sz="2000" b="1">
              <a:latin typeface="Times New Roman" panose="02020603050405020304" pitchFamily="18" charset="0"/>
            </a:endParaRPr>
          </a:p>
        </p:txBody>
      </p:sp>
      <p:sp>
        <p:nvSpPr>
          <p:cNvPr id="6" name="日期占位符 3">
            <a:extLst>
              <a:ext uri="{FF2B5EF4-FFF2-40B4-BE49-F238E27FC236}">
                <a16:creationId xmlns:a16="http://schemas.microsoft.com/office/drawing/2014/main" id="{76F31DF5-0842-4F15-8C52-10B8FF50E23A}"/>
              </a:ext>
            </a:extLst>
          </p:cNvPr>
          <p:cNvSpPr>
            <a:spLocks noGrp="1"/>
          </p:cNvSpPr>
          <p:nvPr>
            <p:ph type="dt" sz="half" idx="10"/>
          </p:nvPr>
        </p:nvSpPr>
        <p:spPr/>
        <p:txBody>
          <a:bodyPr/>
          <a:lstStyle/>
          <a:p>
            <a:fld id="{4F950BCB-16BB-402E-A7AE-4CCAC6480105}" type="datetime1">
              <a:rPr lang="zh-CN" altLang="en-US"/>
              <a:pPr/>
              <a:t>2018/11/2 Friday</a:t>
            </a:fld>
            <a:endParaRPr lang="en-US" altLang="zh-CN"/>
          </a:p>
        </p:txBody>
      </p:sp>
      <p:sp>
        <p:nvSpPr>
          <p:cNvPr id="7" name="页脚占位符 4">
            <a:extLst>
              <a:ext uri="{FF2B5EF4-FFF2-40B4-BE49-F238E27FC236}">
                <a16:creationId xmlns:a16="http://schemas.microsoft.com/office/drawing/2014/main" id="{0A9B138D-C6C6-4AB4-9FDC-1802E2C9D58D}"/>
              </a:ext>
            </a:extLst>
          </p:cNvPr>
          <p:cNvSpPr>
            <a:spLocks noGrp="1"/>
          </p:cNvSpPr>
          <p:nvPr>
            <p:ph type="ftr" sz="quarter" idx="11"/>
          </p:nvPr>
        </p:nvSpPr>
        <p:spPr/>
        <p:txBody>
          <a:bodyPr/>
          <a:lstStyle/>
          <a:p>
            <a:r>
              <a:rPr lang="en-US" altLang="zh-CN"/>
              <a:t>系统概述及硬件产品</a:t>
            </a:r>
          </a:p>
        </p:txBody>
      </p:sp>
      <p:sp>
        <p:nvSpPr>
          <p:cNvPr id="8" name="灯片编号占位符 5">
            <a:extLst>
              <a:ext uri="{FF2B5EF4-FFF2-40B4-BE49-F238E27FC236}">
                <a16:creationId xmlns:a16="http://schemas.microsoft.com/office/drawing/2014/main" id="{03C6C1DB-52F8-416E-9036-BFEDEF8554C9}"/>
              </a:ext>
            </a:extLst>
          </p:cNvPr>
          <p:cNvSpPr>
            <a:spLocks noGrp="1"/>
          </p:cNvSpPr>
          <p:nvPr>
            <p:ph type="sldNum" sz="quarter" idx="12"/>
          </p:nvPr>
        </p:nvSpPr>
        <p:spPr/>
        <p:txBody>
          <a:bodyPr/>
          <a:lstStyle/>
          <a:p>
            <a:fld id="{37FD59D2-8DED-4933-9605-3EA1AE1B5B47}" type="slidenum">
              <a:rPr lang="en-US" altLang="zh-CN"/>
              <a:pPr/>
              <a:t>2</a:t>
            </a:fld>
            <a:endParaRPr lang="en-US" altLang="zh-CN"/>
          </a:p>
        </p:txBody>
      </p:sp>
      <p:sp>
        <p:nvSpPr>
          <p:cNvPr id="275458" name="Rectangle 2">
            <a:extLst>
              <a:ext uri="{FF2B5EF4-FFF2-40B4-BE49-F238E27FC236}">
                <a16:creationId xmlns:a16="http://schemas.microsoft.com/office/drawing/2014/main" id="{867735B2-D2AF-4979-ABAF-B717FFA8B276}"/>
              </a:ext>
            </a:extLst>
          </p:cNvPr>
          <p:cNvSpPr>
            <a:spLocks noChangeArrowheads="1"/>
          </p:cNvSpPr>
          <p:nvPr/>
        </p:nvSpPr>
        <p:spPr bwMode="auto">
          <a:xfrm>
            <a:off x="0" y="2024063"/>
            <a:ext cx="853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tabLst>
                <a:tab pos="1247775" algn="l"/>
              </a:tabLst>
              <a:defRPr kumimoji="1" sz="2400">
                <a:solidFill>
                  <a:schemeClr val="tx1"/>
                </a:solidFill>
                <a:latin typeface="Times New Roman" panose="02020603050405020304" pitchFamily="18" charset="0"/>
                <a:ea typeface="宋体" panose="02010600030101010101" pitchFamily="2" charset="-122"/>
              </a:defRPr>
            </a:lvl1pPr>
            <a:lvl2pPr algn="l">
              <a:tabLst>
                <a:tab pos="1247775" algn="l"/>
              </a:tabLst>
              <a:defRPr kumimoji="1" sz="2400">
                <a:solidFill>
                  <a:schemeClr val="tx1"/>
                </a:solidFill>
                <a:latin typeface="Times New Roman" panose="02020603050405020304" pitchFamily="18" charset="0"/>
                <a:ea typeface="宋体" panose="02010600030101010101" pitchFamily="2" charset="-122"/>
              </a:defRPr>
            </a:lvl2pPr>
            <a:lvl3pPr algn="l">
              <a:tabLst>
                <a:tab pos="1247775" algn="l"/>
              </a:tabLst>
              <a:defRPr kumimoji="1" sz="2400">
                <a:solidFill>
                  <a:schemeClr val="tx1"/>
                </a:solidFill>
                <a:latin typeface="Times New Roman" panose="02020603050405020304" pitchFamily="18" charset="0"/>
                <a:ea typeface="宋体" panose="02010600030101010101" pitchFamily="2" charset="-122"/>
              </a:defRPr>
            </a:lvl3pPr>
            <a:lvl4pPr algn="l">
              <a:tabLst>
                <a:tab pos="1247775" algn="l"/>
              </a:tabLst>
              <a:defRPr kumimoji="1" sz="2400">
                <a:solidFill>
                  <a:schemeClr val="tx1"/>
                </a:solidFill>
                <a:latin typeface="Times New Roman" panose="02020603050405020304" pitchFamily="18" charset="0"/>
                <a:ea typeface="宋体" panose="02010600030101010101" pitchFamily="2" charset="-122"/>
              </a:defRPr>
            </a:lvl4pPr>
            <a:lvl5pPr algn="l">
              <a:tabLst>
                <a:tab pos="124777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24777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24777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24777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247775"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sz="1600">
                <a:latin typeface="宋体" panose="02010600030101010101" pitchFamily="2" charset="-122"/>
                <a:ea typeface="Arial Unicode MS" pitchFamily="34" charset="-122"/>
              </a:rPr>
              <a:t>关键词：</a:t>
            </a:r>
            <a:r>
              <a:rPr lang="en-US" altLang="zh-CN" sz="1600">
                <a:latin typeface="宋体" panose="02010600030101010101" pitchFamily="2" charset="-122"/>
                <a:ea typeface="Arial Unicode MS" pitchFamily="34" charset="-122"/>
              </a:rPr>
              <a:t>DCS</a:t>
            </a:r>
            <a:r>
              <a:rPr lang="zh-CN" altLang="en-US" sz="1600">
                <a:latin typeface="宋体" panose="02010600030101010101" pitchFamily="2" charset="-122"/>
                <a:ea typeface="Arial Unicode MS" pitchFamily="34" charset="-122"/>
              </a:rPr>
              <a:t>；</a:t>
            </a:r>
            <a:endParaRPr lang="zh-CN" altLang="en-US" sz="1600">
              <a:latin typeface="宋体" panose="02010600030101010101" pitchFamily="2" charset="-122"/>
            </a:endParaRPr>
          </a:p>
        </p:txBody>
      </p:sp>
      <p:sp>
        <p:nvSpPr>
          <p:cNvPr id="275459" name="Rectangle 3">
            <a:extLst>
              <a:ext uri="{FF2B5EF4-FFF2-40B4-BE49-F238E27FC236}">
                <a16:creationId xmlns:a16="http://schemas.microsoft.com/office/drawing/2014/main" id="{5FE69686-E978-4E01-A7B7-02C333214813}"/>
              </a:ext>
            </a:extLst>
          </p:cNvPr>
          <p:cNvSpPr>
            <a:spLocks noChangeArrowheads="1"/>
          </p:cNvSpPr>
          <p:nvPr/>
        </p:nvSpPr>
        <p:spPr bwMode="auto">
          <a:xfrm>
            <a:off x="0" y="1592263"/>
            <a:ext cx="853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tabLst>
                <a:tab pos="1247775" algn="l"/>
              </a:tabLst>
              <a:defRPr kumimoji="1" sz="2400">
                <a:solidFill>
                  <a:schemeClr val="tx1"/>
                </a:solidFill>
                <a:latin typeface="Times New Roman" panose="02020603050405020304" pitchFamily="18" charset="0"/>
                <a:ea typeface="宋体" panose="02010600030101010101" pitchFamily="2" charset="-122"/>
              </a:defRPr>
            </a:lvl1pPr>
            <a:lvl2pPr algn="l">
              <a:tabLst>
                <a:tab pos="1247775" algn="l"/>
              </a:tabLst>
              <a:defRPr kumimoji="1" sz="2400">
                <a:solidFill>
                  <a:schemeClr val="tx1"/>
                </a:solidFill>
                <a:latin typeface="Times New Roman" panose="02020603050405020304" pitchFamily="18" charset="0"/>
                <a:ea typeface="宋体" panose="02010600030101010101" pitchFamily="2" charset="-122"/>
              </a:defRPr>
            </a:lvl2pPr>
            <a:lvl3pPr algn="l">
              <a:tabLst>
                <a:tab pos="1247775" algn="l"/>
              </a:tabLst>
              <a:defRPr kumimoji="1" sz="2400">
                <a:solidFill>
                  <a:schemeClr val="tx1"/>
                </a:solidFill>
                <a:latin typeface="Times New Roman" panose="02020603050405020304" pitchFamily="18" charset="0"/>
                <a:ea typeface="宋体" panose="02010600030101010101" pitchFamily="2" charset="-122"/>
              </a:defRPr>
            </a:lvl3pPr>
            <a:lvl4pPr algn="l">
              <a:tabLst>
                <a:tab pos="1247775" algn="l"/>
              </a:tabLst>
              <a:defRPr kumimoji="1" sz="2400">
                <a:solidFill>
                  <a:schemeClr val="tx1"/>
                </a:solidFill>
                <a:latin typeface="Times New Roman" panose="02020603050405020304" pitchFamily="18" charset="0"/>
                <a:ea typeface="宋体" panose="02010600030101010101" pitchFamily="2" charset="-122"/>
              </a:defRPr>
            </a:lvl4pPr>
            <a:lvl5pPr algn="l">
              <a:tabLst>
                <a:tab pos="124777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24777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24777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24777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247775"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sz="1600">
                <a:latin typeface="宋体" panose="02010600030101010101" pitchFamily="2" charset="-122"/>
                <a:ea typeface="Arial Unicode MS" pitchFamily="34" charset="-122"/>
              </a:rPr>
              <a:t>本讲重点：</a:t>
            </a:r>
            <a:r>
              <a:rPr lang="en-US" altLang="zh-CN" sz="1600">
                <a:latin typeface="宋体" panose="02010600030101010101" pitchFamily="2" charset="-122"/>
                <a:ea typeface="Arial Unicode MS" pitchFamily="34" charset="-122"/>
              </a:rPr>
              <a:t>DCS</a:t>
            </a:r>
            <a:r>
              <a:rPr lang="zh-CN" altLang="en-US" sz="1600">
                <a:latin typeface="宋体" panose="02010600030101010101" pitchFamily="2" charset="-122"/>
                <a:ea typeface="Arial Unicode MS" pitchFamily="34" charset="-122"/>
              </a:rPr>
              <a:t>的概念； </a:t>
            </a:r>
            <a:r>
              <a:rPr lang="en-US" altLang="zh-CN" sz="1600"/>
              <a:t>DCS</a:t>
            </a:r>
            <a:r>
              <a:rPr lang="zh-CN" altLang="en-US" sz="1600"/>
              <a:t>的应用过程；</a:t>
            </a:r>
            <a:r>
              <a:rPr lang="zh-CN" altLang="en-US" sz="1600">
                <a:solidFill>
                  <a:schemeClr val="tx2"/>
                </a:solidFill>
              </a:rPr>
              <a:t> </a:t>
            </a:r>
          </a:p>
        </p:txBody>
      </p:sp>
      <p:sp>
        <p:nvSpPr>
          <p:cNvPr id="275461" name="Rectangle 5">
            <a:extLst>
              <a:ext uri="{FF2B5EF4-FFF2-40B4-BE49-F238E27FC236}">
                <a16:creationId xmlns:a16="http://schemas.microsoft.com/office/drawing/2014/main" id="{BE4B7C8C-4202-40FC-B228-32BE4FBF7605}"/>
              </a:ext>
            </a:extLst>
          </p:cNvPr>
          <p:cNvSpPr>
            <a:spLocks noChangeArrowheads="1"/>
          </p:cNvSpPr>
          <p:nvPr/>
        </p:nvSpPr>
        <p:spPr bwMode="auto">
          <a:xfrm>
            <a:off x="250825" y="2600325"/>
            <a:ext cx="853440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tabLst>
                <a:tab pos="1247775" algn="l"/>
              </a:tabLst>
              <a:defRPr kumimoji="1" sz="2400">
                <a:solidFill>
                  <a:schemeClr val="tx1"/>
                </a:solidFill>
                <a:latin typeface="Times New Roman" panose="02020603050405020304" pitchFamily="18" charset="0"/>
                <a:ea typeface="宋体" panose="02010600030101010101" pitchFamily="2" charset="-122"/>
              </a:defRPr>
            </a:lvl1pPr>
            <a:lvl2pPr algn="l">
              <a:tabLst>
                <a:tab pos="1247775" algn="l"/>
              </a:tabLst>
              <a:defRPr kumimoji="1" sz="2400">
                <a:solidFill>
                  <a:schemeClr val="tx1"/>
                </a:solidFill>
                <a:latin typeface="Times New Roman" panose="02020603050405020304" pitchFamily="18" charset="0"/>
                <a:ea typeface="宋体" panose="02010600030101010101" pitchFamily="2" charset="-122"/>
              </a:defRPr>
            </a:lvl2pPr>
            <a:lvl3pPr algn="l">
              <a:tabLst>
                <a:tab pos="1247775" algn="l"/>
              </a:tabLst>
              <a:defRPr kumimoji="1" sz="2400">
                <a:solidFill>
                  <a:schemeClr val="tx1"/>
                </a:solidFill>
                <a:latin typeface="Times New Roman" panose="02020603050405020304" pitchFamily="18" charset="0"/>
                <a:ea typeface="宋体" panose="02010600030101010101" pitchFamily="2" charset="-122"/>
              </a:defRPr>
            </a:lvl3pPr>
            <a:lvl4pPr algn="l">
              <a:tabLst>
                <a:tab pos="1247775" algn="l"/>
              </a:tabLst>
              <a:defRPr kumimoji="1" sz="2400">
                <a:solidFill>
                  <a:schemeClr val="tx1"/>
                </a:solidFill>
                <a:latin typeface="Times New Roman" panose="02020603050405020304" pitchFamily="18" charset="0"/>
                <a:ea typeface="宋体" panose="02010600030101010101" pitchFamily="2" charset="-122"/>
              </a:defRPr>
            </a:lvl4pPr>
            <a:lvl5pPr algn="l">
              <a:tabLst>
                <a:tab pos="124777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24777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24777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24777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247775"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600">
                <a:latin typeface="宋体" panose="02010600030101010101" pitchFamily="2" charset="-122"/>
              </a:rPr>
              <a:t>DCS</a:t>
            </a:r>
            <a:r>
              <a:rPr lang="zh-CN" altLang="en-US" sz="1600">
                <a:latin typeface="宋体" panose="02010600030101010101" pitchFamily="2" charset="-122"/>
              </a:rPr>
              <a:t>即集散型控制系统，又称分布式控制系统（</a:t>
            </a:r>
            <a:r>
              <a:rPr lang="en-US" altLang="zh-CN" sz="1600">
                <a:latin typeface="宋体" panose="02010600030101010101" pitchFamily="2" charset="-122"/>
              </a:rPr>
              <a:t>Distributed Control System</a:t>
            </a:r>
            <a:r>
              <a:rPr lang="zh-CN" altLang="en-US" sz="1600">
                <a:latin typeface="宋体" panose="02010600030101010101" pitchFamily="2" charset="-122"/>
              </a:rPr>
              <a:t>）。它的主要基础是</a:t>
            </a:r>
            <a:r>
              <a:rPr lang="en-US" altLang="zh-CN" sz="1600">
                <a:latin typeface="宋体" panose="02010600030101010101" pitchFamily="2" charset="-122"/>
              </a:rPr>
              <a:t>4C</a:t>
            </a:r>
            <a:r>
              <a:rPr lang="zh-CN" altLang="en-US" sz="1600">
                <a:latin typeface="宋体" panose="02010600030101010101" pitchFamily="2" charset="-122"/>
              </a:rPr>
              <a:t>技术，即计算机－</a:t>
            </a:r>
            <a:r>
              <a:rPr lang="en-US" altLang="zh-CN" sz="1600">
                <a:latin typeface="宋体" panose="02010600030101010101" pitchFamily="2" charset="-122"/>
              </a:rPr>
              <a:t>Computer</a:t>
            </a:r>
            <a:r>
              <a:rPr lang="zh-CN" altLang="en-US" sz="1600">
                <a:latin typeface="宋体" panose="02010600030101010101" pitchFamily="2" charset="-122"/>
              </a:rPr>
              <a:t>、控制 －</a:t>
            </a:r>
            <a:r>
              <a:rPr lang="en-US" altLang="zh-CN" sz="1600">
                <a:latin typeface="宋体" panose="02010600030101010101" pitchFamily="2" charset="-122"/>
              </a:rPr>
              <a:t>Control</a:t>
            </a:r>
            <a:r>
              <a:rPr lang="zh-CN" altLang="en-US" sz="1600">
                <a:latin typeface="宋体" panose="02010600030101010101" pitchFamily="2" charset="-122"/>
              </a:rPr>
              <a:t>、通信－</a:t>
            </a:r>
            <a:r>
              <a:rPr lang="en-US" altLang="zh-CN" sz="1600">
                <a:latin typeface="宋体" panose="02010600030101010101" pitchFamily="2" charset="-122"/>
              </a:rPr>
              <a:t>Communication</a:t>
            </a:r>
            <a:r>
              <a:rPr lang="zh-CN" altLang="en-US" sz="1600">
                <a:latin typeface="宋体" panose="02010600030101010101" pitchFamily="2" charset="-122"/>
              </a:rPr>
              <a:t>和</a:t>
            </a:r>
            <a:r>
              <a:rPr lang="en-US" altLang="zh-CN" sz="1600">
                <a:latin typeface="宋体" panose="02010600030101010101" pitchFamily="2" charset="-122"/>
              </a:rPr>
              <a:t>CRT</a:t>
            </a:r>
            <a:r>
              <a:rPr lang="zh-CN" altLang="en-US" sz="1600">
                <a:latin typeface="宋体" panose="02010600030101010101" pitchFamily="2" charset="-122"/>
              </a:rPr>
              <a:t>显示技术。</a:t>
            </a:r>
          </a:p>
          <a:p>
            <a:pPr algn="just"/>
            <a:r>
              <a:rPr lang="en-US" altLang="zh-CN" sz="1600">
                <a:latin typeface="宋体" panose="02010600030101010101" pitchFamily="2" charset="-122"/>
              </a:rPr>
              <a:t>DCS</a:t>
            </a:r>
            <a:r>
              <a:rPr lang="zh-CN" altLang="en-US" sz="1600">
                <a:latin typeface="宋体" panose="02010600030101010101" pitchFamily="2" charset="-122"/>
              </a:rPr>
              <a:t>系统通过某种通信网络将分布在工业现场附近的现场控制站和控制中心的操作员站及工程师站等连接起来，以完成对现场生产设备的分散控制和集中操作管理。（</a:t>
            </a:r>
            <a:r>
              <a:rPr lang="zh-CN" altLang="en-US" sz="1600">
                <a:latin typeface="宋体" panose="02010600030101010101" pitchFamily="2" charset="-122"/>
                <a:hlinkClick r:id="rId3" action="ppaction://hlinkfile"/>
              </a:rPr>
              <a:t>发电厂为例</a:t>
            </a:r>
            <a:r>
              <a:rPr lang="zh-CN" altLang="en-US" sz="1600">
                <a:latin typeface="宋体" panose="02010600030101010101" pitchFamily="2" charset="-122"/>
              </a:rPr>
              <a:t>）</a:t>
            </a:r>
          </a:p>
          <a:p>
            <a:pPr algn="just"/>
            <a:r>
              <a:rPr lang="en-US" altLang="zh-CN" sz="1600">
                <a:latin typeface="宋体" panose="02010600030101010101" pitchFamily="2" charset="-122"/>
              </a:rPr>
              <a:t>DCS</a:t>
            </a:r>
            <a:r>
              <a:rPr lang="zh-CN" altLang="en-US" sz="1600">
                <a:latin typeface="宋体" panose="02010600030101010101" pitchFamily="2" charset="-122"/>
              </a:rPr>
              <a:t>自</a:t>
            </a:r>
            <a:r>
              <a:rPr lang="en-US" altLang="zh-CN" sz="1600">
                <a:latin typeface="宋体" panose="02010600030101010101" pitchFamily="2" charset="-122"/>
              </a:rPr>
              <a:t>1975</a:t>
            </a:r>
            <a:r>
              <a:rPr lang="zh-CN" altLang="en-US" sz="1600">
                <a:latin typeface="宋体" panose="02010600030101010101" pitchFamily="2" charset="-122"/>
              </a:rPr>
              <a:t>年问世以来已经历了近三十年的时间，其可靠性、实用性不断提高，功能日益增强。如控制器的处理能力、网络通讯能力、控制算法、画面显示及综合管理能力等。</a:t>
            </a:r>
            <a:r>
              <a:rPr lang="en-US" altLang="zh-CN" sz="1600">
                <a:latin typeface="宋体" panose="02010600030101010101" pitchFamily="2" charset="-122"/>
              </a:rPr>
              <a:t>DCS</a:t>
            </a:r>
            <a:r>
              <a:rPr lang="zh-CN" altLang="en-US" sz="1600">
                <a:latin typeface="宋体" panose="02010600030101010101" pitchFamily="2" charset="-122"/>
              </a:rPr>
              <a:t>系统过去只应用在少数大型企业的控制系统中，但随着</a:t>
            </a:r>
            <a:r>
              <a:rPr lang="en-US" altLang="zh-CN" sz="1600">
                <a:latin typeface="宋体" panose="02010600030101010101" pitchFamily="2" charset="-122"/>
              </a:rPr>
              <a:t>4C</a:t>
            </a:r>
            <a:r>
              <a:rPr lang="zh-CN" altLang="en-US" sz="1600">
                <a:latin typeface="宋体" panose="02010600030101010101" pitchFamily="2" charset="-122"/>
              </a:rPr>
              <a:t>技术及软件技术的迅猛发展，到目前已经在电力、石油、化工、制药、冶金、建材等众多行业得到了广泛的应用，特别是电力、石化这样的行业。</a:t>
            </a:r>
            <a:endParaRPr lang="zh-CN" altLang="en-US" sz="1600">
              <a:latin typeface="宋体" panose="02010600030101010101" pitchFamily="2" charset="-122"/>
              <a:ea typeface="Arial Unicode MS" pitchFamily="34" charset="-122"/>
            </a:endParaRPr>
          </a:p>
          <a:p>
            <a:pPr algn="just" eaLnBrk="0" hangingPunct="0"/>
            <a:r>
              <a:rPr lang="zh-CN" altLang="en-US" sz="1600">
                <a:latin typeface="宋体" panose="02010600030101010101" pitchFamily="2" charset="-122"/>
              </a:rPr>
              <a:t>	</a:t>
            </a:r>
            <a:endParaRPr lang="zh-CN" altLang="en-US" sz="1600">
              <a:latin typeface="宋体" panose="02010600030101010101" pitchFamily="2" charset="-122"/>
              <a:ea typeface="Arial Unicode MS" pitchFamily="34" charset="-122"/>
            </a:endParaRPr>
          </a:p>
          <a:p>
            <a:pPr eaLnBrk="0" hangingPunct="0"/>
            <a:endParaRPr lang="en-US" altLang="zh-CN" sz="16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275460"/>
                                        </p:tgtEl>
                                        <p:attrNameLst>
                                          <p:attrName>style.visibility</p:attrName>
                                        </p:attrNameLst>
                                      </p:cBhvr>
                                      <p:to>
                                        <p:strVal val="visible"/>
                                      </p:to>
                                    </p:set>
                                    <p:anim calcmode="lin" valueType="num">
                                      <p:cBhvr additive="base">
                                        <p:cTn id="7" dur="1000" fill="hold"/>
                                        <p:tgtEl>
                                          <p:spTgt spid="275460"/>
                                        </p:tgtEl>
                                        <p:attrNameLst>
                                          <p:attrName>ppt_x</p:attrName>
                                        </p:attrNameLst>
                                      </p:cBhvr>
                                      <p:tavLst>
                                        <p:tav tm="0">
                                          <p:val>
                                            <p:strVal val="1+#ppt_w/2"/>
                                          </p:val>
                                        </p:tav>
                                        <p:tav tm="100000">
                                          <p:val>
                                            <p:strVal val="#ppt_x"/>
                                          </p:val>
                                        </p:tav>
                                      </p:tavLst>
                                    </p:anim>
                                    <p:anim calcmode="lin" valueType="num">
                                      <p:cBhvr additive="base">
                                        <p:cTn id="8" dur="1000" fill="hold"/>
                                        <p:tgtEl>
                                          <p:spTgt spid="27546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75459"/>
                                        </p:tgtEl>
                                        <p:attrNameLst>
                                          <p:attrName>style.visibility</p:attrName>
                                        </p:attrNameLst>
                                      </p:cBhvr>
                                      <p:to>
                                        <p:strVal val="visible"/>
                                      </p:to>
                                    </p:set>
                                    <p:anim calcmode="lin" valueType="num">
                                      <p:cBhvr additive="base">
                                        <p:cTn id="11" dur="1000" fill="hold"/>
                                        <p:tgtEl>
                                          <p:spTgt spid="275459"/>
                                        </p:tgtEl>
                                        <p:attrNameLst>
                                          <p:attrName>ppt_x</p:attrName>
                                        </p:attrNameLst>
                                      </p:cBhvr>
                                      <p:tavLst>
                                        <p:tav tm="0">
                                          <p:val>
                                            <p:strVal val="1+#ppt_w/2"/>
                                          </p:val>
                                        </p:tav>
                                        <p:tav tm="100000">
                                          <p:val>
                                            <p:strVal val="#ppt_x"/>
                                          </p:val>
                                        </p:tav>
                                      </p:tavLst>
                                    </p:anim>
                                    <p:anim calcmode="lin" valueType="num">
                                      <p:cBhvr additive="base">
                                        <p:cTn id="12" dur="1000" fill="hold"/>
                                        <p:tgtEl>
                                          <p:spTgt spid="27545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75458"/>
                                        </p:tgtEl>
                                        <p:attrNameLst>
                                          <p:attrName>style.visibility</p:attrName>
                                        </p:attrNameLst>
                                      </p:cBhvr>
                                      <p:to>
                                        <p:strVal val="visible"/>
                                      </p:to>
                                    </p:set>
                                    <p:anim calcmode="lin" valueType="num">
                                      <p:cBhvr additive="base">
                                        <p:cTn id="15" dur="1000" fill="hold"/>
                                        <p:tgtEl>
                                          <p:spTgt spid="275458"/>
                                        </p:tgtEl>
                                        <p:attrNameLst>
                                          <p:attrName>ppt_x</p:attrName>
                                        </p:attrNameLst>
                                      </p:cBhvr>
                                      <p:tavLst>
                                        <p:tav tm="0">
                                          <p:val>
                                            <p:strVal val="1+#ppt_w/2"/>
                                          </p:val>
                                        </p:tav>
                                        <p:tav tm="100000">
                                          <p:val>
                                            <p:strVal val="#ppt_x"/>
                                          </p:val>
                                        </p:tav>
                                      </p:tavLst>
                                    </p:anim>
                                    <p:anim calcmode="lin" valueType="num">
                                      <p:cBhvr additive="base">
                                        <p:cTn id="16" dur="1000" fill="hold"/>
                                        <p:tgtEl>
                                          <p:spTgt spid="2754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75461"/>
                                        </p:tgtEl>
                                        <p:attrNameLst>
                                          <p:attrName>style.visibility</p:attrName>
                                        </p:attrNameLst>
                                      </p:cBhvr>
                                      <p:to>
                                        <p:strVal val="visible"/>
                                      </p:to>
                                    </p:set>
                                    <p:anim calcmode="lin" valueType="num">
                                      <p:cBhvr additive="base">
                                        <p:cTn id="19" dur="1000" fill="hold"/>
                                        <p:tgtEl>
                                          <p:spTgt spid="275461"/>
                                        </p:tgtEl>
                                        <p:attrNameLst>
                                          <p:attrName>ppt_x</p:attrName>
                                        </p:attrNameLst>
                                      </p:cBhvr>
                                      <p:tavLst>
                                        <p:tav tm="0">
                                          <p:val>
                                            <p:strVal val="1+#ppt_w/2"/>
                                          </p:val>
                                        </p:tav>
                                        <p:tav tm="100000">
                                          <p:val>
                                            <p:strVal val="#ppt_x"/>
                                          </p:val>
                                        </p:tav>
                                      </p:tavLst>
                                    </p:anim>
                                    <p:anim calcmode="lin" valueType="num">
                                      <p:cBhvr additive="base">
                                        <p:cTn id="20" dur="1000" fill="hold"/>
                                        <p:tgtEl>
                                          <p:spTgt spid="2754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0" grpId="0" animBg="1" autoUpdateAnimBg="0"/>
      <p:bldP spid="275458" grpId="0"/>
      <p:bldP spid="275459" grpId="0"/>
      <p:bldP spid="27546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285852" y="1643050"/>
            <a:ext cx="5981700" cy="2971800"/>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计算机监督控制系统（</a:t>
            </a:r>
            <a:r>
              <a:rPr lang="en-US" altLang="zh-CN" dirty="0"/>
              <a:t>SCC</a:t>
            </a:r>
            <a:r>
              <a:rPr lang="zh-CN" altLang="en-US" dirty="0"/>
              <a:t>）</a:t>
            </a:r>
          </a:p>
        </p:txBody>
      </p:sp>
      <p:sp>
        <p:nvSpPr>
          <p:cNvPr id="5" name="矩形 4"/>
          <p:cNvSpPr/>
          <p:nvPr/>
        </p:nvSpPr>
        <p:spPr>
          <a:xfrm>
            <a:off x="4500562" y="1500174"/>
            <a:ext cx="3429024" cy="307183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00034" y="5143512"/>
            <a:ext cx="7929618" cy="923330"/>
          </a:xfrm>
          <a:prstGeom prst="rect">
            <a:avLst/>
          </a:prstGeom>
          <a:noFill/>
        </p:spPr>
        <p:txBody>
          <a:bodyPr wrap="square" rtlCol="0">
            <a:spAutoFit/>
          </a:bodyPr>
          <a:lstStyle/>
          <a:p>
            <a:pPr>
              <a:lnSpc>
                <a:spcPct val="150000"/>
              </a:lnSpc>
            </a:pPr>
            <a:r>
              <a:rPr lang="en-US" altLang="zh-CN" dirty="0"/>
              <a:t>SCC</a:t>
            </a:r>
            <a:r>
              <a:rPr lang="zh-CN" altLang="en-US" dirty="0"/>
              <a:t>计算机按照描述生产过程的数学模型，根据原始工艺数据与实时采集的现场变量计算出最佳动态给定值，送给</a:t>
            </a:r>
            <a:r>
              <a:rPr lang="en-US" altLang="zh-CN" dirty="0"/>
              <a:t>DDC</a:t>
            </a:r>
            <a:r>
              <a:rPr lang="zh-CN" altLang="en-US" dirty="0"/>
              <a:t>计算机，由</a:t>
            </a:r>
            <a:r>
              <a:rPr lang="en-US" altLang="zh-CN" dirty="0"/>
              <a:t>DDC</a:t>
            </a:r>
            <a:r>
              <a:rPr lang="zh-CN" altLang="en-US" dirty="0"/>
              <a:t>计算机控制生产过程。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集散控制系统（</a:t>
            </a:r>
            <a:r>
              <a:rPr lang="en-US" altLang="zh-CN" dirty="0"/>
              <a:t>DCS</a:t>
            </a:r>
            <a:r>
              <a:rPr lang="zh-CN" altLang="en-US" dirty="0"/>
              <a:t>）</a:t>
            </a:r>
          </a:p>
        </p:txBody>
      </p:sp>
      <p:sp>
        <p:nvSpPr>
          <p:cNvPr id="4" name="TextBox 3"/>
          <p:cNvSpPr txBox="1"/>
          <p:nvPr/>
        </p:nvSpPr>
        <p:spPr>
          <a:xfrm>
            <a:off x="500034" y="1714488"/>
            <a:ext cx="7643866" cy="1200329"/>
          </a:xfrm>
          <a:prstGeom prst="rect">
            <a:avLst/>
          </a:prstGeom>
          <a:noFill/>
        </p:spPr>
        <p:txBody>
          <a:bodyPr wrap="square" rtlCol="0">
            <a:spAutoFit/>
          </a:bodyPr>
          <a:lstStyle/>
          <a:p>
            <a:pPr>
              <a:lnSpc>
                <a:spcPct val="150000"/>
              </a:lnSpc>
            </a:pPr>
            <a:r>
              <a:rPr lang="zh-CN" altLang="en-US" sz="2400" dirty="0"/>
              <a:t>前面几种计算机控制系统有一个共同的特点：只用一台计算机控制生产过程（同时控制多个对象），集中控制。</a:t>
            </a:r>
          </a:p>
        </p:txBody>
      </p:sp>
      <p:sp>
        <p:nvSpPr>
          <p:cNvPr id="5" name="TextBox 4"/>
          <p:cNvSpPr txBox="1"/>
          <p:nvPr/>
        </p:nvSpPr>
        <p:spPr>
          <a:xfrm>
            <a:off x="500034" y="2995570"/>
            <a:ext cx="7786742" cy="2862322"/>
          </a:xfrm>
          <a:prstGeom prst="rect">
            <a:avLst/>
          </a:prstGeom>
          <a:noFill/>
        </p:spPr>
        <p:txBody>
          <a:bodyPr wrap="square" rtlCol="0">
            <a:spAutoFit/>
          </a:bodyPr>
          <a:lstStyle/>
          <a:p>
            <a:pPr>
              <a:lnSpc>
                <a:spcPct val="150000"/>
              </a:lnSpc>
            </a:pPr>
            <a:r>
              <a:rPr lang="zh-CN" altLang="en-US" sz="2400" dirty="0"/>
              <a:t>随着生产规模的扩大，信息量的增多</a:t>
            </a:r>
            <a:r>
              <a:rPr lang="en-US" altLang="zh-CN" sz="2400" dirty="0"/>
              <a:t>,</a:t>
            </a:r>
            <a:r>
              <a:rPr lang="zh-CN" altLang="en-US" sz="2400" dirty="0"/>
              <a:t>一台计算机无法完成生产过程控制的任务。于是，人们研制出以多台微型计算机为基础的分散控制系统</a:t>
            </a:r>
            <a:r>
              <a:rPr lang="en-US" altLang="zh-CN" sz="2400" dirty="0"/>
              <a:t>(Distributed Control System</a:t>
            </a:r>
            <a:r>
              <a:rPr lang="zh-CN" altLang="en-US" sz="2400" dirty="0"/>
              <a:t>，</a:t>
            </a:r>
            <a:r>
              <a:rPr lang="en-US" altLang="zh-CN" sz="2400" dirty="0"/>
              <a:t>DCS)</a:t>
            </a:r>
            <a:r>
              <a:rPr lang="zh-CN" altLang="en-US" sz="2400" dirty="0"/>
              <a:t>。</a:t>
            </a:r>
            <a:r>
              <a:rPr lang="en-US" altLang="zh-CN" sz="2400" dirty="0"/>
              <a:t>DCS </a:t>
            </a:r>
            <a:r>
              <a:rPr lang="zh-CN" altLang="en-US" sz="2400" dirty="0"/>
              <a:t>采用分散控制、集中操作、分级管理、分而自治和综合协调的设计原则。</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DCS</a:t>
            </a:r>
            <a:r>
              <a:rPr lang="zh-CN" altLang="en-US" dirty="0"/>
              <a:t>的发展历程</a:t>
            </a:r>
          </a:p>
        </p:txBody>
      </p:sp>
      <p:sp>
        <p:nvSpPr>
          <p:cNvPr id="3" name="内容占位符 2"/>
          <p:cNvSpPr>
            <a:spLocks noGrp="1"/>
          </p:cNvSpPr>
          <p:nvPr>
            <p:ph idx="1"/>
          </p:nvPr>
        </p:nvSpPr>
        <p:spPr/>
        <p:txBody>
          <a:bodyPr/>
          <a:lstStyle/>
          <a:p>
            <a:pPr>
              <a:lnSpc>
                <a:spcPct val="150000"/>
              </a:lnSpc>
            </a:pPr>
            <a:r>
              <a:rPr lang="zh-CN" altLang="en-US" dirty="0"/>
              <a:t>第一代</a:t>
            </a:r>
            <a:r>
              <a:rPr lang="en-US" altLang="zh-CN" dirty="0"/>
              <a:t>DCS</a:t>
            </a:r>
            <a:r>
              <a:rPr lang="zh-CN" altLang="en-US" dirty="0"/>
              <a:t>（</a:t>
            </a:r>
            <a:r>
              <a:rPr lang="en-US" altLang="zh-CN" dirty="0"/>
              <a:t>1975~1980</a:t>
            </a:r>
            <a:r>
              <a:rPr lang="zh-CN" altLang="en-US" dirty="0"/>
              <a:t>）</a:t>
            </a:r>
            <a:endParaRPr lang="en-US" altLang="zh-CN" dirty="0"/>
          </a:p>
          <a:p>
            <a:pPr>
              <a:lnSpc>
                <a:spcPct val="150000"/>
              </a:lnSpc>
            </a:pPr>
            <a:r>
              <a:rPr lang="zh-CN" altLang="en-US" dirty="0"/>
              <a:t>第二代</a:t>
            </a:r>
            <a:r>
              <a:rPr lang="en-US" altLang="zh-CN" dirty="0"/>
              <a:t>DCS</a:t>
            </a:r>
            <a:r>
              <a:rPr lang="zh-CN" altLang="en-US" dirty="0"/>
              <a:t>（</a:t>
            </a:r>
            <a:r>
              <a:rPr lang="en-US" altLang="zh-CN" dirty="0"/>
              <a:t>1980~1985</a:t>
            </a:r>
            <a:r>
              <a:rPr lang="zh-CN" altLang="en-US" dirty="0"/>
              <a:t>）</a:t>
            </a:r>
            <a:endParaRPr lang="en-US" altLang="zh-CN" dirty="0"/>
          </a:p>
          <a:p>
            <a:pPr>
              <a:lnSpc>
                <a:spcPct val="150000"/>
              </a:lnSpc>
            </a:pPr>
            <a:r>
              <a:rPr lang="zh-CN" altLang="en-US" dirty="0"/>
              <a:t>第三代</a:t>
            </a:r>
            <a:r>
              <a:rPr lang="en-US" altLang="zh-CN" dirty="0"/>
              <a:t>DCS</a:t>
            </a:r>
            <a:r>
              <a:rPr lang="zh-CN" altLang="en-US" dirty="0"/>
              <a:t>（</a:t>
            </a:r>
            <a:r>
              <a:rPr lang="en-US" altLang="zh-CN" dirty="0"/>
              <a:t>1985~</a:t>
            </a:r>
            <a:r>
              <a:rPr lang="zh-CN" altLang="en-US" dirty="0"/>
              <a:t>现在）</a:t>
            </a:r>
            <a:endParaRPr lang="en-US" altLang="zh-CN" dirty="0"/>
          </a:p>
          <a:p>
            <a:pPr>
              <a:lnSpc>
                <a:spcPct val="150000"/>
              </a:lnSpc>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第一代</a:t>
            </a:r>
            <a:r>
              <a:rPr lang="en-US" altLang="zh-CN" dirty="0"/>
              <a:t>DCS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1975~1980</a:t>
            </a:r>
          </a:p>
          <a:p>
            <a:r>
              <a:rPr lang="zh-CN" altLang="en-US" dirty="0"/>
              <a:t>典型的代表有：</a:t>
            </a:r>
            <a:endParaRPr lang="en-US" altLang="zh-CN" dirty="0"/>
          </a:p>
          <a:p>
            <a:pPr lvl="1"/>
            <a:r>
              <a:rPr lang="en-US" altLang="zh-CN" dirty="0"/>
              <a:t>Honeywell</a:t>
            </a:r>
            <a:r>
              <a:rPr lang="zh-CN" altLang="en-US" dirty="0"/>
              <a:t>公司的</a:t>
            </a:r>
            <a:r>
              <a:rPr lang="en-US" altLang="zh-CN" dirty="0"/>
              <a:t>TDC—2000</a:t>
            </a:r>
            <a:r>
              <a:rPr lang="zh-CN" altLang="en-US" dirty="0"/>
              <a:t>系统</a:t>
            </a:r>
            <a:endParaRPr lang="en-US" altLang="zh-CN"/>
          </a:p>
          <a:p>
            <a:pPr lvl="1"/>
            <a:r>
              <a:rPr lang="en-US" altLang="zh-CN"/>
              <a:t>Yokogawa</a:t>
            </a:r>
            <a:r>
              <a:rPr lang="en-US" altLang="zh-CN" dirty="0"/>
              <a:t>(</a:t>
            </a:r>
            <a:r>
              <a:rPr lang="zh-CN" altLang="en-US" dirty="0"/>
              <a:t>即横河</a:t>
            </a:r>
            <a:r>
              <a:rPr lang="en-US" altLang="zh-CN" dirty="0"/>
              <a:t>)</a:t>
            </a:r>
            <a:r>
              <a:rPr lang="zh-CN" altLang="en-US" dirty="0"/>
              <a:t>公司的</a:t>
            </a:r>
            <a:r>
              <a:rPr lang="en-US" altLang="zh-CN" dirty="0" err="1"/>
              <a:t>Yawpark</a:t>
            </a:r>
            <a:r>
              <a:rPr lang="en-US" altLang="zh-CN" dirty="0"/>
              <a:t> </a:t>
            </a:r>
            <a:r>
              <a:rPr lang="zh-CN" altLang="en-US" dirty="0"/>
              <a:t>系统</a:t>
            </a:r>
            <a:endParaRPr lang="en-US" altLang="zh-CN" dirty="0"/>
          </a:p>
          <a:p>
            <a:pPr lvl="1"/>
            <a:r>
              <a:rPr lang="en-US" altLang="zh-CN" dirty="0"/>
              <a:t>Foxboro</a:t>
            </a:r>
            <a:r>
              <a:rPr lang="zh-CN" altLang="en-US" dirty="0"/>
              <a:t>公司的</a:t>
            </a:r>
            <a:r>
              <a:rPr lang="en-US" altLang="zh-CN" dirty="0"/>
              <a:t>Spectrum </a:t>
            </a:r>
            <a:r>
              <a:rPr lang="zh-CN" altLang="en-US" dirty="0"/>
              <a:t>系统</a:t>
            </a:r>
            <a:endParaRPr lang="en-US" altLang="zh-CN" dirty="0"/>
          </a:p>
          <a:p>
            <a:pPr lvl="1"/>
            <a:r>
              <a:rPr lang="en-US" altLang="zh-CN" dirty="0"/>
              <a:t>Bailey </a:t>
            </a:r>
            <a:r>
              <a:rPr lang="zh-CN" altLang="en-US" dirty="0"/>
              <a:t>公司的</a:t>
            </a:r>
            <a:r>
              <a:rPr lang="en-US" altLang="zh-CN" dirty="0"/>
              <a:t>Network 90 </a:t>
            </a:r>
            <a:r>
              <a:rPr lang="zh-CN" altLang="en-US" dirty="0"/>
              <a:t>系统</a:t>
            </a:r>
            <a:endParaRPr lang="en-US" altLang="zh-CN" dirty="0"/>
          </a:p>
          <a:p>
            <a:pPr lvl="1"/>
            <a:r>
              <a:rPr lang="en-US" altLang="zh-CN" dirty="0"/>
              <a:t>Kent </a:t>
            </a:r>
            <a:r>
              <a:rPr lang="zh-CN" altLang="en-US" dirty="0"/>
              <a:t>公司的</a:t>
            </a:r>
            <a:r>
              <a:rPr lang="en-US" altLang="zh-CN" dirty="0"/>
              <a:t>P4000 </a:t>
            </a:r>
            <a:r>
              <a:rPr lang="zh-CN" altLang="en-US" dirty="0"/>
              <a:t>系统</a:t>
            </a:r>
            <a:endParaRPr lang="en-US" altLang="zh-CN" dirty="0"/>
          </a:p>
          <a:p>
            <a:pPr lvl="1"/>
            <a:r>
              <a:rPr lang="en-US" altLang="zh-CN" dirty="0"/>
              <a:t>Siemens </a:t>
            </a:r>
            <a:r>
              <a:rPr lang="zh-CN" altLang="en-US" dirty="0"/>
              <a:t>公司的</a:t>
            </a:r>
            <a:r>
              <a:rPr lang="en-US" altLang="zh-CN" dirty="0" err="1"/>
              <a:t>TelepermM</a:t>
            </a:r>
            <a:r>
              <a:rPr lang="zh-CN" altLang="en-US" dirty="0"/>
              <a:t>系统</a:t>
            </a:r>
            <a:endParaRPr lang="en-US" altLang="zh-CN" dirty="0"/>
          </a:p>
          <a:p>
            <a:pPr lvl="1"/>
            <a:r>
              <a:rPr lang="zh-CN" altLang="en-US" dirty="0"/>
              <a:t>东芝公司的</a:t>
            </a:r>
            <a:r>
              <a:rPr lang="en-US" altLang="zh-CN" dirty="0"/>
              <a:t>TOSDIC </a:t>
            </a:r>
            <a:r>
              <a:rPr lang="zh-CN" altLang="en-US" dirty="0"/>
              <a:t>系统</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第一代</a:t>
            </a:r>
            <a:r>
              <a:rPr lang="en-US" altLang="zh-CN" dirty="0"/>
              <a:t>DCS</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2428860" y="1643050"/>
            <a:ext cx="4552631" cy="4357718"/>
          </a:xfrm>
          <a:prstGeom prst="rect">
            <a:avLst/>
          </a:prstGeom>
          <a:noFill/>
          <a:ln w="9525">
            <a:noFill/>
            <a:miter lim="800000"/>
            <a:headEnd/>
            <a:tailEnd/>
          </a:ln>
          <a:effectLst/>
        </p:spPr>
      </p:pic>
      <p:sp>
        <p:nvSpPr>
          <p:cNvPr id="6" name="TextBox 5"/>
          <p:cNvSpPr txBox="1"/>
          <p:nvPr/>
        </p:nvSpPr>
        <p:spPr>
          <a:xfrm>
            <a:off x="714348" y="4786322"/>
            <a:ext cx="1000132" cy="369332"/>
          </a:xfrm>
          <a:prstGeom prst="rect">
            <a:avLst/>
          </a:prstGeom>
          <a:noFill/>
        </p:spPr>
        <p:txBody>
          <a:bodyPr wrap="square" rtlCol="0">
            <a:spAutoFit/>
          </a:bodyPr>
          <a:lstStyle/>
          <a:p>
            <a:r>
              <a:rPr lang="zh-CN" altLang="en-US" b="1" dirty="0">
                <a:solidFill>
                  <a:srgbClr val="FF0000"/>
                </a:solidFill>
              </a:rPr>
              <a:t>现场级</a:t>
            </a:r>
          </a:p>
        </p:txBody>
      </p:sp>
      <p:sp>
        <p:nvSpPr>
          <p:cNvPr id="7" name="TextBox 6"/>
          <p:cNvSpPr txBox="1"/>
          <p:nvPr/>
        </p:nvSpPr>
        <p:spPr>
          <a:xfrm>
            <a:off x="714348" y="3643314"/>
            <a:ext cx="1000132" cy="369332"/>
          </a:xfrm>
          <a:prstGeom prst="rect">
            <a:avLst/>
          </a:prstGeom>
          <a:noFill/>
        </p:spPr>
        <p:txBody>
          <a:bodyPr wrap="square" rtlCol="0">
            <a:spAutoFit/>
          </a:bodyPr>
          <a:lstStyle/>
          <a:p>
            <a:r>
              <a:rPr lang="zh-CN" altLang="en-US" b="1" dirty="0">
                <a:solidFill>
                  <a:srgbClr val="FF0000"/>
                </a:solidFill>
              </a:rPr>
              <a:t>控制级</a:t>
            </a:r>
          </a:p>
        </p:txBody>
      </p:sp>
      <p:sp>
        <p:nvSpPr>
          <p:cNvPr id="8" name="TextBox 7"/>
          <p:cNvSpPr txBox="1"/>
          <p:nvPr/>
        </p:nvSpPr>
        <p:spPr>
          <a:xfrm>
            <a:off x="714348" y="1785926"/>
            <a:ext cx="1000132" cy="369332"/>
          </a:xfrm>
          <a:prstGeom prst="rect">
            <a:avLst/>
          </a:prstGeom>
          <a:noFill/>
        </p:spPr>
        <p:txBody>
          <a:bodyPr wrap="square" rtlCol="0">
            <a:spAutoFit/>
          </a:bodyPr>
          <a:lstStyle/>
          <a:p>
            <a:r>
              <a:rPr lang="zh-CN" altLang="en-US" b="1" dirty="0">
                <a:solidFill>
                  <a:srgbClr val="FF0000"/>
                </a:solidFill>
              </a:rPr>
              <a:t>监控级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第一代</a:t>
            </a:r>
            <a:r>
              <a:rPr lang="en-US" altLang="zh-CN" dirty="0"/>
              <a:t>DCS</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第一代</a:t>
            </a:r>
            <a:r>
              <a:rPr lang="en-US" altLang="zh-CN" dirty="0"/>
              <a:t>DCS</a:t>
            </a:r>
            <a:r>
              <a:rPr lang="zh-CN" altLang="en-US" dirty="0"/>
              <a:t>的特点：</a:t>
            </a:r>
            <a:endParaRPr lang="en-US" altLang="zh-CN" dirty="0"/>
          </a:p>
          <a:p>
            <a:pPr lvl="1">
              <a:lnSpc>
                <a:spcPct val="150000"/>
              </a:lnSpc>
            </a:pPr>
            <a:r>
              <a:rPr lang="zh-CN" altLang="en-US" dirty="0"/>
              <a:t>（</a:t>
            </a:r>
            <a:r>
              <a:rPr lang="en-US" altLang="zh-CN" dirty="0"/>
              <a:t>1</a:t>
            </a:r>
            <a:r>
              <a:rPr lang="zh-CN" altLang="en-US" dirty="0"/>
              <a:t>）比较注重控制功能的实现，系统的设计重点是现场控制站，各个公司的系统均采用了当时最先进的微处理器来构成过程控制站</a:t>
            </a:r>
            <a:r>
              <a:rPr lang="en-US" altLang="zh-CN" dirty="0"/>
              <a:t>(PCU)</a:t>
            </a:r>
            <a:r>
              <a:rPr lang="zh-CN" altLang="en-US" dirty="0"/>
              <a:t>，因此系统的直接控制功能比较成熟可靠。</a:t>
            </a:r>
            <a:endParaRPr lang="en-US" altLang="zh-CN" dirty="0"/>
          </a:p>
          <a:p>
            <a:pPr lvl="1">
              <a:lnSpc>
                <a:spcPct val="150000"/>
              </a:lnSpc>
            </a:pPr>
            <a:r>
              <a:rPr lang="zh-CN" altLang="en-US" dirty="0"/>
              <a:t>（</a:t>
            </a:r>
            <a:r>
              <a:rPr lang="en-US" altLang="zh-CN" dirty="0"/>
              <a:t>2</a:t>
            </a:r>
            <a:r>
              <a:rPr lang="zh-CN" altLang="en-US" dirty="0"/>
              <a:t>）系统的人机界面功能则相对较弱，在实际中只用运行员操作站</a:t>
            </a:r>
            <a:r>
              <a:rPr lang="en-US" altLang="zh-CN" dirty="0"/>
              <a:t>(OS)</a:t>
            </a:r>
            <a:r>
              <a:rPr lang="zh-CN" altLang="en-US" dirty="0"/>
              <a:t>进行现场工况的监视，使得提供的信息也有一定的局限。</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第一代</a:t>
            </a:r>
            <a:r>
              <a:rPr lang="en-US" altLang="zh-CN" dirty="0"/>
              <a:t>DCS</a:t>
            </a:r>
            <a:r>
              <a:rPr lang="zh-CN" altLang="en-US" dirty="0"/>
              <a:t>的特点</a:t>
            </a:r>
            <a:endParaRPr lang="en-US" altLang="zh-CN" dirty="0"/>
          </a:p>
          <a:p>
            <a:pPr lvl="1"/>
            <a:r>
              <a:rPr lang="zh-CN" altLang="en-US" dirty="0"/>
              <a:t>（</a:t>
            </a:r>
            <a:r>
              <a:rPr lang="en-US" altLang="zh-CN" dirty="0"/>
              <a:t>3</a:t>
            </a:r>
            <a:r>
              <a:rPr lang="zh-CN" altLang="en-US" dirty="0"/>
              <a:t>）在功能上更接近仪表控制系统，这是由于大部分推出第一代</a:t>
            </a:r>
            <a:r>
              <a:rPr lang="en-US" altLang="zh-CN" dirty="0"/>
              <a:t>DCS </a:t>
            </a:r>
            <a:r>
              <a:rPr lang="zh-CN" altLang="en-US" dirty="0"/>
              <a:t>的厂家都有仪器仪表的生产和系统工程的背景。其分散控制、集中监视的特点与仪表控制系统类似，所不同的是控制的分散不是到每个回路，而是到过程控制站，一个现场控制站所控制的回路从几个到几十个不等；集中监视所采用的是</a:t>
            </a:r>
            <a:r>
              <a:rPr lang="en-US" altLang="zh-CN" dirty="0"/>
              <a:t>CRT </a:t>
            </a:r>
            <a:r>
              <a:rPr lang="zh-CN" altLang="en-US" dirty="0"/>
              <a:t>显示技术和控制键盘操作技术，而不是仪表面板和模拟盘。</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第一代</a:t>
            </a:r>
            <a:r>
              <a:rPr lang="en-US" altLang="zh-CN" dirty="0"/>
              <a:t>DCS</a:t>
            </a:r>
            <a:r>
              <a:rPr lang="zh-CN" altLang="en-US" dirty="0"/>
              <a:t>的特点</a:t>
            </a:r>
            <a:endParaRPr lang="en-US" altLang="zh-CN" dirty="0"/>
          </a:p>
          <a:p>
            <a:pPr lvl="1"/>
            <a:r>
              <a:rPr lang="zh-CN" altLang="en-US" dirty="0"/>
              <a:t>（</a:t>
            </a:r>
            <a:r>
              <a:rPr lang="en-US" altLang="zh-CN" dirty="0"/>
              <a:t>4</a:t>
            </a:r>
            <a:r>
              <a:rPr lang="zh-CN" altLang="en-US" dirty="0"/>
              <a:t>）各个厂家的系统均由专有产品构成，包括高速数据通道、过程控制站、运行员操作站及各类功能性的工作站等。原因：</a:t>
            </a:r>
            <a:r>
              <a:rPr lang="en-US" altLang="zh-CN" dirty="0"/>
              <a:t>DCS </a:t>
            </a:r>
            <a:r>
              <a:rPr lang="zh-CN" altLang="en-US" dirty="0"/>
              <a:t>还没有形成统一标准，尤其是通信系统。</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第二代</a:t>
            </a:r>
            <a:r>
              <a:rPr lang="en-US" altLang="zh-CN" dirty="0"/>
              <a:t>DCS</a:t>
            </a:r>
            <a:endParaRPr lang="zh-CN" altLang="en-US" dirty="0"/>
          </a:p>
        </p:txBody>
      </p:sp>
      <p:sp>
        <p:nvSpPr>
          <p:cNvPr id="3" name="内容占位符 2"/>
          <p:cNvSpPr>
            <a:spLocks noGrp="1"/>
          </p:cNvSpPr>
          <p:nvPr>
            <p:ph idx="1"/>
          </p:nvPr>
        </p:nvSpPr>
        <p:spPr/>
        <p:txBody>
          <a:bodyPr/>
          <a:lstStyle/>
          <a:p>
            <a:r>
              <a:rPr lang="en-US" altLang="zh-CN" dirty="0"/>
              <a:t>1980~1985</a:t>
            </a:r>
          </a:p>
          <a:p>
            <a:r>
              <a:rPr lang="zh-CN" altLang="en-US" dirty="0"/>
              <a:t>典型的代表有：</a:t>
            </a:r>
            <a:endParaRPr lang="en-US" altLang="zh-CN" dirty="0"/>
          </a:p>
          <a:p>
            <a:pPr lvl="1"/>
            <a:r>
              <a:rPr lang="en-US" altLang="zh-CN" dirty="0"/>
              <a:t>Honeywell </a:t>
            </a:r>
            <a:r>
              <a:rPr lang="zh-CN" altLang="en-US" dirty="0"/>
              <a:t>公司的</a:t>
            </a:r>
            <a:r>
              <a:rPr lang="en-US" altLang="zh-CN" dirty="0"/>
              <a:t>TDGC-3000</a:t>
            </a:r>
            <a:r>
              <a:rPr lang="zh-CN" altLang="en-US" dirty="0"/>
              <a:t>系统</a:t>
            </a:r>
            <a:endParaRPr lang="en-US" altLang="zh-CN" dirty="0"/>
          </a:p>
          <a:p>
            <a:pPr lvl="1"/>
            <a:r>
              <a:rPr lang="en-US" altLang="zh-CN" dirty="0"/>
              <a:t>Fisher</a:t>
            </a:r>
            <a:r>
              <a:rPr lang="zh-CN" altLang="en-US" dirty="0"/>
              <a:t>公司的</a:t>
            </a:r>
            <a:r>
              <a:rPr lang="en-US" altLang="zh-CN" dirty="0"/>
              <a:t>PROVOX</a:t>
            </a:r>
            <a:r>
              <a:rPr lang="zh-CN" altLang="en-US" dirty="0"/>
              <a:t>系统</a:t>
            </a:r>
            <a:endParaRPr lang="en-US" altLang="zh-CN" dirty="0"/>
          </a:p>
          <a:p>
            <a:pPr lvl="1"/>
            <a:r>
              <a:rPr lang="en-US" altLang="zh-CN" dirty="0"/>
              <a:t>Taylor</a:t>
            </a:r>
            <a:r>
              <a:rPr lang="zh-CN" altLang="en-US" dirty="0"/>
              <a:t>公司的</a:t>
            </a:r>
            <a:r>
              <a:rPr lang="en-US" altLang="zh-CN" dirty="0"/>
              <a:t>MOD300</a:t>
            </a:r>
            <a:r>
              <a:rPr lang="zh-CN" altLang="en-US" dirty="0"/>
              <a:t>系统</a:t>
            </a:r>
            <a:endParaRPr lang="en-US" altLang="zh-CN" dirty="0"/>
          </a:p>
          <a:p>
            <a:pPr lvl="1"/>
            <a:r>
              <a:rPr lang="en-US" altLang="zh-CN" dirty="0"/>
              <a:t>Westinghouse</a:t>
            </a:r>
            <a:r>
              <a:rPr lang="zh-CN" altLang="en-US" dirty="0"/>
              <a:t>公司的</a:t>
            </a:r>
            <a:r>
              <a:rPr lang="en-US" altLang="zh-CN" dirty="0"/>
              <a:t>WDPF</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第二代</a:t>
            </a:r>
            <a:r>
              <a:rPr lang="en-US" altLang="zh-CN" dirty="0"/>
              <a:t>DCS</a:t>
            </a:r>
            <a:endParaRPr lang="zh-CN" altLang="en-US" dirty="0"/>
          </a:p>
        </p:txBody>
      </p:sp>
      <p:sp>
        <p:nvSpPr>
          <p:cNvPr id="5" name="TextBox 4"/>
          <p:cNvSpPr txBox="1"/>
          <p:nvPr/>
        </p:nvSpPr>
        <p:spPr>
          <a:xfrm>
            <a:off x="785786" y="4500570"/>
            <a:ext cx="1000132" cy="369332"/>
          </a:xfrm>
          <a:prstGeom prst="rect">
            <a:avLst/>
          </a:prstGeom>
          <a:noFill/>
        </p:spPr>
        <p:txBody>
          <a:bodyPr wrap="square" rtlCol="0">
            <a:spAutoFit/>
          </a:bodyPr>
          <a:lstStyle/>
          <a:p>
            <a:r>
              <a:rPr lang="zh-CN" altLang="en-US" b="1" dirty="0">
                <a:solidFill>
                  <a:srgbClr val="FF0000"/>
                </a:solidFill>
              </a:rPr>
              <a:t>现场级</a:t>
            </a:r>
          </a:p>
        </p:txBody>
      </p:sp>
      <p:sp>
        <p:nvSpPr>
          <p:cNvPr id="6" name="TextBox 5"/>
          <p:cNvSpPr txBox="1"/>
          <p:nvPr/>
        </p:nvSpPr>
        <p:spPr>
          <a:xfrm>
            <a:off x="785786" y="3286124"/>
            <a:ext cx="1000132" cy="369332"/>
          </a:xfrm>
          <a:prstGeom prst="rect">
            <a:avLst/>
          </a:prstGeom>
          <a:noFill/>
        </p:spPr>
        <p:txBody>
          <a:bodyPr wrap="square" rtlCol="0">
            <a:spAutoFit/>
          </a:bodyPr>
          <a:lstStyle/>
          <a:p>
            <a:r>
              <a:rPr lang="zh-CN" altLang="en-US" b="1" dirty="0">
                <a:solidFill>
                  <a:srgbClr val="FF0000"/>
                </a:solidFill>
              </a:rPr>
              <a:t>控制级</a:t>
            </a:r>
          </a:p>
        </p:txBody>
      </p:sp>
      <p:sp>
        <p:nvSpPr>
          <p:cNvPr id="7" name="TextBox 6"/>
          <p:cNvSpPr txBox="1"/>
          <p:nvPr/>
        </p:nvSpPr>
        <p:spPr>
          <a:xfrm>
            <a:off x="785786" y="1702346"/>
            <a:ext cx="1000132" cy="369332"/>
          </a:xfrm>
          <a:prstGeom prst="rect">
            <a:avLst/>
          </a:prstGeom>
          <a:noFill/>
        </p:spPr>
        <p:txBody>
          <a:bodyPr wrap="square" rtlCol="0">
            <a:spAutoFit/>
          </a:bodyPr>
          <a:lstStyle/>
          <a:p>
            <a:r>
              <a:rPr lang="zh-CN" altLang="en-US" b="1" dirty="0">
                <a:solidFill>
                  <a:srgbClr val="FF0000"/>
                </a:solidFill>
              </a:rPr>
              <a:t>监控级</a:t>
            </a:r>
          </a:p>
        </p:txBody>
      </p:sp>
      <p:pic>
        <p:nvPicPr>
          <p:cNvPr id="1026" name="Picture 2"/>
          <p:cNvPicPr>
            <a:picLocks noChangeAspect="1" noChangeArrowheads="1"/>
          </p:cNvPicPr>
          <p:nvPr/>
        </p:nvPicPr>
        <p:blipFill>
          <a:blip r:embed="rId2"/>
          <a:srcRect/>
          <a:stretch>
            <a:fillRect/>
          </a:stretch>
        </p:blipFill>
        <p:spPr bwMode="auto">
          <a:xfrm>
            <a:off x="2643174" y="1571612"/>
            <a:ext cx="4667250" cy="46101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4">
            <a:extLst>
              <a:ext uri="{FF2B5EF4-FFF2-40B4-BE49-F238E27FC236}">
                <a16:creationId xmlns:a16="http://schemas.microsoft.com/office/drawing/2014/main" id="{DDEE90D1-9E57-4C91-BA02-ED19EAB0FD8A}"/>
              </a:ext>
            </a:extLst>
          </p:cNvPr>
          <p:cNvSpPr>
            <a:spLocks noGrp="1" noRot="1" noChangeArrowheads="1"/>
          </p:cNvSpPr>
          <p:nvPr>
            <p:ph type="title"/>
          </p:nvPr>
        </p:nvSpPr>
        <p:spPr>
          <a:xfrm>
            <a:off x="457200" y="990600"/>
            <a:ext cx="5946775" cy="609600"/>
          </a:xfrm>
          <a:noFill/>
          <a:ln/>
        </p:spPr>
        <p:txBody>
          <a:bodyPr/>
          <a:lstStyle/>
          <a:p>
            <a:pPr algn="l"/>
            <a:r>
              <a:rPr lang="en-US" altLang="zh-CN" sz="1800" b="1">
                <a:solidFill>
                  <a:schemeClr val="tx1"/>
                </a:solidFill>
                <a:latin typeface="宋体" panose="02010600030101010101" pitchFamily="2" charset="-122"/>
              </a:rPr>
              <a:t>DCS</a:t>
            </a:r>
            <a:r>
              <a:rPr lang="zh-CN" altLang="en-US" sz="1800" b="1">
                <a:solidFill>
                  <a:schemeClr val="tx1"/>
                </a:solidFill>
                <a:latin typeface="宋体" panose="02010600030101010101" pitchFamily="2" charset="-122"/>
              </a:rPr>
              <a:t>的概念</a:t>
            </a:r>
          </a:p>
        </p:txBody>
      </p:sp>
      <p:sp>
        <p:nvSpPr>
          <p:cNvPr id="5" name="日期占位符 3">
            <a:extLst>
              <a:ext uri="{FF2B5EF4-FFF2-40B4-BE49-F238E27FC236}">
                <a16:creationId xmlns:a16="http://schemas.microsoft.com/office/drawing/2014/main" id="{24D8B523-2577-4313-AA73-3936BE3E51E2}"/>
              </a:ext>
            </a:extLst>
          </p:cNvPr>
          <p:cNvSpPr>
            <a:spLocks noGrp="1"/>
          </p:cNvSpPr>
          <p:nvPr>
            <p:ph type="dt" sz="half" idx="10"/>
          </p:nvPr>
        </p:nvSpPr>
        <p:spPr/>
        <p:txBody>
          <a:bodyPr/>
          <a:lstStyle/>
          <a:p>
            <a:fld id="{10D56628-1DC5-404A-8C8D-8662E8FE7110}" type="datetime1">
              <a:rPr lang="zh-CN" altLang="en-US"/>
              <a:pPr/>
              <a:t>2018/11/2 Friday</a:t>
            </a:fld>
            <a:endParaRPr lang="en-US" altLang="zh-CN"/>
          </a:p>
        </p:txBody>
      </p:sp>
      <p:sp>
        <p:nvSpPr>
          <p:cNvPr id="6" name="页脚占位符 4">
            <a:extLst>
              <a:ext uri="{FF2B5EF4-FFF2-40B4-BE49-F238E27FC236}">
                <a16:creationId xmlns:a16="http://schemas.microsoft.com/office/drawing/2014/main" id="{7EBF7863-8C6D-4E50-9044-BB5F40D5EC25}"/>
              </a:ext>
            </a:extLst>
          </p:cNvPr>
          <p:cNvSpPr>
            <a:spLocks noGrp="1"/>
          </p:cNvSpPr>
          <p:nvPr>
            <p:ph type="ftr" sz="quarter" idx="11"/>
          </p:nvPr>
        </p:nvSpPr>
        <p:spPr/>
        <p:txBody>
          <a:bodyPr/>
          <a:lstStyle/>
          <a:p>
            <a:r>
              <a:rPr lang="en-US" altLang="zh-CN"/>
              <a:t>系统概述及硬件产品</a:t>
            </a:r>
          </a:p>
        </p:txBody>
      </p:sp>
      <p:sp>
        <p:nvSpPr>
          <p:cNvPr id="7" name="灯片编号占位符 5">
            <a:extLst>
              <a:ext uri="{FF2B5EF4-FFF2-40B4-BE49-F238E27FC236}">
                <a16:creationId xmlns:a16="http://schemas.microsoft.com/office/drawing/2014/main" id="{E6D81766-EAC4-430E-A013-DC1A6392AB08}"/>
              </a:ext>
            </a:extLst>
          </p:cNvPr>
          <p:cNvSpPr>
            <a:spLocks noGrp="1"/>
          </p:cNvSpPr>
          <p:nvPr>
            <p:ph type="sldNum" sz="quarter" idx="12"/>
          </p:nvPr>
        </p:nvSpPr>
        <p:spPr/>
        <p:txBody>
          <a:bodyPr/>
          <a:lstStyle/>
          <a:p>
            <a:fld id="{E8DD5968-40B0-4556-BAFB-A2E20CE581FA}" type="slidenum">
              <a:rPr lang="en-US" altLang="zh-CN"/>
              <a:pPr/>
              <a:t>3</a:t>
            </a:fld>
            <a:endParaRPr lang="en-US" altLang="zh-CN"/>
          </a:p>
        </p:txBody>
      </p:sp>
      <p:sp>
        <p:nvSpPr>
          <p:cNvPr id="279554" name="Rectangle 2">
            <a:extLst>
              <a:ext uri="{FF2B5EF4-FFF2-40B4-BE49-F238E27FC236}">
                <a16:creationId xmlns:a16="http://schemas.microsoft.com/office/drawing/2014/main" id="{3FBCDE37-AB2A-45F0-8E31-85AB5FA153C1}"/>
              </a:ext>
            </a:extLst>
          </p:cNvPr>
          <p:cNvSpPr>
            <a:spLocks noChangeArrowheads="1"/>
          </p:cNvSpPr>
          <p:nvPr/>
        </p:nvSpPr>
        <p:spPr bwMode="auto">
          <a:xfrm>
            <a:off x="395288" y="1736725"/>
            <a:ext cx="31670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a:solidFill>
                  <a:schemeClr val="tx1"/>
                </a:solidFill>
                <a:latin typeface="宋体" panose="02010600030101010101" pitchFamily="2" charset="-122"/>
              </a:rPr>
              <a:t>下图以一个水位信号调节的例子简单地说明</a:t>
            </a:r>
            <a:r>
              <a:rPr kumimoji="1" lang="en-US" altLang="zh-CN">
                <a:solidFill>
                  <a:schemeClr val="tx1"/>
                </a:solidFill>
                <a:latin typeface="宋体" panose="02010600030101010101" pitchFamily="2" charset="-122"/>
              </a:rPr>
              <a:t>DCS</a:t>
            </a:r>
            <a:r>
              <a:rPr kumimoji="1" lang="zh-CN" altLang="en-US">
                <a:solidFill>
                  <a:schemeClr val="tx1"/>
                </a:solidFill>
                <a:latin typeface="宋体" panose="02010600030101010101" pitchFamily="2" charset="-122"/>
              </a:rPr>
              <a:t>的应用过程：</a:t>
            </a:r>
          </a:p>
        </p:txBody>
      </p:sp>
      <p:pic>
        <p:nvPicPr>
          <p:cNvPr id="279555" name="Picture 3" descr="snap">
            <a:extLst>
              <a:ext uri="{FF2B5EF4-FFF2-40B4-BE49-F238E27FC236}">
                <a16:creationId xmlns:a16="http://schemas.microsoft.com/office/drawing/2014/main" id="{0F8E7817-A2A8-4B67-8936-BBEE3B857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196975"/>
            <a:ext cx="5410200" cy="4899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279556"/>
                                        </p:tgtEl>
                                        <p:attrNameLst>
                                          <p:attrName>style.visibility</p:attrName>
                                        </p:attrNameLst>
                                      </p:cBhvr>
                                      <p:to>
                                        <p:strVal val="visible"/>
                                      </p:to>
                                    </p:set>
                                    <p:anim calcmode="lin" valueType="num">
                                      <p:cBhvr additive="base">
                                        <p:cTn id="7" dur="2000" fill="hold"/>
                                        <p:tgtEl>
                                          <p:spTgt spid="279556"/>
                                        </p:tgtEl>
                                        <p:attrNameLst>
                                          <p:attrName>ppt_x</p:attrName>
                                        </p:attrNameLst>
                                      </p:cBhvr>
                                      <p:tavLst>
                                        <p:tav tm="0">
                                          <p:val>
                                            <p:strVal val="1+#ppt_w/2"/>
                                          </p:val>
                                        </p:tav>
                                        <p:tav tm="100000">
                                          <p:val>
                                            <p:strVal val="#ppt_x"/>
                                          </p:val>
                                        </p:tav>
                                      </p:tavLst>
                                    </p:anim>
                                    <p:anim calcmode="lin" valueType="num">
                                      <p:cBhvr additive="base">
                                        <p:cTn id="8" dur="2000" fill="hold"/>
                                        <p:tgtEl>
                                          <p:spTgt spid="27955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2000"/>
                            </p:stCondLst>
                            <p:childTnLst>
                              <p:par>
                                <p:cTn id="10" presetID="10" presetClass="entr" presetSubtype="0" fill="hold" grpId="0" nodeType="afterEffect">
                                  <p:stCondLst>
                                    <p:cond delay="0"/>
                                  </p:stCondLst>
                                  <p:childTnLst>
                                    <p:set>
                                      <p:cBhvr>
                                        <p:cTn id="11" dur="1" fill="hold">
                                          <p:stCondLst>
                                            <p:cond delay="0"/>
                                          </p:stCondLst>
                                        </p:cTn>
                                        <p:tgtEl>
                                          <p:spTgt spid="279554"/>
                                        </p:tgtEl>
                                        <p:attrNameLst>
                                          <p:attrName>style.visibility</p:attrName>
                                        </p:attrNameLst>
                                      </p:cBhvr>
                                      <p:to>
                                        <p:strVal val="visible"/>
                                      </p:to>
                                    </p:set>
                                    <p:animEffect transition="in" filter="fade">
                                      <p:cBhvr>
                                        <p:cTn id="12" dur="2000"/>
                                        <p:tgtEl>
                                          <p:spTgt spid="279554"/>
                                        </p:tgtEl>
                                      </p:cBhvr>
                                    </p:animEffect>
                                  </p:childTnLst>
                                </p:cTn>
                              </p:par>
                              <p:par>
                                <p:cTn id="13" presetID="10" presetClass="entr" presetSubtype="0" fill="hold" nodeType="withEffect">
                                  <p:stCondLst>
                                    <p:cond delay="0"/>
                                  </p:stCondLst>
                                  <p:childTnLst>
                                    <p:set>
                                      <p:cBhvr>
                                        <p:cTn id="14" dur="1" fill="hold">
                                          <p:stCondLst>
                                            <p:cond delay="0"/>
                                          </p:stCondLst>
                                        </p:cTn>
                                        <p:tgtEl>
                                          <p:spTgt spid="279555"/>
                                        </p:tgtEl>
                                        <p:attrNameLst>
                                          <p:attrName>style.visibility</p:attrName>
                                        </p:attrNameLst>
                                      </p:cBhvr>
                                      <p:to>
                                        <p:strVal val="visible"/>
                                      </p:to>
                                    </p:set>
                                    <p:animEffect transition="in" filter="fade">
                                      <p:cBhvr>
                                        <p:cTn id="15" dur="2000"/>
                                        <p:tgtEl>
                                          <p:spTgt spid="279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6" grpId="0" animBg="1" autoUpdateAnimBg="0"/>
      <p:bldP spid="27955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第二代</a:t>
            </a:r>
            <a:r>
              <a:rPr lang="en-US" altLang="zh-CN" dirty="0"/>
              <a:t>DCS</a:t>
            </a:r>
            <a:endParaRPr lang="zh-CN" altLang="en-US" dirty="0"/>
          </a:p>
        </p:txBody>
      </p:sp>
      <p:sp>
        <p:nvSpPr>
          <p:cNvPr id="3" name="内容占位符 2"/>
          <p:cNvSpPr>
            <a:spLocks noGrp="1"/>
          </p:cNvSpPr>
          <p:nvPr>
            <p:ph idx="1"/>
          </p:nvPr>
        </p:nvSpPr>
        <p:spPr/>
        <p:txBody>
          <a:bodyPr>
            <a:normAutofit/>
          </a:bodyPr>
          <a:lstStyle/>
          <a:p>
            <a:r>
              <a:rPr lang="zh-CN" altLang="en-US" dirty="0"/>
              <a:t>第二代</a:t>
            </a:r>
            <a:r>
              <a:rPr lang="en-US" altLang="zh-CN" dirty="0"/>
              <a:t>DCS</a:t>
            </a:r>
            <a:r>
              <a:rPr lang="zh-CN" altLang="en-US" dirty="0"/>
              <a:t>的特点</a:t>
            </a:r>
            <a:endParaRPr lang="en-US" altLang="zh-CN" dirty="0"/>
          </a:p>
          <a:p>
            <a:pPr lvl="1"/>
            <a:r>
              <a:rPr lang="zh-CN" altLang="en-US" dirty="0"/>
              <a:t>（</a:t>
            </a:r>
            <a:r>
              <a:rPr lang="en-US" altLang="zh-CN" dirty="0"/>
              <a:t>1</a:t>
            </a:r>
            <a:r>
              <a:rPr lang="zh-CN" altLang="en-US" dirty="0"/>
              <a:t>）在</a:t>
            </a:r>
            <a:r>
              <a:rPr lang="en-US" altLang="zh-CN" dirty="0"/>
              <a:t>DCS</a:t>
            </a:r>
            <a:r>
              <a:rPr lang="zh-CN" altLang="en-US" dirty="0"/>
              <a:t>中引入了局域网</a:t>
            </a:r>
            <a:r>
              <a:rPr lang="en-US" altLang="zh-CN" dirty="0"/>
              <a:t>(LAN)</a:t>
            </a:r>
            <a:r>
              <a:rPr lang="zh-CN" altLang="en-US" dirty="0"/>
              <a:t>作为系统骨干，按照网络节点的概念组织过程控制站、运行员操作站、网关</a:t>
            </a:r>
            <a:r>
              <a:rPr lang="en-US" altLang="zh-CN" dirty="0"/>
              <a:t>(Gate Way</a:t>
            </a:r>
            <a:r>
              <a:rPr lang="zh-CN" altLang="en-US" dirty="0"/>
              <a:t>，用于兼容早期产品</a:t>
            </a:r>
            <a:r>
              <a:rPr lang="en-US" altLang="zh-CN" dirty="0"/>
              <a:t>)</a:t>
            </a:r>
            <a:r>
              <a:rPr lang="zh-CN" altLang="en-US" dirty="0"/>
              <a:t>，这使得系统的规模、容量进一步增加，系统的扩充有更大的余地，也更加方便。</a:t>
            </a:r>
            <a:endParaRPr lang="en-US" altLang="zh-CN" dirty="0"/>
          </a:p>
          <a:p>
            <a:pPr lvl="1"/>
            <a:r>
              <a:rPr lang="zh-CN" altLang="en-US" dirty="0"/>
              <a:t>（</a:t>
            </a:r>
            <a:r>
              <a:rPr lang="en-US" altLang="zh-CN" dirty="0"/>
              <a:t>2</a:t>
            </a:r>
            <a:r>
              <a:rPr lang="zh-CN" altLang="en-US" dirty="0"/>
              <a:t>）在功能上，这个时期的</a:t>
            </a:r>
            <a:r>
              <a:rPr lang="en-US" altLang="zh-CN" dirty="0"/>
              <a:t>DCS</a:t>
            </a:r>
            <a:r>
              <a:rPr lang="zh-CN" altLang="en-US" dirty="0"/>
              <a:t>逐步走向完善，除回路控制外，还增加了顺序控制、逻辑控制等功能。</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第二代</a:t>
            </a:r>
            <a:r>
              <a:rPr lang="en-US" altLang="zh-CN" dirty="0"/>
              <a:t>DCS</a:t>
            </a:r>
            <a:endParaRPr lang="zh-CN" altLang="en-US" dirty="0"/>
          </a:p>
        </p:txBody>
      </p:sp>
      <p:sp>
        <p:nvSpPr>
          <p:cNvPr id="3" name="内容占位符 2"/>
          <p:cNvSpPr>
            <a:spLocks noGrp="1"/>
          </p:cNvSpPr>
          <p:nvPr>
            <p:ph idx="1"/>
          </p:nvPr>
        </p:nvSpPr>
        <p:spPr/>
        <p:txBody>
          <a:bodyPr/>
          <a:lstStyle/>
          <a:p>
            <a:r>
              <a:rPr lang="zh-CN" altLang="en-US" dirty="0"/>
              <a:t>第二代</a:t>
            </a:r>
            <a:r>
              <a:rPr lang="en-US" altLang="zh-CN" dirty="0"/>
              <a:t>DCS</a:t>
            </a:r>
            <a:r>
              <a:rPr lang="zh-CN" altLang="en-US" dirty="0"/>
              <a:t>的特点</a:t>
            </a:r>
            <a:endParaRPr lang="en-US" altLang="zh-CN" dirty="0"/>
          </a:p>
          <a:p>
            <a:pPr lvl="1"/>
            <a:r>
              <a:rPr lang="zh-CN" altLang="en-US" dirty="0"/>
              <a:t>（</a:t>
            </a:r>
            <a:r>
              <a:rPr lang="en-US" altLang="zh-CN" dirty="0"/>
              <a:t>3</a:t>
            </a:r>
            <a:r>
              <a:rPr lang="zh-CN" altLang="en-US" dirty="0"/>
              <a:t>）在人机界面方面，随着</a:t>
            </a:r>
            <a:r>
              <a:rPr lang="en-US" altLang="zh-CN" dirty="0"/>
              <a:t>CRT </a:t>
            </a:r>
            <a:r>
              <a:rPr lang="zh-CN" altLang="en-US" dirty="0"/>
              <a:t>显示技术的发展，图形用户界面逐步丰富，显示密度大大提高，使操作人员可以通过</a:t>
            </a:r>
            <a:r>
              <a:rPr lang="en-US" altLang="zh-CN" dirty="0"/>
              <a:t>CRT </a:t>
            </a:r>
            <a:r>
              <a:rPr lang="zh-CN" altLang="en-US" dirty="0"/>
              <a:t>的显示得到更多的生产现场信息和系统控制信息。</a:t>
            </a:r>
            <a:endParaRPr lang="en-US" altLang="zh-CN" dirty="0"/>
          </a:p>
          <a:p>
            <a:pPr lvl="1"/>
            <a:r>
              <a:rPr lang="zh-CN" altLang="en-US" dirty="0"/>
              <a:t>（</a:t>
            </a:r>
            <a:r>
              <a:rPr lang="en-US" altLang="zh-CN" dirty="0"/>
              <a:t>4</a:t>
            </a:r>
            <a:r>
              <a:rPr lang="zh-CN" altLang="en-US" dirty="0"/>
              <a:t>）在操作方面，从过去单纯的键盘操作</a:t>
            </a:r>
            <a:r>
              <a:rPr lang="en-US" altLang="zh-CN" dirty="0"/>
              <a:t>(</a:t>
            </a:r>
            <a:r>
              <a:rPr lang="zh-CN" altLang="en-US" dirty="0"/>
              <a:t>命令操作界面</a:t>
            </a:r>
            <a:r>
              <a:rPr lang="en-US" altLang="zh-CN" dirty="0"/>
              <a:t>)</a:t>
            </a:r>
            <a:r>
              <a:rPr lang="zh-CN" altLang="en-US" dirty="0"/>
              <a:t>发展到基于屏幕显示的光标操作</a:t>
            </a:r>
            <a:r>
              <a:rPr lang="en-US" altLang="zh-CN" dirty="0"/>
              <a:t>(</a:t>
            </a:r>
            <a:r>
              <a:rPr lang="zh-CN" altLang="en-US" dirty="0"/>
              <a:t>图形操作界面</a:t>
            </a:r>
            <a:r>
              <a:rPr lang="en-US" altLang="zh-CN" dirty="0"/>
              <a:t>)</a:t>
            </a:r>
            <a:r>
              <a:rPr lang="zh-CN" altLang="en-US" dirty="0"/>
              <a:t>，轨迹球、光笔等光标控制设备在系统中得到了越来越多的应用。</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第三代</a:t>
            </a:r>
            <a:r>
              <a:rPr lang="en-US" altLang="zh-CN" dirty="0"/>
              <a:t>DCS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1985~</a:t>
            </a:r>
            <a:r>
              <a:rPr lang="zh-CN" altLang="en-US" dirty="0"/>
              <a:t>现在</a:t>
            </a:r>
            <a:endParaRPr lang="en-US" altLang="zh-CN" dirty="0"/>
          </a:p>
          <a:p>
            <a:r>
              <a:rPr lang="zh-CN" altLang="en-US" dirty="0"/>
              <a:t>典型的代表有：</a:t>
            </a:r>
            <a:endParaRPr lang="en-US" altLang="zh-CN" dirty="0"/>
          </a:p>
          <a:p>
            <a:pPr lvl="1"/>
            <a:r>
              <a:rPr lang="en-US" altLang="zh-CN" dirty="0"/>
              <a:t>Foxboro</a:t>
            </a:r>
            <a:r>
              <a:rPr lang="zh-CN" altLang="en-US" dirty="0"/>
              <a:t>公司推出的</a:t>
            </a:r>
            <a:r>
              <a:rPr lang="en-US" altLang="zh-CN" dirty="0"/>
              <a:t>I/A Series</a:t>
            </a:r>
            <a:r>
              <a:rPr lang="zh-CN" altLang="en-US" dirty="0"/>
              <a:t>系统</a:t>
            </a:r>
            <a:endParaRPr lang="en-US" altLang="zh-CN" dirty="0"/>
          </a:p>
          <a:p>
            <a:pPr lvl="1"/>
            <a:r>
              <a:rPr lang="en-US" altLang="zh-CN" dirty="0"/>
              <a:t>Honeywell </a:t>
            </a:r>
            <a:r>
              <a:rPr lang="zh-CN" altLang="en-US" dirty="0"/>
              <a:t>公司的</a:t>
            </a:r>
            <a:r>
              <a:rPr lang="en-US" altLang="zh-CN" dirty="0"/>
              <a:t>TDC-3000/UCN</a:t>
            </a:r>
            <a:r>
              <a:rPr lang="zh-CN" altLang="en-US" dirty="0"/>
              <a:t>系统</a:t>
            </a:r>
            <a:endParaRPr lang="en-US" altLang="zh-CN" dirty="0"/>
          </a:p>
          <a:p>
            <a:pPr lvl="1"/>
            <a:r>
              <a:rPr lang="en-US" altLang="zh-CN" dirty="0"/>
              <a:t>Yokogawa</a:t>
            </a:r>
            <a:r>
              <a:rPr lang="zh-CN" altLang="en-US" dirty="0"/>
              <a:t>公司的</a:t>
            </a:r>
            <a:r>
              <a:rPr lang="en-US" altLang="zh-CN" dirty="0"/>
              <a:t>Centum-XL</a:t>
            </a:r>
            <a:r>
              <a:rPr lang="zh-CN" altLang="en-US" dirty="0"/>
              <a:t>系统</a:t>
            </a:r>
            <a:endParaRPr lang="en-US" altLang="zh-CN" dirty="0"/>
          </a:p>
          <a:p>
            <a:pPr lvl="1"/>
            <a:r>
              <a:rPr lang="en-US" altLang="zh-CN" dirty="0"/>
              <a:t>Bailey</a:t>
            </a:r>
            <a:r>
              <a:rPr lang="zh-CN" altLang="en-US" dirty="0"/>
              <a:t>公司的</a:t>
            </a:r>
            <a:r>
              <a:rPr lang="en-US" altLang="zh-CN" dirty="0"/>
              <a:t>INFI-90</a:t>
            </a:r>
            <a:r>
              <a:rPr lang="zh-CN" altLang="en-US" dirty="0"/>
              <a:t>系统</a:t>
            </a:r>
            <a:endParaRPr lang="en-US" altLang="zh-CN" dirty="0"/>
          </a:p>
          <a:p>
            <a:pPr lvl="1"/>
            <a:r>
              <a:rPr lang="en-US" altLang="zh-CN" dirty="0"/>
              <a:t>Westinghouse</a:t>
            </a:r>
            <a:r>
              <a:rPr lang="zh-CN" altLang="en-US" dirty="0"/>
              <a:t>公司的</a:t>
            </a:r>
            <a:r>
              <a:rPr lang="en-US" altLang="zh-CN" dirty="0" err="1"/>
              <a:t>WDPFⅡ</a:t>
            </a:r>
            <a:r>
              <a:rPr lang="zh-CN" altLang="en-US" dirty="0"/>
              <a:t>系统</a:t>
            </a:r>
            <a:endParaRPr lang="en-US" altLang="zh-CN" dirty="0"/>
          </a:p>
          <a:p>
            <a:pPr lvl="1"/>
            <a:r>
              <a:rPr lang="en-US" altLang="zh-CN" dirty="0"/>
              <a:t>Leeds</a:t>
            </a:r>
            <a:r>
              <a:rPr lang="zh-CN" altLang="en-US" dirty="0"/>
              <a:t>＆</a:t>
            </a:r>
            <a:r>
              <a:rPr lang="en-US" altLang="zh-CN" dirty="0" err="1"/>
              <a:t>Northrup</a:t>
            </a:r>
            <a:r>
              <a:rPr lang="en-US" altLang="zh-CN" dirty="0"/>
              <a:t> </a:t>
            </a:r>
            <a:r>
              <a:rPr lang="zh-CN" altLang="en-US" dirty="0"/>
              <a:t>公司的</a:t>
            </a:r>
            <a:r>
              <a:rPr lang="en-US" altLang="zh-CN" dirty="0"/>
              <a:t>MAX1000</a:t>
            </a:r>
            <a:r>
              <a:rPr lang="zh-CN" altLang="en-US" dirty="0"/>
              <a:t>系统</a:t>
            </a:r>
            <a:endParaRPr lang="en-US" altLang="zh-CN" dirty="0"/>
          </a:p>
          <a:p>
            <a:pPr lvl="1"/>
            <a:r>
              <a:rPr lang="zh-CN" altLang="en-US" dirty="0"/>
              <a:t>日立公司的</a:t>
            </a:r>
            <a:r>
              <a:rPr lang="en-US" altLang="zh-CN" dirty="0"/>
              <a:t>HIACS</a:t>
            </a:r>
            <a:r>
              <a:rPr lang="zh-CN" altLang="en-US" dirty="0"/>
              <a:t>系统</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5984" y="1285860"/>
            <a:ext cx="5305425" cy="5267325"/>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第三代</a:t>
            </a:r>
            <a:r>
              <a:rPr lang="en-US" altLang="zh-CN" dirty="0"/>
              <a:t>DCS</a:t>
            </a:r>
            <a:endParaRPr lang="zh-CN" altLang="en-US" dirty="0"/>
          </a:p>
        </p:txBody>
      </p:sp>
      <p:sp>
        <p:nvSpPr>
          <p:cNvPr id="6" name="TextBox 5"/>
          <p:cNvSpPr txBox="1"/>
          <p:nvPr/>
        </p:nvSpPr>
        <p:spPr>
          <a:xfrm>
            <a:off x="714348" y="4929198"/>
            <a:ext cx="1000132" cy="369332"/>
          </a:xfrm>
          <a:prstGeom prst="rect">
            <a:avLst/>
          </a:prstGeom>
          <a:noFill/>
        </p:spPr>
        <p:txBody>
          <a:bodyPr wrap="square" rtlCol="0">
            <a:spAutoFit/>
          </a:bodyPr>
          <a:lstStyle/>
          <a:p>
            <a:r>
              <a:rPr lang="zh-CN" altLang="en-US" b="1" dirty="0">
                <a:solidFill>
                  <a:srgbClr val="FF0000"/>
                </a:solidFill>
              </a:rPr>
              <a:t>现场级</a:t>
            </a:r>
          </a:p>
        </p:txBody>
      </p:sp>
      <p:sp>
        <p:nvSpPr>
          <p:cNvPr id="7" name="TextBox 6"/>
          <p:cNvSpPr txBox="1"/>
          <p:nvPr/>
        </p:nvSpPr>
        <p:spPr>
          <a:xfrm>
            <a:off x="714348" y="3857628"/>
            <a:ext cx="1000132" cy="369332"/>
          </a:xfrm>
          <a:prstGeom prst="rect">
            <a:avLst/>
          </a:prstGeom>
          <a:noFill/>
        </p:spPr>
        <p:txBody>
          <a:bodyPr wrap="square" rtlCol="0">
            <a:spAutoFit/>
          </a:bodyPr>
          <a:lstStyle/>
          <a:p>
            <a:r>
              <a:rPr lang="zh-CN" altLang="en-US" b="1" dirty="0">
                <a:solidFill>
                  <a:srgbClr val="FF0000"/>
                </a:solidFill>
              </a:rPr>
              <a:t>控制级</a:t>
            </a:r>
          </a:p>
        </p:txBody>
      </p:sp>
      <p:sp>
        <p:nvSpPr>
          <p:cNvPr id="8" name="TextBox 7"/>
          <p:cNvSpPr txBox="1"/>
          <p:nvPr/>
        </p:nvSpPr>
        <p:spPr>
          <a:xfrm>
            <a:off x="785786" y="2357430"/>
            <a:ext cx="1000132" cy="369332"/>
          </a:xfrm>
          <a:prstGeom prst="rect">
            <a:avLst/>
          </a:prstGeom>
          <a:noFill/>
        </p:spPr>
        <p:txBody>
          <a:bodyPr wrap="square" rtlCol="0">
            <a:spAutoFit/>
          </a:bodyPr>
          <a:lstStyle/>
          <a:p>
            <a:r>
              <a:rPr lang="zh-CN" altLang="en-US" b="1" dirty="0">
                <a:solidFill>
                  <a:srgbClr val="FF0000"/>
                </a:solidFill>
              </a:rPr>
              <a:t>监控级</a:t>
            </a:r>
          </a:p>
        </p:txBody>
      </p:sp>
      <p:sp>
        <p:nvSpPr>
          <p:cNvPr id="9" name="TextBox 8"/>
          <p:cNvSpPr txBox="1"/>
          <p:nvPr/>
        </p:nvSpPr>
        <p:spPr>
          <a:xfrm>
            <a:off x="714348" y="1357298"/>
            <a:ext cx="1000132" cy="369332"/>
          </a:xfrm>
          <a:prstGeom prst="rect">
            <a:avLst/>
          </a:prstGeom>
          <a:noFill/>
        </p:spPr>
        <p:txBody>
          <a:bodyPr wrap="square" rtlCol="0">
            <a:spAutoFit/>
          </a:bodyPr>
          <a:lstStyle/>
          <a:p>
            <a:r>
              <a:rPr lang="zh-CN" altLang="en-US" b="1" dirty="0">
                <a:solidFill>
                  <a:srgbClr val="FF0000"/>
                </a:solidFill>
              </a:rPr>
              <a:t>管理级</a:t>
            </a:r>
          </a:p>
        </p:txBody>
      </p:sp>
      <p:sp>
        <p:nvSpPr>
          <p:cNvPr id="10" name="矩形 9"/>
          <p:cNvSpPr/>
          <p:nvPr/>
        </p:nvSpPr>
        <p:spPr>
          <a:xfrm>
            <a:off x="2714612" y="3286124"/>
            <a:ext cx="2928958" cy="135732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715008" y="3286124"/>
            <a:ext cx="928694" cy="135732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第三代</a:t>
            </a:r>
            <a:r>
              <a:rPr lang="en-US" altLang="zh-CN" dirty="0"/>
              <a:t>DCS</a:t>
            </a:r>
            <a:endParaRPr lang="zh-CN" altLang="en-US" dirty="0"/>
          </a:p>
        </p:txBody>
      </p:sp>
      <p:sp>
        <p:nvSpPr>
          <p:cNvPr id="3" name="内容占位符 2"/>
          <p:cNvSpPr>
            <a:spLocks noGrp="1"/>
          </p:cNvSpPr>
          <p:nvPr>
            <p:ph idx="1"/>
          </p:nvPr>
        </p:nvSpPr>
        <p:spPr/>
        <p:txBody>
          <a:bodyPr>
            <a:normAutofit/>
          </a:bodyPr>
          <a:lstStyle/>
          <a:p>
            <a:r>
              <a:rPr lang="zh-CN" altLang="en-US" dirty="0"/>
              <a:t>第三代</a:t>
            </a:r>
            <a:r>
              <a:rPr lang="en-US" altLang="zh-CN" dirty="0"/>
              <a:t>DCS</a:t>
            </a:r>
            <a:r>
              <a:rPr lang="zh-CN" altLang="en-US" dirty="0"/>
              <a:t>的特点</a:t>
            </a:r>
            <a:endParaRPr lang="en-US" altLang="zh-CN" dirty="0"/>
          </a:p>
          <a:p>
            <a:pPr lvl="1">
              <a:lnSpc>
                <a:spcPct val="150000"/>
              </a:lnSpc>
            </a:pPr>
            <a:r>
              <a:rPr lang="zh-CN" altLang="en-US" dirty="0"/>
              <a:t>（</a:t>
            </a:r>
            <a:r>
              <a:rPr lang="en-US" altLang="zh-CN" dirty="0"/>
              <a:t>1</a:t>
            </a:r>
            <a:r>
              <a:rPr lang="zh-CN" altLang="en-US" dirty="0"/>
              <a:t>）在功能上实现了进一步扩展，增加了上层网络，将生产的管理功能纳入到系统中。这样，就形成了直接控制、监督控制和协调优化、上层管理三层功能结构，这实际上就是现代</a:t>
            </a:r>
            <a:r>
              <a:rPr lang="en-US" altLang="zh-CN" dirty="0"/>
              <a:t>DCS </a:t>
            </a:r>
            <a:r>
              <a:rPr lang="zh-CN" altLang="en-US" dirty="0"/>
              <a:t>的标准体系结构。</a:t>
            </a: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第三代</a:t>
            </a:r>
            <a:r>
              <a:rPr lang="en-US" altLang="zh-CN" dirty="0"/>
              <a:t>DCS</a:t>
            </a:r>
            <a:endParaRPr lang="zh-CN" altLang="en-US" dirty="0"/>
          </a:p>
        </p:txBody>
      </p:sp>
      <p:sp>
        <p:nvSpPr>
          <p:cNvPr id="3" name="内容占位符 2"/>
          <p:cNvSpPr>
            <a:spLocks noGrp="1"/>
          </p:cNvSpPr>
          <p:nvPr>
            <p:ph idx="1"/>
          </p:nvPr>
        </p:nvSpPr>
        <p:spPr/>
        <p:txBody>
          <a:bodyPr>
            <a:normAutofit/>
          </a:bodyPr>
          <a:lstStyle/>
          <a:p>
            <a:r>
              <a:rPr lang="zh-CN" altLang="en-US" dirty="0"/>
              <a:t>第三代</a:t>
            </a:r>
            <a:r>
              <a:rPr lang="en-US" altLang="zh-CN" dirty="0"/>
              <a:t>DCS</a:t>
            </a:r>
            <a:r>
              <a:rPr lang="zh-CN" altLang="en-US" dirty="0"/>
              <a:t>的特点</a:t>
            </a:r>
            <a:endParaRPr lang="en-US" altLang="zh-CN" dirty="0"/>
          </a:p>
          <a:p>
            <a:pPr lvl="1">
              <a:lnSpc>
                <a:spcPct val="150000"/>
              </a:lnSpc>
            </a:pPr>
            <a:r>
              <a:rPr lang="zh-CN" altLang="en-US" dirty="0"/>
              <a:t>（</a:t>
            </a:r>
            <a:r>
              <a:rPr lang="en-US" altLang="zh-CN" dirty="0"/>
              <a:t>2</a:t>
            </a:r>
            <a:r>
              <a:rPr lang="zh-CN" altLang="en-US" dirty="0"/>
              <a:t>）在网络方面，各个厂家已普遍采用了标准的网络产品，如各种实时网络和以太网等。</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第三代</a:t>
            </a:r>
            <a:r>
              <a:rPr lang="en-US" altLang="zh-CN" dirty="0"/>
              <a:t>DCS</a:t>
            </a:r>
            <a:endParaRPr lang="zh-CN" altLang="en-US" dirty="0"/>
          </a:p>
        </p:txBody>
      </p:sp>
      <p:sp>
        <p:nvSpPr>
          <p:cNvPr id="3" name="内容占位符 2"/>
          <p:cNvSpPr>
            <a:spLocks noGrp="1"/>
          </p:cNvSpPr>
          <p:nvPr>
            <p:ph idx="1"/>
          </p:nvPr>
        </p:nvSpPr>
        <p:spPr/>
        <p:txBody>
          <a:bodyPr>
            <a:normAutofit/>
          </a:bodyPr>
          <a:lstStyle/>
          <a:p>
            <a:r>
              <a:rPr lang="zh-CN" altLang="en-US" dirty="0"/>
              <a:t>第三代</a:t>
            </a:r>
            <a:r>
              <a:rPr lang="en-US" altLang="zh-CN" dirty="0"/>
              <a:t>DCS</a:t>
            </a:r>
            <a:r>
              <a:rPr lang="zh-CN" altLang="en-US" dirty="0"/>
              <a:t>的特点</a:t>
            </a:r>
            <a:endParaRPr lang="en-US" altLang="zh-CN" dirty="0"/>
          </a:p>
          <a:p>
            <a:pPr lvl="1">
              <a:lnSpc>
                <a:spcPct val="150000"/>
              </a:lnSpc>
            </a:pPr>
            <a:r>
              <a:rPr lang="zh-CN" altLang="en-US" dirty="0"/>
              <a:t>（</a:t>
            </a:r>
            <a:r>
              <a:rPr lang="en-US" altLang="zh-CN" dirty="0"/>
              <a:t>3</a:t>
            </a:r>
            <a:r>
              <a:rPr lang="zh-CN" altLang="en-US" dirty="0"/>
              <a:t>）多数</a:t>
            </a:r>
            <a:r>
              <a:rPr lang="en-US" altLang="zh-CN" dirty="0"/>
              <a:t>DCS </a:t>
            </a:r>
            <a:r>
              <a:rPr lang="zh-CN" altLang="en-US" dirty="0"/>
              <a:t>厂家在组态方面实现了标准化，由</a:t>
            </a:r>
            <a:r>
              <a:rPr lang="en-US" altLang="zh-CN" dirty="0"/>
              <a:t>IEC 61131-3 </a:t>
            </a:r>
            <a:r>
              <a:rPr lang="zh-CN" altLang="en-US" dirty="0"/>
              <a:t>所定义的五种组态语言为大多数</a:t>
            </a:r>
            <a:r>
              <a:rPr lang="en-US" altLang="zh-CN" dirty="0"/>
              <a:t>DCS </a:t>
            </a:r>
            <a:r>
              <a:rPr lang="zh-CN" altLang="en-US" dirty="0"/>
              <a:t>厂家所采纳，在这方面为用户提供了极大的便利。</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第三代</a:t>
            </a:r>
            <a:r>
              <a:rPr lang="en-US" altLang="zh-CN" dirty="0"/>
              <a:t>DCS</a:t>
            </a:r>
            <a:endParaRPr lang="zh-CN" altLang="en-US" dirty="0"/>
          </a:p>
        </p:txBody>
      </p:sp>
      <p:sp>
        <p:nvSpPr>
          <p:cNvPr id="3" name="内容占位符 2"/>
          <p:cNvSpPr>
            <a:spLocks noGrp="1"/>
          </p:cNvSpPr>
          <p:nvPr>
            <p:ph idx="1"/>
          </p:nvPr>
        </p:nvSpPr>
        <p:spPr/>
        <p:txBody>
          <a:bodyPr>
            <a:normAutofit fontScale="92500"/>
          </a:bodyPr>
          <a:lstStyle/>
          <a:p>
            <a:r>
              <a:rPr lang="zh-CN" altLang="en-US" dirty="0"/>
              <a:t>第三代</a:t>
            </a:r>
            <a:r>
              <a:rPr lang="en-US" altLang="zh-CN" dirty="0"/>
              <a:t>DCS</a:t>
            </a:r>
            <a:r>
              <a:rPr lang="zh-CN" altLang="en-US" dirty="0"/>
              <a:t>的特点</a:t>
            </a:r>
            <a:endParaRPr lang="en-US" altLang="zh-CN" dirty="0"/>
          </a:p>
          <a:p>
            <a:pPr lvl="1">
              <a:lnSpc>
                <a:spcPct val="150000"/>
              </a:lnSpc>
            </a:pPr>
            <a:r>
              <a:rPr lang="zh-CN" altLang="en-US" dirty="0"/>
              <a:t>（</a:t>
            </a:r>
            <a:r>
              <a:rPr lang="en-US" altLang="zh-CN" dirty="0"/>
              <a:t>4</a:t>
            </a:r>
            <a:r>
              <a:rPr lang="zh-CN" altLang="en-US" dirty="0"/>
              <a:t>）在构成系统的产品方面，除过程控制站基本上还是各个</a:t>
            </a:r>
            <a:r>
              <a:rPr lang="en-US" altLang="zh-CN" dirty="0"/>
              <a:t>DCS </a:t>
            </a:r>
            <a:r>
              <a:rPr lang="zh-CN" altLang="en-US" dirty="0"/>
              <a:t>厂家的专有产品外，各种功能站的硬件和基础软件，如操作系统等，已没有哪个厂家在使用自己的专有产品了，这些产品已全部采用了市场采购的商品，这给系统的维护带来了相当大的好处，也使系统的成本大大降低。</a:t>
            </a:r>
          </a:p>
          <a:p>
            <a:pPr lvl="1"/>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DCS</a:t>
            </a:r>
            <a:r>
              <a:rPr lang="zh-CN" altLang="en-US" dirty="0"/>
              <a:t>的特点</a:t>
            </a:r>
          </a:p>
        </p:txBody>
      </p:sp>
      <p:sp>
        <p:nvSpPr>
          <p:cNvPr id="3" name="内容占位符 2"/>
          <p:cNvSpPr>
            <a:spLocks noGrp="1"/>
          </p:cNvSpPr>
          <p:nvPr>
            <p:ph idx="1"/>
          </p:nvPr>
        </p:nvSpPr>
        <p:spPr/>
        <p:txBody>
          <a:bodyPr/>
          <a:lstStyle/>
          <a:p>
            <a:r>
              <a:rPr lang="zh-CN" altLang="en-US" dirty="0"/>
              <a:t>（</a:t>
            </a:r>
            <a:r>
              <a:rPr lang="en-US" altLang="zh-CN" dirty="0"/>
              <a:t>1</a:t>
            </a:r>
            <a:r>
              <a:rPr lang="zh-CN" altLang="en-US" dirty="0"/>
              <a:t>）适应性</a:t>
            </a:r>
            <a:endParaRPr lang="en-US" altLang="zh-CN" dirty="0"/>
          </a:p>
          <a:p>
            <a:pPr lvl="1">
              <a:lnSpc>
                <a:spcPct val="150000"/>
              </a:lnSpc>
            </a:pPr>
            <a:r>
              <a:rPr lang="en-US" altLang="zh-CN" dirty="0"/>
              <a:t>DCS</a:t>
            </a:r>
            <a:r>
              <a:rPr lang="zh-CN" altLang="en-US" dirty="0"/>
              <a:t>在结构上采用了常规控制系统的模块化设计方法，无论是硬件还是软件，都可以根据实际应用的需要去灵活地加以组合。</a:t>
            </a: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DCS</a:t>
            </a:r>
            <a:r>
              <a:rPr lang="zh-CN" altLang="en-US" dirty="0"/>
              <a:t>的特点</a:t>
            </a:r>
          </a:p>
        </p:txBody>
      </p:sp>
      <p:sp>
        <p:nvSpPr>
          <p:cNvPr id="3" name="内容占位符 2"/>
          <p:cNvSpPr>
            <a:spLocks noGrp="1"/>
          </p:cNvSpPr>
          <p:nvPr>
            <p:ph idx="1"/>
          </p:nvPr>
        </p:nvSpPr>
        <p:spPr/>
        <p:txBody>
          <a:bodyPr/>
          <a:lstStyle/>
          <a:p>
            <a:pPr marL="342900" lvl="1" indent="-342900">
              <a:buFont typeface="Arial" pitchFamily="34" charset="0"/>
              <a:buChar char="•"/>
            </a:pPr>
            <a:r>
              <a:rPr lang="zh-CN" altLang="en-US" sz="3200" dirty="0"/>
              <a:t>（</a:t>
            </a:r>
            <a:r>
              <a:rPr lang="en-US" altLang="zh-CN" sz="3200" dirty="0"/>
              <a:t>2</a:t>
            </a:r>
            <a:r>
              <a:rPr lang="zh-CN" altLang="en-US" sz="3200" dirty="0"/>
              <a:t>）扩展性</a:t>
            </a:r>
            <a:endParaRPr lang="en-US" altLang="zh-CN" sz="3200" dirty="0"/>
          </a:p>
          <a:p>
            <a:pPr lvl="1">
              <a:lnSpc>
                <a:spcPct val="150000"/>
              </a:lnSpc>
            </a:pPr>
            <a:r>
              <a:rPr lang="en-US" altLang="zh-CN" dirty="0"/>
              <a:t>DCS</a:t>
            </a:r>
            <a:r>
              <a:rPr lang="zh-CN" altLang="en-US" dirty="0"/>
              <a:t>可以随着生产过程的不断发展，逐渐扩充系统的硬件和软件，以期达到更大的控制范围和更高的控制水平</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4">
            <a:extLst>
              <a:ext uri="{FF2B5EF4-FFF2-40B4-BE49-F238E27FC236}">
                <a16:creationId xmlns:a16="http://schemas.microsoft.com/office/drawing/2014/main" id="{EA02B820-10B7-4C7C-831C-9B9566698C25}"/>
              </a:ext>
            </a:extLst>
          </p:cNvPr>
          <p:cNvSpPr>
            <a:spLocks noGrp="1" noRot="1" noChangeArrowheads="1"/>
          </p:cNvSpPr>
          <p:nvPr>
            <p:ph type="title"/>
          </p:nvPr>
        </p:nvSpPr>
        <p:spPr>
          <a:xfrm>
            <a:off x="395288" y="728663"/>
            <a:ext cx="5946775" cy="609600"/>
          </a:xfrm>
          <a:noFill/>
          <a:ln/>
        </p:spPr>
        <p:txBody>
          <a:bodyPr/>
          <a:lstStyle/>
          <a:p>
            <a:pPr algn="l"/>
            <a:r>
              <a:rPr lang="en-US" altLang="zh-CN" sz="2000" b="1">
                <a:solidFill>
                  <a:schemeClr val="tx1"/>
                </a:solidFill>
                <a:latin typeface="宋体" panose="02010600030101010101" pitchFamily="2" charset="-122"/>
              </a:rPr>
              <a:t>DCS</a:t>
            </a:r>
            <a:r>
              <a:rPr lang="zh-CN" altLang="en-US" sz="2000" b="1">
                <a:solidFill>
                  <a:schemeClr val="tx1"/>
                </a:solidFill>
                <a:latin typeface="宋体" panose="02010600030101010101" pitchFamily="2" charset="-122"/>
              </a:rPr>
              <a:t>的概念</a:t>
            </a:r>
          </a:p>
        </p:txBody>
      </p:sp>
      <p:sp>
        <p:nvSpPr>
          <p:cNvPr id="5" name="日期占位符 3">
            <a:extLst>
              <a:ext uri="{FF2B5EF4-FFF2-40B4-BE49-F238E27FC236}">
                <a16:creationId xmlns:a16="http://schemas.microsoft.com/office/drawing/2014/main" id="{084365FF-F896-428A-B000-E9F08D8DFACA}"/>
              </a:ext>
            </a:extLst>
          </p:cNvPr>
          <p:cNvSpPr>
            <a:spLocks noGrp="1"/>
          </p:cNvSpPr>
          <p:nvPr>
            <p:ph type="dt" sz="half" idx="10"/>
          </p:nvPr>
        </p:nvSpPr>
        <p:spPr/>
        <p:txBody>
          <a:bodyPr/>
          <a:lstStyle/>
          <a:p>
            <a:fld id="{7552DFDF-3492-4547-B55C-DE595E971860}" type="datetime1">
              <a:rPr lang="zh-CN" altLang="en-US"/>
              <a:pPr/>
              <a:t>2018/11/2 Friday</a:t>
            </a:fld>
            <a:endParaRPr lang="en-US" altLang="zh-CN"/>
          </a:p>
        </p:txBody>
      </p:sp>
      <p:sp>
        <p:nvSpPr>
          <p:cNvPr id="6" name="页脚占位符 4">
            <a:extLst>
              <a:ext uri="{FF2B5EF4-FFF2-40B4-BE49-F238E27FC236}">
                <a16:creationId xmlns:a16="http://schemas.microsoft.com/office/drawing/2014/main" id="{5984F063-9BF6-4778-AE40-29D4FB1C7E26}"/>
              </a:ext>
            </a:extLst>
          </p:cNvPr>
          <p:cNvSpPr>
            <a:spLocks noGrp="1"/>
          </p:cNvSpPr>
          <p:nvPr>
            <p:ph type="ftr" sz="quarter" idx="11"/>
          </p:nvPr>
        </p:nvSpPr>
        <p:spPr/>
        <p:txBody>
          <a:bodyPr/>
          <a:lstStyle/>
          <a:p>
            <a:r>
              <a:rPr lang="en-US" altLang="zh-CN"/>
              <a:t>系统概述及硬件产品</a:t>
            </a:r>
          </a:p>
        </p:txBody>
      </p:sp>
      <p:sp>
        <p:nvSpPr>
          <p:cNvPr id="7" name="灯片编号占位符 5">
            <a:extLst>
              <a:ext uri="{FF2B5EF4-FFF2-40B4-BE49-F238E27FC236}">
                <a16:creationId xmlns:a16="http://schemas.microsoft.com/office/drawing/2014/main" id="{A4AF1CEB-97B3-4B70-B3F4-75271DC38F76}"/>
              </a:ext>
            </a:extLst>
          </p:cNvPr>
          <p:cNvSpPr>
            <a:spLocks noGrp="1"/>
          </p:cNvSpPr>
          <p:nvPr>
            <p:ph type="sldNum" sz="quarter" idx="12"/>
          </p:nvPr>
        </p:nvSpPr>
        <p:spPr/>
        <p:txBody>
          <a:bodyPr/>
          <a:lstStyle/>
          <a:p>
            <a:fld id="{013BD9B0-4C9F-4811-9F4B-5268C5E0A232}" type="slidenum">
              <a:rPr lang="en-US" altLang="zh-CN"/>
              <a:pPr/>
              <a:t>4</a:t>
            </a:fld>
            <a:endParaRPr lang="en-US" altLang="zh-CN"/>
          </a:p>
        </p:txBody>
      </p:sp>
      <p:graphicFrame>
        <p:nvGraphicFramePr>
          <p:cNvPr id="281602" name="Object 2">
            <a:extLst>
              <a:ext uri="{FF2B5EF4-FFF2-40B4-BE49-F238E27FC236}">
                <a16:creationId xmlns:a16="http://schemas.microsoft.com/office/drawing/2014/main" id="{EF7FEF4B-4CE6-4414-8315-CB12C33DD122}"/>
              </a:ext>
            </a:extLst>
          </p:cNvPr>
          <p:cNvGraphicFramePr>
            <a:graphicFrameLocks noChangeAspect="1"/>
          </p:cNvGraphicFramePr>
          <p:nvPr/>
        </p:nvGraphicFramePr>
        <p:xfrm>
          <a:off x="0" y="1808163"/>
          <a:ext cx="8839200" cy="4229100"/>
        </p:xfrm>
        <a:graphic>
          <a:graphicData uri="http://schemas.openxmlformats.org/presentationml/2006/ole">
            <mc:AlternateContent xmlns:mc="http://schemas.openxmlformats.org/markup-compatibility/2006">
              <mc:Choice xmlns:v="urn:schemas-microsoft-com:vml" Requires="v">
                <p:oleObj spid="_x0000_s1030" name="Visio" r:id="rId4" imgW="7066483" imgH="2960522" progId="Visio.Drawing.6">
                  <p:embed/>
                </p:oleObj>
              </mc:Choice>
              <mc:Fallback>
                <p:oleObj name="Visio" r:id="rId4" imgW="7066483" imgH="2960522" progId="Visio.Drawing.6">
                  <p:embed/>
                  <p:pic>
                    <p:nvPicPr>
                      <p:cNvPr id="281602" name="Object 2">
                        <a:extLst>
                          <a:ext uri="{FF2B5EF4-FFF2-40B4-BE49-F238E27FC236}">
                            <a16:creationId xmlns:a16="http://schemas.microsoft.com/office/drawing/2014/main" id="{EF7FEF4B-4CE6-4414-8315-CB12C33DD1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808163"/>
                        <a:ext cx="8839200" cy="422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1603" name="Rectangle 3">
            <a:extLst>
              <a:ext uri="{FF2B5EF4-FFF2-40B4-BE49-F238E27FC236}">
                <a16:creationId xmlns:a16="http://schemas.microsoft.com/office/drawing/2014/main" id="{2FF9A187-CFF3-4F92-9F9C-88458E7C479A}"/>
              </a:ext>
            </a:extLst>
          </p:cNvPr>
          <p:cNvSpPr>
            <a:spLocks noChangeArrowheads="1"/>
          </p:cNvSpPr>
          <p:nvPr/>
        </p:nvSpPr>
        <p:spPr bwMode="auto">
          <a:xfrm>
            <a:off x="215900" y="1341438"/>
            <a:ext cx="302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a:solidFill>
                  <a:schemeClr val="tx1"/>
                </a:solidFill>
                <a:latin typeface="宋体" panose="02010600030101010101" pitchFamily="2" charset="-122"/>
              </a:rPr>
              <a:t>我们可以把上述过程引申如下：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281604"/>
                                        </p:tgtEl>
                                        <p:attrNameLst>
                                          <p:attrName>style.visibility</p:attrName>
                                        </p:attrNameLst>
                                      </p:cBhvr>
                                      <p:to>
                                        <p:strVal val="visible"/>
                                      </p:to>
                                    </p:set>
                                    <p:anim calcmode="lin" valueType="num">
                                      <p:cBhvr additive="base">
                                        <p:cTn id="7" dur="2000" fill="hold"/>
                                        <p:tgtEl>
                                          <p:spTgt spid="281604"/>
                                        </p:tgtEl>
                                        <p:attrNameLst>
                                          <p:attrName>ppt_x</p:attrName>
                                        </p:attrNameLst>
                                      </p:cBhvr>
                                      <p:tavLst>
                                        <p:tav tm="0">
                                          <p:val>
                                            <p:strVal val="1+#ppt_w/2"/>
                                          </p:val>
                                        </p:tav>
                                        <p:tav tm="100000">
                                          <p:val>
                                            <p:strVal val="#ppt_x"/>
                                          </p:val>
                                        </p:tav>
                                      </p:tavLst>
                                    </p:anim>
                                    <p:anim calcmode="lin" valueType="num">
                                      <p:cBhvr additive="base">
                                        <p:cTn id="8" dur="2000" fill="hold"/>
                                        <p:tgtEl>
                                          <p:spTgt spid="28160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81603"/>
                                        </p:tgtEl>
                                        <p:attrNameLst>
                                          <p:attrName>style.visibility</p:attrName>
                                        </p:attrNameLst>
                                      </p:cBhvr>
                                      <p:to>
                                        <p:strVal val="visible"/>
                                      </p:to>
                                    </p:set>
                                    <p:animEffect transition="in" filter="fade">
                                      <p:cBhvr>
                                        <p:cTn id="11" dur="1000"/>
                                        <p:tgtEl>
                                          <p:spTgt spid="281603"/>
                                        </p:tgtEl>
                                      </p:cBhvr>
                                    </p:animEffect>
                                  </p:childTnLst>
                                </p:cTn>
                              </p:par>
                              <p:par>
                                <p:cTn id="12" presetID="10" presetClass="entr" presetSubtype="0" fill="hold" nodeType="withEffect">
                                  <p:stCondLst>
                                    <p:cond delay="0"/>
                                  </p:stCondLst>
                                  <p:childTnLst>
                                    <p:set>
                                      <p:cBhvr>
                                        <p:cTn id="13" dur="1" fill="hold">
                                          <p:stCondLst>
                                            <p:cond delay="0"/>
                                          </p:stCondLst>
                                        </p:cTn>
                                        <p:tgtEl>
                                          <p:spTgt spid="281602"/>
                                        </p:tgtEl>
                                        <p:attrNameLst>
                                          <p:attrName>style.visibility</p:attrName>
                                        </p:attrNameLst>
                                      </p:cBhvr>
                                      <p:to>
                                        <p:strVal val="visible"/>
                                      </p:to>
                                    </p:set>
                                    <p:animEffect transition="in" filter="fade">
                                      <p:cBhvr>
                                        <p:cTn id="14" dur="1000"/>
                                        <p:tgtEl>
                                          <p:spTgt spid="281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animBg="1" autoUpdateAnimBg="0"/>
      <p:bldP spid="28160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DCS</a:t>
            </a:r>
            <a:r>
              <a:rPr lang="zh-CN" altLang="en-US" dirty="0"/>
              <a:t>的特点</a:t>
            </a:r>
          </a:p>
        </p:txBody>
      </p:sp>
      <p:sp>
        <p:nvSpPr>
          <p:cNvPr id="3" name="内容占位符 2"/>
          <p:cNvSpPr>
            <a:spLocks noGrp="1"/>
          </p:cNvSpPr>
          <p:nvPr>
            <p:ph idx="1"/>
          </p:nvPr>
        </p:nvSpPr>
        <p:spPr/>
        <p:txBody>
          <a:bodyPr/>
          <a:lstStyle/>
          <a:p>
            <a:pPr marL="342900" lvl="1" indent="-342900">
              <a:buFont typeface="Arial" pitchFamily="34" charset="0"/>
              <a:buChar char="•"/>
            </a:pPr>
            <a:r>
              <a:rPr lang="zh-CN" altLang="en-US" sz="3200" dirty="0"/>
              <a:t>（</a:t>
            </a:r>
            <a:r>
              <a:rPr lang="en-US" altLang="zh-CN" sz="3200" dirty="0"/>
              <a:t>3</a:t>
            </a:r>
            <a:r>
              <a:rPr lang="zh-CN" altLang="en-US" sz="3200" dirty="0"/>
              <a:t>）控制能力</a:t>
            </a:r>
            <a:endParaRPr lang="en-US" altLang="zh-CN" sz="3200" dirty="0"/>
          </a:p>
          <a:p>
            <a:pPr lvl="1">
              <a:lnSpc>
                <a:spcPct val="150000"/>
              </a:lnSpc>
            </a:pPr>
            <a:r>
              <a:rPr lang="zh-CN" altLang="en-US" dirty="0"/>
              <a:t>在</a:t>
            </a:r>
            <a:r>
              <a:rPr lang="en-US" altLang="zh-CN" dirty="0"/>
              <a:t>DCS</a:t>
            </a:r>
            <a:r>
              <a:rPr lang="zh-CN" altLang="en-US" dirty="0"/>
              <a:t>中，控制功能主要是由软件实现的，因此它具有高度的灵活性和完善的控制能力。它不仅能够实现常规控制系统的各种控制功能，还能够完成各种复杂的优化算法。</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DCS</a:t>
            </a:r>
            <a:r>
              <a:rPr lang="zh-CN" altLang="en-US" dirty="0"/>
              <a:t>的特点</a:t>
            </a:r>
          </a:p>
        </p:txBody>
      </p:sp>
      <p:sp>
        <p:nvSpPr>
          <p:cNvPr id="3" name="内容占位符 2"/>
          <p:cNvSpPr>
            <a:spLocks noGrp="1"/>
          </p:cNvSpPr>
          <p:nvPr>
            <p:ph idx="1"/>
          </p:nvPr>
        </p:nvSpPr>
        <p:spPr/>
        <p:txBody>
          <a:bodyPr/>
          <a:lstStyle/>
          <a:p>
            <a:pPr marL="342900" lvl="1" indent="-342900">
              <a:buFont typeface="Arial" pitchFamily="34" charset="0"/>
              <a:buChar char="•"/>
            </a:pPr>
            <a:r>
              <a:rPr lang="zh-CN" altLang="en-US" sz="3200" dirty="0"/>
              <a:t>（</a:t>
            </a:r>
            <a:r>
              <a:rPr lang="en-US" altLang="zh-CN" sz="3200" dirty="0"/>
              <a:t>4</a:t>
            </a:r>
            <a:r>
              <a:rPr lang="zh-CN" altLang="en-US" sz="3200" dirty="0"/>
              <a:t>）人机联系手段</a:t>
            </a:r>
            <a:endParaRPr lang="en-US" altLang="zh-CN" sz="3200" dirty="0"/>
          </a:p>
          <a:p>
            <a:pPr lvl="1">
              <a:lnSpc>
                <a:spcPct val="150000"/>
              </a:lnSpc>
            </a:pPr>
            <a:r>
              <a:rPr lang="en-US" altLang="zh-CN" dirty="0"/>
              <a:t>DCS</a:t>
            </a:r>
            <a:r>
              <a:rPr lang="zh-CN" altLang="en-US" dirty="0"/>
              <a:t>采用了更先进的人机联系手段，比如采用了图形显示器和键盘、鼠标。通过这些人机交互设备，运行人员不仅可以了解生产过程的运行情况，还可以调整和控制生产过程。</a:t>
            </a: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DCS</a:t>
            </a:r>
            <a:r>
              <a:rPr lang="zh-CN" altLang="en-US" dirty="0"/>
              <a:t>的特点</a:t>
            </a:r>
          </a:p>
        </p:txBody>
      </p:sp>
      <p:sp>
        <p:nvSpPr>
          <p:cNvPr id="3" name="内容占位符 2"/>
          <p:cNvSpPr>
            <a:spLocks noGrp="1"/>
          </p:cNvSpPr>
          <p:nvPr>
            <p:ph idx="1"/>
          </p:nvPr>
        </p:nvSpPr>
        <p:spPr/>
        <p:txBody>
          <a:bodyPr>
            <a:normAutofit fontScale="92500" lnSpcReduction="20000"/>
          </a:bodyPr>
          <a:lstStyle/>
          <a:p>
            <a:pPr marL="342900" lvl="1" indent="-342900">
              <a:buFont typeface="Arial" pitchFamily="34" charset="0"/>
              <a:buChar char="•"/>
            </a:pPr>
            <a:r>
              <a:rPr lang="zh-CN" altLang="en-US" sz="3200" dirty="0"/>
              <a:t>（</a:t>
            </a:r>
            <a:r>
              <a:rPr lang="en-US" altLang="zh-CN" sz="3200" dirty="0"/>
              <a:t>5</a:t>
            </a:r>
            <a:r>
              <a:rPr lang="zh-CN" altLang="en-US" sz="3200" dirty="0"/>
              <a:t>）可靠性</a:t>
            </a:r>
            <a:endParaRPr lang="en-US" altLang="zh-CN" sz="3200" dirty="0"/>
          </a:p>
          <a:p>
            <a:pPr lvl="1">
              <a:lnSpc>
                <a:spcPct val="150000"/>
              </a:lnSpc>
            </a:pPr>
            <a:r>
              <a:rPr lang="en-US" altLang="zh-CN" dirty="0"/>
              <a:t>DCS</a:t>
            </a:r>
            <a:r>
              <a:rPr lang="zh-CN" altLang="en-US" dirty="0"/>
              <a:t>中的过程控制站仅控制少数几个回路，因此，个别回路出现故障时，对全局的影响不大。</a:t>
            </a:r>
            <a:endParaRPr lang="en-US" altLang="zh-CN" dirty="0"/>
          </a:p>
          <a:p>
            <a:pPr lvl="1">
              <a:lnSpc>
                <a:spcPct val="150000"/>
              </a:lnSpc>
            </a:pPr>
            <a:r>
              <a:rPr lang="en-US" altLang="zh-CN" dirty="0"/>
              <a:t>DCS</a:t>
            </a:r>
            <a:r>
              <a:rPr lang="zh-CN" altLang="en-US" dirty="0"/>
              <a:t>中广泛采用了冗余技术，如电源、通信网络、过程控制站</a:t>
            </a:r>
            <a:endParaRPr lang="en-US" altLang="zh-CN" dirty="0"/>
          </a:p>
          <a:p>
            <a:pPr lvl="1">
              <a:lnSpc>
                <a:spcPct val="150000"/>
              </a:lnSpc>
            </a:pPr>
            <a:r>
              <a:rPr lang="en-US" altLang="zh-CN" dirty="0"/>
              <a:t>DCS</a:t>
            </a:r>
            <a:r>
              <a:rPr lang="zh-CN" altLang="en-US" dirty="0"/>
              <a:t>采用软件模块组态的方法形成各种控制方案，取消了常规系统中的各种模块之间的连接导线，因此大大减少了由连接导线和连接端子所造成的故障。</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DCS</a:t>
            </a:r>
            <a:r>
              <a:rPr lang="zh-CN" altLang="en-US" dirty="0"/>
              <a:t>的特点</a:t>
            </a:r>
          </a:p>
        </p:txBody>
      </p:sp>
      <p:sp>
        <p:nvSpPr>
          <p:cNvPr id="3" name="内容占位符 2"/>
          <p:cNvSpPr>
            <a:spLocks noGrp="1"/>
          </p:cNvSpPr>
          <p:nvPr>
            <p:ph idx="1"/>
          </p:nvPr>
        </p:nvSpPr>
        <p:spPr/>
        <p:txBody>
          <a:bodyPr>
            <a:normAutofit/>
          </a:bodyPr>
          <a:lstStyle/>
          <a:p>
            <a:pPr marL="342900" lvl="1" indent="-342900">
              <a:buFont typeface="Arial" pitchFamily="34" charset="0"/>
              <a:buChar char="•"/>
            </a:pPr>
            <a:r>
              <a:rPr lang="zh-CN" altLang="en-US" sz="3200" dirty="0"/>
              <a:t>（</a:t>
            </a:r>
            <a:r>
              <a:rPr lang="en-US" altLang="zh-CN" sz="3200" dirty="0"/>
              <a:t>6</a:t>
            </a:r>
            <a:r>
              <a:rPr lang="zh-CN" altLang="en-US" sz="3200" dirty="0"/>
              <a:t>）可维修性</a:t>
            </a:r>
            <a:endParaRPr lang="en-US" altLang="zh-CN" sz="3200" dirty="0"/>
          </a:p>
          <a:p>
            <a:pPr lvl="1">
              <a:lnSpc>
                <a:spcPct val="150000"/>
              </a:lnSpc>
            </a:pPr>
            <a:r>
              <a:rPr lang="en-US" altLang="zh-CN" dirty="0"/>
              <a:t>DCS</a:t>
            </a:r>
            <a:r>
              <a:rPr lang="zh-CN" altLang="en-US" dirty="0"/>
              <a:t>采用了比较完善的在线诊断技术，大多数系统的故障诊断定位准确度都可以达到模件级。</a:t>
            </a:r>
            <a:endParaRPr lang="en-US" altLang="zh-CN" dirty="0"/>
          </a:p>
          <a:p>
            <a:pPr lvl="1">
              <a:lnSpc>
                <a:spcPct val="150000"/>
              </a:lnSpc>
            </a:pPr>
            <a:r>
              <a:rPr lang="zh-CN" altLang="en-US" dirty="0"/>
              <a:t>通过各种人机交互设备，运行员能够迅速发现系统故障的性质和地点，并可以在不中断被控过程的情况下更换故障模件。</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DCS</a:t>
            </a:r>
            <a:r>
              <a:rPr lang="zh-CN" altLang="en-US" dirty="0"/>
              <a:t>的特点</a:t>
            </a:r>
          </a:p>
        </p:txBody>
      </p:sp>
      <p:sp>
        <p:nvSpPr>
          <p:cNvPr id="3" name="内容占位符 2"/>
          <p:cNvSpPr>
            <a:spLocks noGrp="1"/>
          </p:cNvSpPr>
          <p:nvPr>
            <p:ph idx="1"/>
          </p:nvPr>
        </p:nvSpPr>
        <p:spPr/>
        <p:txBody>
          <a:bodyPr>
            <a:normAutofit/>
          </a:bodyPr>
          <a:lstStyle/>
          <a:p>
            <a:pPr marL="342900" lvl="1" indent="-342900">
              <a:buFont typeface="Arial" pitchFamily="34" charset="0"/>
              <a:buChar char="•"/>
            </a:pPr>
            <a:r>
              <a:rPr lang="zh-CN" altLang="en-US" sz="3200" dirty="0"/>
              <a:t>（</a:t>
            </a:r>
            <a:r>
              <a:rPr lang="en-US" altLang="zh-CN" sz="3200" dirty="0"/>
              <a:t>7</a:t>
            </a:r>
            <a:r>
              <a:rPr lang="zh-CN" altLang="en-US" sz="3200" dirty="0"/>
              <a:t>）安装费用</a:t>
            </a:r>
            <a:endParaRPr lang="en-US" altLang="zh-CN" sz="3200" dirty="0"/>
          </a:p>
          <a:p>
            <a:pPr lvl="1">
              <a:lnSpc>
                <a:spcPct val="150000"/>
              </a:lnSpc>
            </a:pPr>
            <a:r>
              <a:rPr lang="zh-CN" altLang="en-US" dirty="0"/>
              <a:t>在</a:t>
            </a:r>
            <a:r>
              <a:rPr lang="en-US" altLang="zh-CN" dirty="0"/>
              <a:t>DCS</a:t>
            </a:r>
            <a:r>
              <a:rPr lang="zh-CN" altLang="en-US" dirty="0"/>
              <a:t>中，控制方案的实现主要靠软件功能的连接，大大减少了模件之间的连接电缆。</a:t>
            </a:r>
            <a:endParaRPr lang="en-US" altLang="zh-CN" dirty="0"/>
          </a:p>
          <a:p>
            <a:pPr lvl="1">
              <a:lnSpc>
                <a:spcPct val="150000"/>
              </a:lnSpc>
            </a:pPr>
            <a:r>
              <a:rPr lang="zh-CN" altLang="en-US" dirty="0"/>
              <a:t>过程控制站可以采用地理分散的方式安装在被控过程的附近，因此可以大大减少连接电缆的长度。</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DCS</a:t>
            </a:r>
            <a:r>
              <a:rPr lang="zh-CN" altLang="en-US" dirty="0"/>
              <a:t>的分散方式</a:t>
            </a:r>
          </a:p>
        </p:txBody>
      </p:sp>
      <p:sp>
        <p:nvSpPr>
          <p:cNvPr id="3" name="内容占位符 2"/>
          <p:cNvSpPr>
            <a:spLocks noGrp="1"/>
          </p:cNvSpPr>
          <p:nvPr>
            <p:ph idx="1"/>
          </p:nvPr>
        </p:nvSpPr>
        <p:spPr/>
        <p:txBody>
          <a:bodyPr>
            <a:normAutofit lnSpcReduction="10000"/>
          </a:bodyPr>
          <a:lstStyle/>
          <a:p>
            <a:r>
              <a:rPr lang="zh-CN" altLang="en-US" dirty="0"/>
              <a:t>功能分散</a:t>
            </a:r>
            <a:endParaRPr lang="en-US" altLang="zh-CN" dirty="0"/>
          </a:p>
          <a:p>
            <a:pPr lvl="1"/>
            <a:r>
              <a:rPr lang="zh-CN" altLang="en-US" dirty="0"/>
              <a:t>将系统的控制功能分解成若干子功能，然后这些子功能由不同的子系统完成。</a:t>
            </a:r>
            <a:endParaRPr lang="en-US" altLang="zh-CN" dirty="0"/>
          </a:p>
          <a:p>
            <a:r>
              <a:rPr lang="zh-CN" altLang="en-US" dirty="0"/>
              <a:t>物理分散</a:t>
            </a:r>
            <a:endParaRPr lang="en-US" altLang="zh-CN" dirty="0"/>
          </a:p>
          <a:p>
            <a:pPr lvl="1"/>
            <a:r>
              <a:rPr lang="zh-CN" altLang="en-US" dirty="0"/>
              <a:t>整个系统控制功能由许多不同的物理实体（硬件）分散实现。</a:t>
            </a:r>
            <a:endParaRPr lang="en-US" altLang="zh-CN" dirty="0"/>
          </a:p>
          <a:p>
            <a:r>
              <a:rPr lang="zh-CN" altLang="en-US" dirty="0"/>
              <a:t>地理分散</a:t>
            </a:r>
            <a:endParaRPr lang="en-US" altLang="zh-CN" dirty="0"/>
          </a:p>
          <a:p>
            <a:pPr lvl="1"/>
            <a:r>
              <a:rPr lang="zh-CN" altLang="en-US" dirty="0"/>
              <a:t>过程控制站安装在被控生产过程的附近，即在整个工厂</a:t>
            </a:r>
            <a:r>
              <a:rPr lang="en-US" altLang="zh-CN" dirty="0"/>
              <a:t>(</a:t>
            </a:r>
            <a:r>
              <a:rPr lang="zh-CN" altLang="en-US" dirty="0"/>
              <a:t>厂房</a:t>
            </a:r>
            <a:r>
              <a:rPr lang="en-US" altLang="zh-CN" dirty="0"/>
              <a:t>)</a:t>
            </a:r>
            <a:r>
              <a:rPr lang="zh-CN" altLang="en-US" dirty="0"/>
              <a:t>内分散布置。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en-US" altLang="zh-CN" dirty="0"/>
              <a:t>DCS</a:t>
            </a:r>
            <a:r>
              <a:rPr lang="zh-CN" altLang="en-US" dirty="0"/>
              <a:t>有什么用途？</a:t>
            </a:r>
            <a:endParaRPr lang="en-US" altLang="zh-CN" dirty="0"/>
          </a:p>
          <a:p>
            <a:r>
              <a:rPr lang="en-US" altLang="zh-CN" dirty="0"/>
              <a:t>DCS</a:t>
            </a:r>
            <a:r>
              <a:rPr lang="zh-CN" altLang="en-US" dirty="0"/>
              <a:t>怎样实现这些用途的？</a:t>
            </a:r>
            <a:endParaRPr lang="en-US" altLang="zh-CN" dirty="0"/>
          </a:p>
          <a:p>
            <a:r>
              <a:rPr lang="en-US" altLang="zh-CN" dirty="0"/>
              <a:t>DCS</a:t>
            </a:r>
            <a:r>
              <a:rPr lang="zh-CN" altLang="en-US" dirty="0"/>
              <a:t>由哪些设备构成的</a:t>
            </a:r>
            <a:r>
              <a:rPr lang="en-US" altLang="zh-CN" dirty="0"/>
              <a:t>?</a:t>
            </a:r>
            <a:r>
              <a:rPr lang="zh-CN" altLang="en-US" dirty="0"/>
              <a:t>这些设备的用途</a:t>
            </a:r>
            <a:r>
              <a:rPr lang="en-US" altLang="zh-CN" dirty="0"/>
              <a:t>?</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en-US" altLang="zh-CN" dirty="0"/>
              <a:t>DCS</a:t>
            </a:r>
            <a:r>
              <a:rPr lang="zh-CN" altLang="en-US" dirty="0"/>
              <a:t>的用途</a:t>
            </a:r>
            <a:endParaRPr lang="en-US" altLang="zh-CN" dirty="0"/>
          </a:p>
          <a:p>
            <a:pPr lvl="1"/>
            <a:r>
              <a:rPr lang="zh-CN" altLang="en-US" dirty="0"/>
              <a:t>监视</a:t>
            </a:r>
            <a:endParaRPr lang="en-US" altLang="zh-CN" dirty="0"/>
          </a:p>
          <a:p>
            <a:pPr lvl="1"/>
            <a:r>
              <a:rPr lang="zh-CN" altLang="en-US" dirty="0"/>
              <a:t>控制</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en-US" altLang="zh-CN" dirty="0"/>
              <a:t>DCS</a:t>
            </a:r>
            <a:r>
              <a:rPr lang="zh-CN" altLang="en-US" dirty="0"/>
              <a:t>的监视功能是怎样实现的？</a:t>
            </a:r>
            <a:endParaRPr lang="en-US" altLang="zh-CN" dirty="0"/>
          </a:p>
          <a:p>
            <a:pPr lvl="1"/>
            <a:r>
              <a:rPr lang="zh-CN" altLang="en-US" dirty="0"/>
              <a:t>计算机</a:t>
            </a:r>
            <a:r>
              <a:rPr lang="en-US" altLang="zh-CN" dirty="0"/>
              <a:t>(</a:t>
            </a:r>
            <a:r>
              <a:rPr lang="zh-CN" altLang="en-US" dirty="0"/>
              <a:t>在过程控制站中</a:t>
            </a:r>
            <a:r>
              <a:rPr lang="en-US" altLang="zh-CN" dirty="0"/>
              <a:t>)</a:t>
            </a:r>
            <a:r>
              <a:rPr lang="zh-CN" altLang="en-US" dirty="0"/>
              <a:t>通过输入通道（</a:t>
            </a:r>
            <a:r>
              <a:rPr lang="en-US" altLang="zh-CN" dirty="0"/>
              <a:t>AI</a:t>
            </a:r>
            <a:r>
              <a:rPr lang="zh-CN" altLang="en-US" dirty="0"/>
              <a:t>通道，</a:t>
            </a:r>
            <a:r>
              <a:rPr lang="en-US" altLang="zh-CN" dirty="0"/>
              <a:t>DI</a:t>
            </a:r>
            <a:r>
              <a:rPr lang="zh-CN" altLang="en-US" dirty="0"/>
              <a:t>通道），实时采集各种物理量的数据，并把这些数据发送给数据服务器（内部有数据库</a:t>
            </a:r>
            <a:r>
              <a:rPr lang="en-US" altLang="zh-CN" dirty="0"/>
              <a:t>Database</a:t>
            </a:r>
            <a:r>
              <a:rPr lang="zh-CN" altLang="en-US" dirty="0"/>
              <a:t>）保存，运行员操作站定期地从数据服务器中读取最新的数据，并把这些数据显示在监视画面中。此外，运行员操作站还能根据预先设置的规则，决定是否报警。</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en-US" altLang="zh-CN" dirty="0"/>
              <a:t>DCS</a:t>
            </a:r>
            <a:r>
              <a:rPr lang="zh-CN" altLang="en-US" dirty="0"/>
              <a:t>的控制功能是怎样实现的？</a:t>
            </a:r>
            <a:endParaRPr lang="en-US" altLang="zh-CN" dirty="0"/>
          </a:p>
          <a:p>
            <a:pPr lvl="1"/>
            <a:r>
              <a:rPr lang="zh-CN" altLang="en-US" dirty="0"/>
              <a:t>在</a:t>
            </a:r>
            <a:r>
              <a:rPr lang="en-US" altLang="zh-CN" dirty="0"/>
              <a:t>DCS</a:t>
            </a:r>
            <a:r>
              <a:rPr lang="zh-CN" altLang="en-US" dirty="0"/>
              <a:t>中，由计算机、输入通道、输出通道和被控对象构成了多个控制回路，这些回路可以实现自动控制的功能。</a:t>
            </a:r>
            <a:endParaRPr lang="en-US" altLang="zh-CN" dirty="0"/>
          </a:p>
          <a:p>
            <a:pPr lvl="1"/>
            <a:r>
              <a:rPr lang="zh-CN" altLang="en-US" dirty="0"/>
              <a:t>控制功能的实现的过程：计算机通过输入通道实时采集各种物理量的数值，并进行调节运算，根据调节运算的结果，通过输出通道向被控对象发送控制信号。</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4" name="Rectangle 50">
            <a:extLst>
              <a:ext uri="{FF2B5EF4-FFF2-40B4-BE49-F238E27FC236}">
                <a16:creationId xmlns:a16="http://schemas.microsoft.com/office/drawing/2014/main" id="{66105279-A5ED-4E10-BE1F-7F77C4ABF714}"/>
              </a:ext>
            </a:extLst>
          </p:cNvPr>
          <p:cNvSpPr>
            <a:spLocks noGrp="1" noRot="1" noChangeArrowheads="1"/>
          </p:cNvSpPr>
          <p:nvPr>
            <p:ph type="title"/>
          </p:nvPr>
        </p:nvSpPr>
        <p:spPr>
          <a:xfrm>
            <a:off x="576263" y="728663"/>
            <a:ext cx="3225800" cy="646112"/>
          </a:xfrm>
        </p:spPr>
        <p:txBody>
          <a:bodyPr/>
          <a:lstStyle/>
          <a:p>
            <a:pPr algn="l"/>
            <a:r>
              <a:rPr lang="en-US" altLang="zh-CN" sz="2000" b="1">
                <a:solidFill>
                  <a:schemeClr val="tx1"/>
                </a:solidFill>
                <a:latin typeface="宋体" panose="02010600030101010101" pitchFamily="2" charset="-122"/>
              </a:rPr>
              <a:t>DCS</a:t>
            </a:r>
            <a:r>
              <a:rPr lang="zh-CN" altLang="en-US" sz="2000" b="1">
                <a:solidFill>
                  <a:schemeClr val="tx1"/>
                </a:solidFill>
                <a:latin typeface="宋体" panose="02010600030101010101" pitchFamily="2" charset="-122"/>
              </a:rPr>
              <a:t>系统的现状与发展趋势</a:t>
            </a:r>
          </a:p>
        </p:txBody>
      </p:sp>
      <p:pic>
        <p:nvPicPr>
          <p:cNvPr id="6185" name="Picture 41" descr="电厂0047">
            <a:extLst>
              <a:ext uri="{FF2B5EF4-FFF2-40B4-BE49-F238E27FC236}">
                <a16:creationId xmlns:a16="http://schemas.microsoft.com/office/drawing/2014/main" id="{11943CC3-556D-45E7-8A9A-CE765739AF4F}"/>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5832475" y="1125538"/>
            <a:ext cx="3311525" cy="248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日期占位符 3">
            <a:extLst>
              <a:ext uri="{FF2B5EF4-FFF2-40B4-BE49-F238E27FC236}">
                <a16:creationId xmlns:a16="http://schemas.microsoft.com/office/drawing/2014/main" id="{C8833D04-53DA-4AC0-BB87-0FF7CA74F033}"/>
              </a:ext>
            </a:extLst>
          </p:cNvPr>
          <p:cNvSpPr>
            <a:spLocks noGrp="1"/>
          </p:cNvSpPr>
          <p:nvPr>
            <p:ph type="dt" sz="half" idx="10"/>
          </p:nvPr>
        </p:nvSpPr>
        <p:spPr/>
        <p:txBody>
          <a:bodyPr/>
          <a:lstStyle/>
          <a:p>
            <a:fld id="{655D1E1B-66BB-4B83-BE27-78B2A585AF93}" type="datetime1">
              <a:rPr lang="zh-CN" altLang="en-US"/>
              <a:pPr/>
              <a:t>2018/11/2 Friday</a:t>
            </a:fld>
            <a:endParaRPr lang="en-US" altLang="zh-CN"/>
          </a:p>
        </p:txBody>
      </p:sp>
      <p:sp>
        <p:nvSpPr>
          <p:cNvPr id="8" name="页脚占位符 4">
            <a:extLst>
              <a:ext uri="{FF2B5EF4-FFF2-40B4-BE49-F238E27FC236}">
                <a16:creationId xmlns:a16="http://schemas.microsoft.com/office/drawing/2014/main" id="{EA81C1BA-DD95-4495-B906-A91042AD4951}"/>
              </a:ext>
            </a:extLst>
          </p:cNvPr>
          <p:cNvSpPr>
            <a:spLocks noGrp="1"/>
          </p:cNvSpPr>
          <p:nvPr>
            <p:ph type="ftr" sz="quarter" idx="11"/>
          </p:nvPr>
        </p:nvSpPr>
        <p:spPr/>
        <p:txBody>
          <a:bodyPr/>
          <a:lstStyle/>
          <a:p>
            <a:r>
              <a:rPr lang="en-US" altLang="zh-CN"/>
              <a:t>系统概述及硬件产品</a:t>
            </a:r>
          </a:p>
        </p:txBody>
      </p:sp>
      <p:sp>
        <p:nvSpPr>
          <p:cNvPr id="9" name="灯片编号占位符 5">
            <a:extLst>
              <a:ext uri="{FF2B5EF4-FFF2-40B4-BE49-F238E27FC236}">
                <a16:creationId xmlns:a16="http://schemas.microsoft.com/office/drawing/2014/main" id="{F7BCC912-0EF8-4E99-BA42-BF954DA607FF}"/>
              </a:ext>
            </a:extLst>
          </p:cNvPr>
          <p:cNvSpPr>
            <a:spLocks noGrp="1"/>
          </p:cNvSpPr>
          <p:nvPr>
            <p:ph type="sldNum" sz="quarter" idx="12"/>
          </p:nvPr>
        </p:nvSpPr>
        <p:spPr/>
        <p:txBody>
          <a:bodyPr/>
          <a:lstStyle/>
          <a:p>
            <a:fld id="{8E3CBA39-F58E-4703-A31F-F25B364FAD99}" type="slidenum">
              <a:rPr lang="en-US" altLang="zh-CN"/>
              <a:pPr/>
              <a:t>5</a:t>
            </a:fld>
            <a:endParaRPr lang="en-US" altLang="zh-CN"/>
          </a:p>
        </p:txBody>
      </p:sp>
      <p:sp>
        <p:nvSpPr>
          <p:cNvPr id="6147" name="Rectangle 3">
            <a:extLst>
              <a:ext uri="{FF2B5EF4-FFF2-40B4-BE49-F238E27FC236}">
                <a16:creationId xmlns:a16="http://schemas.microsoft.com/office/drawing/2014/main" id="{EC85B52A-78EF-45C0-AF01-66E8B064F6FB}"/>
              </a:ext>
            </a:extLst>
          </p:cNvPr>
          <p:cNvSpPr>
            <a:spLocks noGrp="1" noRot="1" noChangeArrowheads="1"/>
          </p:cNvSpPr>
          <p:nvPr>
            <p:ph type="body" idx="4294967295"/>
          </p:nvPr>
        </p:nvSpPr>
        <p:spPr>
          <a:xfrm>
            <a:off x="0" y="1196975"/>
            <a:ext cx="5494338" cy="2124075"/>
          </a:xfrm>
        </p:spPr>
        <p:txBody>
          <a:bodyPr/>
          <a:lstStyle/>
          <a:p>
            <a:r>
              <a:rPr lang="zh-CN" altLang="en-US" sz="1600">
                <a:latin typeface="宋体" panose="02010600030101010101" pitchFamily="2" charset="-122"/>
              </a:rPr>
              <a:t>经历了二十几年的发展，</a:t>
            </a:r>
            <a:r>
              <a:rPr lang="en-US" altLang="zh-CN" sz="1600">
                <a:latin typeface="宋体" panose="02010600030101010101" pitchFamily="2" charset="-122"/>
              </a:rPr>
              <a:t>DCS</a:t>
            </a:r>
            <a:r>
              <a:rPr lang="zh-CN" altLang="en-US" sz="1600">
                <a:latin typeface="宋体" panose="02010600030101010101" pitchFamily="2" charset="-122"/>
              </a:rPr>
              <a:t>有了很大的变化。这种变化来自两方面的动力：用户需求的不断提高和电子与信息技术的快速发展。用户的需求已经不再满足于应用</a:t>
            </a:r>
            <a:r>
              <a:rPr lang="en-US" altLang="zh-CN" sz="1600">
                <a:latin typeface="宋体" panose="02010600030101010101" pitchFamily="2" charset="-122"/>
              </a:rPr>
              <a:t>DCS</a:t>
            </a:r>
            <a:r>
              <a:rPr lang="zh-CN" altLang="en-US" sz="1600">
                <a:latin typeface="宋体" panose="02010600030101010101" pitchFamily="2" charset="-122"/>
              </a:rPr>
              <a:t>代替常规的仪表控制和简单的数据检测，同时随着电子与信息技术的进步使得</a:t>
            </a:r>
            <a:r>
              <a:rPr lang="en-US" altLang="zh-CN" sz="1600">
                <a:latin typeface="宋体" panose="02010600030101010101" pitchFamily="2" charset="-122"/>
              </a:rPr>
              <a:t>DCS</a:t>
            </a:r>
            <a:r>
              <a:rPr lang="zh-CN" altLang="en-US" sz="1600">
                <a:latin typeface="宋体" panose="02010600030101010101" pitchFamily="2" charset="-122"/>
              </a:rPr>
              <a:t>应用的构成元件（电子元器件、处理器、软件、网络等）性能大大提高且价格大幅度下降，特别是各种板级</a:t>
            </a:r>
            <a:r>
              <a:rPr lang="en-US" altLang="zh-CN" sz="1600">
                <a:latin typeface="宋体" panose="02010600030101010101" pitchFamily="2" charset="-122"/>
              </a:rPr>
              <a:t>OEM</a:t>
            </a:r>
            <a:r>
              <a:rPr lang="zh-CN" altLang="en-US" sz="1600">
                <a:latin typeface="宋体" panose="02010600030101010101" pitchFamily="2" charset="-122"/>
              </a:rPr>
              <a:t>部件和</a:t>
            </a:r>
            <a:r>
              <a:rPr lang="en-US" altLang="zh-CN" sz="1600">
                <a:latin typeface="宋体" panose="02010600030101010101" pitchFamily="2" charset="-122"/>
              </a:rPr>
              <a:t>HMI</a:t>
            </a:r>
            <a:r>
              <a:rPr lang="zh-CN" altLang="en-US" sz="1600">
                <a:latin typeface="宋体" panose="02010600030101010101" pitchFamily="2" charset="-122"/>
              </a:rPr>
              <a:t>软件的发展进一步简化了</a:t>
            </a:r>
            <a:r>
              <a:rPr lang="en-US" altLang="zh-CN" sz="1600">
                <a:latin typeface="宋体" panose="02010600030101010101" pitchFamily="2" charset="-122"/>
              </a:rPr>
              <a:t>DCS</a:t>
            </a:r>
            <a:r>
              <a:rPr lang="zh-CN" altLang="en-US" sz="1600">
                <a:latin typeface="宋体" panose="02010600030101010101" pitchFamily="2" charset="-122"/>
              </a:rPr>
              <a:t>的开发难度并降低了开发成本。</a:t>
            </a:r>
            <a:endParaRPr lang="zh-CN" altLang="en-US" sz="1600"/>
          </a:p>
        </p:txBody>
      </p:sp>
      <p:pic>
        <p:nvPicPr>
          <p:cNvPr id="6190" name="Picture 46" descr="电厂0056">
            <a:extLst>
              <a:ext uri="{FF2B5EF4-FFF2-40B4-BE49-F238E27FC236}">
                <a16:creationId xmlns:a16="http://schemas.microsoft.com/office/drawing/2014/main" id="{D804CD2B-FEAB-45C5-87CF-5FF8BF2DA944}"/>
              </a:ext>
            </a:extLst>
          </p:cNvPr>
          <p:cNvPicPr>
            <a:picLocks noGrp="1" noChangeAspect="1" noChangeArrowheads="1"/>
          </p:cNvPicPr>
          <p:nvPr>
            <p:ph sz="quarter" idx="4294967295"/>
          </p:nvPr>
        </p:nvPicPr>
        <p:blipFill>
          <a:blip r:embed="rId4" cstate="print">
            <a:extLst>
              <a:ext uri="{28A0092B-C50C-407E-A947-70E740481C1C}">
                <a14:useLocalDpi xmlns:a14="http://schemas.microsoft.com/office/drawing/2010/main" val="0"/>
              </a:ext>
            </a:extLst>
          </a:blip>
          <a:srcRect/>
          <a:stretch>
            <a:fillRect/>
          </a:stretch>
        </p:blipFill>
        <p:spPr>
          <a:xfrm>
            <a:off x="5832475" y="3644900"/>
            <a:ext cx="3311525" cy="2484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95" name="Rectangle 51">
            <a:extLst>
              <a:ext uri="{FF2B5EF4-FFF2-40B4-BE49-F238E27FC236}">
                <a16:creationId xmlns:a16="http://schemas.microsoft.com/office/drawing/2014/main" id="{EFC439AB-B2F4-4813-A136-3124AEDF9412}"/>
              </a:ext>
            </a:extLst>
          </p:cNvPr>
          <p:cNvSpPr>
            <a:spLocks noRot="1" noChangeArrowheads="1"/>
          </p:cNvSpPr>
          <p:nvPr/>
        </p:nvSpPr>
        <p:spPr bwMode="auto">
          <a:xfrm>
            <a:off x="250825" y="3716338"/>
            <a:ext cx="5494338"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1600" b="1">
                <a:latin typeface="宋体" panose="02010600030101010101" pitchFamily="2" charset="-122"/>
              </a:rPr>
              <a:t>   </a:t>
            </a:r>
            <a:r>
              <a:rPr lang="zh-CN" altLang="en-US" sz="1600" b="1">
                <a:latin typeface="宋体" panose="02010600030101010101" pitchFamily="2" charset="-122"/>
              </a:rPr>
              <a:t>目前，一套使用户满意的</a:t>
            </a:r>
            <a:r>
              <a:rPr lang="en-US" altLang="zh-CN" sz="1600" b="1">
                <a:latin typeface="宋体" panose="02010600030101010101" pitchFamily="2" charset="-122"/>
              </a:rPr>
              <a:t>DCS</a:t>
            </a:r>
            <a:r>
              <a:rPr lang="zh-CN" altLang="en-US" sz="1600" b="1">
                <a:latin typeface="宋体" panose="02010600030101010101" pitchFamily="2" charset="-122"/>
              </a:rPr>
              <a:t>系统应该具备以下特点：</a:t>
            </a:r>
          </a:p>
          <a:p>
            <a:r>
              <a:rPr lang="zh-CN" altLang="en-US" sz="1500">
                <a:latin typeface="宋体" panose="02010600030101010101" pitchFamily="2" charset="-122"/>
              </a:rPr>
              <a:t>系统具备开放的体系结构，可以提供多层的开放数据接口；</a:t>
            </a:r>
          </a:p>
          <a:p>
            <a:r>
              <a:rPr lang="zh-CN" altLang="en-US" sz="1500">
                <a:latin typeface="宋体" panose="02010600030101010101" pitchFamily="2" charset="-122"/>
              </a:rPr>
              <a:t>系统应具备强大的处理功能，并提供方便的组态复杂控制系统的能力与用户自主开发专用高级控制算法的支持能力；</a:t>
            </a:r>
          </a:p>
          <a:p>
            <a:r>
              <a:rPr lang="zh-CN" altLang="en-US" sz="1500">
                <a:latin typeface="宋体" panose="02010600030101010101" pitchFamily="2" charset="-122"/>
              </a:rPr>
              <a:t>系统应支持多种现场总线标准以便适应未来的扩充需要；</a:t>
            </a:r>
          </a:p>
          <a:p>
            <a:r>
              <a:rPr lang="zh-CN" altLang="en-US" sz="1500">
                <a:latin typeface="宋体" panose="02010600030101010101" pitchFamily="2" charset="-122"/>
              </a:rPr>
              <a:t>系统应高可靠、</a:t>
            </a:r>
            <a:r>
              <a:rPr lang="zh-CN" altLang="en-US" sz="1500"/>
              <a:t>维修方便、工艺先进、价格合理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6194"/>
                                        </p:tgtEl>
                                        <p:attrNameLst>
                                          <p:attrName>style.visibility</p:attrName>
                                        </p:attrNameLst>
                                      </p:cBhvr>
                                      <p:to>
                                        <p:strVal val="visible"/>
                                      </p:to>
                                    </p:set>
                                    <p:anim calcmode="lin" valueType="num">
                                      <p:cBhvr additive="base">
                                        <p:cTn id="7" dur="2000" fill="hold"/>
                                        <p:tgtEl>
                                          <p:spTgt spid="6194"/>
                                        </p:tgtEl>
                                        <p:attrNameLst>
                                          <p:attrName>ppt_x</p:attrName>
                                        </p:attrNameLst>
                                      </p:cBhvr>
                                      <p:tavLst>
                                        <p:tav tm="0">
                                          <p:val>
                                            <p:strVal val="1+#ppt_w/2"/>
                                          </p:val>
                                        </p:tav>
                                        <p:tav tm="100000">
                                          <p:val>
                                            <p:strVal val="#ppt_x"/>
                                          </p:val>
                                        </p:tav>
                                      </p:tavLst>
                                    </p:anim>
                                    <p:anim calcmode="lin" valueType="num">
                                      <p:cBhvr additive="base">
                                        <p:cTn id="8" dur="2000" fill="hold"/>
                                        <p:tgtEl>
                                          <p:spTgt spid="619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185"/>
                                        </p:tgtEl>
                                        <p:attrNameLst>
                                          <p:attrName>style.visibility</p:attrName>
                                        </p:attrNameLst>
                                      </p:cBhvr>
                                      <p:to>
                                        <p:strVal val="visible"/>
                                      </p:to>
                                    </p:set>
                                    <p:animEffect transition="in" filter="fade">
                                      <p:cBhvr>
                                        <p:cTn id="11" dur="2000"/>
                                        <p:tgtEl>
                                          <p:spTgt spid="6185"/>
                                        </p:tgtEl>
                                      </p:cBhvr>
                                    </p:animEffect>
                                  </p:childTnLst>
                                </p:cTn>
                              </p:par>
                              <p:par>
                                <p:cTn id="12" presetID="10" presetClass="entr" presetSubtype="0" fill="hold" nodeType="withEffect">
                                  <p:stCondLst>
                                    <p:cond delay="0"/>
                                  </p:stCondLst>
                                  <p:childTnLst>
                                    <p:set>
                                      <p:cBhvr>
                                        <p:cTn id="13" dur="1" fill="hold">
                                          <p:stCondLst>
                                            <p:cond delay="0"/>
                                          </p:stCondLst>
                                        </p:cTn>
                                        <p:tgtEl>
                                          <p:spTgt spid="6190"/>
                                        </p:tgtEl>
                                        <p:attrNameLst>
                                          <p:attrName>style.visibility</p:attrName>
                                        </p:attrNameLst>
                                      </p:cBhvr>
                                      <p:to>
                                        <p:strVal val="visible"/>
                                      </p:to>
                                    </p:set>
                                    <p:animEffect transition="in" filter="fade">
                                      <p:cBhvr>
                                        <p:cTn id="14" dur="2000"/>
                                        <p:tgtEl>
                                          <p:spTgt spid="6190"/>
                                        </p:tgtEl>
                                      </p:cBhvr>
                                    </p:animEffect>
                                  </p:childTnLst>
                                </p:cTn>
                              </p:par>
                              <p:par>
                                <p:cTn id="15" presetID="2" presetClass="entr" presetSubtype="8" fill="hold" grpId="0" nodeType="withEffect">
                                  <p:stCondLst>
                                    <p:cond delay="0"/>
                                  </p:stCondLst>
                                  <p:childTnLst>
                                    <p:set>
                                      <p:cBhvr>
                                        <p:cTn id="16" dur="1" fill="hold">
                                          <p:stCondLst>
                                            <p:cond delay="0"/>
                                          </p:stCondLst>
                                        </p:cTn>
                                        <p:tgtEl>
                                          <p:spTgt spid="6147">
                                            <p:txEl>
                                              <p:pRg st="0" end="0"/>
                                            </p:txEl>
                                          </p:spTgt>
                                        </p:tgtEl>
                                        <p:attrNameLst>
                                          <p:attrName>style.visibility</p:attrName>
                                        </p:attrNameLst>
                                      </p:cBhvr>
                                      <p:to>
                                        <p:strVal val="visible"/>
                                      </p:to>
                                    </p:set>
                                    <p:anim calcmode="lin" valueType="num">
                                      <p:cBhvr additive="base">
                                        <p:cTn id="17" dur="10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6147">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195">
                                            <p:txEl>
                                              <p:pRg st="0" end="0"/>
                                            </p:txEl>
                                          </p:spTgt>
                                        </p:tgtEl>
                                        <p:attrNameLst>
                                          <p:attrName>style.visibility</p:attrName>
                                        </p:attrNameLst>
                                      </p:cBhvr>
                                      <p:to>
                                        <p:strVal val="visible"/>
                                      </p:to>
                                    </p:set>
                                    <p:anim calcmode="lin" valueType="num">
                                      <p:cBhvr additive="base">
                                        <p:cTn id="21" dur="1000" fill="hold"/>
                                        <p:tgtEl>
                                          <p:spTgt spid="6195">
                                            <p:txEl>
                                              <p:pRg st="0" end="0"/>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6195">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6195">
                                            <p:txEl>
                                              <p:pRg st="1" end="1"/>
                                            </p:txEl>
                                          </p:spTgt>
                                        </p:tgtEl>
                                        <p:attrNameLst>
                                          <p:attrName>style.visibility</p:attrName>
                                        </p:attrNameLst>
                                      </p:cBhvr>
                                      <p:to>
                                        <p:strVal val="visible"/>
                                      </p:to>
                                    </p:set>
                                    <p:anim calcmode="lin" valueType="num">
                                      <p:cBhvr additive="base">
                                        <p:cTn id="25" dur="1000" fill="hold"/>
                                        <p:tgtEl>
                                          <p:spTgt spid="6195">
                                            <p:txEl>
                                              <p:pRg st="1" end="1"/>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195">
                                            <p:txEl>
                                              <p:pRg st="1" end="1"/>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6195">
                                            <p:txEl>
                                              <p:pRg st="2" end="2"/>
                                            </p:txEl>
                                          </p:spTgt>
                                        </p:tgtEl>
                                        <p:attrNameLst>
                                          <p:attrName>style.visibility</p:attrName>
                                        </p:attrNameLst>
                                      </p:cBhvr>
                                      <p:to>
                                        <p:strVal val="visible"/>
                                      </p:to>
                                    </p:set>
                                    <p:anim calcmode="lin" valueType="num">
                                      <p:cBhvr additive="base">
                                        <p:cTn id="29" dur="1000" fill="hold"/>
                                        <p:tgtEl>
                                          <p:spTgt spid="6195">
                                            <p:txEl>
                                              <p:pRg st="2" end="2"/>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6195">
                                            <p:txEl>
                                              <p:pRg st="2" end="2"/>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6195">
                                            <p:txEl>
                                              <p:pRg st="3" end="3"/>
                                            </p:txEl>
                                          </p:spTgt>
                                        </p:tgtEl>
                                        <p:attrNameLst>
                                          <p:attrName>style.visibility</p:attrName>
                                        </p:attrNameLst>
                                      </p:cBhvr>
                                      <p:to>
                                        <p:strVal val="visible"/>
                                      </p:to>
                                    </p:set>
                                    <p:anim calcmode="lin" valueType="num">
                                      <p:cBhvr additive="base">
                                        <p:cTn id="33" dur="1000" fill="hold"/>
                                        <p:tgtEl>
                                          <p:spTgt spid="6195">
                                            <p:txEl>
                                              <p:pRg st="3" end="3"/>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6195">
                                            <p:txEl>
                                              <p:pRg st="3" end="3"/>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6195">
                                            <p:txEl>
                                              <p:pRg st="4" end="4"/>
                                            </p:txEl>
                                          </p:spTgt>
                                        </p:tgtEl>
                                        <p:attrNameLst>
                                          <p:attrName>style.visibility</p:attrName>
                                        </p:attrNameLst>
                                      </p:cBhvr>
                                      <p:to>
                                        <p:strVal val="visible"/>
                                      </p:to>
                                    </p:set>
                                    <p:anim calcmode="lin" valueType="num">
                                      <p:cBhvr additive="base">
                                        <p:cTn id="37" dur="1000" fill="hold"/>
                                        <p:tgtEl>
                                          <p:spTgt spid="6195">
                                            <p:txEl>
                                              <p:pRg st="4" end="4"/>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1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4" grpId="0"/>
      <p:bldP spid="6147" grpId="0" uiExpand="1" build="p"/>
      <p:bldP spid="6195"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endParaRPr lang="zh-CN" altLang="en-US" dirty="0"/>
          </a:p>
        </p:txBody>
      </p:sp>
      <p:sp>
        <p:nvSpPr>
          <p:cNvPr id="3" name="内容占位符 2"/>
          <p:cNvSpPr>
            <a:spLocks noGrp="1"/>
          </p:cNvSpPr>
          <p:nvPr>
            <p:ph idx="1"/>
          </p:nvPr>
        </p:nvSpPr>
        <p:spPr/>
        <p:txBody>
          <a:bodyPr/>
          <a:lstStyle/>
          <a:p>
            <a:r>
              <a:rPr lang="en-US" altLang="zh-CN" dirty="0"/>
              <a:t>DCS</a:t>
            </a:r>
            <a:r>
              <a:rPr lang="zh-CN" altLang="en-US" dirty="0"/>
              <a:t>由哪些设备构成的</a:t>
            </a:r>
            <a:r>
              <a:rPr lang="en-US" altLang="zh-CN" dirty="0"/>
              <a:t>?</a:t>
            </a:r>
            <a:r>
              <a:rPr lang="zh-CN" altLang="en-US" dirty="0"/>
              <a:t>这些设备的用途</a:t>
            </a:r>
            <a:r>
              <a:rPr lang="en-US" altLang="zh-CN" dirty="0"/>
              <a:t>?</a:t>
            </a:r>
            <a:endParaRPr lang="zh-CN" altLang="en-US" dirty="0"/>
          </a:p>
          <a:p>
            <a:pPr lvl="1"/>
            <a:r>
              <a:rPr lang="en-US" altLang="zh-CN" dirty="0"/>
              <a:t>DCS</a:t>
            </a:r>
            <a:r>
              <a:rPr lang="zh-CN" altLang="en-US" dirty="0"/>
              <a:t>中的设备有</a:t>
            </a:r>
            <a:r>
              <a:rPr lang="en-US" altLang="zh-CN" dirty="0"/>
              <a:t>:</a:t>
            </a:r>
            <a:r>
              <a:rPr lang="zh-CN" altLang="en-US" dirty="0"/>
              <a:t>现场仪表</a:t>
            </a:r>
            <a:r>
              <a:rPr lang="en-US" altLang="zh-CN" dirty="0"/>
              <a:t>(</a:t>
            </a:r>
            <a:r>
              <a:rPr lang="zh-CN" altLang="en-US" dirty="0"/>
              <a:t>传感器</a:t>
            </a:r>
            <a:r>
              <a:rPr lang="en-US" altLang="zh-CN" dirty="0"/>
              <a:t>,</a:t>
            </a:r>
            <a:r>
              <a:rPr lang="zh-CN" altLang="en-US" dirty="0"/>
              <a:t>变送器</a:t>
            </a:r>
            <a:r>
              <a:rPr lang="en-US" altLang="zh-CN" dirty="0"/>
              <a:t>,</a:t>
            </a:r>
            <a:r>
              <a:rPr lang="zh-CN" altLang="en-US" dirty="0"/>
              <a:t>执行器</a:t>
            </a:r>
            <a:r>
              <a:rPr lang="en-US" altLang="zh-CN" dirty="0"/>
              <a:t>)</a:t>
            </a:r>
            <a:r>
              <a:rPr lang="zh-CN" altLang="en-US" dirty="0"/>
              <a:t>过程控制站</a:t>
            </a:r>
            <a:r>
              <a:rPr lang="en-US" altLang="zh-CN" dirty="0"/>
              <a:t>(PCS),</a:t>
            </a:r>
            <a:r>
              <a:rPr lang="zh-CN" altLang="en-US" dirty="0"/>
              <a:t>运行员操作站</a:t>
            </a:r>
            <a:r>
              <a:rPr lang="en-US" altLang="zh-CN" dirty="0"/>
              <a:t>(OS),</a:t>
            </a:r>
            <a:r>
              <a:rPr lang="zh-CN" altLang="en-US" dirty="0"/>
              <a:t>工程师工作站</a:t>
            </a:r>
            <a:r>
              <a:rPr lang="en-US" altLang="zh-CN" dirty="0"/>
              <a:t>(ES),</a:t>
            </a:r>
            <a:r>
              <a:rPr lang="zh-CN" altLang="en-US" dirty="0"/>
              <a:t>数据服务器</a:t>
            </a:r>
            <a:r>
              <a:rPr lang="en-US" altLang="zh-CN" dirty="0"/>
              <a:t>,</a:t>
            </a:r>
            <a:r>
              <a:rPr lang="zh-CN" altLang="en-US" dirty="0"/>
              <a:t>生产管理计算机</a:t>
            </a:r>
            <a:r>
              <a:rPr lang="en-US" altLang="zh-CN" dirty="0"/>
              <a:t>(MMC) ,</a:t>
            </a:r>
            <a:r>
              <a:rPr lang="zh-CN" altLang="en-US" dirty="0"/>
              <a:t>通信网络</a:t>
            </a:r>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endParaRPr lang="zh-CN" altLang="en-US" dirty="0"/>
          </a:p>
        </p:txBody>
      </p:sp>
      <p:sp>
        <p:nvSpPr>
          <p:cNvPr id="3" name="内容占位符 2"/>
          <p:cNvSpPr>
            <a:spLocks noGrp="1"/>
          </p:cNvSpPr>
          <p:nvPr>
            <p:ph idx="1"/>
          </p:nvPr>
        </p:nvSpPr>
        <p:spPr/>
        <p:txBody>
          <a:bodyPr/>
          <a:lstStyle/>
          <a:p>
            <a:r>
              <a:rPr lang="zh-CN" altLang="en-US" dirty="0"/>
              <a:t>现场仪表的用途</a:t>
            </a:r>
            <a:r>
              <a:rPr lang="en-US" altLang="zh-CN" dirty="0"/>
              <a:t>?</a:t>
            </a:r>
            <a:endParaRPr lang="zh-CN" altLang="en-US" dirty="0"/>
          </a:p>
          <a:p>
            <a:pPr lvl="1"/>
            <a:r>
              <a:rPr lang="zh-CN" altLang="en-US" dirty="0"/>
              <a:t>传感器</a:t>
            </a:r>
            <a:r>
              <a:rPr lang="en-US" altLang="zh-CN" dirty="0"/>
              <a:t>:</a:t>
            </a:r>
            <a:r>
              <a:rPr lang="zh-CN" altLang="en-US" dirty="0"/>
              <a:t>把被测物理量</a:t>
            </a:r>
            <a:r>
              <a:rPr lang="en-US" altLang="zh-CN" dirty="0"/>
              <a:t>(</a:t>
            </a:r>
            <a:r>
              <a:rPr lang="zh-CN" altLang="en-US" dirty="0"/>
              <a:t>如温度</a:t>
            </a:r>
            <a:r>
              <a:rPr lang="en-US" altLang="zh-CN" dirty="0"/>
              <a:t>,</a:t>
            </a:r>
            <a:r>
              <a:rPr lang="zh-CN" altLang="en-US" dirty="0"/>
              <a:t>压力</a:t>
            </a:r>
            <a:r>
              <a:rPr lang="en-US" altLang="zh-CN" dirty="0"/>
              <a:t>)</a:t>
            </a:r>
            <a:r>
              <a:rPr lang="zh-CN" altLang="en-US" dirty="0"/>
              <a:t>转换成可观测的信号</a:t>
            </a:r>
            <a:r>
              <a:rPr lang="en-US" altLang="zh-CN" dirty="0"/>
              <a:t>(</a:t>
            </a:r>
            <a:r>
              <a:rPr lang="zh-CN" altLang="en-US" dirty="0"/>
              <a:t>如电流信号</a:t>
            </a:r>
            <a:r>
              <a:rPr lang="en-US" altLang="zh-CN" dirty="0"/>
              <a:t>,</a:t>
            </a:r>
            <a:r>
              <a:rPr lang="zh-CN" altLang="en-US" dirty="0"/>
              <a:t>电压信号</a:t>
            </a:r>
            <a:r>
              <a:rPr lang="en-US" altLang="zh-CN" dirty="0"/>
              <a:t>)</a:t>
            </a:r>
          </a:p>
          <a:p>
            <a:pPr lvl="1"/>
            <a:r>
              <a:rPr lang="zh-CN" altLang="en-US" dirty="0"/>
              <a:t>变送器</a:t>
            </a:r>
            <a:r>
              <a:rPr lang="en-US" altLang="zh-CN" dirty="0"/>
              <a:t>:</a:t>
            </a:r>
            <a:r>
              <a:rPr lang="zh-CN" altLang="en-US" dirty="0"/>
              <a:t>把传感器输出的信号转换成标准电信号</a:t>
            </a:r>
            <a:r>
              <a:rPr lang="en-US" altLang="zh-CN" dirty="0"/>
              <a:t>(</a:t>
            </a:r>
            <a:r>
              <a:rPr lang="zh-CN" altLang="en-US" dirty="0"/>
              <a:t>如</a:t>
            </a:r>
            <a:r>
              <a:rPr lang="en-US" altLang="zh-CN" dirty="0"/>
              <a:t>4</a:t>
            </a:r>
            <a:r>
              <a:rPr lang="zh-CN" altLang="en-US" dirty="0">
                <a:latin typeface="宋体"/>
                <a:ea typeface="宋体"/>
              </a:rPr>
              <a:t>～</a:t>
            </a:r>
            <a:r>
              <a:rPr lang="en-US" altLang="zh-CN" dirty="0"/>
              <a:t>20mA</a:t>
            </a:r>
            <a:r>
              <a:rPr lang="zh-CN" altLang="en-US" dirty="0"/>
              <a:t>的电流信号</a:t>
            </a:r>
            <a:r>
              <a:rPr lang="en-US" altLang="zh-CN" dirty="0"/>
              <a:t>)</a:t>
            </a:r>
          </a:p>
          <a:p>
            <a:pPr lvl="1"/>
            <a:r>
              <a:rPr lang="zh-CN" altLang="en-US" dirty="0"/>
              <a:t>执行器</a:t>
            </a:r>
            <a:r>
              <a:rPr lang="en-US" altLang="zh-CN" dirty="0"/>
              <a:t>:</a:t>
            </a:r>
            <a:r>
              <a:rPr lang="zh-CN" altLang="en-US" dirty="0"/>
              <a:t>接受控制信号</a:t>
            </a:r>
            <a:r>
              <a:rPr lang="en-US" altLang="zh-CN" dirty="0"/>
              <a:t>,</a:t>
            </a:r>
            <a:r>
              <a:rPr lang="zh-CN" altLang="en-US" dirty="0"/>
              <a:t>实现生产过程调节</a:t>
            </a:r>
            <a:r>
              <a:rPr lang="en-US" altLang="zh-CN" dirty="0"/>
              <a:t>(</a:t>
            </a:r>
            <a:r>
              <a:rPr lang="zh-CN" altLang="en-US" dirty="0"/>
              <a:t>如电动阀们</a:t>
            </a:r>
            <a:r>
              <a:rPr lang="en-US" altLang="zh-CN" dirty="0"/>
              <a:t>,</a:t>
            </a:r>
            <a:r>
              <a:rPr lang="zh-CN" altLang="en-US" dirty="0"/>
              <a:t>电动挡板</a:t>
            </a:r>
            <a:r>
              <a:rPr lang="en-US" altLang="zh-CN"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endParaRPr lang="zh-CN" altLang="en-US" dirty="0"/>
          </a:p>
        </p:txBody>
      </p:sp>
      <p:sp>
        <p:nvSpPr>
          <p:cNvPr id="3" name="内容占位符 2"/>
          <p:cNvSpPr>
            <a:spLocks noGrp="1"/>
          </p:cNvSpPr>
          <p:nvPr>
            <p:ph idx="1"/>
          </p:nvPr>
        </p:nvSpPr>
        <p:spPr/>
        <p:txBody>
          <a:bodyPr/>
          <a:lstStyle/>
          <a:p>
            <a:r>
              <a:rPr lang="zh-CN" altLang="en-US" dirty="0"/>
              <a:t>过程控制站用途</a:t>
            </a:r>
            <a:r>
              <a:rPr lang="en-US" altLang="zh-CN" dirty="0"/>
              <a:t>?</a:t>
            </a:r>
            <a:endParaRPr lang="zh-CN" altLang="en-US" dirty="0"/>
          </a:p>
          <a:p>
            <a:pPr lvl="1"/>
            <a:r>
              <a:rPr lang="zh-CN" altLang="en-US" dirty="0"/>
              <a:t>采集传感器或变送器输出的信号</a:t>
            </a:r>
            <a:endParaRPr lang="en-US" altLang="zh-CN" dirty="0"/>
          </a:p>
          <a:p>
            <a:pPr lvl="1"/>
            <a:r>
              <a:rPr lang="zh-CN" altLang="en-US" dirty="0"/>
              <a:t>调节运算</a:t>
            </a:r>
            <a:r>
              <a:rPr lang="en-US" altLang="zh-CN" dirty="0"/>
              <a:t>(</a:t>
            </a:r>
            <a:r>
              <a:rPr lang="zh-CN" altLang="en-US" dirty="0"/>
              <a:t>如</a:t>
            </a:r>
            <a:r>
              <a:rPr lang="en-US" altLang="zh-CN" dirty="0"/>
              <a:t>PID</a:t>
            </a:r>
            <a:r>
              <a:rPr lang="zh-CN" altLang="en-US" dirty="0"/>
              <a:t>运算</a:t>
            </a:r>
            <a:r>
              <a:rPr lang="en-US" altLang="zh-CN" dirty="0"/>
              <a:t>)</a:t>
            </a:r>
          </a:p>
          <a:p>
            <a:pPr lvl="1"/>
            <a:r>
              <a:rPr lang="zh-CN" altLang="en-US" dirty="0"/>
              <a:t>输出控制信号给执行器</a:t>
            </a:r>
            <a:endParaRPr lang="en-US" altLang="zh-CN" dirty="0"/>
          </a:p>
          <a:p>
            <a:pPr lvl="1"/>
            <a:r>
              <a:rPr lang="zh-CN" altLang="en-US" dirty="0"/>
              <a:t>向数据服务器发送采集的数据</a:t>
            </a:r>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endParaRPr lang="zh-CN" altLang="en-US" dirty="0"/>
          </a:p>
        </p:txBody>
      </p:sp>
      <p:sp>
        <p:nvSpPr>
          <p:cNvPr id="3" name="内容占位符 2"/>
          <p:cNvSpPr>
            <a:spLocks noGrp="1"/>
          </p:cNvSpPr>
          <p:nvPr>
            <p:ph idx="1"/>
          </p:nvPr>
        </p:nvSpPr>
        <p:spPr/>
        <p:txBody>
          <a:bodyPr/>
          <a:lstStyle/>
          <a:p>
            <a:r>
              <a:rPr lang="zh-CN" altLang="en-US" dirty="0"/>
              <a:t>运行员操作站用途</a:t>
            </a:r>
            <a:r>
              <a:rPr lang="en-US" altLang="zh-CN" dirty="0"/>
              <a:t>?</a:t>
            </a:r>
            <a:endParaRPr lang="zh-CN" altLang="en-US" dirty="0"/>
          </a:p>
          <a:p>
            <a:pPr lvl="1"/>
            <a:r>
              <a:rPr lang="zh-CN" altLang="en-US" dirty="0"/>
              <a:t>监视生产设备与</a:t>
            </a:r>
            <a:r>
              <a:rPr lang="en-US" altLang="zh-CN" dirty="0"/>
              <a:t>DCS</a:t>
            </a:r>
            <a:r>
              <a:rPr lang="zh-CN" altLang="en-US" dirty="0"/>
              <a:t>的工作状态</a:t>
            </a:r>
          </a:p>
          <a:p>
            <a:pPr lvl="1"/>
            <a:r>
              <a:rPr lang="zh-CN" altLang="en-US" dirty="0"/>
              <a:t>维护、调整生产过程与</a:t>
            </a:r>
            <a:r>
              <a:rPr lang="en-US" altLang="zh-CN" dirty="0"/>
              <a:t>DCS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endParaRPr lang="zh-CN" altLang="en-US" dirty="0"/>
          </a:p>
        </p:txBody>
      </p:sp>
      <p:sp>
        <p:nvSpPr>
          <p:cNvPr id="3" name="内容占位符 2"/>
          <p:cNvSpPr>
            <a:spLocks noGrp="1"/>
          </p:cNvSpPr>
          <p:nvPr>
            <p:ph idx="1"/>
          </p:nvPr>
        </p:nvSpPr>
        <p:spPr/>
        <p:txBody>
          <a:bodyPr/>
          <a:lstStyle/>
          <a:p>
            <a:r>
              <a:rPr lang="zh-CN" altLang="en-US" dirty="0"/>
              <a:t>工程师工作站用途</a:t>
            </a:r>
            <a:r>
              <a:rPr lang="en-US" altLang="zh-CN" dirty="0"/>
              <a:t>?</a:t>
            </a:r>
            <a:endParaRPr lang="zh-CN" altLang="en-US" dirty="0"/>
          </a:p>
          <a:p>
            <a:pPr lvl="1"/>
            <a:r>
              <a:rPr lang="zh-CN" altLang="en-US" dirty="0"/>
              <a:t>组态设计</a:t>
            </a:r>
            <a:endParaRPr lang="en-US" altLang="zh-CN" dirty="0"/>
          </a:p>
          <a:p>
            <a:pPr lvl="2"/>
            <a:r>
              <a:rPr lang="zh-CN" altLang="en-US" dirty="0"/>
              <a:t>运行员使用的监控画面</a:t>
            </a:r>
            <a:endParaRPr lang="en-US" altLang="zh-CN" dirty="0"/>
          </a:p>
          <a:p>
            <a:pPr lvl="2"/>
            <a:r>
              <a:rPr lang="zh-CN" altLang="en-US" dirty="0"/>
              <a:t>过程控制站使用的控制程序</a:t>
            </a:r>
            <a:endParaRPr lang="en-US" altLang="zh-CN" dirty="0"/>
          </a:p>
          <a:p>
            <a:pPr lvl="2"/>
            <a:r>
              <a:rPr lang="zh-CN" altLang="en-US" dirty="0"/>
              <a:t>数据服务器使用的数据库及应用程序</a:t>
            </a:r>
            <a:endParaRPr lang="en-US" altLang="zh-CN" dirty="0"/>
          </a:p>
          <a:p>
            <a:pPr lvl="2"/>
            <a:r>
              <a:rPr lang="zh-CN" altLang="en-US" dirty="0"/>
              <a:t>网络参数的配置</a:t>
            </a:r>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endParaRPr lang="zh-CN" altLang="en-US" dirty="0"/>
          </a:p>
        </p:txBody>
      </p:sp>
      <p:sp>
        <p:nvSpPr>
          <p:cNvPr id="3" name="内容占位符 2"/>
          <p:cNvSpPr>
            <a:spLocks noGrp="1"/>
          </p:cNvSpPr>
          <p:nvPr>
            <p:ph idx="1"/>
          </p:nvPr>
        </p:nvSpPr>
        <p:spPr/>
        <p:txBody>
          <a:bodyPr/>
          <a:lstStyle/>
          <a:p>
            <a:r>
              <a:rPr lang="zh-CN" altLang="en-US" dirty="0"/>
              <a:t>通信网络的用途</a:t>
            </a:r>
            <a:r>
              <a:rPr lang="en-US" altLang="zh-CN" dirty="0"/>
              <a:t>?</a:t>
            </a:r>
            <a:endParaRPr lang="zh-CN" altLang="en-US" dirty="0"/>
          </a:p>
          <a:p>
            <a:pPr lvl="1"/>
            <a:r>
              <a:rPr lang="zh-CN" altLang="en-US" dirty="0"/>
              <a:t>把系统中的设备连接在一起</a:t>
            </a:r>
            <a:endParaRPr lang="en-US" altLang="zh-CN" dirty="0"/>
          </a:p>
          <a:p>
            <a:pPr marL="342900" lvl="1" indent="-342900">
              <a:buFont typeface="Arial" pitchFamily="34" charset="0"/>
              <a:buChar char="•"/>
            </a:pPr>
            <a:r>
              <a:rPr lang="zh-CN" altLang="en-US" sz="3200" dirty="0"/>
              <a:t>数据服务器的用途</a:t>
            </a:r>
            <a:r>
              <a:rPr lang="en-US" altLang="zh-CN" sz="3200" dirty="0"/>
              <a:t>?</a:t>
            </a:r>
          </a:p>
          <a:p>
            <a:pPr lvl="1"/>
            <a:r>
              <a:rPr lang="zh-CN" altLang="en-US" dirty="0"/>
              <a:t>存放各种数据</a:t>
            </a:r>
            <a:r>
              <a:rPr lang="en-US" altLang="zh-CN" dirty="0"/>
              <a:t>(</a:t>
            </a:r>
            <a:r>
              <a:rPr lang="zh-CN" altLang="en-US" dirty="0"/>
              <a:t>历史数据和实时数据</a:t>
            </a:r>
            <a:r>
              <a:rPr lang="en-US" altLang="zh-CN" dirty="0"/>
              <a:t>)</a:t>
            </a:r>
          </a:p>
          <a:p>
            <a:r>
              <a:rPr lang="zh-CN" altLang="en-US" dirty="0"/>
              <a:t>管理计算机的用途</a:t>
            </a:r>
            <a:r>
              <a:rPr lang="en-US" altLang="zh-CN" dirty="0"/>
              <a:t>?</a:t>
            </a:r>
          </a:p>
          <a:p>
            <a:pPr lvl="1"/>
            <a:r>
              <a:rPr lang="zh-CN" altLang="en-US" dirty="0"/>
              <a:t>实现生产管理</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DCS</a:t>
            </a:r>
            <a:r>
              <a:rPr lang="zh-CN" altLang="en-US" dirty="0"/>
              <a:t>实例</a:t>
            </a:r>
          </a:p>
        </p:txBody>
      </p:sp>
      <p:sp>
        <p:nvSpPr>
          <p:cNvPr id="3" name="内容占位符 2"/>
          <p:cNvSpPr>
            <a:spLocks noGrp="1"/>
          </p:cNvSpPr>
          <p:nvPr>
            <p:ph idx="1"/>
          </p:nvPr>
        </p:nvSpPr>
        <p:spPr/>
        <p:txBody>
          <a:bodyPr/>
          <a:lstStyle/>
          <a:p>
            <a:r>
              <a:rPr lang="zh-CN" altLang="en-US" dirty="0"/>
              <a:t>和利时公司的</a:t>
            </a:r>
            <a:r>
              <a:rPr lang="en-US" altLang="zh-CN" dirty="0"/>
              <a:t>MACS V</a:t>
            </a:r>
            <a:r>
              <a:rPr lang="zh-CN" altLang="en-US" dirty="0"/>
              <a:t>系统</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DCS</a:t>
            </a:r>
            <a:r>
              <a:rPr lang="zh-CN" altLang="en-US" dirty="0"/>
              <a:t>的用途</a:t>
            </a:r>
          </a:p>
        </p:txBody>
      </p:sp>
      <p:sp>
        <p:nvSpPr>
          <p:cNvPr id="3" name="内容占位符 2"/>
          <p:cNvSpPr>
            <a:spLocks noGrp="1"/>
          </p:cNvSpPr>
          <p:nvPr>
            <p:ph idx="1"/>
          </p:nvPr>
        </p:nvSpPr>
        <p:spPr/>
        <p:txBody>
          <a:bodyPr/>
          <a:lstStyle/>
          <a:p>
            <a:pPr marL="0" indent="0">
              <a:lnSpc>
                <a:spcPct val="150000"/>
              </a:lnSpc>
              <a:buNone/>
            </a:pPr>
            <a:r>
              <a:rPr lang="en-US" altLang="zh-CN" dirty="0"/>
              <a:t>DCS</a:t>
            </a:r>
            <a:r>
              <a:rPr lang="zh-CN" altLang="en-US" dirty="0"/>
              <a:t>可用于实现大型生产过程的控制和管理。它在许多领域都有着广泛的应用，比如：发电厂、变电站、化工厂、炼油厂、制药厂、铁路、地铁等。</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通过这门课</a:t>
            </a:r>
            <a:r>
              <a:rPr lang="en-US" altLang="zh-CN" dirty="0"/>
              <a:t>,</a:t>
            </a:r>
            <a:r>
              <a:rPr lang="zh-CN" altLang="en-US" dirty="0"/>
              <a:t>我们要学习哪些知识</a:t>
            </a:r>
            <a:r>
              <a:rPr lang="en-US" altLang="zh-CN" dirty="0"/>
              <a:t>?</a:t>
            </a:r>
          </a:p>
        </p:txBody>
      </p:sp>
      <p:sp>
        <p:nvSpPr>
          <p:cNvPr id="3" name="内容占位符 2"/>
          <p:cNvSpPr>
            <a:spLocks noGrp="1"/>
          </p:cNvSpPr>
          <p:nvPr>
            <p:ph idx="1"/>
          </p:nvPr>
        </p:nvSpPr>
        <p:spPr/>
        <p:txBody>
          <a:bodyPr/>
          <a:lstStyle/>
          <a:p>
            <a:pPr lvl="1">
              <a:lnSpc>
                <a:spcPct val="150000"/>
              </a:lnSpc>
            </a:pPr>
            <a:r>
              <a:rPr lang="en-US" altLang="zh-CN" sz="3200" dirty="0"/>
              <a:t>DCS</a:t>
            </a:r>
            <a:r>
              <a:rPr lang="zh-CN" altLang="en-US" sz="3200" dirty="0"/>
              <a:t>是由哪些设备构成的</a:t>
            </a:r>
            <a:r>
              <a:rPr lang="en-US" altLang="zh-CN" sz="3200" dirty="0"/>
              <a:t>?</a:t>
            </a:r>
          </a:p>
          <a:p>
            <a:pPr lvl="1">
              <a:lnSpc>
                <a:spcPct val="150000"/>
              </a:lnSpc>
            </a:pPr>
            <a:r>
              <a:rPr lang="zh-CN" altLang="en-US" sz="3200" dirty="0"/>
              <a:t>这些设备的基本原理</a:t>
            </a:r>
            <a:endParaRPr lang="en-US" altLang="zh-CN" sz="3200" dirty="0"/>
          </a:p>
          <a:p>
            <a:pPr lvl="1">
              <a:lnSpc>
                <a:spcPct val="150000"/>
              </a:lnSpc>
            </a:pPr>
            <a:r>
              <a:rPr lang="zh-CN" altLang="en-US" sz="3200" dirty="0"/>
              <a:t>这些设备的使用方法</a:t>
            </a:r>
            <a:endParaRPr lang="en-US" altLang="zh-CN" sz="3200" dirty="0"/>
          </a:p>
          <a:p>
            <a:pPr lvl="1">
              <a:lnSpc>
                <a:spcPct val="150000"/>
              </a:lnSpc>
            </a:pPr>
            <a:r>
              <a:rPr lang="zh-CN" altLang="en-US" sz="3200" dirty="0"/>
              <a:t>这些设备是怎样交换信息的</a:t>
            </a:r>
            <a:r>
              <a:rPr lang="en-US" altLang="zh-CN" sz="3200" dirty="0"/>
              <a:t>(</a:t>
            </a:r>
            <a:r>
              <a:rPr lang="zh-CN" altLang="en-US" sz="3200" dirty="0"/>
              <a:t>通信</a:t>
            </a:r>
            <a:r>
              <a:rPr lang="en-US" altLang="zh-CN" sz="3200" dirty="0"/>
              <a:t>)?</a:t>
            </a:r>
          </a:p>
          <a:p>
            <a:pPr lvl="1">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过程控制系统的发展历史</a:t>
            </a:r>
          </a:p>
        </p:txBody>
      </p:sp>
      <p:sp>
        <p:nvSpPr>
          <p:cNvPr id="3" name="内容占位符 2"/>
          <p:cNvSpPr>
            <a:spLocks noGrp="1"/>
          </p:cNvSpPr>
          <p:nvPr>
            <p:ph idx="1"/>
          </p:nvPr>
        </p:nvSpPr>
        <p:spPr/>
        <p:txBody>
          <a:bodyPr>
            <a:normAutofit/>
          </a:bodyPr>
          <a:lstStyle/>
          <a:p>
            <a:pPr>
              <a:lnSpc>
                <a:spcPct val="150000"/>
              </a:lnSpc>
            </a:pPr>
            <a:r>
              <a:rPr lang="en-US" altLang="zh-CN" sz="2800" dirty="0"/>
              <a:t>20</a:t>
            </a:r>
            <a:r>
              <a:rPr lang="zh-CN" altLang="en-US" sz="2800" dirty="0"/>
              <a:t>世纪</a:t>
            </a:r>
            <a:r>
              <a:rPr lang="en-US" altLang="zh-CN" sz="2800" dirty="0"/>
              <a:t>30</a:t>
            </a:r>
            <a:r>
              <a:rPr lang="zh-CN" altLang="en-US" sz="2800" dirty="0"/>
              <a:t>年代，机械式仪表，现场操作</a:t>
            </a:r>
            <a:endParaRPr lang="en-US" altLang="zh-CN" sz="2800" dirty="0"/>
          </a:p>
          <a:p>
            <a:pPr>
              <a:lnSpc>
                <a:spcPct val="150000"/>
              </a:lnSpc>
            </a:pPr>
            <a:r>
              <a:rPr lang="en-US" altLang="zh-CN" sz="2800" dirty="0"/>
              <a:t>20</a:t>
            </a:r>
            <a:r>
              <a:rPr lang="zh-CN" altLang="en-US" sz="2800" dirty="0"/>
              <a:t>世纪</a:t>
            </a:r>
            <a:r>
              <a:rPr lang="en-US" altLang="zh-CN" sz="2800" dirty="0"/>
              <a:t>40</a:t>
            </a:r>
            <a:r>
              <a:rPr lang="zh-CN" altLang="en-US" sz="2800" dirty="0"/>
              <a:t>年代，大型气动式仪表，控制室操作</a:t>
            </a:r>
            <a:endParaRPr lang="en-US" altLang="zh-CN" sz="2800" dirty="0"/>
          </a:p>
          <a:p>
            <a:pPr>
              <a:lnSpc>
                <a:spcPct val="150000"/>
              </a:lnSpc>
            </a:pPr>
            <a:r>
              <a:rPr lang="en-US" altLang="zh-CN" sz="2800" dirty="0"/>
              <a:t>20</a:t>
            </a:r>
            <a:r>
              <a:rPr lang="zh-CN" altLang="en-US" sz="2800" dirty="0"/>
              <a:t>世纪</a:t>
            </a:r>
            <a:r>
              <a:rPr lang="en-US" altLang="zh-CN" sz="2800" dirty="0"/>
              <a:t>50</a:t>
            </a:r>
            <a:r>
              <a:rPr lang="zh-CN" altLang="en-US" sz="2800" dirty="0"/>
              <a:t>年代，气动单元组合仪表，控制室操作</a:t>
            </a:r>
            <a:endParaRPr lang="en-US" altLang="zh-CN" sz="2800" dirty="0"/>
          </a:p>
          <a:p>
            <a:pPr>
              <a:lnSpc>
                <a:spcPct val="150000"/>
              </a:lnSpc>
            </a:pPr>
            <a:r>
              <a:rPr lang="en-US" altLang="zh-CN" sz="2800" dirty="0"/>
              <a:t>20</a:t>
            </a:r>
            <a:r>
              <a:rPr lang="zh-CN" altLang="en-US" sz="2800" dirty="0"/>
              <a:t>世纪</a:t>
            </a:r>
            <a:r>
              <a:rPr lang="en-US" altLang="zh-CN" sz="2800" dirty="0"/>
              <a:t>60</a:t>
            </a:r>
            <a:r>
              <a:rPr lang="zh-CN" altLang="en-US" sz="2800" dirty="0"/>
              <a:t>年代，电动单元组合仪表，控制室操作</a:t>
            </a:r>
            <a:endParaRPr lang="en-US" altLang="zh-CN" sz="2800" dirty="0"/>
          </a:p>
          <a:p>
            <a:pPr>
              <a:lnSpc>
                <a:spcPct val="150000"/>
              </a:lnSpc>
            </a:pPr>
            <a:r>
              <a:rPr lang="en-US" altLang="zh-CN" sz="2800" dirty="0"/>
              <a:t>20</a:t>
            </a:r>
            <a:r>
              <a:rPr lang="zh-CN" altLang="en-US" sz="2800" dirty="0"/>
              <a:t>世纪</a:t>
            </a:r>
            <a:r>
              <a:rPr lang="en-US" altLang="zh-CN" sz="2800" dirty="0"/>
              <a:t>70</a:t>
            </a:r>
            <a:r>
              <a:rPr lang="zh-CN" altLang="en-US" sz="2800" dirty="0"/>
              <a:t>年代，分散控制系统，控制室操作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计算机控制系统的基本概念</a:t>
            </a:r>
          </a:p>
        </p:txBody>
      </p:sp>
      <p:grpSp>
        <p:nvGrpSpPr>
          <p:cNvPr id="8" name="组合 7"/>
          <p:cNvGrpSpPr/>
          <p:nvPr/>
        </p:nvGrpSpPr>
        <p:grpSpPr>
          <a:xfrm>
            <a:off x="928662" y="1714488"/>
            <a:ext cx="7296045" cy="2000264"/>
            <a:chOff x="928662" y="1714488"/>
            <a:chExt cx="7296045" cy="2000264"/>
          </a:xfrm>
        </p:grpSpPr>
        <p:pic>
          <p:nvPicPr>
            <p:cNvPr id="1026" name="Picture 2"/>
            <p:cNvPicPr>
              <a:picLocks noChangeAspect="1" noChangeArrowheads="1"/>
            </p:cNvPicPr>
            <p:nvPr/>
          </p:nvPicPr>
          <p:blipFill>
            <a:blip r:embed="rId2"/>
            <a:srcRect/>
            <a:stretch>
              <a:fillRect/>
            </a:stretch>
          </p:blipFill>
          <p:spPr bwMode="auto">
            <a:xfrm>
              <a:off x="928662" y="1714488"/>
              <a:ext cx="7296045" cy="1428760"/>
            </a:xfrm>
            <a:prstGeom prst="rect">
              <a:avLst/>
            </a:prstGeom>
            <a:noFill/>
            <a:ln w="9525">
              <a:noFill/>
              <a:miter lim="800000"/>
              <a:headEnd/>
              <a:tailEnd/>
            </a:ln>
            <a:effectLst/>
          </p:spPr>
        </p:pic>
        <p:sp>
          <p:nvSpPr>
            <p:cNvPr id="6" name="TextBox 5"/>
            <p:cNvSpPr txBox="1"/>
            <p:nvPr/>
          </p:nvSpPr>
          <p:spPr>
            <a:xfrm>
              <a:off x="2928926" y="3345420"/>
              <a:ext cx="3214710" cy="369332"/>
            </a:xfrm>
            <a:prstGeom prst="rect">
              <a:avLst/>
            </a:prstGeom>
            <a:noFill/>
          </p:spPr>
          <p:txBody>
            <a:bodyPr wrap="square" rtlCol="0">
              <a:spAutoFit/>
            </a:bodyPr>
            <a:lstStyle/>
            <a:p>
              <a:r>
                <a:rPr lang="zh-CN" altLang="en-US" dirty="0"/>
                <a:t>常规仪表控制系统原理框图</a:t>
              </a:r>
            </a:p>
          </p:txBody>
        </p:sp>
      </p:grpSp>
      <p:grpSp>
        <p:nvGrpSpPr>
          <p:cNvPr id="9" name="组合 8"/>
          <p:cNvGrpSpPr/>
          <p:nvPr/>
        </p:nvGrpSpPr>
        <p:grpSpPr>
          <a:xfrm>
            <a:off x="1714480" y="3995756"/>
            <a:ext cx="5724525" cy="2588658"/>
            <a:chOff x="1714480" y="3995756"/>
            <a:chExt cx="5724525" cy="2588658"/>
          </a:xfrm>
        </p:grpSpPr>
        <p:pic>
          <p:nvPicPr>
            <p:cNvPr id="1027" name="Picture 3"/>
            <p:cNvPicPr>
              <a:picLocks noChangeAspect="1" noChangeArrowheads="1"/>
            </p:cNvPicPr>
            <p:nvPr/>
          </p:nvPicPr>
          <p:blipFill>
            <a:blip r:embed="rId3"/>
            <a:srcRect/>
            <a:stretch>
              <a:fillRect/>
            </a:stretch>
          </p:blipFill>
          <p:spPr bwMode="auto">
            <a:xfrm>
              <a:off x="1714480" y="3995756"/>
              <a:ext cx="5724525" cy="2076450"/>
            </a:xfrm>
            <a:prstGeom prst="rect">
              <a:avLst/>
            </a:prstGeom>
            <a:noFill/>
            <a:ln w="9525">
              <a:noFill/>
              <a:miter lim="800000"/>
              <a:headEnd/>
              <a:tailEnd/>
            </a:ln>
            <a:effectLst/>
          </p:spPr>
        </p:pic>
        <p:sp>
          <p:nvSpPr>
            <p:cNvPr id="7" name="TextBox 6"/>
            <p:cNvSpPr txBox="1"/>
            <p:nvPr/>
          </p:nvSpPr>
          <p:spPr>
            <a:xfrm>
              <a:off x="3000364" y="6215082"/>
              <a:ext cx="3214710" cy="369332"/>
            </a:xfrm>
            <a:prstGeom prst="rect">
              <a:avLst/>
            </a:prstGeom>
            <a:noFill/>
          </p:spPr>
          <p:txBody>
            <a:bodyPr wrap="square" rtlCol="0">
              <a:spAutoFit/>
            </a:bodyPr>
            <a:lstStyle/>
            <a:p>
              <a:r>
                <a:rPr lang="zh-CN" altLang="en-US" dirty="0"/>
                <a:t>储液罐液位控制系统示意图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TotalTime>
  <Words>2952</Words>
  <Application>Microsoft Office PowerPoint</Application>
  <PresentationFormat>全屏显示(4:3)</PresentationFormat>
  <Paragraphs>254</Paragraphs>
  <Slides>56</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5" baseType="lpstr">
      <vt:lpstr>Arial Unicode MS</vt:lpstr>
      <vt:lpstr>等线</vt:lpstr>
      <vt:lpstr>宋体</vt:lpstr>
      <vt:lpstr>Arial</vt:lpstr>
      <vt:lpstr>Calibri</vt:lpstr>
      <vt:lpstr>Times New Roman</vt:lpstr>
      <vt:lpstr>Wingdings</vt:lpstr>
      <vt:lpstr>Office 主题</vt:lpstr>
      <vt:lpstr>Visio</vt:lpstr>
      <vt:lpstr>什么是集散控制系统</vt:lpstr>
      <vt:lpstr>DCS的概念</vt:lpstr>
      <vt:lpstr>DCS的概念</vt:lpstr>
      <vt:lpstr>DCS的概念</vt:lpstr>
      <vt:lpstr>DCS系统的现状与发展趋势</vt:lpstr>
      <vt:lpstr>DCS的用途</vt:lpstr>
      <vt:lpstr>通过这门课,我们要学习哪些知识?</vt:lpstr>
      <vt:lpstr>过程控制系统的发展历史</vt:lpstr>
      <vt:lpstr>计算机控制系统的基本概念</vt:lpstr>
      <vt:lpstr>计算机控制系统的基本概念</vt:lpstr>
      <vt:lpstr>计算机控制系统的基本概念</vt:lpstr>
      <vt:lpstr>计算机控制系统的构成</vt:lpstr>
      <vt:lpstr>计算机控制系统的基本概念</vt:lpstr>
      <vt:lpstr>计算机控制系统的种类</vt:lpstr>
      <vt:lpstr>数据采集系统（DAS）</vt:lpstr>
      <vt:lpstr>操作指导控制系统（OGC）</vt:lpstr>
      <vt:lpstr>操作指导控制系统（OGC）</vt:lpstr>
      <vt:lpstr>直接数字控制系统（DDC）</vt:lpstr>
      <vt:lpstr>直接数字控制系统（DDC）</vt:lpstr>
      <vt:lpstr>计算机监督控制系统（SCC）</vt:lpstr>
      <vt:lpstr>集散控制系统（DCS）</vt:lpstr>
      <vt:lpstr>DCS的发展历程</vt:lpstr>
      <vt:lpstr>第一代DCS</vt:lpstr>
      <vt:lpstr>第一代DCS</vt:lpstr>
      <vt:lpstr>第一代DCS</vt:lpstr>
      <vt:lpstr>PowerPoint 演示文稿</vt:lpstr>
      <vt:lpstr>PowerPoint 演示文稿</vt:lpstr>
      <vt:lpstr>第二代DCS</vt:lpstr>
      <vt:lpstr>第二代DCS</vt:lpstr>
      <vt:lpstr>第二代DCS</vt:lpstr>
      <vt:lpstr>第二代DCS</vt:lpstr>
      <vt:lpstr>第三代DCS</vt:lpstr>
      <vt:lpstr>第三代DCS</vt:lpstr>
      <vt:lpstr>第三代DCS</vt:lpstr>
      <vt:lpstr>第三代DCS</vt:lpstr>
      <vt:lpstr>第三代DCS</vt:lpstr>
      <vt:lpstr>第三代DCS</vt:lpstr>
      <vt:lpstr>DCS的特点</vt:lpstr>
      <vt:lpstr>DCS的特点</vt:lpstr>
      <vt:lpstr>DCS的特点</vt:lpstr>
      <vt:lpstr>DCS的特点</vt:lpstr>
      <vt:lpstr>DCS的特点</vt:lpstr>
      <vt:lpstr>DCS的特点</vt:lpstr>
      <vt:lpstr>DCS的特点</vt:lpstr>
      <vt:lpstr>DCS的分散方式</vt:lpstr>
      <vt:lpstr>总结</vt:lpstr>
      <vt:lpstr>总结</vt:lpstr>
      <vt:lpstr>总结</vt:lpstr>
      <vt:lpstr>总结</vt:lpstr>
      <vt:lpstr>总结</vt:lpstr>
      <vt:lpstr>总结</vt:lpstr>
      <vt:lpstr>总结</vt:lpstr>
      <vt:lpstr>总结</vt:lpstr>
      <vt:lpstr>总结</vt:lpstr>
      <vt:lpstr>总结</vt:lpstr>
      <vt:lpstr>DCS实例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a</dc:creator>
  <cp:lastModifiedBy>Administrator</cp:lastModifiedBy>
  <cp:revision>147</cp:revision>
  <dcterms:created xsi:type="dcterms:W3CDTF">2016-10-07T13:25:30Z</dcterms:created>
  <dcterms:modified xsi:type="dcterms:W3CDTF">2018-11-02T04:49:50Z</dcterms:modified>
</cp:coreProperties>
</file>