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Lst>
  <p:notesMasterIdLst>
    <p:notesMasterId r:id="rId19"/>
  </p:notesMasterIdLst>
  <p:handoutMasterIdLst>
    <p:handoutMasterId r:id="rId20"/>
  </p:handoutMasterIdLst>
  <p:sldIdLst>
    <p:sldId id="277" r:id="rId3"/>
    <p:sldId id="399" r:id="rId4"/>
    <p:sldId id="400" r:id="rId5"/>
    <p:sldId id="408" r:id="rId6"/>
    <p:sldId id="401" r:id="rId7"/>
    <p:sldId id="402" r:id="rId8"/>
    <p:sldId id="403" r:id="rId9"/>
    <p:sldId id="409" r:id="rId10"/>
    <p:sldId id="413" r:id="rId11"/>
    <p:sldId id="411" r:id="rId12"/>
    <p:sldId id="410" r:id="rId13"/>
    <p:sldId id="412" r:id="rId14"/>
    <p:sldId id="404" r:id="rId15"/>
    <p:sldId id="405" r:id="rId16"/>
    <p:sldId id="406" r:id="rId17"/>
    <p:sldId id="4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74" autoAdjust="0"/>
    <p:restoredTop sz="94660" autoAdjust="0"/>
  </p:normalViewPr>
  <p:slideViewPr>
    <p:cSldViewPr snapToGrid="0">
      <p:cViewPr>
        <p:scale>
          <a:sx n="100" d="100"/>
          <a:sy n="100" d="100"/>
        </p:scale>
        <p:origin x="240" y="-3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660"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Engineering (IOT,AIML)</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400" b="1" dirty="0">
                <a:latin typeface="Arial Black" pitchFamily="34" charset="0"/>
              </a:rPr>
              <a:t>ML-Powered Personalized Stress Management</a:t>
            </a:r>
          </a:p>
          <a:p>
            <a:pPr algn="ctr"/>
            <a:r>
              <a:rPr lang="en-US" sz="2400" b="1" dirty="0">
                <a:latin typeface="Arial Black" pitchFamily="34" charset="0"/>
              </a:rPr>
              <a:t>A Web-Based Real-Time Framework with Gradio and Secure Access</a:t>
            </a: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693640" cy="1631216"/>
          </a:xfrm>
          <a:prstGeom prst="rect">
            <a:avLst/>
          </a:prstGeom>
          <a:noFill/>
        </p:spPr>
        <p:txBody>
          <a:bodyPr wrap="none" rtlCol="0">
            <a:spAutoFit/>
          </a:bodyPr>
          <a:lstStyle/>
          <a:p>
            <a:r>
              <a:rPr lang="en-US" sz="2000" b="1" dirty="0"/>
              <a:t>Submitted by: </a:t>
            </a:r>
          </a:p>
          <a:p>
            <a:r>
              <a:rPr lang="nn-NO" sz="2000" dirty="0"/>
              <a:t>Baby Monal (21BCS4526) </a:t>
            </a:r>
          </a:p>
          <a:p>
            <a:r>
              <a:rPr lang="nn-NO" sz="2000" dirty="0"/>
              <a:t>Sehajpreet Kaur (21BCS4518) </a:t>
            </a:r>
          </a:p>
          <a:p>
            <a:r>
              <a:rPr lang="nn-NO" sz="2000" dirty="0"/>
              <a:t>Ravikumar Sivalinga (21BCS6492)</a:t>
            </a:r>
            <a:r>
              <a:rPr lang="en-US" sz="2000" dirty="0"/>
              <a:t> </a:t>
            </a:r>
          </a:p>
          <a:p>
            <a:endParaRPr lang="en-US" sz="2000" dirty="0"/>
          </a:p>
        </p:txBody>
      </p:sp>
      <p:sp>
        <p:nvSpPr>
          <p:cNvPr id="6" name="TextBox 5"/>
          <p:cNvSpPr txBox="1"/>
          <p:nvPr/>
        </p:nvSpPr>
        <p:spPr>
          <a:xfrm>
            <a:off x="7681250" y="4725655"/>
            <a:ext cx="2971326" cy="984885"/>
          </a:xfrm>
          <a:prstGeom prst="rect">
            <a:avLst/>
          </a:prstGeom>
          <a:noFill/>
        </p:spPr>
        <p:txBody>
          <a:bodyPr wrap="none" rtlCol="0">
            <a:spAutoFit/>
          </a:bodyPr>
          <a:lstStyle/>
          <a:p>
            <a:r>
              <a:rPr lang="en-US" sz="2000" b="1" dirty="0"/>
              <a:t>Under the Supervision of: </a:t>
            </a:r>
            <a:endParaRPr lang="en-US" sz="2000" dirty="0"/>
          </a:p>
          <a:p>
            <a:pPr algn="ctr"/>
            <a:r>
              <a:rPr lang="en-US" sz="1800" dirty="0">
                <a:effectLst/>
                <a:latin typeface="Times New Roman" panose="02020603050405020304" pitchFamily="18" charset="0"/>
                <a:ea typeface="Times New Roman" panose="02020603050405020304" pitchFamily="18" charset="0"/>
              </a:rPr>
              <a:t>Ms.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Geeta</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Rani</a:t>
            </a:r>
            <a:endParaRPr lang="en-IN" sz="1800" dirty="0">
              <a:effectLst/>
              <a:latin typeface="Times New Roman" panose="02020603050405020304" pitchFamily="18" charset="0"/>
              <a:ea typeface="Times New Roman" panose="02020603050405020304" pitchFamily="18" charset="0"/>
            </a:endParaRP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D429E-3AB7-62D4-2C09-AB12C02E7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634AC-06FC-1FA9-92AB-130EE92D563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pic>
        <p:nvPicPr>
          <p:cNvPr id="6" name="Content Placeholder 5">
            <a:extLst>
              <a:ext uri="{FF2B5EF4-FFF2-40B4-BE49-F238E27FC236}">
                <a16:creationId xmlns:a16="http://schemas.microsoft.com/office/drawing/2014/main" id="{4F3F087C-B3B1-9777-7918-AE4AFB8BE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8590" y="1825625"/>
            <a:ext cx="9774820" cy="4351338"/>
          </a:xfrm>
        </p:spPr>
      </p:pic>
      <p:sp>
        <p:nvSpPr>
          <p:cNvPr id="4" name="Slide Number Placeholder 3">
            <a:extLst>
              <a:ext uri="{FF2B5EF4-FFF2-40B4-BE49-F238E27FC236}">
                <a16:creationId xmlns:a16="http://schemas.microsoft.com/office/drawing/2014/main" id="{21F0A7B0-E87D-253A-171A-381F52F92BFC}"/>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56006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4547-FCE0-C8D2-D589-72F98061CF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372739-2155-77A8-3D94-F8746CDE3B8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3" name="Content Placeholder 2">
            <a:extLst>
              <a:ext uri="{FF2B5EF4-FFF2-40B4-BE49-F238E27FC236}">
                <a16:creationId xmlns:a16="http://schemas.microsoft.com/office/drawing/2014/main" id="{75092BFB-5CAA-9944-0727-50BD19162E4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ADMIN PANEL</a:t>
            </a:r>
          </a:p>
          <a:p>
            <a:endParaRPr lang="en-US" dirty="0"/>
          </a:p>
        </p:txBody>
      </p:sp>
      <p:sp>
        <p:nvSpPr>
          <p:cNvPr id="4" name="Slide Number Placeholder 3">
            <a:extLst>
              <a:ext uri="{FF2B5EF4-FFF2-40B4-BE49-F238E27FC236}">
                <a16:creationId xmlns:a16="http://schemas.microsoft.com/office/drawing/2014/main" id="{A7C0D65F-EE7A-3C7A-3ED3-AC2F8CB2C722}"/>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8" name="Picture 7">
            <a:extLst>
              <a:ext uri="{FF2B5EF4-FFF2-40B4-BE49-F238E27FC236}">
                <a16:creationId xmlns:a16="http://schemas.microsoft.com/office/drawing/2014/main" id="{E489C7FC-07B3-AA4D-963F-DB607AF43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74542"/>
            <a:ext cx="10386527" cy="3902422"/>
          </a:xfrm>
          <a:prstGeom prst="rect">
            <a:avLst/>
          </a:prstGeom>
        </p:spPr>
      </p:pic>
    </p:spTree>
    <p:extLst>
      <p:ext uri="{BB962C8B-B14F-4D97-AF65-F5344CB8AC3E}">
        <p14:creationId xmlns:p14="http://schemas.microsoft.com/office/powerpoint/2010/main" val="12604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728F3-9C33-B50F-C5C3-F2064048C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8473E-1D38-25DC-6EE5-7C93061E7B7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pic>
        <p:nvPicPr>
          <p:cNvPr id="6" name="Content Placeholder 5">
            <a:extLst>
              <a:ext uri="{FF2B5EF4-FFF2-40B4-BE49-F238E27FC236}">
                <a16:creationId xmlns:a16="http://schemas.microsoft.com/office/drawing/2014/main" id="{ACCCE648-64E9-90C0-3BCE-99CA1FCC49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510" y="1825625"/>
            <a:ext cx="10284980" cy="4351338"/>
          </a:xfrm>
        </p:spPr>
      </p:pic>
      <p:sp>
        <p:nvSpPr>
          <p:cNvPr id="4" name="Slide Number Placeholder 3">
            <a:extLst>
              <a:ext uri="{FF2B5EF4-FFF2-40B4-BE49-F238E27FC236}">
                <a16:creationId xmlns:a16="http://schemas.microsoft.com/office/drawing/2014/main" id="{E9A2BF98-2B02-03E0-1C7F-1A4FD7F5848C}"/>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73616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8" name="Content Placeholder 7">
            <a:extLst>
              <a:ext uri="{FF2B5EF4-FFF2-40B4-BE49-F238E27FC236}">
                <a16:creationId xmlns:a16="http://schemas.microsoft.com/office/drawing/2014/main" id="{0C6D628D-FD22-8D67-ACE3-537ADEF99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9749118" cy="4351338"/>
          </a:xfrm>
        </p:spPr>
      </p:pic>
    </p:spTree>
    <p:extLst>
      <p:ext uri="{BB962C8B-B14F-4D97-AF65-F5344CB8AC3E}">
        <p14:creationId xmlns:p14="http://schemas.microsoft.com/office/powerpoint/2010/main" val="4003662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04047" y="1479176"/>
            <a:ext cx="9897036" cy="4697787"/>
          </a:xfrm>
        </p:spPr>
        <p:txBody>
          <a:bodyPr>
            <a:normAutofit/>
          </a:bodyPr>
          <a:lstStyle/>
          <a:p>
            <a:pPr algn="just"/>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research presented a machine learning-based system that uses the Random Forest algorithm to estimate stress levels reliably and offers tailored recommendations. It provides an approachable and user-friendly method of stress management with its straightforward Gradio interface and visible trend tracking. Building user trust and protecting data privacy are two benefits of secure user authentication.</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quality of the input data determines how accurate it is, and not all users will find the advice useful. It is not a replacement for expert mental health treatment and does not integrate with real-time biometric data. Future developments can concentrate on improving clinical dependability and diversifying data sources.</a:t>
            </a:r>
          </a:p>
          <a:p>
            <a:pPr algn="just"/>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Wearable Integration</a:t>
            </a:r>
            <a:r>
              <a:rPr lang="en-US" sz="2400" dirty="0">
                <a:latin typeface="Times New Roman" panose="02020603050405020304" pitchFamily="18" charset="0"/>
                <a:cs typeface="Times New Roman" panose="02020603050405020304" pitchFamily="18" charset="0"/>
              </a:rPr>
              <a:t>: Use smartwatches for real-time stress data.</a:t>
            </a:r>
          </a:p>
          <a:p>
            <a:r>
              <a:rPr lang="en-US" sz="2400" b="1" dirty="0">
                <a:latin typeface="Times New Roman" panose="02020603050405020304" pitchFamily="18" charset="0"/>
                <a:cs typeface="Times New Roman" panose="02020603050405020304" pitchFamily="18" charset="0"/>
              </a:rPr>
              <a:t>Advanced AI Models</a:t>
            </a:r>
            <a:r>
              <a:rPr lang="en-US" sz="2400" dirty="0">
                <a:latin typeface="Times New Roman" panose="02020603050405020304" pitchFamily="18" charset="0"/>
                <a:cs typeface="Times New Roman" panose="02020603050405020304" pitchFamily="18" charset="0"/>
              </a:rPr>
              <a:t>: Apply deep learning for better accuracy.</a:t>
            </a:r>
          </a:p>
          <a:p>
            <a:r>
              <a:rPr lang="en-US" sz="2400" b="1" dirty="0">
                <a:latin typeface="Times New Roman" panose="02020603050405020304" pitchFamily="18" charset="0"/>
                <a:cs typeface="Times New Roman" panose="02020603050405020304" pitchFamily="18" charset="0"/>
              </a:rPr>
              <a:t>NLP Chatbot</a:t>
            </a:r>
            <a:r>
              <a:rPr lang="en-US" sz="2400" dirty="0">
                <a:latin typeface="Times New Roman" panose="02020603050405020304" pitchFamily="18" charset="0"/>
                <a:cs typeface="Times New Roman" panose="02020603050405020304" pitchFamily="18" charset="0"/>
              </a:rPr>
              <a:t>: Provide personalized stress support via chat.</a:t>
            </a:r>
          </a:p>
          <a:p>
            <a:r>
              <a:rPr lang="en-US" sz="2400" b="1" dirty="0">
                <a:latin typeface="Times New Roman" panose="02020603050405020304" pitchFamily="18" charset="0"/>
                <a:cs typeface="Times New Roman" panose="02020603050405020304" pitchFamily="18" charset="0"/>
              </a:rPr>
              <a:t>Mobile &amp; Cloud Deployment</a:t>
            </a:r>
            <a:r>
              <a:rPr lang="en-US" sz="2400" dirty="0">
                <a:latin typeface="Times New Roman" panose="02020603050405020304" pitchFamily="18" charset="0"/>
                <a:cs typeface="Times New Roman" panose="02020603050405020304" pitchFamily="18" charset="0"/>
              </a:rPr>
              <a:t>: Enable easy access and long-term tracking.</a:t>
            </a:r>
          </a:p>
          <a:p>
            <a:r>
              <a:rPr lang="en-US" sz="2400" b="1" dirty="0">
                <a:latin typeface="Times New Roman" panose="02020603050405020304" pitchFamily="18" charset="0"/>
                <a:cs typeface="Times New Roman" panose="02020603050405020304" pitchFamily="18" charset="0"/>
              </a:rPr>
              <a:t>Blockchain Security</a:t>
            </a:r>
            <a:r>
              <a:rPr lang="en-US" sz="2400" dirty="0">
                <a:latin typeface="Times New Roman" panose="02020603050405020304" pitchFamily="18" charset="0"/>
                <a:cs typeface="Times New Roman" panose="02020603050405020304" pitchFamily="18" charset="0"/>
              </a:rPr>
              <a:t>: Ensure secure and transparent data storage.</a:t>
            </a:r>
          </a:p>
          <a:p>
            <a:r>
              <a:rPr lang="en-US" sz="2400" b="1" dirty="0">
                <a:latin typeface="Times New Roman" panose="02020603050405020304" pitchFamily="18" charset="0"/>
                <a:cs typeface="Times New Roman" panose="02020603050405020304" pitchFamily="18" charset="0"/>
              </a:rPr>
              <a:t>Multilingual &amp; Voice Support</a:t>
            </a:r>
            <a:r>
              <a:rPr lang="en-US" sz="2400" dirty="0">
                <a:latin typeface="Times New Roman" panose="02020603050405020304" pitchFamily="18" charset="0"/>
                <a:cs typeface="Times New Roman" panose="02020603050405020304" pitchFamily="18" charset="0"/>
              </a:rPr>
              <a:t>: Make the system more user-friendly.</a:t>
            </a:r>
          </a:p>
          <a:p>
            <a:r>
              <a:rPr lang="en-US" sz="2400" b="1" dirty="0">
                <a:latin typeface="Times New Roman" panose="02020603050405020304" pitchFamily="18" charset="0"/>
                <a:cs typeface="Times New Roman" panose="02020603050405020304" pitchFamily="18" charset="0"/>
              </a:rPr>
              <a:t>Professional Collaboration</a:t>
            </a:r>
            <a:r>
              <a:rPr lang="en-US" sz="2400" dirty="0">
                <a:latin typeface="Times New Roman" panose="02020603050405020304" pitchFamily="18" charset="0"/>
                <a:cs typeface="Times New Roman" panose="02020603050405020304" pitchFamily="18" charset="0"/>
              </a:rPr>
              <a:t>: Allow doctors to review and consult on reports.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C. Vuppalapati, M. S. Khan, N. Raghu, P. Veluru, and S. Khursheed, “A System to Detect Mental Stress Using Machine Learning and Mobile Development,” Proc. - Int. Conf. Machine Learning Cybern., vol. 1, pp. 161–166, 2018, Doi: 10.1109/ICMLC.2018.8527004.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 S. A. Solanke1, Shreyash S. Tidke2, Tejas G. Malokar3, Sarvesh S. Udapurkar4, Faiz Mohammad Sheikh5 and G. Gaikwad6, “Stress Detection System Using Machine Learning,” Int. J. Res. Appl. Sci. Eng. Technol., no. February 2024.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 Ahuja and A. Banga, “Mental stress detection in university students using machine learning algorithms,” Procedia Computer Sci., vol. 152, pp. 349–353, 2019, Doi: 10.1016/j.procs.2019.05.007.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 M. Pramod Bobade, “Second International Conference on Inventive Research in Computing Applications (ICIRCA),” Int. Conf. Inven. Res. Computer. Appl., pp. 51–57, 2020.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A. Al-Atawi et al., “Stress Monitoring Using Machine Learning, IoT and Wearable Sensors,” Sensors (Basel)., vol. 23, no. 21, pp. 1–15, 2023, Doi: 10.3390/s23218875.</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7" name="TextBox 6">
            <a:extLst>
              <a:ext uri="{FF2B5EF4-FFF2-40B4-BE49-F238E27FC236}">
                <a16:creationId xmlns:a16="http://schemas.microsoft.com/office/drawing/2014/main" id="{B6A78158-6742-F970-A84C-96B38301DC2F}"/>
              </a:ext>
            </a:extLst>
          </p:cNvPr>
          <p:cNvSpPr txBox="1"/>
          <p:nvPr/>
        </p:nvSpPr>
        <p:spPr>
          <a:xfrm>
            <a:off x="669364" y="1787758"/>
            <a:ext cx="10684436" cy="397031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Stress is a widespread issue that negatively affects both mental and physical health, leading to decreased productivity and overall well-being.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of Traditional Methods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Conventional stress management often relies on costly or inaccessible professional care, lacking scalability and personalization.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for Innovation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 is a growing demand for affordable, real-time, and personalized stress management solutions.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Solution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project introduces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Learning-based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algorithm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predict and classify stress levels based on user input.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User-Centered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solution leverages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behavioral analytics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generate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stress-reduction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576DE-27D3-E327-F490-C847287B6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45308-A2E0-A2DF-B67B-0A45A570C22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4" name="Slide Number Placeholder 3">
            <a:extLst>
              <a:ext uri="{FF2B5EF4-FFF2-40B4-BE49-F238E27FC236}">
                <a16:creationId xmlns:a16="http://schemas.microsoft.com/office/drawing/2014/main" id="{33A6C562-2BE7-5B45-56DA-3DB4A35BAB64}"/>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7" name="TextBox 6">
            <a:extLst>
              <a:ext uri="{FF2B5EF4-FFF2-40B4-BE49-F238E27FC236}">
                <a16:creationId xmlns:a16="http://schemas.microsoft.com/office/drawing/2014/main" id="{9F412112-4C44-1F35-2738-4A4A6DAE3BFF}"/>
              </a:ext>
            </a:extLst>
          </p:cNvPr>
          <p:cNvSpPr txBox="1"/>
          <p:nvPr/>
        </p:nvSpPr>
        <p:spPr>
          <a:xfrm>
            <a:off x="669364" y="1787758"/>
            <a:ext cx="10684436" cy="369331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Interface</a:t>
            </a:r>
            <a:r>
              <a:rPr lang="en-US" altLang="en-US" dirty="0">
                <a:latin typeface="Times New Roman" panose="02020603050405020304" pitchFamily="18" charset="0"/>
                <a:cs typeface="Times New Roman" panose="02020603050405020304" pitchFamily="18" charset="0"/>
              </a:rPr>
              <a:t>: A user-friendly </a:t>
            </a:r>
            <a:r>
              <a:rPr lang="en-US" altLang="en-US" b="1" dirty="0">
                <a:latin typeface="Times New Roman" panose="02020603050405020304" pitchFamily="18" charset="0"/>
                <a:cs typeface="Times New Roman" panose="02020603050405020304" pitchFamily="18" charset="0"/>
              </a:rPr>
              <a:t>Gradio-based interface</a:t>
            </a:r>
            <a:r>
              <a:rPr lang="en-US" altLang="en-US" dirty="0">
                <a:latin typeface="Times New Roman" panose="02020603050405020304" pitchFamily="18" charset="0"/>
                <a:cs typeface="Times New Roman" panose="02020603050405020304" pitchFamily="18" charset="0"/>
              </a:rPr>
              <a:t> enables smooth user interaction and immediate feedback.</a:t>
            </a:r>
          </a:p>
          <a:p>
            <a:pPr lv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Visualization Tools</a:t>
            </a:r>
            <a:r>
              <a:rPr lang="en-US" altLang="en-US" dirty="0">
                <a:latin typeface="Times New Roman" panose="02020603050405020304" pitchFamily="18" charset="0"/>
                <a:cs typeface="Times New Roman" panose="02020603050405020304" pitchFamily="18" charset="0"/>
              </a:rPr>
              <a:t>: Stress trends are tracked and displayed via </a:t>
            </a:r>
            <a:r>
              <a:rPr lang="en-US" altLang="en-US" b="1" dirty="0">
                <a:latin typeface="Times New Roman" panose="02020603050405020304" pitchFamily="18" charset="0"/>
                <a:cs typeface="Times New Roman" panose="02020603050405020304" pitchFamily="18" charset="0"/>
              </a:rPr>
              <a:t>interactive charts</a:t>
            </a:r>
            <a:r>
              <a:rPr lang="en-US" altLang="en-US" dirty="0">
                <a:latin typeface="Times New Roman" panose="02020603050405020304" pitchFamily="18" charset="0"/>
                <a:cs typeface="Times New Roman" panose="02020603050405020304" pitchFamily="18" charset="0"/>
              </a:rPr>
              <a:t>, allowing users to monitor stress changes over time.</a:t>
            </a:r>
          </a:p>
          <a:p>
            <a:pPr lvl="0" eaLnBrk="0" fontAlgn="base" hangingPunct="0">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Security Measures</a:t>
            </a:r>
            <a:r>
              <a:rPr lang="en-US" altLang="en-US" dirty="0">
                <a:latin typeface="Times New Roman" panose="02020603050405020304" pitchFamily="18" charset="0"/>
                <a:cs typeface="Times New Roman" panose="02020603050405020304" pitchFamily="18" charset="0"/>
              </a:rPr>
              <a:t>: The system ensures </a:t>
            </a:r>
            <a:r>
              <a:rPr lang="en-US" altLang="en-US" b="1" dirty="0">
                <a:latin typeface="Times New Roman" panose="02020603050405020304" pitchFamily="18" charset="0"/>
                <a:cs typeface="Times New Roman" panose="02020603050405020304" pitchFamily="18" charset="0"/>
              </a:rPr>
              <a:t>secure user authentication</a:t>
            </a:r>
            <a:r>
              <a:rPr lang="en-US" altLang="en-US" dirty="0">
                <a:latin typeface="Times New Roman" panose="02020603050405020304" pitchFamily="18" charset="0"/>
                <a:cs typeface="Times New Roman" panose="02020603050405020304" pitchFamily="18" charset="0"/>
              </a:rPr>
              <a:t> to protect sensitive personal data.</a:t>
            </a:r>
          </a:p>
          <a:p>
            <a:pPr lvl="0" eaLnBrk="0" fontAlgn="base" hangingPunct="0">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Scalability &amp; Flexibility</a:t>
            </a:r>
            <a:r>
              <a:rPr lang="en-US" altLang="en-US" dirty="0">
                <a:latin typeface="Times New Roman" panose="02020603050405020304" pitchFamily="18" charset="0"/>
                <a:cs typeface="Times New Roman" panose="02020603050405020304" pitchFamily="18" charset="0"/>
              </a:rPr>
              <a:t>: Designed for continuous use, the platform adapts to changing stress patterns and supports long-term engagement.</a:t>
            </a:r>
          </a:p>
          <a:p>
            <a:pPr lvl="0" eaLnBrk="0" fontAlgn="base" hangingPunct="0">
              <a:spcBef>
                <a:spcPct val="0"/>
              </a:spcBef>
              <a:spcAft>
                <a:spcPct val="0"/>
              </a:spcAft>
              <a:buFontTx/>
              <a:buChar char="•"/>
            </a:pP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Goal and Impact</a:t>
            </a:r>
            <a:r>
              <a:rPr lang="en-US" altLang="en-US" dirty="0">
                <a:latin typeface="Times New Roman" panose="02020603050405020304" pitchFamily="18" charset="0"/>
                <a:cs typeface="Times New Roman" panose="02020603050405020304" pitchFamily="18" charset="0"/>
              </a:rPr>
              <a:t>: The aim is to provide an </a:t>
            </a:r>
            <a:r>
              <a:rPr lang="en-US" altLang="en-US" b="1" dirty="0">
                <a:latin typeface="Times New Roman" panose="02020603050405020304" pitchFamily="18" charset="0"/>
                <a:cs typeface="Times New Roman" panose="02020603050405020304" pitchFamily="18" charset="0"/>
              </a:rPr>
              <a:t>accessible, data-driven tool</a:t>
            </a:r>
            <a:r>
              <a:rPr lang="en-US" altLang="en-US" dirty="0">
                <a:latin typeface="Times New Roman" panose="02020603050405020304" pitchFamily="18" charset="0"/>
                <a:cs typeface="Times New Roman" panose="02020603050405020304" pitchFamily="18" charset="0"/>
              </a:rPr>
              <a:t> that empowers users to manage stress effectively, promoting improved mental health and productivity.</a:t>
            </a:r>
          </a:p>
        </p:txBody>
      </p:sp>
    </p:spTree>
    <p:extLst>
      <p:ext uri="{BB962C8B-B14F-4D97-AF65-F5344CB8AC3E}">
        <p14:creationId xmlns:p14="http://schemas.microsoft.com/office/powerpoint/2010/main" val="299710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fontScale="85000" lnSpcReduction="20000"/>
          </a:bodyPr>
          <a:lstStyle/>
          <a:p>
            <a:pPr>
              <a:buNone/>
            </a:pPr>
            <a:r>
              <a:rPr lang="en-US" dirty="0">
                <a:latin typeface="Times New Roman" panose="02020603050405020304" pitchFamily="18" charset="0"/>
                <a:cs typeface="Times New Roman" panose="02020603050405020304" pitchFamily="18" charset="0"/>
              </a:rPr>
              <a:t>Stress is a growing concern that significantly impacts mental and physical health, productivity, and overall well-being. Traditional stress management approaches often rely 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In-person counseling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Expensive treatments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real-time adaptability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scalability and personalization</a:t>
            </a:r>
          </a:p>
          <a:p>
            <a:pPr>
              <a:buNone/>
            </a:pPr>
            <a:r>
              <a:rPr lang="en-US" b="1" dirty="0">
                <a:latin typeface="Times New Roman" panose="02020603050405020304" pitchFamily="18" charset="0"/>
                <a:cs typeface="Times New Roman" panose="02020603050405020304" pitchFamily="18" charset="0"/>
              </a:rPr>
              <a:t>Key Problems Identified:</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immediate, accessible support for stress detection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Existing ML-based solutions lack user-specific advice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Many systems depend on physiological sensors, reducing scalability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Absence of secure, private, and interactive platforms for stress tracking</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p:txBody>
          <a:bodyPr>
            <a:normAutofit fontScale="92500" lnSpcReduction="10000"/>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 machine learning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the Random Forest algorithm that accurately predicts and classifies user stress levels based on behavioral and self-reported data.</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an interactive Gradio-based interface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allows users to input responses, receive real-time feedback, and engage with the system easily.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generate personalized stress-reduction recommendations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tailored to each user's stress classification and behavioral patterns.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visualize stress trends over time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charts and graphs, helping users understand fluctuations in their stress levels and encouraging regular monitoring.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implement secure user authentication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protecting personal data and ensuring a trustworthy and private user experience.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p:txBody>
          <a:bodyPr/>
          <a:lstStyle/>
          <a:p>
            <a:pPr algn="just">
              <a:buNone/>
            </a:pPr>
            <a:r>
              <a:rPr lang="en-IN" b="1" dirty="0">
                <a:latin typeface="Times New Roman" panose="02020603050405020304" pitchFamily="18" charset="0"/>
                <a:cs typeface="Times New Roman" panose="02020603050405020304" pitchFamily="18" charset="0"/>
              </a:rPr>
              <a:t>1. Data Collection</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inputs collected via a web interface (</a:t>
            </a:r>
            <a:r>
              <a:rPr lang="en-IN" dirty="0" err="1">
                <a:latin typeface="Times New Roman" panose="02020603050405020304" pitchFamily="18" charset="0"/>
                <a:cs typeface="Times New Roman" panose="02020603050405020304" pitchFamily="18" charset="0"/>
              </a:rPr>
              <a:t>Gradio</a:t>
            </a:r>
            <a:r>
              <a:rPr lang="en-IN"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Lifestyle and </a:t>
            </a:r>
            <a:r>
              <a:rPr lang="en-IN" dirty="0" err="1">
                <a:latin typeface="Times New Roman" panose="02020603050405020304" pitchFamily="18" charset="0"/>
                <a:cs typeface="Times New Roman" panose="02020603050405020304" pitchFamily="18" charset="0"/>
              </a:rPr>
              <a:t>behavioral</a:t>
            </a:r>
            <a:r>
              <a:rPr lang="en-IN" dirty="0">
                <a:latin typeface="Times New Roman" panose="02020603050405020304" pitchFamily="18" charset="0"/>
                <a:cs typeface="Times New Roman" panose="02020603050405020304" pitchFamily="18" charset="0"/>
              </a:rPr>
              <a:t> parameters (e.g., sleep, hydration, stress sources)</a:t>
            </a:r>
          </a:p>
          <a:p>
            <a:pPr algn="just">
              <a:buNone/>
            </a:pPr>
            <a:r>
              <a:rPr lang="en-IN" b="1" dirty="0">
                <a:latin typeface="Times New Roman" panose="02020603050405020304" pitchFamily="18" charset="0"/>
                <a:cs typeface="Times New Roman" panose="02020603050405020304" pitchFamily="18" charset="0"/>
              </a:rPr>
              <a:t>2. Data Preprocessing</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Handled missing values using Pandas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Converted categorical data using Label Encoding</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Standardized inputs for model compatibility</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F0B24-BB48-B487-BA8B-88044F10A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24D0E-56EC-B383-B387-216FE4071EF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a:t>
            </a:r>
            <a:r>
              <a:rPr lang="en-US" b="1" dirty="0"/>
              <a:t> used</a:t>
            </a:r>
          </a:p>
        </p:txBody>
      </p:sp>
      <p:sp>
        <p:nvSpPr>
          <p:cNvPr id="3" name="Content Placeholder 2">
            <a:extLst>
              <a:ext uri="{FF2B5EF4-FFF2-40B4-BE49-F238E27FC236}">
                <a16:creationId xmlns:a16="http://schemas.microsoft.com/office/drawing/2014/main" id="{BC500181-259E-CF69-1FC3-F02576A5A69A}"/>
              </a:ext>
            </a:extLst>
          </p:cNvPr>
          <p:cNvSpPr>
            <a:spLocks noGrp="1"/>
          </p:cNvSpPr>
          <p:nvPr>
            <p:ph idx="1"/>
          </p:nvPr>
        </p:nvSpPr>
        <p:spPr/>
        <p:txBody>
          <a:bodyPr>
            <a:normAutofit fontScale="92500"/>
          </a:bodyPr>
          <a:lstStyle/>
          <a:p>
            <a:pPr algn="just">
              <a:buNone/>
            </a:pPr>
            <a:r>
              <a:rPr lang="en-US" b="1" dirty="0">
                <a:latin typeface="Times New Roman" panose="02020603050405020304" pitchFamily="18" charset="0"/>
                <a:cs typeface="Times New Roman" panose="02020603050405020304" pitchFamily="18" charset="0"/>
              </a:rPr>
              <a:t>3. Machine Learning Model Algorithm Used:</a:t>
            </a:r>
            <a:r>
              <a:rPr lang="en-US" dirty="0">
                <a:latin typeface="Times New Roman" panose="02020603050405020304" pitchFamily="18" charset="0"/>
                <a:cs typeface="Times New Roman" panose="02020603050405020304" pitchFamily="18" charset="0"/>
              </a:rPr>
              <a:t> Random Forest Classifier</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Handles both numerical &amp; categorical data</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Reduces overfitting using bagging and random feature selection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Trained with 80/20 train-test data split</a:t>
            </a:r>
          </a:p>
          <a:p>
            <a:pPr algn="just">
              <a:buNone/>
            </a:pPr>
            <a:r>
              <a:rPr lang="en-US" b="1" dirty="0">
                <a:latin typeface="Times New Roman" panose="02020603050405020304" pitchFamily="18" charset="0"/>
                <a:cs typeface="Times New Roman" panose="02020603050405020304" pitchFamily="18" charset="0"/>
              </a:rPr>
              <a:t>4. Web Deployment Tool Used: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Gradio</a:t>
            </a: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Enables real-time, user-friendly interaction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users to input data and receive instant predictions</a:t>
            </a:r>
          </a:p>
          <a:p>
            <a:pPr algn="just">
              <a:buNone/>
            </a:pPr>
            <a:r>
              <a:rPr lang="en-US" b="1" dirty="0">
                <a:latin typeface="Times New Roman" panose="02020603050405020304" pitchFamily="18" charset="0"/>
                <a:cs typeface="Times New Roman" panose="02020603050405020304" pitchFamily="18" charset="0"/>
              </a:rPr>
              <a:t>5. Authentication &amp; Visualization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Password-protected admin panel for secure data access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Visualization of stress trends using bar plots and trend charts</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E1F13A7-6178-94F0-74C8-41E3B9D5A9CC}"/>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90815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19700-C7E5-C9C0-5425-FCF4343C6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A3749-7F74-0C12-C7C7-D8975934649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Results and Outputs(INTERFACE)</a:t>
            </a:r>
          </a:p>
        </p:txBody>
      </p:sp>
      <p:pic>
        <p:nvPicPr>
          <p:cNvPr id="10" name="Content Placeholder 9">
            <a:extLst>
              <a:ext uri="{FF2B5EF4-FFF2-40B4-BE49-F238E27FC236}">
                <a16:creationId xmlns:a16="http://schemas.microsoft.com/office/drawing/2014/main" id="{E0D1D8B1-3AD5-CA0B-2B6C-C3A5C59F1DD2}"/>
              </a:ext>
            </a:extLst>
          </p:cNvPr>
          <p:cNvPicPr>
            <a:picLocks noGrp="1" noChangeAspect="1"/>
          </p:cNvPicPr>
          <p:nvPr>
            <p:ph idx="1"/>
          </p:nvPr>
        </p:nvPicPr>
        <p:blipFill>
          <a:blip r:embed="rId2"/>
          <a:stretch>
            <a:fillRect/>
          </a:stretch>
        </p:blipFill>
        <p:spPr>
          <a:xfrm>
            <a:off x="1325968" y="1825625"/>
            <a:ext cx="9540064" cy="4351338"/>
          </a:xfrm>
        </p:spPr>
      </p:pic>
      <p:sp>
        <p:nvSpPr>
          <p:cNvPr id="4" name="Slide Number Placeholder 3">
            <a:extLst>
              <a:ext uri="{FF2B5EF4-FFF2-40B4-BE49-F238E27FC236}">
                <a16:creationId xmlns:a16="http://schemas.microsoft.com/office/drawing/2014/main" id="{A6CC4FF0-F0C9-C747-DC2C-7F761CFBD88E}"/>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37997421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6160</TotalTime>
  <Words>1106</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Arial Black</vt:lpstr>
      <vt:lpstr>Calibri</vt:lpstr>
      <vt:lpstr>Calibri Light</vt:lpstr>
      <vt:lpstr>Casper</vt:lpstr>
      <vt:lpstr>Times New Roman</vt:lpstr>
      <vt:lpstr>2_Office Theme</vt:lpstr>
      <vt:lpstr>Contents Slide Master</vt:lpstr>
      <vt:lpstr>PowerPoint Presentation</vt:lpstr>
      <vt:lpstr>Outline</vt:lpstr>
      <vt:lpstr>Introduction to Project</vt:lpstr>
      <vt:lpstr>Introduction to Project</vt:lpstr>
      <vt:lpstr>Problem Formulation</vt:lpstr>
      <vt:lpstr>Objectives of the Work</vt:lpstr>
      <vt:lpstr>Methodology used</vt:lpstr>
      <vt:lpstr>Methodology used</vt:lpstr>
      <vt:lpstr>Results and Outputs(INTERFACE)</vt:lpstr>
      <vt:lpstr>Results and Outputs</vt:lpstr>
      <vt:lpstr>Results and Outputs</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21BCS4518_Sehajpreet Kaur</cp:lastModifiedBy>
  <cp:revision>495</cp:revision>
  <dcterms:created xsi:type="dcterms:W3CDTF">2019-01-09T10:33:58Z</dcterms:created>
  <dcterms:modified xsi:type="dcterms:W3CDTF">2025-04-25T16:20:59Z</dcterms:modified>
</cp:coreProperties>
</file>