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62" r:id="rId4"/>
    <p:sldId id="11091551" r:id="rId5"/>
    <p:sldId id="11091553" r:id="rId6"/>
    <p:sldId id="11091545" r:id="rId7"/>
    <p:sldId id="11091547" r:id="rId8"/>
    <p:sldId id="11091549" r:id="rId9"/>
    <p:sldId id="11091548" r:id="rId10"/>
    <p:sldId id="11091546" r:id="rId11"/>
    <p:sldId id="11091542" r:id="rId12"/>
    <p:sldId id="11091543" r:id="rId13"/>
    <p:sldId id="1109147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959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1532" userDrawn="1">
          <p15:clr>
            <a:srgbClr val="A4A3A4"/>
          </p15:clr>
        </p15:guide>
        <p15:guide id="5" pos="4316" userDrawn="1">
          <p15:clr>
            <a:srgbClr val="A4A3A4"/>
          </p15:clr>
        </p15:guide>
        <p15:guide id="6" pos="3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E0E5E9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44" y="96"/>
      </p:cViewPr>
      <p:guideLst>
        <p:guide orient="horz" pos="2047"/>
        <p:guide pos="3959"/>
        <p:guide orient="horz"/>
        <p:guide orient="horz" pos="1532"/>
        <p:guide pos="4316"/>
        <p:guide pos="31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CAE26-AA24-46B3-9C14-5F64CBF644A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D8684-0B15-4DBD-A7D2-C86EF6474C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305C-2694-4E79-9A09-E4665582F565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2CA6-6471-4773-88DE-8B903F50F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6364" t="24580" r="16364" b="814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4563788"/>
            <a:ext cx="12192000" cy="229421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F4DB82-B013-9368-39E9-65184E2AB6D2}"/>
              </a:ext>
            </a:extLst>
          </p:cNvPr>
          <p:cNvSpPr txBox="1"/>
          <p:nvPr/>
        </p:nvSpPr>
        <p:spPr>
          <a:xfrm>
            <a:off x="4086237" y="5273083"/>
            <a:ext cx="4327921" cy="835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fontAlgn="auto">
              <a:lnSpc>
                <a:spcPct val="110000"/>
              </a:lnSpc>
              <a:defRPr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b="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China  Engine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 b="8715"/>
          <a:stretch/>
        </p:blipFill>
        <p:spPr>
          <a:xfrm>
            <a:off x="653829" y="2269826"/>
            <a:ext cx="3533837" cy="2338964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386926" y="1183948"/>
            <a:ext cx="98384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The method for fastening the motors to the beams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4BD75-8D73-4CBE-8AFF-B5922BEFD011}"/>
              </a:ext>
            </a:extLst>
          </p:cNvPr>
          <p:cNvSpPr txBox="1"/>
          <p:nvPr/>
        </p:nvSpPr>
        <p:spPr>
          <a:xfrm>
            <a:off x="5650082" y="2106788"/>
            <a:ext cx="41931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每个电机使用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M2*4</a:t>
            </a:r>
            <a:r>
              <a:rPr lang="zh-CN" altLang="en-US" sz="2400" dirty="0"/>
              <a:t>的螺栓，将电机固定在电机底座上。</a:t>
            </a:r>
            <a:endParaRPr lang="en-US" altLang="zh-CN" sz="2400" dirty="0"/>
          </a:p>
          <a:p>
            <a:r>
              <a:rPr lang="en-US" altLang="zh-CN" sz="2400" dirty="0"/>
              <a:t>Each motor uses 4 M2*4 bolts to secure the motor to the motor base.</a:t>
            </a:r>
          </a:p>
          <a:p>
            <a:endParaRPr lang="en-US" altLang="zh-CN" sz="2400" dirty="0"/>
          </a:p>
          <a:p>
            <a:r>
              <a:rPr lang="zh-CN" altLang="en-US" sz="2400" dirty="0"/>
              <a:t>电机底座连接到机臂管上。</a:t>
            </a:r>
            <a:endParaRPr lang="en-US" altLang="zh-CN" sz="2400" dirty="0"/>
          </a:p>
          <a:p>
            <a:r>
              <a:rPr lang="en-US" altLang="zh-CN" sz="2400" dirty="0"/>
              <a:t>The motor base is connected to the arm tube.</a:t>
            </a:r>
            <a:endParaRPr lang="zh-CN" altLang="en-US" sz="2400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8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1" b="5881"/>
          <a:stretch/>
        </p:blipFill>
        <p:spPr>
          <a:xfrm>
            <a:off x="309880" y="2269826"/>
            <a:ext cx="3533837" cy="2338964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403704" y="1183948"/>
            <a:ext cx="10180736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The method for attaching the propeller guard to the </a:t>
            </a:r>
          </a:p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quadcopter frame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4BD75-8D73-4CBE-8AFF-B5922BEFD011}"/>
              </a:ext>
            </a:extLst>
          </p:cNvPr>
          <p:cNvSpPr txBox="1"/>
          <p:nvPr/>
        </p:nvSpPr>
        <p:spPr>
          <a:xfrm>
            <a:off x="5280966" y="2383624"/>
            <a:ext cx="41931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螺旋桨保护罩通过卡扣的方式安装到机臂上。</a:t>
            </a:r>
            <a:endParaRPr lang="en-US" altLang="zh-CN" sz="2400" dirty="0"/>
          </a:p>
          <a:p>
            <a:r>
              <a:rPr lang="en-US" altLang="zh-CN" dirty="0"/>
              <a:t>The propeller protective cover is installed on the arm by means of a clip.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18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6364" t="24580" r="16364" b="814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4563788"/>
            <a:ext cx="12192000" cy="229421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988683" y="5240616"/>
            <a:ext cx="2438786" cy="771623"/>
          </a:xfrm>
          <a:noFill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4400" spc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演讲结束</a:t>
            </a:r>
            <a:endParaRPr lang="zh-CN" altLang="en-US" sz="4400" spc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文本框 8"/>
          <p:cNvSpPr txBox="1"/>
          <p:nvPr/>
        </p:nvSpPr>
        <p:spPr>
          <a:xfrm>
            <a:off x="6022975" y="395288"/>
            <a:ext cx="5179060" cy="639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di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cap="all" noProof="1">
                <a:solidFill>
                  <a:srgbClr val="132D8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rPr>
              <a:t>BRICS Skills Competition</a:t>
            </a:r>
            <a:r>
              <a:rPr lang="zh-CN" altLang="en-US" b="1" cap="all" noProof="1">
                <a:solidFill>
                  <a:srgbClr val="132D8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rPr>
              <a:t> </a:t>
            </a:r>
          </a:p>
          <a:p>
            <a:pPr algn="di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cap="all" noProof="1">
                <a:solidFill>
                  <a:srgbClr val="132D8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rPr>
              <a:t>(BRICS Future Skills &amp; Tech Challenge)</a:t>
            </a:r>
          </a:p>
        </p:txBody>
      </p:sp>
      <p:pic>
        <p:nvPicPr>
          <p:cNvPr id="4117" name="图片 6" descr="2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50" y="350838"/>
            <a:ext cx="2093913" cy="900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8" name="图片 7" descr="金砖国家工商理事会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98463"/>
            <a:ext cx="577850" cy="804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9" name="图片 8" descr="2024-俄罗斯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388" y="398463"/>
            <a:ext cx="1004887" cy="804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20" name="图片 10" descr="金砖职赛-定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713" y="350838"/>
            <a:ext cx="900112" cy="9001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3433" y="2491844"/>
          <a:ext cx="9030334" cy="36093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80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序号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成员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zh-CN" altLang="en-US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完成任务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en-US" altLang="zh-CN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pc="6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刘威</a:t>
                      </a:r>
                      <a:r>
                        <a:rPr lang="en-US" altLang="zh-CN" sz="1600" b="1" spc="6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Liu Wei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创建电机、电机底座模型</a:t>
                      </a: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等</a:t>
                      </a:r>
                      <a:endParaRPr lang="zh-CN" sz="1600" b="1" spc="6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en-US" altLang="zh-CN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pc="6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李祥</a:t>
                      </a:r>
                      <a:r>
                        <a:rPr lang="en-US" altLang="zh-CN" sz="1600" b="1" spc="6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Li Xiang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创建螺旋桨、</a:t>
                      </a: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螺旋桨保护罩</a:t>
                      </a:r>
                      <a:r>
                        <a:rPr 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模型</a:t>
                      </a: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等</a:t>
                      </a:r>
                      <a:endParaRPr lang="zh-CN" altLang="en-US" sz="1600" b="1" spc="6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赵琰林</a:t>
                      </a:r>
                      <a:r>
                        <a:rPr lang="en-US" alt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Zhao Yanlin</a:t>
                      </a:r>
                      <a:endParaRPr lang="en-US" altLang="zh-CN" sz="1600" b="1" spc="6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创建</a:t>
                      </a:r>
                      <a:r>
                        <a:rPr lang="en-US" alt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FPV</a:t>
                      </a: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支架模型、</a:t>
                      </a:r>
                      <a:r>
                        <a:rPr lang="en-US" alt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FPV</a:t>
                      </a: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摄像头模型等</a:t>
                      </a:r>
                      <a:endParaRPr lang="zh-CN" altLang="en-US" sz="1600" b="1" spc="6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范强</a:t>
                      </a:r>
                      <a:r>
                        <a:rPr lang="en-US" alt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Fan Qiang</a:t>
                      </a:r>
                      <a:endParaRPr lang="en-US" altLang="zh-CN" sz="1600" b="1" spc="6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spc="6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创建发动机、机架模型、无人机装配、技术支持等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</a:pPr>
                      <a:r>
                        <a:rPr lang="en-US" altLang="zh-CN" sz="1600" b="1" spc="12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曹丽</a:t>
                      </a:r>
                      <a:r>
                        <a:rPr lang="en-US" altLang="zh-CN" sz="1600" b="1" spc="6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Cao Li</a:t>
                      </a:r>
                      <a:endParaRPr lang="en-US" altLang="zh-CN" sz="1600" b="1" spc="60" dirty="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 spc="6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技术文档翻译，团队交流沟通等</a:t>
                      </a:r>
                    </a:p>
                  </a:txBody>
                  <a:tcPr marL="88900" marR="88900" marT="47625" marB="4762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50565" y="1699895"/>
            <a:ext cx="599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China Engine Team 任务分工表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9" r="12229"/>
          <a:stretch/>
        </p:blipFill>
        <p:spPr>
          <a:xfrm>
            <a:off x="4162006" y="1998105"/>
            <a:ext cx="2920572" cy="1933058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4305265" y="4438875"/>
            <a:ext cx="25228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Bolt and nut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0718E-FA55-4E93-B625-6C43FD78141F}"/>
              </a:ext>
            </a:extLst>
          </p:cNvPr>
          <p:cNvSpPr txBox="1"/>
          <p:nvPr/>
        </p:nvSpPr>
        <p:spPr>
          <a:xfrm>
            <a:off x="218340" y="1053064"/>
            <a:ext cx="12105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 2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02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5" b="11815"/>
          <a:stretch/>
        </p:blipFill>
        <p:spPr>
          <a:xfrm>
            <a:off x="3061565" y="2140718"/>
            <a:ext cx="2920572" cy="1933058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AC1003-6806-49F9-B2DC-6A4A7C84F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4" b="14534"/>
          <a:stretch/>
        </p:blipFill>
        <p:spPr>
          <a:xfrm>
            <a:off x="6200194" y="2144255"/>
            <a:ext cx="2768478" cy="1832391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C7ADD9-24D4-44B3-8F6D-6AC2CC48374A}"/>
              </a:ext>
            </a:extLst>
          </p:cNvPr>
          <p:cNvSpPr txBox="1"/>
          <p:nvPr/>
        </p:nvSpPr>
        <p:spPr>
          <a:xfrm>
            <a:off x="5657418" y="4606655"/>
            <a:ext cx="8771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FPV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0718E-FA55-4E93-B625-6C43FD78141F}"/>
              </a:ext>
            </a:extLst>
          </p:cNvPr>
          <p:cNvSpPr txBox="1"/>
          <p:nvPr/>
        </p:nvSpPr>
        <p:spPr>
          <a:xfrm>
            <a:off x="218340" y="1053064"/>
            <a:ext cx="12105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 3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8" b="6438"/>
          <a:stretch/>
        </p:blipFill>
        <p:spPr>
          <a:xfrm>
            <a:off x="75081" y="2140718"/>
            <a:ext cx="2920572" cy="1933058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229511" y="4422097"/>
            <a:ext cx="263405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Motor mount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AC1003-6806-49F9-B2DC-6A4A7C84F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7" b="6307"/>
          <a:stretch/>
        </p:blipFill>
        <p:spPr>
          <a:xfrm>
            <a:off x="3213710" y="2144255"/>
            <a:ext cx="2768478" cy="1832391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C88FAA-F5F3-49AB-98E1-C88C4ED2E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b="12157"/>
          <a:stretch/>
        </p:blipFill>
        <p:spPr>
          <a:xfrm>
            <a:off x="6273112" y="2163780"/>
            <a:ext cx="2768479" cy="1832392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197B0F-9FD4-444C-A824-817DAD39A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" b="7220"/>
          <a:stretch/>
        </p:blipFill>
        <p:spPr>
          <a:xfrm>
            <a:off x="9259647" y="2191051"/>
            <a:ext cx="2768479" cy="1832392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C7ADD9-24D4-44B3-8F6D-6AC2CC48374A}"/>
              </a:ext>
            </a:extLst>
          </p:cNvPr>
          <p:cNvSpPr txBox="1"/>
          <p:nvPr/>
        </p:nvSpPr>
        <p:spPr>
          <a:xfrm>
            <a:off x="3213710" y="4422097"/>
            <a:ext cx="30008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Propeller guard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6619C6-BE97-4DF0-9BF0-0B26C05CA414}"/>
              </a:ext>
            </a:extLst>
          </p:cNvPr>
          <p:cNvSpPr txBox="1"/>
          <p:nvPr/>
        </p:nvSpPr>
        <p:spPr>
          <a:xfrm>
            <a:off x="7157681" y="4363374"/>
            <a:ext cx="13244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Motor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39C8BE-E965-4CF8-8E8A-5B072044F87C}"/>
              </a:ext>
            </a:extLst>
          </p:cNvPr>
          <p:cNvSpPr txBox="1"/>
          <p:nvPr/>
        </p:nvSpPr>
        <p:spPr>
          <a:xfrm>
            <a:off x="9917912" y="4347696"/>
            <a:ext cx="18260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Propeller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0718E-FA55-4E93-B625-6C43FD78141F}"/>
              </a:ext>
            </a:extLst>
          </p:cNvPr>
          <p:cNvSpPr txBox="1"/>
          <p:nvPr/>
        </p:nvSpPr>
        <p:spPr>
          <a:xfrm>
            <a:off x="218340" y="1053064"/>
            <a:ext cx="12105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 4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3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1126179" y="899248"/>
            <a:ext cx="844814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https://github.com/BRICSCN/ChinaEngine.git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05109-EEDF-4E4A-9C2E-0E07B3636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5177" b="8921"/>
          <a:stretch/>
        </p:blipFill>
        <p:spPr>
          <a:xfrm>
            <a:off x="1333851" y="2047861"/>
            <a:ext cx="9169166" cy="47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8" b="6438"/>
          <a:stretch/>
        </p:blipFill>
        <p:spPr>
          <a:xfrm>
            <a:off x="1618657" y="2140718"/>
            <a:ext cx="2920572" cy="1933058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3090114" y="4497598"/>
            <a:ext cx="4058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AC1003-6806-49F9-B2DC-6A4A7C84F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577"/>
          <a:stretch/>
        </p:blipFill>
        <p:spPr>
          <a:xfrm>
            <a:off x="4757286" y="2144255"/>
            <a:ext cx="2768478" cy="1832391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C88FAA-F5F3-49AB-98E1-C88C4ED2ED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" r="1179"/>
          <a:stretch/>
        </p:blipFill>
        <p:spPr>
          <a:xfrm>
            <a:off x="7816688" y="2163780"/>
            <a:ext cx="2768479" cy="1832392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C7ADD9-24D4-44B3-8F6D-6AC2CC48374A}"/>
              </a:ext>
            </a:extLst>
          </p:cNvPr>
          <p:cNvSpPr txBox="1"/>
          <p:nvPr/>
        </p:nvSpPr>
        <p:spPr>
          <a:xfrm>
            <a:off x="495108" y="1128565"/>
            <a:ext cx="86251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mounting of motors from different angles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6619C6-BE97-4DF0-9BF0-0B26C05CA414}"/>
              </a:ext>
            </a:extLst>
          </p:cNvPr>
          <p:cNvSpPr txBox="1"/>
          <p:nvPr/>
        </p:nvSpPr>
        <p:spPr>
          <a:xfrm>
            <a:off x="9296875" y="4405319"/>
            <a:ext cx="4058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862784-C31C-4532-8F6C-EC610E8672F1}"/>
              </a:ext>
            </a:extLst>
          </p:cNvPr>
          <p:cNvSpPr txBox="1"/>
          <p:nvPr/>
        </p:nvSpPr>
        <p:spPr>
          <a:xfrm>
            <a:off x="6141525" y="4497598"/>
            <a:ext cx="4058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2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7" b="6307"/>
          <a:stretch/>
        </p:blipFill>
        <p:spPr>
          <a:xfrm>
            <a:off x="1618657" y="2140718"/>
            <a:ext cx="2920572" cy="1933058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3090114" y="4497598"/>
            <a:ext cx="4058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AC1003-6806-49F9-B2DC-6A4A7C84F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" r="6591"/>
          <a:stretch/>
        </p:blipFill>
        <p:spPr>
          <a:xfrm>
            <a:off x="4757286" y="2144255"/>
            <a:ext cx="2768478" cy="1832391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C88FAA-F5F3-49AB-98E1-C88C4ED2E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 b="2437"/>
          <a:stretch/>
        </p:blipFill>
        <p:spPr>
          <a:xfrm>
            <a:off x="7816688" y="2163780"/>
            <a:ext cx="2768479" cy="1832392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C7ADD9-24D4-44B3-8F6D-6AC2CC48374A}"/>
              </a:ext>
            </a:extLst>
          </p:cNvPr>
          <p:cNvSpPr txBox="1"/>
          <p:nvPr/>
        </p:nvSpPr>
        <p:spPr>
          <a:xfrm>
            <a:off x="495108" y="1128565"/>
            <a:ext cx="84861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propeller protection from different angles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6619C6-BE97-4DF0-9BF0-0B26C05CA414}"/>
              </a:ext>
            </a:extLst>
          </p:cNvPr>
          <p:cNvSpPr txBox="1"/>
          <p:nvPr/>
        </p:nvSpPr>
        <p:spPr>
          <a:xfrm>
            <a:off x="9296875" y="4405319"/>
            <a:ext cx="4058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862784-C31C-4532-8F6C-EC610E8672F1}"/>
              </a:ext>
            </a:extLst>
          </p:cNvPr>
          <p:cNvSpPr txBox="1"/>
          <p:nvPr/>
        </p:nvSpPr>
        <p:spPr>
          <a:xfrm>
            <a:off x="6141525" y="4497598"/>
            <a:ext cx="4058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0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8" b="6438"/>
          <a:stretch/>
        </p:blipFill>
        <p:spPr>
          <a:xfrm>
            <a:off x="309880" y="2269826"/>
            <a:ext cx="3533837" cy="2338964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  <p:sp>
        <p:nvSpPr>
          <p:cNvPr id="79" name="文本框 78"/>
          <p:cNvSpPr txBox="1"/>
          <p:nvPr/>
        </p:nvSpPr>
        <p:spPr>
          <a:xfrm>
            <a:off x="386926" y="1183948"/>
            <a:ext cx="625530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The materials of motor mounts</a:t>
            </a:r>
          </a:p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propeller guards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剪去单角 43"/>
          <p:cNvSpPr/>
          <p:nvPr/>
        </p:nvSpPr>
        <p:spPr>
          <a:xfrm flipH="1">
            <a:off x="4604507" y="282086"/>
            <a:ext cx="1491493" cy="440432"/>
          </a:xfrm>
          <a:prstGeom prst="snip1Rect">
            <a:avLst/>
          </a:prstGeom>
          <a:gradFill flip="none" rotWithShape="1">
            <a:gsLst>
              <a:gs pos="0">
                <a:srgbClr val="7F7F7F"/>
              </a:gs>
              <a:gs pos="100000">
                <a:srgbClr val="7F7F7F">
                  <a:alpha val="0"/>
                </a:srgbClr>
              </a:gs>
            </a:gsLst>
            <a:lin ang="10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+mn-cs"/>
            </a:endParaRPr>
          </a:p>
        </p:txBody>
      </p:sp>
      <p:sp>
        <p:nvSpPr>
          <p:cNvPr id="82" name="文本框 44"/>
          <p:cNvSpPr txBox="1"/>
          <p:nvPr/>
        </p:nvSpPr>
        <p:spPr>
          <a:xfrm>
            <a:off x="444197" y="335411"/>
            <a:ext cx="110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团队介绍 </a:t>
            </a:r>
          </a:p>
        </p:txBody>
      </p:sp>
      <p:sp>
        <p:nvSpPr>
          <p:cNvPr id="83" name="文本框 45"/>
          <p:cNvSpPr txBox="1"/>
          <p:nvPr/>
        </p:nvSpPr>
        <p:spPr>
          <a:xfrm>
            <a:off x="1985792" y="335411"/>
            <a:ext cx="2290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0" ker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解决方案解决的问题 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715961" y="335411"/>
            <a:ext cx="113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/>
              <a:t>解决方案 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85226" y="335411"/>
            <a:ext cx="159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>
                    <a:alpha val="7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b="0" kern="0" dirty="0">
                <a:solidFill>
                  <a:schemeClr val="bg1">
                    <a:lumMod val="65000"/>
                  </a:schemeClr>
                </a:solidFill>
              </a:rPr>
              <a:t>优势、创新点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4BD75-8D73-4CBE-8AFF-B5922BEFD011}"/>
              </a:ext>
            </a:extLst>
          </p:cNvPr>
          <p:cNvSpPr txBox="1"/>
          <p:nvPr/>
        </p:nvSpPr>
        <p:spPr>
          <a:xfrm>
            <a:off x="7879931" y="1813173"/>
            <a:ext cx="419314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材料均选用</a:t>
            </a:r>
            <a:r>
              <a:rPr lang="zh-CN" altLang="en-US" sz="2400" b="1" dirty="0">
                <a:solidFill>
                  <a:srgbClr val="FF0000"/>
                </a:solidFill>
              </a:rPr>
              <a:t>聚碳酸酯</a:t>
            </a:r>
            <a:r>
              <a:rPr lang="zh-CN" altLang="en-US" sz="2400" dirty="0"/>
              <a:t>来制作</a:t>
            </a:r>
          </a:p>
          <a:p>
            <a:endParaRPr lang="en-US" altLang="zh-CN" dirty="0"/>
          </a:p>
          <a:p>
            <a:r>
              <a:rPr lang="en-US" altLang="zh-CN" b="1" dirty="0"/>
              <a:t>·</a:t>
            </a:r>
            <a:r>
              <a:rPr lang="en-US" altLang="zh-CN" dirty="0"/>
              <a:t> </a:t>
            </a:r>
            <a:r>
              <a:rPr lang="zh-CN" altLang="en-US" dirty="0"/>
              <a:t>聚碳酸酯具有高强度和弹性系数，高冲击强度，广泛的使用温度范围。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·</a:t>
            </a:r>
            <a:r>
              <a:rPr lang="zh-CN" altLang="en-US" dirty="0"/>
              <a:t>成形收缩率低，尺寸稳定性好。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·</a:t>
            </a:r>
            <a:r>
              <a:rPr lang="zh-CN" altLang="en-US" dirty="0"/>
              <a:t>耐疲劳性好，耐候性好。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·</a:t>
            </a:r>
            <a:r>
              <a:rPr lang="zh-CN" altLang="en-US" dirty="0"/>
              <a:t>电气特性优。</a:t>
            </a:r>
          </a:p>
          <a:p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AC1003-6806-49F9-B2DC-6A4A7C84F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7" b="6307"/>
          <a:stretch/>
        </p:blipFill>
        <p:spPr>
          <a:xfrm>
            <a:off x="4094905" y="2269826"/>
            <a:ext cx="3533837" cy="2338964"/>
          </a:xfrm>
          <a:custGeom>
            <a:avLst/>
            <a:gdLst>
              <a:gd name="connsiteX0" fmla="*/ 145031 w 3537901"/>
              <a:gd name="connsiteY0" fmla="*/ 0 h 2338964"/>
              <a:gd name="connsiteX1" fmla="*/ 3389377 w 3537901"/>
              <a:gd name="connsiteY1" fmla="*/ 0 h 2338964"/>
              <a:gd name="connsiteX2" fmla="*/ 3537901 w 3537901"/>
              <a:gd name="connsiteY2" fmla="*/ 148524 h 2338964"/>
              <a:gd name="connsiteX3" fmla="*/ 3537901 w 3537901"/>
              <a:gd name="connsiteY3" fmla="*/ 2190440 h 2338964"/>
              <a:gd name="connsiteX4" fmla="*/ 3389377 w 3537901"/>
              <a:gd name="connsiteY4" fmla="*/ 2338964 h 2338964"/>
              <a:gd name="connsiteX5" fmla="*/ 145031 w 3537901"/>
              <a:gd name="connsiteY5" fmla="*/ 2338964 h 2338964"/>
              <a:gd name="connsiteX6" fmla="*/ 8179 w 3537901"/>
              <a:gd name="connsiteY6" fmla="*/ 2248253 h 2338964"/>
              <a:gd name="connsiteX7" fmla="*/ 0 w 3537901"/>
              <a:gd name="connsiteY7" fmla="*/ 2207742 h 2338964"/>
              <a:gd name="connsiteX8" fmla="*/ 0 w 3537901"/>
              <a:gd name="connsiteY8" fmla="*/ 131222 h 2338964"/>
              <a:gd name="connsiteX9" fmla="*/ 8179 w 3537901"/>
              <a:gd name="connsiteY9" fmla="*/ 90712 h 2338964"/>
              <a:gd name="connsiteX10" fmla="*/ 145031 w 3537901"/>
              <a:gd name="connsiteY10" fmla="*/ 0 h 23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7901" h="2338964">
                <a:moveTo>
                  <a:pt x="145031" y="0"/>
                </a:moveTo>
                <a:lnTo>
                  <a:pt x="3389377" y="0"/>
                </a:lnTo>
                <a:cubicBezTo>
                  <a:pt x="3471405" y="0"/>
                  <a:pt x="3537901" y="66496"/>
                  <a:pt x="3537901" y="148524"/>
                </a:cubicBezTo>
                <a:lnTo>
                  <a:pt x="3537901" y="2190440"/>
                </a:lnTo>
                <a:cubicBezTo>
                  <a:pt x="3537901" y="2272468"/>
                  <a:pt x="3471405" y="2338964"/>
                  <a:pt x="3389377" y="2338964"/>
                </a:cubicBezTo>
                <a:lnTo>
                  <a:pt x="145031" y="2338964"/>
                </a:lnTo>
                <a:cubicBezTo>
                  <a:pt x="83510" y="2338964"/>
                  <a:pt x="30726" y="2301560"/>
                  <a:pt x="8179" y="2248253"/>
                </a:cubicBezTo>
                <a:lnTo>
                  <a:pt x="0" y="2207742"/>
                </a:lnTo>
                <a:lnTo>
                  <a:pt x="0" y="131222"/>
                </a:lnTo>
                <a:lnTo>
                  <a:pt x="8179" y="90712"/>
                </a:lnTo>
                <a:cubicBezTo>
                  <a:pt x="30726" y="37404"/>
                  <a:pt x="83510" y="0"/>
                  <a:pt x="145031" y="0"/>
                </a:cubicBezTo>
                <a:close/>
              </a:path>
            </a:pathLst>
          </a:custGeom>
          <a:effectLst>
            <a:reflection blurRad="152400" stA="30000" endPos="44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1796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ExYjhmNmU1NTVmOWIwMjk5MGI3ZmM5MDJlNThiYzgifQ=="/>
  <p:tag name="KSO_WPP_MARK_KEY" val="9ffc51c8-40ae-4519-9bae-e45a608120f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29fb2c-d0e8-483a-a9a6-4b2f137bc974}"/>
  <p:tag name="KSO_WM_UNIT_VALUE" val="1018*2506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806_1*β*1"/>
  <p:tag name="KSO_WM_TEMPLATE_CATEGORY" val="mixed"/>
  <p:tag name="KSO_WM_TEMPLATE_INDEX" val="2020380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mz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500"/>
      </a:accent1>
      <a:accent2>
        <a:srgbClr val="FFE500"/>
      </a:accent2>
      <a:accent3>
        <a:srgbClr val="31B674"/>
      </a:accent3>
      <a:accent4>
        <a:srgbClr val="2B49AD"/>
      </a:accent4>
      <a:accent5>
        <a:srgbClr val="6801FF"/>
      </a:accent5>
      <a:accent6>
        <a:srgbClr val="FF0101"/>
      </a:accent6>
      <a:hlink>
        <a:srgbClr val="0563C1"/>
      </a:hlink>
      <a:folHlink>
        <a:srgbClr val="954F72"/>
      </a:folHlink>
    </a:clrScheme>
    <a:fontScheme name="思源黑+Helv">
      <a:majorFont>
        <a:latin typeface="Helvetica85-Heavy"/>
        <a:ea typeface="思源黑体 CN Bold"/>
        <a:cs typeface=""/>
      </a:majorFont>
      <a:minorFont>
        <a:latin typeface="Helvetica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416</Words>
  <Application>Microsoft Office PowerPoint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Helvetica85-Heavy</vt:lpstr>
      <vt:lpstr>等线</vt:lpstr>
      <vt:lpstr>思源黑体 CN Medium</vt:lpstr>
      <vt:lpstr>微软雅黑</vt:lpstr>
      <vt:lpstr>字魂35号-经典雅黑</vt:lpstr>
      <vt:lpstr>Arial</vt:lpstr>
      <vt:lpstr>Arial Black</vt:lpstr>
      <vt:lpstr>Helvetica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演讲结束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赛项路演 Event roadshow</dc:title>
  <dc:creator>CHAOXING</dc:creator>
  <cp:lastModifiedBy>祥 李</cp:lastModifiedBy>
  <cp:revision>268</cp:revision>
  <dcterms:created xsi:type="dcterms:W3CDTF">2019-06-19T02:08:00Z</dcterms:created>
  <dcterms:modified xsi:type="dcterms:W3CDTF">2024-08-09T07:42:49Z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D0D3B2FEB81C428FBB798309CAF43E0B_11</vt:lpwstr>
  </property>
</Properties>
</file>