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1"/>
  </p:sldMasterIdLst>
  <p:notesMasterIdLst>
    <p:notesMasterId r:id="rId17"/>
  </p:notesMasterIdLst>
  <p:sldIdLst>
    <p:sldId id="258" r:id="rId2"/>
    <p:sldId id="257" r:id="rId3"/>
    <p:sldId id="265" r:id="rId4"/>
    <p:sldId id="259" r:id="rId5"/>
    <p:sldId id="269" r:id="rId6"/>
    <p:sldId id="260" r:id="rId7"/>
    <p:sldId id="266" r:id="rId8"/>
    <p:sldId id="268" r:id="rId9"/>
    <p:sldId id="267" r:id="rId10"/>
    <p:sldId id="270" r:id="rId11"/>
    <p:sldId id="261" r:id="rId12"/>
    <p:sldId id="262" r:id="rId13"/>
    <p:sldId id="264" r:id="rId14"/>
    <p:sldId id="26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p:cViewPr varScale="1">
        <p:scale>
          <a:sx n="111" d="100"/>
          <a:sy n="111" d="100"/>
        </p:scale>
        <p:origin x="6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D7D8A-56D6-CC47-83B1-D97BFA255A13}"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957EB-7771-3744-826E-3096EDCBABC8}" type="slidenum">
              <a:rPr lang="en-US" smtClean="0"/>
              <a:t>‹#›</a:t>
            </a:fld>
            <a:endParaRPr lang="en-US"/>
          </a:p>
        </p:txBody>
      </p:sp>
    </p:spTree>
    <p:extLst>
      <p:ext uri="{BB962C8B-B14F-4D97-AF65-F5344CB8AC3E}">
        <p14:creationId xmlns:p14="http://schemas.microsoft.com/office/powerpoint/2010/main" val="20330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854B9B5-CBDF-44A2-AD7D-128AD591E997}" type="slidenum">
              <a:rPr lang="zh-CN" altLang="en-US" smtClean="0"/>
              <a:t>1</a:t>
            </a:fld>
            <a:endParaRPr lang="zh-CN" altLang="en-US"/>
          </a:p>
        </p:txBody>
      </p:sp>
    </p:spTree>
    <p:extLst>
      <p:ext uri="{BB962C8B-B14F-4D97-AF65-F5344CB8AC3E}">
        <p14:creationId xmlns:p14="http://schemas.microsoft.com/office/powerpoint/2010/main" val="39336869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D24C1133-8E3C-C34C-98A8-F84B6F4398B9}"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834D58D-3F17-944B-B80A-8178A8C0F9B7}" type="slidenum">
              <a:rPr lang="en-US" smtClean="0"/>
              <a:t>‹#›</a:t>
            </a:fld>
            <a:endParaRPr lang="en-US"/>
          </a:p>
        </p:txBody>
      </p:sp>
    </p:spTree>
    <p:extLst>
      <p:ext uri="{BB962C8B-B14F-4D97-AF65-F5344CB8AC3E}">
        <p14:creationId xmlns:p14="http://schemas.microsoft.com/office/powerpoint/2010/main" val="359084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1133-8E3C-C34C-98A8-F84B6F4398B9}"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57012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1133-8E3C-C34C-98A8-F84B6F4398B9}"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41825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4C1133-8E3C-C34C-98A8-F84B6F4398B9}"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40129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24C1133-8E3C-C34C-98A8-F84B6F4398B9}" type="datetimeFigureOut">
              <a:rPr lang="en-US" smtClean="0"/>
              <a:t>12/5/23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834D58D-3F17-944B-B80A-8178A8C0F9B7}" type="slidenum">
              <a:rPr lang="en-US" smtClean="0"/>
              <a:t>‹#›</a:t>
            </a:fld>
            <a:endParaRPr lang="en-US"/>
          </a:p>
        </p:txBody>
      </p:sp>
    </p:spTree>
    <p:extLst>
      <p:ext uri="{BB962C8B-B14F-4D97-AF65-F5344CB8AC3E}">
        <p14:creationId xmlns:p14="http://schemas.microsoft.com/office/powerpoint/2010/main" val="136728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4C1133-8E3C-C34C-98A8-F84B6F4398B9}"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148629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4C1133-8E3C-C34C-98A8-F84B6F4398B9}"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4D58D-3F17-944B-B80A-8178A8C0F9B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802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4C1133-8E3C-C34C-98A8-F84B6F4398B9}"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4D58D-3F17-944B-B80A-8178A8C0F9B7}"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5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C1133-8E3C-C34C-98A8-F84B6F4398B9}"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276068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4C1133-8E3C-C34C-98A8-F84B6F4398B9}"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36988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4C1133-8E3C-C34C-98A8-F84B6F4398B9}" type="datetimeFigureOut">
              <a:rPr lang="en-US" smtClean="0"/>
              <a:t>12/5/23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834D58D-3F17-944B-B80A-8178A8C0F9B7}" type="slidenum">
              <a:rPr lang="en-US" smtClean="0"/>
              <a:t>‹#›</a:t>
            </a:fld>
            <a:endParaRPr lang="en-US"/>
          </a:p>
        </p:txBody>
      </p:sp>
    </p:spTree>
    <p:extLst>
      <p:ext uri="{BB962C8B-B14F-4D97-AF65-F5344CB8AC3E}">
        <p14:creationId xmlns:p14="http://schemas.microsoft.com/office/powerpoint/2010/main" val="55630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4C1133-8E3C-C34C-98A8-F84B6F4398B9}" type="datetimeFigureOut">
              <a:rPr lang="en-US" smtClean="0"/>
              <a:t>12/5/23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834D58D-3F17-944B-B80A-8178A8C0F9B7}" type="slidenum">
              <a:rPr lang="en-US" smtClean="0"/>
              <a:t>‹#›</a:t>
            </a:fld>
            <a:endParaRPr lang="en-US"/>
          </a:p>
        </p:txBody>
      </p:sp>
    </p:spTree>
    <p:extLst>
      <p:ext uri="{BB962C8B-B14F-4D97-AF65-F5344CB8AC3E}">
        <p14:creationId xmlns:p14="http://schemas.microsoft.com/office/powerpoint/2010/main" val="26260099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5E7C318-926F-4966-A7C4-691DAAE7BEF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16200000" flipH="1">
            <a:off x="2912212" y="-2667000"/>
            <a:ext cx="6858000" cy="12192000"/>
          </a:xfrm>
          <a:prstGeom prst="rect">
            <a:avLst/>
          </a:prstGeom>
        </p:spPr>
      </p:pic>
      <p:grpSp>
        <p:nvGrpSpPr>
          <p:cNvPr id="9" name="组合 8">
            <a:extLst>
              <a:ext uri="{FF2B5EF4-FFF2-40B4-BE49-F238E27FC236}">
                <a16:creationId xmlns:a16="http://schemas.microsoft.com/office/drawing/2014/main" id="{E276C810-E341-4CBF-80A3-D99103ECEC97}"/>
              </a:ext>
            </a:extLst>
          </p:cNvPr>
          <p:cNvGrpSpPr/>
          <p:nvPr/>
        </p:nvGrpSpPr>
        <p:grpSpPr>
          <a:xfrm>
            <a:off x="1" y="-47624"/>
            <a:ext cx="12191999" cy="976077"/>
            <a:chOff x="1" y="-47624"/>
            <a:chExt cx="12191999" cy="976077"/>
          </a:xfrm>
        </p:grpSpPr>
        <p:pic>
          <p:nvPicPr>
            <p:cNvPr id="7" name="图片 6">
              <a:extLst>
                <a:ext uri="{FF2B5EF4-FFF2-40B4-BE49-F238E27FC236}">
                  <a16:creationId xmlns:a16="http://schemas.microsoft.com/office/drawing/2014/main" id="{29411A94-44E1-4A77-86E9-6E6C90B73A3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 y="-47624"/>
              <a:ext cx="6545942" cy="966552"/>
            </a:xfrm>
            <a:prstGeom prst="rect">
              <a:avLst/>
            </a:prstGeom>
          </p:spPr>
        </p:pic>
        <p:pic>
          <p:nvPicPr>
            <p:cNvPr id="8" name="图片 7">
              <a:extLst>
                <a:ext uri="{FF2B5EF4-FFF2-40B4-BE49-F238E27FC236}">
                  <a16:creationId xmlns:a16="http://schemas.microsoft.com/office/drawing/2014/main" id="{F4EA207F-CC73-4C21-B43B-8856D834AA4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45943" y="-38099"/>
              <a:ext cx="5646057" cy="966552"/>
            </a:xfrm>
            <a:prstGeom prst="rect">
              <a:avLst/>
            </a:prstGeom>
          </p:spPr>
        </p:pic>
      </p:grpSp>
      <p:grpSp>
        <p:nvGrpSpPr>
          <p:cNvPr id="10" name="组合 9">
            <a:extLst>
              <a:ext uri="{FF2B5EF4-FFF2-40B4-BE49-F238E27FC236}">
                <a16:creationId xmlns:a16="http://schemas.microsoft.com/office/drawing/2014/main" id="{985BF86A-5FF4-4253-8629-0423BDC5BBA2}"/>
              </a:ext>
            </a:extLst>
          </p:cNvPr>
          <p:cNvGrpSpPr/>
          <p:nvPr/>
        </p:nvGrpSpPr>
        <p:grpSpPr>
          <a:xfrm>
            <a:off x="1" y="6223001"/>
            <a:ext cx="12191999" cy="966552"/>
            <a:chOff x="1" y="-38099"/>
            <a:chExt cx="12191999" cy="966552"/>
          </a:xfrm>
        </p:grpSpPr>
        <p:pic>
          <p:nvPicPr>
            <p:cNvPr id="11" name="图片 10">
              <a:extLst>
                <a:ext uri="{FF2B5EF4-FFF2-40B4-BE49-F238E27FC236}">
                  <a16:creationId xmlns:a16="http://schemas.microsoft.com/office/drawing/2014/main" id="{0B96BCC5-1478-4C7C-9418-D96A48A2699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 y="-38099"/>
              <a:ext cx="6545942" cy="966552"/>
            </a:xfrm>
            <a:prstGeom prst="rect">
              <a:avLst/>
            </a:prstGeom>
          </p:spPr>
        </p:pic>
        <p:pic>
          <p:nvPicPr>
            <p:cNvPr id="12" name="图片 11">
              <a:extLst>
                <a:ext uri="{FF2B5EF4-FFF2-40B4-BE49-F238E27FC236}">
                  <a16:creationId xmlns:a16="http://schemas.microsoft.com/office/drawing/2014/main" id="{7407642D-71FA-4E6A-AF00-5A92D0AF126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45943" y="-38099"/>
              <a:ext cx="5646057" cy="966552"/>
            </a:xfrm>
            <a:prstGeom prst="rect">
              <a:avLst/>
            </a:prstGeom>
          </p:spPr>
        </p:pic>
      </p:grpSp>
      <p:pic>
        <p:nvPicPr>
          <p:cNvPr id="14" name="图片 13">
            <a:extLst>
              <a:ext uri="{FF2B5EF4-FFF2-40B4-BE49-F238E27FC236}">
                <a16:creationId xmlns:a16="http://schemas.microsoft.com/office/drawing/2014/main" id="{D0779D9A-276A-46D7-86A4-044705B0F994}"/>
              </a:ext>
            </a:extLst>
          </p:cNvPr>
          <p:cNvPicPr>
            <a:picLocks noChangeAspect="1"/>
          </p:cNvPicPr>
          <p:nvPr/>
        </p:nvPicPr>
        <p:blipFill>
          <a:blip r:embed="rId6">
            <a:extLst>
              <a:ext uri="{28A0092B-C50C-407E-A947-70E740481C1C}">
                <a14:useLocalDpi xmlns:a14="http://schemas.microsoft.com/office/drawing/2010/main"/>
              </a:ext>
            </a:extLst>
          </a:blip>
          <a:srcRect r="-525"/>
          <a:stretch>
            <a:fillRect/>
          </a:stretch>
        </p:blipFill>
        <p:spPr>
          <a:xfrm>
            <a:off x="0" y="893037"/>
            <a:ext cx="5850790" cy="5365381"/>
          </a:xfrm>
          <a:prstGeom prst="rect">
            <a:avLst/>
          </a:prstGeom>
        </p:spPr>
      </p:pic>
      <p:sp>
        <p:nvSpPr>
          <p:cNvPr id="15" name="文本框 14">
            <a:extLst>
              <a:ext uri="{FF2B5EF4-FFF2-40B4-BE49-F238E27FC236}">
                <a16:creationId xmlns:a16="http://schemas.microsoft.com/office/drawing/2014/main" id="{37203759-7279-4C71-910C-5E330B65DDC3}"/>
              </a:ext>
            </a:extLst>
          </p:cNvPr>
          <p:cNvSpPr txBox="1"/>
          <p:nvPr/>
        </p:nvSpPr>
        <p:spPr>
          <a:xfrm>
            <a:off x="5400848" y="2767085"/>
            <a:ext cx="6545941" cy="640080"/>
          </a:xfrm>
          <a:prstGeom prst="rect">
            <a:avLst/>
          </a:prstGeom>
          <a:noFill/>
        </p:spPr>
        <p:txBody>
          <a:bodyPr wrap="square" rtlCol="0">
            <a:normAutofit fontScale="77500" lnSpcReduction="20000"/>
          </a:bodyPr>
          <a:lstStyle/>
          <a:p>
            <a:pPr defTabSz="914103"/>
            <a:r>
              <a:rPr lang="en-US" altLang="zh-CN" sz="5400" b="1">
                <a:solidFill>
                  <a:schemeClr val="bg1"/>
                </a:solidFill>
                <a:effectLst>
                  <a:outerShdw blurRad="38100" dist="38100" dir="2700000" algn="tl">
                    <a:srgbClr val="000000">
                      <a:alpha val="43137"/>
                    </a:srgbClr>
                  </a:outerShdw>
                </a:effectLst>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Bicycle Safety</a:t>
            </a:r>
            <a:endParaRPr lang="zh-CN" altLang="en-US" sz="5400" b="1">
              <a:solidFill>
                <a:schemeClr val="bg1"/>
              </a:solidFill>
              <a:effectLst>
                <a:outerShdw blurRad="38100" dist="38100" dir="2700000" algn="tl">
                  <a:srgbClr val="000000">
                    <a:alpha val="43137"/>
                  </a:srgbClr>
                </a:outerShdw>
              </a:effectLst>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pSp>
        <p:nvGrpSpPr>
          <p:cNvPr id="16" name="组合 109">
            <a:extLst>
              <a:ext uri="{FF2B5EF4-FFF2-40B4-BE49-F238E27FC236}">
                <a16:creationId xmlns:a16="http://schemas.microsoft.com/office/drawing/2014/main" id="{09F370C0-E093-4FA2-91F4-EFBEB7E58A56}"/>
              </a:ext>
            </a:extLst>
          </p:cNvPr>
          <p:cNvGrpSpPr/>
          <p:nvPr/>
        </p:nvGrpSpPr>
        <p:grpSpPr>
          <a:xfrm>
            <a:off x="5524909" y="2407065"/>
            <a:ext cx="1871630" cy="274320"/>
            <a:chOff x="4691052" y="3432925"/>
            <a:chExt cx="1871965" cy="274384"/>
          </a:xfrm>
          <a:solidFill>
            <a:srgbClr val="FCCA13"/>
          </a:solidFill>
        </p:grpSpPr>
        <p:sp>
          <p:nvSpPr>
            <p:cNvPr id="17" name="圆角矩形 34">
              <a:extLst>
                <a:ext uri="{FF2B5EF4-FFF2-40B4-BE49-F238E27FC236}">
                  <a16:creationId xmlns:a16="http://schemas.microsoft.com/office/drawing/2014/main" id="{0FB31856-25CD-42FE-98AC-9EFE0A07921F}"/>
                </a:ext>
              </a:extLst>
            </p:cNvPr>
            <p:cNvSpPr/>
            <p:nvPr/>
          </p:nvSpPr>
          <p:spPr>
            <a:xfrm>
              <a:off x="4691052" y="3433980"/>
              <a:ext cx="1871965" cy="2733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33">
                <a:solidFill>
                  <a:schemeClr val="bg1"/>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18" name="TextBox 35">
              <a:extLst>
                <a:ext uri="{FF2B5EF4-FFF2-40B4-BE49-F238E27FC236}">
                  <a16:creationId xmlns:a16="http://schemas.microsoft.com/office/drawing/2014/main" id="{734B396E-3288-47AF-940C-500EFE8A312C}"/>
                </a:ext>
              </a:extLst>
            </p:cNvPr>
            <p:cNvSpPr txBox="1"/>
            <p:nvPr/>
          </p:nvSpPr>
          <p:spPr>
            <a:xfrm>
              <a:off x="4769058" y="3432925"/>
              <a:ext cx="1715953" cy="274384"/>
            </a:xfrm>
            <a:prstGeom prst="rect">
              <a:avLst/>
            </a:prstGeom>
            <a:noFill/>
          </p:spPr>
          <p:txBody>
            <a:bodyPr wrap="square" rtlCol="0">
              <a:normAutofit/>
            </a:bodyPr>
            <a:lstStyle/>
            <a:p>
              <a:pPr algn="ctr"/>
              <a:r>
                <a:rPr lang="en-US" altLang="en-US" sz="1200">
                  <a:solidFill>
                    <a:srgbClr val="010101"/>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Team 6</a:t>
              </a:r>
            </a:p>
          </p:txBody>
        </p:sp>
      </p:grpSp>
      <p:sp>
        <p:nvSpPr>
          <p:cNvPr id="19" name="TextBox 40">
            <a:extLst>
              <a:ext uri="{FF2B5EF4-FFF2-40B4-BE49-F238E27FC236}">
                <a16:creationId xmlns:a16="http://schemas.microsoft.com/office/drawing/2014/main" id="{3F65B043-C240-4015-A9FC-E6D5E129A636}"/>
              </a:ext>
            </a:extLst>
          </p:cNvPr>
          <p:cNvSpPr txBox="1">
            <a:spLocks noChangeArrowheads="1"/>
          </p:cNvSpPr>
          <p:nvPr/>
        </p:nvSpPr>
        <p:spPr bwMode="auto">
          <a:xfrm>
            <a:off x="5524909" y="3428999"/>
            <a:ext cx="5813251" cy="352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22" tIns="46462" rIns="92922" bIns="46462">
            <a:noAutofit/>
          </a:bodyPr>
          <a:lstStyle>
            <a:lvl1pPr>
              <a:buFont typeface="Arial" panose="020B0604020202020204" pitchFamily="34" charset="0"/>
              <a:defRPr i="1">
                <a:solidFill>
                  <a:schemeClr val="tx1"/>
                </a:solidFill>
                <a:latin typeface="Arial" panose="020B0604020202020204" pitchFamily="34" charset="0"/>
                <a:ea typeface="华文细黑" pitchFamily="2" charset="-122"/>
              </a:defRPr>
            </a:lvl1pPr>
            <a:lvl2pPr marL="742950" indent="-285750">
              <a:buFont typeface="Arial" panose="020B0604020202020204" pitchFamily="34" charset="0"/>
              <a:defRPr i="1">
                <a:solidFill>
                  <a:schemeClr val="tx1"/>
                </a:solidFill>
                <a:latin typeface="Arial" panose="020B0604020202020204" pitchFamily="34" charset="0"/>
                <a:ea typeface="华文细黑" pitchFamily="2" charset="-122"/>
              </a:defRPr>
            </a:lvl2pPr>
            <a:lvl3pPr marL="1143000" indent="-228600">
              <a:buFont typeface="Arial" panose="020B0604020202020204" pitchFamily="34" charset="0"/>
              <a:defRPr i="1">
                <a:solidFill>
                  <a:schemeClr val="tx1"/>
                </a:solidFill>
                <a:latin typeface="Arial" panose="020B0604020202020204" pitchFamily="34" charset="0"/>
                <a:ea typeface="华文细黑" pitchFamily="2" charset="-122"/>
              </a:defRPr>
            </a:lvl3pPr>
            <a:lvl4pPr marL="1600200" indent="-228600">
              <a:buFont typeface="Arial" panose="020B0604020202020204" pitchFamily="34" charset="0"/>
              <a:defRPr i="1">
                <a:solidFill>
                  <a:schemeClr val="tx1"/>
                </a:solidFill>
                <a:latin typeface="Arial" panose="020B0604020202020204" pitchFamily="34" charset="0"/>
                <a:ea typeface="华文细黑" pitchFamily="2" charset="-122"/>
              </a:defRPr>
            </a:lvl4pPr>
            <a:lvl5pPr marL="2057400" indent="-228600">
              <a:buFont typeface="Arial" panose="020B0604020202020204" pitchFamily="34" charset="0"/>
              <a:defRPr i="1">
                <a:solidFill>
                  <a:schemeClr val="tx1"/>
                </a:solidFill>
                <a:latin typeface="Arial" panose="020B0604020202020204" pitchFamily="34" charset="0"/>
                <a:ea typeface="华文细黑" pitchFamily="2" charset="-122"/>
              </a:defRPr>
            </a:lvl5pPr>
            <a:lvl6pPr marL="25146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itchFamily="2" charset="-122"/>
              </a:defRPr>
            </a:lvl6pPr>
            <a:lvl7pPr marL="29718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itchFamily="2" charset="-122"/>
              </a:defRPr>
            </a:lvl7pPr>
            <a:lvl8pPr marL="34290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itchFamily="2" charset="-122"/>
              </a:defRPr>
            </a:lvl8pPr>
            <a:lvl9pPr marL="3886200" indent="-228600" eaLnBrk="0" fontAlgn="base" hangingPunct="0">
              <a:spcBef>
                <a:spcPct val="0"/>
              </a:spcBef>
              <a:spcAft>
                <a:spcPct val="0"/>
              </a:spcAft>
              <a:buFont typeface="Arial" panose="020B0604020202020204" pitchFamily="34" charset="0"/>
              <a:defRPr i="1">
                <a:solidFill>
                  <a:schemeClr val="tx1"/>
                </a:solidFill>
                <a:latin typeface="Arial" panose="020B0604020202020204" pitchFamily="34" charset="0"/>
                <a:ea typeface="华文细黑" pitchFamily="2" charset="-122"/>
              </a:defRPr>
            </a:lvl9pPr>
          </a:lstStyle>
          <a:p>
            <a:pPr defTabSz="929277" fontAlgn="base">
              <a:lnSpc>
                <a:spcPct val="120000"/>
              </a:lnSpc>
              <a:spcBef>
                <a:spcPct val="0"/>
              </a:spcBef>
              <a:spcAft>
                <a:spcPct val="0"/>
              </a:spcAft>
            </a:pPr>
            <a:endParaRPr lang="en-US" altLang="en-US" i="0">
              <a:solidFill>
                <a:schemeClr val="bg1"/>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 name="TextBox 1">
            <a:extLst>
              <a:ext uri="{FF2B5EF4-FFF2-40B4-BE49-F238E27FC236}">
                <a16:creationId xmlns:a16="http://schemas.microsoft.com/office/drawing/2014/main" id="{A867A876-DCB5-146B-D999-68E5EA2754A3}"/>
              </a:ext>
            </a:extLst>
          </p:cNvPr>
          <p:cNvSpPr txBox="1"/>
          <p:nvPr/>
        </p:nvSpPr>
        <p:spPr>
          <a:xfrm>
            <a:off x="8673818" y="4237428"/>
            <a:ext cx="3352800" cy="1754326"/>
          </a:xfrm>
          <a:prstGeom prst="rect">
            <a:avLst/>
          </a:prstGeom>
          <a:noFill/>
        </p:spPr>
        <p:txBody>
          <a:bodyPr wrap="square" rtlCol="0">
            <a:spAutoFit/>
          </a:bodyPr>
          <a:lstStyle/>
          <a:p>
            <a:r>
              <a:rPr lang="en-US" dirty="0">
                <a:solidFill>
                  <a:schemeClr val="bg1"/>
                </a:solidFill>
                <a:highlight>
                  <a:srgbClr val="000000"/>
                </a:highlight>
              </a:rPr>
              <a:t>Group 6</a:t>
            </a:r>
          </a:p>
          <a:p>
            <a:pPr marL="342900" indent="-342900">
              <a:buAutoNum type="arabicPeriod"/>
            </a:pPr>
            <a:r>
              <a:rPr lang="en-US" dirty="0">
                <a:solidFill>
                  <a:schemeClr val="bg1"/>
                </a:solidFill>
                <a:highlight>
                  <a:srgbClr val="000000"/>
                </a:highlight>
              </a:rPr>
              <a:t>Dhruv Kandhari</a:t>
            </a:r>
          </a:p>
          <a:p>
            <a:pPr marL="342900" indent="-342900">
              <a:buAutoNum type="arabicPeriod"/>
            </a:pPr>
            <a:r>
              <a:rPr lang="en-US" dirty="0">
                <a:solidFill>
                  <a:schemeClr val="bg1"/>
                </a:solidFill>
                <a:highlight>
                  <a:srgbClr val="000000"/>
                </a:highlight>
              </a:rPr>
              <a:t>Bharat Modhwadiya</a:t>
            </a:r>
          </a:p>
          <a:p>
            <a:pPr marL="342900" indent="-342900">
              <a:buAutoNum type="arabicPeriod"/>
            </a:pPr>
            <a:r>
              <a:rPr lang="en-US" dirty="0" err="1">
                <a:solidFill>
                  <a:schemeClr val="bg1"/>
                </a:solidFill>
                <a:highlight>
                  <a:srgbClr val="000000"/>
                </a:highlight>
              </a:rPr>
              <a:t>Mufaddal</a:t>
            </a:r>
            <a:r>
              <a:rPr lang="en-US" dirty="0">
                <a:solidFill>
                  <a:schemeClr val="bg1"/>
                </a:solidFill>
                <a:highlight>
                  <a:srgbClr val="000000"/>
                </a:highlight>
              </a:rPr>
              <a:t> </a:t>
            </a:r>
            <a:r>
              <a:rPr lang="en-US" dirty="0" err="1">
                <a:solidFill>
                  <a:schemeClr val="bg1"/>
                </a:solidFill>
                <a:highlight>
                  <a:srgbClr val="000000"/>
                </a:highlight>
              </a:rPr>
              <a:t>Zulfiquar</a:t>
            </a:r>
            <a:endParaRPr lang="en-US" dirty="0">
              <a:solidFill>
                <a:schemeClr val="bg1"/>
              </a:solidFill>
              <a:highlight>
                <a:srgbClr val="000000"/>
              </a:highlight>
            </a:endParaRPr>
          </a:p>
          <a:p>
            <a:pPr marL="342900" indent="-342900">
              <a:buAutoNum type="arabicPeriod"/>
            </a:pPr>
            <a:r>
              <a:rPr lang="en-US" dirty="0">
                <a:solidFill>
                  <a:schemeClr val="bg1"/>
                </a:solidFill>
                <a:highlight>
                  <a:srgbClr val="000000"/>
                </a:highlight>
              </a:rPr>
              <a:t>Rajeshwari Patidar</a:t>
            </a:r>
          </a:p>
          <a:p>
            <a:pPr marL="342900" indent="-342900">
              <a:buAutoNum type="arabicPeriod"/>
            </a:pPr>
            <a:r>
              <a:rPr lang="en-US" dirty="0">
                <a:solidFill>
                  <a:schemeClr val="bg1"/>
                </a:solidFill>
                <a:highlight>
                  <a:srgbClr val="000000"/>
                </a:highlight>
              </a:rPr>
              <a:t>Neil Patel</a:t>
            </a:r>
          </a:p>
        </p:txBody>
      </p:sp>
    </p:spTree>
    <p:extLst>
      <p:ext uri="{BB962C8B-B14F-4D97-AF65-F5344CB8AC3E}">
        <p14:creationId xmlns:p14="http://schemas.microsoft.com/office/powerpoint/2010/main" val="3248790125"/>
      </p:ext>
    </p:extLst>
  </p:cSld>
  <p:clrMapOvr>
    <a:masterClrMapping/>
  </p:clrMapOvr>
  <mc:AlternateContent xmlns:mc="http://schemas.openxmlformats.org/markup-compatibility/2006" xmlns:p14="http://schemas.microsoft.com/office/powerpoint/2010/main">
    <mc:Choice Requires="p14">
      <p:transition spd="slow" p14:dur="1250" advClick="0">
        <p:randomBar dir="vert"/>
      </p:transition>
    </mc:Choice>
    <mc:Fallback xmlns="">
      <p:transition spd="slow" advClick="0">
        <p:randomBar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par>
                          <p:cTn id="12" fill="hold" nodeType="afterGroup">
                            <p:stCondLst>
                              <p:cond delay="1000"/>
                            </p:stCondLst>
                            <p:childTnLst>
                              <p:par>
                                <p:cTn id="13" presetID="14" presetClass="entr" presetSubtype="10" fill="hold" grpId="0" nodeType="afterEffect" nodePh="1">
                                  <p:stCondLst>
                                    <p:cond delay="0"/>
                                  </p:stCondLst>
                                  <p:endCondLst>
                                    <p:cond evt="begin" delay="0">
                                      <p:tn val="13"/>
                                    </p:cond>
                                  </p:end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par>
                          <p:cTn id="16" fill="hold" nodeType="afterGroup">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nodeType="afterGroup">
                            <p:stCondLst>
                              <p:cond delay="2000"/>
                            </p:stCondLst>
                            <p:childTnLst>
                              <p:par>
                                <p:cTn id="21" presetID="14" presetClass="entr" presetSubtype="1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par>
                          <p:cTn id="24" fill="hold" nodeType="afterGroup">
                            <p:stCondLst>
                              <p:cond delay="2500"/>
                            </p:stCondLst>
                            <p:childTnLst>
                              <p:par>
                                <p:cTn id="25" presetID="14" presetClass="entr" presetSubtype="1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par>
                          <p:cTn id="28" fill="hold" nodeType="afterGroup">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a:xfrm>
            <a:off x="1066800" y="248593"/>
            <a:ext cx="10058400" cy="1609344"/>
          </a:xfrm>
        </p:spPr>
        <p:txBody>
          <a:bodyPr/>
          <a:lstStyle/>
          <a:p>
            <a:pPr algn="l"/>
            <a:r>
              <a:rPr lang="en-US" b="0" i="0" u="none" strike="noStrike" dirty="0">
                <a:solidFill>
                  <a:srgbClr val="1F1F1F"/>
                </a:solidFill>
                <a:effectLst/>
              </a:rPr>
              <a:t>Cluster MAP</a:t>
            </a:r>
          </a:p>
        </p:txBody>
      </p:sp>
      <p:pic>
        <p:nvPicPr>
          <p:cNvPr id="5" name="Picture 4" descr="A map with green circles and a location pin&#10;&#10;Description automatically generated">
            <a:extLst>
              <a:ext uri="{FF2B5EF4-FFF2-40B4-BE49-F238E27FC236}">
                <a16:creationId xmlns:a16="http://schemas.microsoft.com/office/drawing/2014/main" id="{60F2441E-BC4A-4E26-6393-298045AACD94}"/>
              </a:ext>
            </a:extLst>
          </p:cNvPr>
          <p:cNvPicPr>
            <a:picLocks noChangeAspect="1"/>
          </p:cNvPicPr>
          <p:nvPr/>
        </p:nvPicPr>
        <p:blipFill>
          <a:blip r:embed="rId2"/>
          <a:stretch>
            <a:fillRect/>
          </a:stretch>
        </p:blipFill>
        <p:spPr>
          <a:xfrm>
            <a:off x="222598" y="2227268"/>
            <a:ext cx="5493836" cy="3042155"/>
          </a:xfrm>
          <a:prstGeom prst="rect">
            <a:avLst/>
          </a:prstGeom>
        </p:spPr>
      </p:pic>
      <p:sp>
        <p:nvSpPr>
          <p:cNvPr id="7" name="TextBox 6">
            <a:extLst>
              <a:ext uri="{FF2B5EF4-FFF2-40B4-BE49-F238E27FC236}">
                <a16:creationId xmlns:a16="http://schemas.microsoft.com/office/drawing/2014/main" id="{C40823DF-D4D8-3A65-33AC-4E746BA94FE0}"/>
              </a:ext>
            </a:extLst>
          </p:cNvPr>
          <p:cNvSpPr txBox="1"/>
          <p:nvPr/>
        </p:nvSpPr>
        <p:spPr>
          <a:xfrm>
            <a:off x="423677" y="1857937"/>
            <a:ext cx="1761188" cy="369332"/>
          </a:xfrm>
          <a:prstGeom prst="rect">
            <a:avLst/>
          </a:prstGeom>
          <a:noFill/>
        </p:spPr>
        <p:txBody>
          <a:bodyPr wrap="none" rtlCol="0">
            <a:spAutoFit/>
          </a:bodyPr>
          <a:lstStyle/>
          <a:p>
            <a:r>
              <a:rPr lang="en-US" dirty="0"/>
              <a:t>Fatal incidents </a:t>
            </a:r>
          </a:p>
        </p:txBody>
      </p:sp>
      <p:pic>
        <p:nvPicPr>
          <p:cNvPr id="8" name="Picture 7">
            <a:extLst>
              <a:ext uri="{FF2B5EF4-FFF2-40B4-BE49-F238E27FC236}">
                <a16:creationId xmlns:a16="http://schemas.microsoft.com/office/drawing/2014/main" id="{7E36E31A-5A4C-2E90-52D8-A7B0F21A285D}"/>
              </a:ext>
            </a:extLst>
          </p:cNvPr>
          <p:cNvPicPr>
            <a:picLocks noChangeAspect="1"/>
          </p:cNvPicPr>
          <p:nvPr/>
        </p:nvPicPr>
        <p:blipFill>
          <a:blip r:embed="rId3"/>
          <a:stretch>
            <a:fillRect/>
          </a:stretch>
        </p:blipFill>
        <p:spPr>
          <a:xfrm>
            <a:off x="5933426" y="2227269"/>
            <a:ext cx="5690303" cy="3071939"/>
          </a:xfrm>
          <a:prstGeom prst="rect">
            <a:avLst/>
          </a:prstGeom>
        </p:spPr>
      </p:pic>
      <p:sp>
        <p:nvSpPr>
          <p:cNvPr id="10" name="TextBox 9">
            <a:extLst>
              <a:ext uri="{FF2B5EF4-FFF2-40B4-BE49-F238E27FC236}">
                <a16:creationId xmlns:a16="http://schemas.microsoft.com/office/drawing/2014/main" id="{E5ABC5D0-0468-9C12-282D-24282A350AF6}"/>
              </a:ext>
            </a:extLst>
          </p:cNvPr>
          <p:cNvSpPr txBox="1"/>
          <p:nvPr/>
        </p:nvSpPr>
        <p:spPr>
          <a:xfrm>
            <a:off x="5873402" y="1857937"/>
            <a:ext cx="6096000" cy="369332"/>
          </a:xfrm>
          <a:prstGeom prst="rect">
            <a:avLst/>
          </a:prstGeom>
          <a:noFill/>
        </p:spPr>
        <p:txBody>
          <a:bodyPr wrap="square">
            <a:spAutoFit/>
          </a:bodyPr>
          <a:lstStyle/>
          <a:p>
            <a:r>
              <a:rPr lang="en-US"/>
              <a:t>Severe incidents </a:t>
            </a:r>
          </a:p>
        </p:txBody>
      </p:sp>
    </p:spTree>
    <p:extLst>
      <p:ext uri="{BB962C8B-B14F-4D97-AF65-F5344CB8AC3E}">
        <p14:creationId xmlns:p14="http://schemas.microsoft.com/office/powerpoint/2010/main" val="200739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7398-85E8-5411-8A13-73F0CF43356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EFAB20E7-7BD3-AA67-C394-E144EE4CD5DB}"/>
              </a:ext>
            </a:extLst>
          </p:cNvPr>
          <p:cNvSpPr>
            <a:spLocks noGrp="1"/>
          </p:cNvSpPr>
          <p:nvPr>
            <p:ph idx="1"/>
          </p:nvPr>
        </p:nvSpPr>
        <p:spPr/>
        <p:txBody>
          <a:bodyPr/>
          <a:lstStyle/>
          <a:p>
            <a:r>
              <a:rPr lang="en-US" dirty="0"/>
              <a:t>Two models created </a:t>
            </a:r>
          </a:p>
          <a:p>
            <a:pPr lvl="1"/>
            <a:r>
              <a:rPr lang="en-US" sz="1600" b="1" dirty="0">
                <a:effectLst/>
                <a:latin typeface="Times New Roman" panose="02020603050405020304" pitchFamily="18" charset="0"/>
                <a:ea typeface="Times New Roman" panose="02020603050405020304" pitchFamily="18" charset="0"/>
              </a:rPr>
              <a:t>Model 1: Balanced Precision and Recall</a:t>
            </a:r>
            <a:endParaRPr lang="en-US" sz="1600" dirty="0">
              <a:effectLst/>
              <a:latin typeface="Times New Roman" panose="02020603050405020304" pitchFamily="18" charset="0"/>
              <a:ea typeface="Times New Roman" panose="02020603050405020304" pitchFamily="18" charset="0"/>
            </a:endParaRPr>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marL="548640" lvl="2" indent="0">
              <a:buNone/>
            </a:pPr>
            <a:endParaRPr lang="en-US" dirty="0"/>
          </a:p>
          <a:p>
            <a:pPr lvl="1"/>
            <a:r>
              <a:rPr lang="en-US" dirty="0"/>
              <a:t>Model 2: Precision Optimization</a:t>
            </a:r>
          </a:p>
          <a:p>
            <a:pPr lvl="1"/>
            <a:endParaRPr lang="en-US" dirty="0"/>
          </a:p>
        </p:txBody>
      </p:sp>
      <p:pic>
        <p:nvPicPr>
          <p:cNvPr id="4" name="Picture 3" descr="A number of numbers in a row&#10;&#10;Description automatically generated with medium confidence">
            <a:extLst>
              <a:ext uri="{FF2B5EF4-FFF2-40B4-BE49-F238E27FC236}">
                <a16:creationId xmlns:a16="http://schemas.microsoft.com/office/drawing/2014/main" id="{065D1826-A725-B6A7-2265-5103E81170EC}"/>
              </a:ext>
            </a:extLst>
          </p:cNvPr>
          <p:cNvPicPr>
            <a:picLocks noChangeAspect="1"/>
          </p:cNvPicPr>
          <p:nvPr/>
        </p:nvPicPr>
        <p:blipFill>
          <a:blip r:embed="rId2"/>
          <a:stretch>
            <a:fillRect/>
          </a:stretch>
        </p:blipFill>
        <p:spPr>
          <a:xfrm>
            <a:off x="1539022" y="2793835"/>
            <a:ext cx="4072630" cy="1468847"/>
          </a:xfrm>
          <a:prstGeom prst="rect">
            <a:avLst/>
          </a:prstGeom>
          <a:ln>
            <a:solidFill>
              <a:schemeClr val="tx1"/>
            </a:solidFill>
          </a:ln>
        </p:spPr>
      </p:pic>
      <p:pic>
        <p:nvPicPr>
          <p:cNvPr id="5" name="Picture 4" descr="A screenshot of a number&#10;&#10;Description automatically generated">
            <a:extLst>
              <a:ext uri="{FF2B5EF4-FFF2-40B4-BE49-F238E27FC236}">
                <a16:creationId xmlns:a16="http://schemas.microsoft.com/office/drawing/2014/main" id="{E2B0A4A1-3FD9-05B7-D9EB-E8AAF9F9511D}"/>
              </a:ext>
            </a:extLst>
          </p:cNvPr>
          <p:cNvPicPr>
            <a:picLocks noChangeAspect="1"/>
          </p:cNvPicPr>
          <p:nvPr/>
        </p:nvPicPr>
        <p:blipFill>
          <a:blip r:embed="rId3"/>
          <a:stretch>
            <a:fillRect/>
          </a:stretch>
        </p:blipFill>
        <p:spPr>
          <a:xfrm>
            <a:off x="1539022" y="4687913"/>
            <a:ext cx="4262118" cy="1577151"/>
          </a:xfrm>
          <a:prstGeom prst="rect">
            <a:avLst/>
          </a:prstGeom>
          <a:ln>
            <a:solidFill>
              <a:schemeClr val="tx1"/>
            </a:solidFill>
          </a:ln>
        </p:spPr>
      </p:pic>
      <p:sp>
        <p:nvSpPr>
          <p:cNvPr id="7" name="TextBox 6">
            <a:extLst>
              <a:ext uri="{FF2B5EF4-FFF2-40B4-BE49-F238E27FC236}">
                <a16:creationId xmlns:a16="http://schemas.microsoft.com/office/drawing/2014/main" id="{15E2AA44-4B37-0A11-23CD-17F917CECE5B}"/>
              </a:ext>
            </a:extLst>
          </p:cNvPr>
          <p:cNvSpPr txBox="1"/>
          <p:nvPr/>
        </p:nvSpPr>
        <p:spPr>
          <a:xfrm>
            <a:off x="6390861" y="2093975"/>
            <a:ext cx="4938400" cy="4616648"/>
          </a:xfrm>
          <a:prstGeom prst="rect">
            <a:avLst/>
          </a:prstGeom>
          <a:noFill/>
        </p:spPr>
        <p:txBody>
          <a:bodyPr wrap="square" rtlCol="0">
            <a:spAutoFit/>
          </a:bodyPr>
          <a:lstStyle/>
          <a:p>
            <a:r>
              <a:rPr lang="en-US" dirty="0"/>
              <a:t>Odds Ratio: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Ex: A bicycle-related incident increases by</a:t>
            </a:r>
            <a:r>
              <a:rPr lang="en-US" sz="1400" dirty="0">
                <a:effectLst/>
                <a:latin typeface="Times New Roman" panose="02020603050405020304" pitchFamily="18" charset="0"/>
                <a:ea typeface="Times New Roman" panose="02020603050405020304" pitchFamily="18" charset="0"/>
              </a:rPr>
              <a:t> </a:t>
            </a:r>
            <a:r>
              <a:rPr lang="en-US" sz="1400" dirty="0"/>
              <a:t>approximately 29.12% for each one-unit increase in the ILLUMINATION feature.</a:t>
            </a:r>
          </a:p>
          <a:p>
            <a:endParaRPr lang="en-US" dirty="0"/>
          </a:p>
          <a:p>
            <a:endParaRPr lang="en-US" dirty="0"/>
          </a:p>
        </p:txBody>
      </p:sp>
      <p:pic>
        <p:nvPicPr>
          <p:cNvPr id="8" name="Picture 7" descr="A screenshot of a computer&#10;&#10;Description automatically generated">
            <a:extLst>
              <a:ext uri="{FF2B5EF4-FFF2-40B4-BE49-F238E27FC236}">
                <a16:creationId xmlns:a16="http://schemas.microsoft.com/office/drawing/2014/main" id="{8BD89674-CB39-B5EE-80FC-EB96501CB203}"/>
              </a:ext>
            </a:extLst>
          </p:cNvPr>
          <p:cNvPicPr>
            <a:picLocks noChangeAspect="1"/>
          </p:cNvPicPr>
          <p:nvPr/>
        </p:nvPicPr>
        <p:blipFill>
          <a:blip r:embed="rId4"/>
          <a:stretch>
            <a:fillRect/>
          </a:stretch>
        </p:blipFill>
        <p:spPr>
          <a:xfrm>
            <a:off x="6542390" y="2563232"/>
            <a:ext cx="2108835" cy="2508885"/>
          </a:xfrm>
          <a:prstGeom prst="rect">
            <a:avLst/>
          </a:prstGeom>
          <a:ln>
            <a:solidFill>
              <a:schemeClr val="tx1"/>
            </a:solidFill>
          </a:ln>
        </p:spPr>
      </p:pic>
    </p:spTree>
    <p:extLst>
      <p:ext uri="{BB962C8B-B14F-4D97-AF65-F5344CB8AC3E}">
        <p14:creationId xmlns:p14="http://schemas.microsoft.com/office/powerpoint/2010/main" val="125690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E1DE-AC31-A6D3-11CA-B8EBAE189581}"/>
              </a:ext>
            </a:extLst>
          </p:cNvPr>
          <p:cNvSpPr>
            <a:spLocks noGrp="1"/>
          </p:cNvSpPr>
          <p:nvPr>
            <p:ph type="title"/>
          </p:nvPr>
        </p:nvSpPr>
        <p:spPr/>
        <p:txBody>
          <a:bodyPr/>
          <a:lstStyle/>
          <a:p>
            <a:r>
              <a:rPr lang="en-US"/>
              <a:t>Random Forest</a:t>
            </a:r>
          </a:p>
        </p:txBody>
      </p:sp>
      <p:sp>
        <p:nvSpPr>
          <p:cNvPr id="3" name="Content Placeholder 2">
            <a:extLst>
              <a:ext uri="{FF2B5EF4-FFF2-40B4-BE49-F238E27FC236}">
                <a16:creationId xmlns:a16="http://schemas.microsoft.com/office/drawing/2014/main" id="{E5BE1650-4611-461D-938A-503E31135075}"/>
              </a:ext>
            </a:extLst>
          </p:cNvPr>
          <p:cNvSpPr>
            <a:spLocks noGrp="1"/>
          </p:cNvSpPr>
          <p:nvPr>
            <p:ph idx="1"/>
          </p:nvPr>
        </p:nvSpPr>
        <p:spPr>
          <a:xfrm>
            <a:off x="1069848" y="2121408"/>
            <a:ext cx="4217769" cy="4050792"/>
          </a:xfrm>
        </p:spPr>
        <p:txBody>
          <a:bodyPr/>
          <a:lstStyle/>
          <a:p>
            <a:r>
              <a:rPr lang="en-US"/>
              <a:t>Model 1:</a:t>
            </a:r>
          </a:p>
          <a:p>
            <a:endParaRPr lang="en-US"/>
          </a:p>
          <a:p>
            <a:endParaRPr lang="en-US"/>
          </a:p>
          <a:p>
            <a:pPr marL="0" indent="0">
              <a:buNone/>
            </a:pPr>
            <a:endParaRPr lang="en-US"/>
          </a:p>
        </p:txBody>
      </p:sp>
      <p:pic>
        <p:nvPicPr>
          <p:cNvPr id="5" name="Picture 4" descr="A screenshot of a graph&#10;&#10;Description automatically generated">
            <a:extLst>
              <a:ext uri="{FF2B5EF4-FFF2-40B4-BE49-F238E27FC236}">
                <a16:creationId xmlns:a16="http://schemas.microsoft.com/office/drawing/2014/main" id="{0E85A4F7-18CE-341D-6AE4-C615E965A8D6}"/>
              </a:ext>
            </a:extLst>
          </p:cNvPr>
          <p:cNvPicPr>
            <a:picLocks noChangeAspect="1"/>
          </p:cNvPicPr>
          <p:nvPr/>
        </p:nvPicPr>
        <p:blipFill>
          <a:blip r:embed="rId2"/>
          <a:stretch>
            <a:fillRect/>
          </a:stretch>
        </p:blipFill>
        <p:spPr>
          <a:xfrm>
            <a:off x="1494345" y="2506979"/>
            <a:ext cx="4076066" cy="1414091"/>
          </a:xfrm>
          <a:prstGeom prst="rect">
            <a:avLst/>
          </a:prstGeom>
          <a:ln>
            <a:solidFill>
              <a:schemeClr val="tx1"/>
            </a:solidFill>
          </a:ln>
        </p:spPr>
      </p:pic>
      <p:sp>
        <p:nvSpPr>
          <p:cNvPr id="7" name="Content Placeholder 2">
            <a:extLst>
              <a:ext uri="{FF2B5EF4-FFF2-40B4-BE49-F238E27FC236}">
                <a16:creationId xmlns:a16="http://schemas.microsoft.com/office/drawing/2014/main" id="{CE0F983A-F7EB-C751-C22D-039C9E239775}"/>
              </a:ext>
            </a:extLst>
          </p:cNvPr>
          <p:cNvSpPr txBox="1">
            <a:spLocks/>
          </p:cNvSpPr>
          <p:nvPr/>
        </p:nvSpPr>
        <p:spPr>
          <a:xfrm>
            <a:off x="5712114" y="2121408"/>
            <a:ext cx="4217769" cy="36830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Feature Importance:</a:t>
            </a:r>
          </a:p>
          <a:p>
            <a:endParaRPr lang="en-US" dirty="0"/>
          </a:p>
          <a:p>
            <a:endParaRPr lang="en-US" dirty="0"/>
          </a:p>
          <a:p>
            <a:endParaRPr lang="en-US" dirty="0"/>
          </a:p>
          <a:p>
            <a:endParaRPr lang="en-US" dirty="0"/>
          </a:p>
          <a:p>
            <a:endParaRPr lang="en-US" dirty="0"/>
          </a:p>
          <a:p>
            <a:endParaRPr lang="en-US" dirty="0"/>
          </a:p>
          <a:p>
            <a:r>
              <a:rPr lang="en-US" sz="1800" dirty="0">
                <a:effectLst/>
                <a:latin typeface="Times New Roman" panose="02020603050405020304" pitchFamily="18" charset="0"/>
                <a:ea typeface="Times New Roman" panose="02020603050405020304" pitchFamily="18" charset="0"/>
              </a:rPr>
              <a:t>Urban and County features have the most impact on the model predictive power.</a:t>
            </a:r>
            <a:r>
              <a:rPr lang="en-US" dirty="0">
                <a:effectLst/>
              </a:rPr>
              <a:t> </a:t>
            </a:r>
            <a:endParaRPr lang="en-US" dirty="0"/>
          </a:p>
          <a:p>
            <a:endParaRPr lang="en-US" dirty="0"/>
          </a:p>
          <a:p>
            <a:pPr marL="0" indent="0">
              <a:buNone/>
            </a:pPr>
            <a:endParaRPr lang="en-US" dirty="0"/>
          </a:p>
          <a:p>
            <a:endParaRPr lang="en-US" dirty="0"/>
          </a:p>
          <a:p>
            <a:pPr lvl="1"/>
            <a:endParaRPr lang="en-US" dirty="0"/>
          </a:p>
        </p:txBody>
      </p:sp>
      <p:pic>
        <p:nvPicPr>
          <p:cNvPr id="8" name="Picture 7" descr="A screenshot of a phone&#10;&#10;Description automatically generated">
            <a:extLst>
              <a:ext uri="{FF2B5EF4-FFF2-40B4-BE49-F238E27FC236}">
                <a16:creationId xmlns:a16="http://schemas.microsoft.com/office/drawing/2014/main" id="{398E9675-01A8-22BF-C7EA-5219951B7902}"/>
              </a:ext>
            </a:extLst>
          </p:cNvPr>
          <p:cNvPicPr>
            <a:picLocks noChangeAspect="1"/>
          </p:cNvPicPr>
          <p:nvPr/>
        </p:nvPicPr>
        <p:blipFill>
          <a:blip r:embed="rId3"/>
          <a:stretch>
            <a:fillRect/>
          </a:stretch>
        </p:blipFill>
        <p:spPr>
          <a:xfrm>
            <a:off x="6096000" y="2506980"/>
            <a:ext cx="2390140" cy="2506980"/>
          </a:xfrm>
          <a:prstGeom prst="rect">
            <a:avLst/>
          </a:prstGeom>
          <a:ln>
            <a:solidFill>
              <a:schemeClr val="tx1"/>
            </a:solidFill>
          </a:ln>
        </p:spPr>
      </p:pic>
    </p:spTree>
    <p:extLst>
      <p:ext uri="{BB962C8B-B14F-4D97-AF65-F5344CB8AC3E}">
        <p14:creationId xmlns:p14="http://schemas.microsoft.com/office/powerpoint/2010/main" val="295673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A832-656C-66B7-C0DE-A90A11D422E0}"/>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5A3EF487-2FB4-64E6-C8B2-0346A722E1FD}"/>
              </a:ext>
            </a:extLst>
          </p:cNvPr>
          <p:cNvSpPr>
            <a:spLocks noGrp="1"/>
          </p:cNvSpPr>
          <p:nvPr>
            <p:ph idx="1"/>
          </p:nvPr>
        </p:nvSpPr>
        <p:spPr>
          <a:xfrm>
            <a:off x="521293" y="2121408"/>
            <a:ext cx="4221623" cy="4050792"/>
          </a:xfrm>
        </p:spPr>
        <p:txBody>
          <a:bodyPr/>
          <a:lstStyle/>
          <a:p>
            <a:r>
              <a:rPr lang="en-US"/>
              <a:t>Data Quality and Completeness</a:t>
            </a:r>
          </a:p>
        </p:txBody>
      </p:sp>
      <p:pic>
        <p:nvPicPr>
          <p:cNvPr id="4" name="Picture 3" descr="A graph of data distribution&#10;&#10;Description automatically generated with medium confidence">
            <a:extLst>
              <a:ext uri="{FF2B5EF4-FFF2-40B4-BE49-F238E27FC236}">
                <a16:creationId xmlns:a16="http://schemas.microsoft.com/office/drawing/2014/main" id="{F7715687-33CE-E3E6-5B8C-009608C266F1}"/>
              </a:ext>
            </a:extLst>
          </p:cNvPr>
          <p:cNvPicPr>
            <a:picLocks noChangeAspect="1"/>
          </p:cNvPicPr>
          <p:nvPr/>
        </p:nvPicPr>
        <p:blipFill>
          <a:blip r:embed="rId2"/>
          <a:stretch>
            <a:fillRect/>
          </a:stretch>
        </p:blipFill>
        <p:spPr>
          <a:xfrm>
            <a:off x="5523585" y="2622002"/>
            <a:ext cx="4709483" cy="3573784"/>
          </a:xfrm>
          <a:prstGeom prst="rect">
            <a:avLst/>
          </a:prstGeom>
        </p:spPr>
      </p:pic>
      <p:pic>
        <p:nvPicPr>
          <p:cNvPr id="5" name="Picture 4">
            <a:extLst>
              <a:ext uri="{FF2B5EF4-FFF2-40B4-BE49-F238E27FC236}">
                <a16:creationId xmlns:a16="http://schemas.microsoft.com/office/drawing/2014/main" id="{558994FD-566C-674F-ACB7-A5E928CD76EF}"/>
              </a:ext>
            </a:extLst>
          </p:cNvPr>
          <p:cNvPicPr>
            <a:picLocks noChangeAspect="1"/>
          </p:cNvPicPr>
          <p:nvPr/>
        </p:nvPicPr>
        <p:blipFill>
          <a:blip r:embed="rId3"/>
          <a:stretch>
            <a:fillRect/>
          </a:stretch>
        </p:blipFill>
        <p:spPr>
          <a:xfrm>
            <a:off x="628681" y="2622002"/>
            <a:ext cx="4538335" cy="3573784"/>
          </a:xfrm>
          <a:prstGeom prst="rect">
            <a:avLst/>
          </a:prstGeom>
        </p:spPr>
      </p:pic>
      <p:sp>
        <p:nvSpPr>
          <p:cNvPr id="6" name="Content Placeholder 2">
            <a:extLst>
              <a:ext uri="{FF2B5EF4-FFF2-40B4-BE49-F238E27FC236}">
                <a16:creationId xmlns:a16="http://schemas.microsoft.com/office/drawing/2014/main" id="{488F2588-A5BF-F727-0D93-0C9210028534}"/>
              </a:ext>
            </a:extLst>
          </p:cNvPr>
          <p:cNvSpPr txBox="1">
            <a:spLocks/>
          </p:cNvSpPr>
          <p:nvPr/>
        </p:nvSpPr>
        <p:spPr>
          <a:xfrm>
            <a:off x="5099486" y="2121408"/>
            <a:ext cx="3673068"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Imbalanced dataset</a:t>
            </a:r>
          </a:p>
          <a:p>
            <a:endParaRPr lang="en-US"/>
          </a:p>
        </p:txBody>
      </p:sp>
      <p:sp>
        <p:nvSpPr>
          <p:cNvPr id="7" name="Content Placeholder 2">
            <a:extLst>
              <a:ext uri="{FF2B5EF4-FFF2-40B4-BE49-F238E27FC236}">
                <a16:creationId xmlns:a16="http://schemas.microsoft.com/office/drawing/2014/main" id="{19036957-817E-66AC-D258-6A654E68027C}"/>
              </a:ext>
            </a:extLst>
          </p:cNvPr>
          <p:cNvSpPr txBox="1">
            <a:spLocks/>
          </p:cNvSpPr>
          <p:nvPr/>
        </p:nvSpPr>
        <p:spPr>
          <a:xfrm>
            <a:off x="8009896" y="312709"/>
            <a:ext cx="3927341" cy="183324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Temporal Scope:</a:t>
            </a:r>
          </a:p>
          <a:p>
            <a:pPr lvl="1"/>
            <a:r>
              <a:rPr lang="en-US" dirty="0"/>
              <a:t>Data collected from 2018-2022</a:t>
            </a:r>
          </a:p>
          <a:p>
            <a:r>
              <a:rPr lang="en-US" dirty="0"/>
              <a:t>External Variables:</a:t>
            </a:r>
          </a:p>
          <a:p>
            <a:pPr lvl="1"/>
            <a:r>
              <a:rPr lang="en-US" dirty="0"/>
              <a:t>Economy</a:t>
            </a:r>
          </a:p>
          <a:p>
            <a:pPr lvl="1"/>
            <a:r>
              <a:rPr lang="en-US" dirty="0"/>
              <a:t>Covid</a:t>
            </a:r>
          </a:p>
          <a:p>
            <a:endParaRPr lang="en-US" dirty="0"/>
          </a:p>
        </p:txBody>
      </p:sp>
    </p:spTree>
    <p:extLst>
      <p:ext uri="{BB962C8B-B14F-4D97-AF65-F5344CB8AC3E}">
        <p14:creationId xmlns:p14="http://schemas.microsoft.com/office/powerpoint/2010/main" val="274414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FAEEE-614E-8BF5-3349-8414EE9DC294}"/>
              </a:ext>
            </a:extLst>
          </p:cNvPr>
          <p:cNvSpPr>
            <a:spLocks noGrp="1"/>
          </p:cNvSpPr>
          <p:nvPr>
            <p:ph type="title"/>
          </p:nvPr>
        </p:nvSpPr>
        <p:spPr/>
        <p:txBody>
          <a:bodyPr/>
          <a:lstStyle/>
          <a:p>
            <a:r>
              <a:rPr lang="en-US" dirty="0"/>
              <a:t>Key Findings &amp; RECCOMONDATIONS</a:t>
            </a:r>
          </a:p>
        </p:txBody>
      </p:sp>
      <p:sp>
        <p:nvSpPr>
          <p:cNvPr id="3" name="Content Placeholder 2">
            <a:extLst>
              <a:ext uri="{FF2B5EF4-FFF2-40B4-BE49-F238E27FC236}">
                <a16:creationId xmlns:a16="http://schemas.microsoft.com/office/drawing/2014/main" id="{B5AD4A29-7DDC-3FDC-B9C5-A88E41F7953B}"/>
              </a:ext>
            </a:extLst>
          </p:cNvPr>
          <p:cNvSpPr>
            <a:spLocks noGrp="1"/>
          </p:cNvSpPr>
          <p:nvPr>
            <p:ph idx="1"/>
          </p:nvPr>
        </p:nvSpPr>
        <p:spPr>
          <a:xfrm>
            <a:off x="1063752" y="1889439"/>
            <a:ext cx="10064496" cy="4078224"/>
          </a:xfrm>
        </p:spPr>
        <p:txBody>
          <a:bodyPr>
            <a:normAutofit fontScale="92500" lnSpcReduction="20000"/>
          </a:bodyPr>
          <a:lstStyle/>
          <a:p>
            <a:r>
              <a:rPr lang="en-US" dirty="0"/>
              <a:t>Random Forest is the model of choice</a:t>
            </a:r>
          </a:p>
          <a:p>
            <a:pPr lvl="1"/>
            <a:r>
              <a:rPr lang="en-US" sz="1600" dirty="0"/>
              <a:t>89% accuracy with high precision</a:t>
            </a:r>
          </a:p>
          <a:p>
            <a:pPr lvl="1"/>
            <a:r>
              <a:rPr lang="en-US" sz="1600" dirty="0"/>
              <a:t>Urban are the most influential   </a:t>
            </a:r>
          </a:p>
          <a:p>
            <a:pPr lvl="1"/>
            <a:r>
              <a:rPr lang="en-US" sz="1600" dirty="0"/>
              <a:t>RESTRAINT_HELMET feature was not influential</a:t>
            </a:r>
          </a:p>
          <a:p>
            <a:r>
              <a:rPr lang="en-US" dirty="0"/>
              <a:t>51% of death occurs on Mid-block locations</a:t>
            </a:r>
          </a:p>
          <a:p>
            <a:r>
              <a:rPr lang="en-US" dirty="0"/>
              <a:t>94.41% of severe/fatal incidents occur in Urban settings</a:t>
            </a:r>
          </a:p>
          <a:p>
            <a:r>
              <a:rPr lang="en-US" dirty="0"/>
              <a:t>70% of death occur in absence of signalization</a:t>
            </a:r>
          </a:p>
          <a:p>
            <a:r>
              <a:rPr lang="en-US" dirty="0"/>
              <a:t>Majority of severe/fatal incidents occur between 4-6pm.</a:t>
            </a:r>
          </a:p>
          <a:p>
            <a:r>
              <a:rPr lang="en-US" dirty="0"/>
              <a:t>Surprisingly speeding, alcohol, aggressive driving, and phone features are not leading contributors for cyclist incidents.</a:t>
            </a:r>
          </a:p>
          <a:p>
            <a:endParaRPr lang="en-US" dirty="0"/>
          </a:p>
          <a:p>
            <a:r>
              <a:rPr lang="en-US" sz="2200" dirty="0">
                <a:solidFill>
                  <a:schemeClr val="accent1">
                    <a:lumMod val="50000"/>
                  </a:schemeClr>
                </a:solidFill>
              </a:rPr>
              <a:t>INSTALL MORE STOP SIGNS OR SINGALS AT MID-BLOCK &amp; FOUR WAY INTERSECTION</a:t>
            </a:r>
          </a:p>
          <a:p>
            <a:endParaRPr lang="en-US" dirty="0"/>
          </a:p>
          <a:p>
            <a:endParaRPr lang="en-US" dirty="0"/>
          </a:p>
        </p:txBody>
      </p:sp>
    </p:spTree>
    <p:extLst>
      <p:ext uri="{BB962C8B-B14F-4D97-AF65-F5344CB8AC3E}">
        <p14:creationId xmlns:p14="http://schemas.microsoft.com/office/powerpoint/2010/main" val="400592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8" name="Rectangle 17">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C2B18395-FB79-546F-1344-052054341747}"/>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9600" cap="all">
                <a:blipFill dpi="0" rotWithShape="1">
                  <a:blip r:embed="rId4"/>
                  <a:srcRect/>
                  <a:tile tx="6350" ty="-127000" sx="65000" sy="64000" flip="none" algn="tl"/>
                </a:blipFill>
                <a:latin typeface="+mj-lt"/>
                <a:ea typeface="+mj-ea"/>
                <a:cs typeface="+mj-cs"/>
              </a:rPr>
              <a:t>THANK YOU</a:t>
            </a:r>
          </a:p>
        </p:txBody>
      </p:sp>
      <p:sp>
        <p:nvSpPr>
          <p:cNvPr id="20" name="Rectangle 19">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3" name="Oval 2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273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E8673-370A-2D8D-E349-F50A77D50B7E}"/>
              </a:ext>
            </a:extLst>
          </p:cNvPr>
          <p:cNvSpPr>
            <a:spLocks noGrp="1"/>
          </p:cNvSpPr>
          <p:nvPr>
            <p:ph idx="1"/>
          </p:nvPr>
        </p:nvSpPr>
        <p:spPr>
          <a:xfrm>
            <a:off x="1069848" y="1215189"/>
            <a:ext cx="10058400" cy="4957011"/>
          </a:xfrm>
        </p:spPr>
        <p:txBody>
          <a:bodyPr>
            <a:normAutofit/>
          </a:bodyPr>
          <a:lstStyle/>
          <a:p>
            <a:pPr marL="0" indent="0" algn="ctr">
              <a:buNone/>
            </a:pPr>
            <a:r>
              <a:rPr lang="en-US" sz="5400" u="sng" dirty="0"/>
              <a:t>CENTRAL FOCUS</a:t>
            </a:r>
          </a:p>
          <a:p>
            <a:pPr marL="0" indent="0" algn="ctr">
              <a:buNone/>
            </a:pPr>
            <a:endParaRPr lang="en-US" sz="3600" dirty="0"/>
          </a:p>
          <a:p>
            <a:pPr marL="0" indent="0" algn="ctr">
              <a:buNone/>
            </a:pPr>
            <a:r>
              <a:rPr lang="en-US" sz="3600" dirty="0"/>
              <a:t>Investigating the critical elements &amp; key reasons behind elevating the risk for bicyclists </a:t>
            </a:r>
          </a:p>
          <a:p>
            <a:pPr lvl="1"/>
            <a:endParaRPr lang="en-US" sz="3200" dirty="0"/>
          </a:p>
        </p:txBody>
      </p:sp>
    </p:spTree>
    <p:extLst>
      <p:ext uri="{BB962C8B-B14F-4D97-AF65-F5344CB8AC3E}">
        <p14:creationId xmlns:p14="http://schemas.microsoft.com/office/powerpoint/2010/main" val="417878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783B-9A0D-E3A5-6865-7D9CE29DB224}"/>
              </a:ext>
            </a:extLst>
          </p:cNvPr>
          <p:cNvSpPr>
            <a:spLocks noGrp="1"/>
          </p:cNvSpPr>
          <p:nvPr>
            <p:ph type="title"/>
          </p:nvPr>
        </p:nvSpPr>
        <p:spPr/>
        <p:txBody>
          <a:bodyPr/>
          <a:lstStyle/>
          <a:p>
            <a:r>
              <a:rPr lang="en-US" dirty="0"/>
              <a:t>Overview of DATA</a:t>
            </a:r>
          </a:p>
        </p:txBody>
      </p:sp>
      <p:sp>
        <p:nvSpPr>
          <p:cNvPr id="3" name="Content Placeholder 2">
            <a:extLst>
              <a:ext uri="{FF2B5EF4-FFF2-40B4-BE49-F238E27FC236}">
                <a16:creationId xmlns:a16="http://schemas.microsoft.com/office/drawing/2014/main" id="{793B082A-FBEC-2A87-F38F-2BE33ADD29AA}"/>
              </a:ext>
            </a:extLst>
          </p:cNvPr>
          <p:cNvSpPr>
            <a:spLocks noGrp="1"/>
          </p:cNvSpPr>
          <p:nvPr>
            <p:ph idx="1"/>
          </p:nvPr>
        </p:nvSpPr>
        <p:spPr/>
        <p:txBody>
          <a:bodyPr/>
          <a:lstStyle/>
          <a:p>
            <a:r>
              <a:rPr lang="en-US" b="0" i="0" u="none" strike="noStrike" dirty="0">
                <a:solidFill>
                  <a:srgbClr val="1F1F1F"/>
                </a:solidFill>
                <a:effectLst/>
                <a:latin typeface="Google Sans"/>
              </a:rPr>
              <a:t>Key findings of a report on bicycle safety in Pennsylvania. The report analyzed data from 2018 to 2022 to identify the factors that contribute to bicycle fatalities and severe injuries.</a:t>
            </a:r>
          </a:p>
          <a:p>
            <a:endParaRPr lang="en-US" dirty="0"/>
          </a:p>
        </p:txBody>
      </p:sp>
      <p:pic>
        <p:nvPicPr>
          <p:cNvPr id="1026" name="Picture 2" descr="A graph of injuries with numbers&#10;&#10;Description automatically generated with medium confidence">
            <a:extLst>
              <a:ext uri="{FF2B5EF4-FFF2-40B4-BE49-F238E27FC236}">
                <a16:creationId xmlns:a16="http://schemas.microsoft.com/office/drawing/2014/main" id="{D3AA72AC-B2AA-E3C4-F50A-A531FB68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3207446"/>
            <a:ext cx="5976937" cy="36505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graph of a number of years&#10;&#10;Description automatically generated with medium confidence">
            <a:extLst>
              <a:ext uri="{FF2B5EF4-FFF2-40B4-BE49-F238E27FC236}">
                <a16:creationId xmlns:a16="http://schemas.microsoft.com/office/drawing/2014/main" id="{91EFBC3D-52AC-A002-F871-6A20101C3BDB}"/>
              </a:ext>
            </a:extLst>
          </p:cNvPr>
          <p:cNvPicPr>
            <a:picLocks noChangeAspect="1"/>
          </p:cNvPicPr>
          <p:nvPr/>
        </p:nvPicPr>
        <p:blipFill>
          <a:blip r:embed="rId3"/>
          <a:stretch>
            <a:fillRect/>
          </a:stretch>
        </p:blipFill>
        <p:spPr>
          <a:xfrm>
            <a:off x="6561010" y="3267932"/>
            <a:ext cx="5166398" cy="2904268"/>
          </a:xfrm>
          <a:prstGeom prst="rect">
            <a:avLst/>
          </a:prstGeom>
        </p:spPr>
      </p:pic>
    </p:spTree>
    <p:extLst>
      <p:ext uri="{BB962C8B-B14F-4D97-AF65-F5344CB8AC3E}">
        <p14:creationId xmlns:p14="http://schemas.microsoft.com/office/powerpoint/2010/main" val="63017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783B-9A0D-E3A5-6865-7D9CE29DB224}"/>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793B082A-FBEC-2A87-F38F-2BE33ADD29AA}"/>
              </a:ext>
            </a:extLst>
          </p:cNvPr>
          <p:cNvSpPr>
            <a:spLocks noGrp="1"/>
          </p:cNvSpPr>
          <p:nvPr>
            <p:ph idx="1"/>
          </p:nvPr>
        </p:nvSpPr>
        <p:spPr/>
        <p:txBody>
          <a:bodyPr/>
          <a:lstStyle/>
          <a:p>
            <a:pPr>
              <a:buFont typeface="Arial" panose="020B0604020202020204" pitchFamily="34" charset="0"/>
              <a:buChar char="•"/>
            </a:pPr>
            <a:r>
              <a:rPr lang="en-US" sz="3200" b="0" i="0" u="none" strike="noStrike" dirty="0">
                <a:solidFill>
                  <a:srgbClr val="1F1F1F"/>
                </a:solidFill>
                <a:effectLst/>
              </a:rPr>
              <a:t>Common Factors</a:t>
            </a:r>
          </a:p>
          <a:p>
            <a:pPr algn="l">
              <a:buFont typeface="Arial" panose="020B0604020202020204" pitchFamily="34" charset="0"/>
              <a:buChar char="•"/>
            </a:pPr>
            <a:r>
              <a:rPr lang="en-US" sz="3200" b="0" i="0" u="none" strike="noStrike" dirty="0">
                <a:solidFill>
                  <a:srgbClr val="1F1F1F"/>
                </a:solidFill>
                <a:effectLst/>
              </a:rPr>
              <a:t>Urban vs. Rural Dynamics</a:t>
            </a:r>
          </a:p>
          <a:p>
            <a:pPr algn="l">
              <a:buFont typeface="Arial" panose="020B0604020202020204" pitchFamily="34" charset="0"/>
              <a:buChar char="•"/>
            </a:pPr>
            <a:r>
              <a:rPr lang="en-US" sz="3200" b="0" i="0" u="none" strike="noStrike" dirty="0">
                <a:solidFill>
                  <a:srgbClr val="1F1F1F"/>
                </a:solidFill>
                <a:effectLst/>
              </a:rPr>
              <a:t>Intersection Dynamics</a:t>
            </a:r>
          </a:p>
          <a:p>
            <a:pPr algn="l">
              <a:buFont typeface="Arial" panose="020B0604020202020204" pitchFamily="34" charset="0"/>
              <a:buChar char="•"/>
            </a:pPr>
            <a:r>
              <a:rPr lang="en-US" sz="3200" b="0" i="0" u="none" strike="noStrike" dirty="0">
                <a:solidFill>
                  <a:srgbClr val="1F1F1F"/>
                </a:solidFill>
                <a:effectLst/>
              </a:rPr>
              <a:t>Signalized Intersections</a:t>
            </a:r>
          </a:p>
          <a:p>
            <a:pPr>
              <a:buFont typeface="Arial" panose="020B0604020202020204" pitchFamily="34" charset="0"/>
              <a:buChar char="•"/>
            </a:pPr>
            <a:r>
              <a:rPr lang="en-US" sz="3200" b="0" i="0" u="none" strike="noStrike" dirty="0">
                <a:solidFill>
                  <a:srgbClr val="1F1F1F"/>
                </a:solidFill>
                <a:effectLst/>
              </a:rPr>
              <a:t>Stop Signs as Lifesavers</a:t>
            </a:r>
          </a:p>
          <a:p>
            <a:endParaRPr lang="en-US" dirty="0"/>
          </a:p>
        </p:txBody>
      </p:sp>
    </p:spTree>
    <p:extLst>
      <p:ext uri="{BB962C8B-B14F-4D97-AF65-F5344CB8AC3E}">
        <p14:creationId xmlns:p14="http://schemas.microsoft.com/office/powerpoint/2010/main" val="392906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p:txBody>
          <a:bodyPr/>
          <a:lstStyle/>
          <a:p>
            <a:pPr algn="l"/>
            <a:r>
              <a:rPr lang="en-US" b="0" i="0" u="none" strike="noStrike" dirty="0">
                <a:solidFill>
                  <a:srgbClr val="1F1F1F"/>
                </a:solidFill>
                <a:effectLst/>
              </a:rPr>
              <a:t>Common Factors don’t work</a:t>
            </a:r>
          </a:p>
        </p:txBody>
      </p:sp>
      <p:sp>
        <p:nvSpPr>
          <p:cNvPr id="3" name="Content Placeholder 2">
            <a:extLst>
              <a:ext uri="{FF2B5EF4-FFF2-40B4-BE49-F238E27FC236}">
                <a16:creationId xmlns:a16="http://schemas.microsoft.com/office/drawing/2014/main" id="{94C1EC05-ACAB-BF7F-522D-D73EC1F74469}"/>
              </a:ext>
            </a:extLst>
          </p:cNvPr>
          <p:cNvSpPr>
            <a:spLocks noGrp="1"/>
          </p:cNvSpPr>
          <p:nvPr>
            <p:ph idx="1"/>
          </p:nvPr>
        </p:nvSpPr>
        <p:spPr>
          <a:xfrm>
            <a:off x="1069848" y="1857937"/>
            <a:ext cx="10058400" cy="4050792"/>
          </a:xfrm>
        </p:spPr>
        <p:txBody>
          <a:bodyPr/>
          <a:lstStyle/>
          <a:p>
            <a:pPr marL="0" indent="0">
              <a:buNone/>
            </a:pPr>
            <a:r>
              <a:rPr lang="en-US" sz="1800" b="1" dirty="0">
                <a:effectLst/>
                <a:latin typeface="Calibri" panose="020F0502020204030204" pitchFamily="34" charset="0"/>
                <a:ea typeface="Times New Roman" panose="02020603050405020304" pitchFamily="18" charset="0"/>
              </a:rPr>
              <a:t>Speeding, alcohol and drug involvement, mobile phone usage, tailgating, and aggressive driving, while important facets of road safety, do not emerge as primary catalysts for severe injuries or death in the cyclist demographic</a:t>
            </a:r>
            <a:r>
              <a:rPr lang="en-US" sz="1800" dirty="0">
                <a:effectLst/>
                <a:latin typeface="Calibri" panose="020F0502020204030204" pitchFamily="34" charset="0"/>
                <a:ea typeface="Times New Roman" panose="02020603050405020304" pitchFamily="18" charset="0"/>
              </a:rPr>
              <a:t>. </a:t>
            </a:r>
            <a:endParaRPr lang="en-US" dirty="0"/>
          </a:p>
        </p:txBody>
      </p:sp>
      <p:pic>
        <p:nvPicPr>
          <p:cNvPr id="4" name="Picture 3" descr="A graph showing a graph of a bicycle crash&#10;&#10;Description automatically generated with medium confidence">
            <a:extLst>
              <a:ext uri="{FF2B5EF4-FFF2-40B4-BE49-F238E27FC236}">
                <a16:creationId xmlns:a16="http://schemas.microsoft.com/office/drawing/2014/main" id="{F7CE8513-59B7-7515-FDB2-54B96C3D4B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9132" y="2738629"/>
            <a:ext cx="7593322" cy="4050792"/>
          </a:xfrm>
          <a:prstGeom prst="rect">
            <a:avLst/>
          </a:prstGeom>
          <a:noFill/>
        </p:spPr>
      </p:pic>
    </p:spTree>
    <p:extLst>
      <p:ext uri="{BB962C8B-B14F-4D97-AF65-F5344CB8AC3E}">
        <p14:creationId xmlns:p14="http://schemas.microsoft.com/office/powerpoint/2010/main" val="385275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p:txBody>
          <a:bodyPr/>
          <a:lstStyle/>
          <a:p>
            <a:pPr algn="l"/>
            <a:r>
              <a:rPr lang="en-US" b="0" i="0" u="none" strike="noStrike" dirty="0">
                <a:solidFill>
                  <a:srgbClr val="1F1F1F"/>
                </a:solidFill>
                <a:effectLst/>
              </a:rPr>
              <a:t>Urban riders at higher risk</a:t>
            </a:r>
          </a:p>
        </p:txBody>
      </p:sp>
      <p:sp>
        <p:nvSpPr>
          <p:cNvPr id="3" name="Content Placeholder 2">
            <a:extLst>
              <a:ext uri="{FF2B5EF4-FFF2-40B4-BE49-F238E27FC236}">
                <a16:creationId xmlns:a16="http://schemas.microsoft.com/office/drawing/2014/main" id="{94C1EC05-ACAB-BF7F-522D-D73EC1F74469}"/>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F1F1F"/>
                </a:solidFill>
                <a:effectLst/>
                <a:latin typeface="Google Sans"/>
              </a:rPr>
              <a:t>94.41% of bicycle fatalities occur in urban settings.</a:t>
            </a:r>
          </a:p>
          <a:p>
            <a:pPr algn="l">
              <a:buFont typeface="Arial" panose="020B0604020202020204" pitchFamily="34" charset="0"/>
              <a:buChar char="•"/>
            </a:pPr>
            <a:r>
              <a:rPr lang="en-US" b="0" i="0" u="none" strike="noStrike" dirty="0">
                <a:solidFill>
                  <a:srgbClr val="1F1F1F"/>
                </a:solidFill>
                <a:effectLst/>
                <a:latin typeface="Google Sans"/>
              </a:rPr>
              <a:t>5.59% of bicycle fatalities occur in rural settings.</a:t>
            </a:r>
          </a:p>
          <a:p>
            <a:pPr marL="0" indent="0">
              <a:buNone/>
            </a:pPr>
            <a:endParaRPr lang="en-US" dirty="0"/>
          </a:p>
        </p:txBody>
      </p:sp>
      <p:pic>
        <p:nvPicPr>
          <p:cNvPr id="5" name="Picture 4" descr="A bar graph with numbers and text&#10;&#10;Description automatically generated">
            <a:extLst>
              <a:ext uri="{FF2B5EF4-FFF2-40B4-BE49-F238E27FC236}">
                <a16:creationId xmlns:a16="http://schemas.microsoft.com/office/drawing/2014/main" id="{2D10A053-7CC2-DD09-CF55-1A23DE08BD25}"/>
              </a:ext>
            </a:extLst>
          </p:cNvPr>
          <p:cNvPicPr>
            <a:picLocks noChangeAspect="1"/>
          </p:cNvPicPr>
          <p:nvPr/>
        </p:nvPicPr>
        <p:blipFill>
          <a:blip r:embed="rId2"/>
          <a:stretch>
            <a:fillRect/>
          </a:stretch>
        </p:blipFill>
        <p:spPr>
          <a:xfrm>
            <a:off x="8880762" y="451906"/>
            <a:ext cx="2349675" cy="6373368"/>
          </a:xfrm>
          <a:prstGeom prst="rect">
            <a:avLst/>
          </a:prstGeom>
        </p:spPr>
      </p:pic>
    </p:spTree>
    <p:extLst>
      <p:ext uri="{BB962C8B-B14F-4D97-AF65-F5344CB8AC3E}">
        <p14:creationId xmlns:p14="http://schemas.microsoft.com/office/powerpoint/2010/main" val="287688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p:txBody>
          <a:bodyPr/>
          <a:lstStyle/>
          <a:p>
            <a:pPr algn="l"/>
            <a:r>
              <a:rPr lang="en-US" b="0" i="0" u="none" strike="noStrike" dirty="0">
                <a:solidFill>
                  <a:srgbClr val="1F1F1F"/>
                </a:solidFill>
                <a:effectLst/>
              </a:rPr>
              <a:t>Watch out at mid-blocks</a:t>
            </a:r>
          </a:p>
        </p:txBody>
      </p:sp>
      <p:sp>
        <p:nvSpPr>
          <p:cNvPr id="3" name="Content Placeholder 2">
            <a:extLst>
              <a:ext uri="{FF2B5EF4-FFF2-40B4-BE49-F238E27FC236}">
                <a16:creationId xmlns:a16="http://schemas.microsoft.com/office/drawing/2014/main" id="{94C1EC05-ACAB-BF7F-522D-D73EC1F74469}"/>
              </a:ext>
            </a:extLst>
          </p:cNvPr>
          <p:cNvSpPr>
            <a:spLocks noGrp="1"/>
          </p:cNvSpPr>
          <p:nvPr>
            <p:ph idx="1"/>
          </p:nvPr>
        </p:nvSpPr>
        <p:spPr>
          <a:xfrm>
            <a:off x="496531" y="2121408"/>
            <a:ext cx="5315416" cy="4050792"/>
          </a:xfrm>
        </p:spPr>
        <p:txBody>
          <a:bodyPr/>
          <a:lstStyle/>
          <a:p>
            <a:pPr algn="l">
              <a:buFont typeface="Arial" panose="020B0604020202020204" pitchFamily="34" charset="0"/>
              <a:buChar char="•"/>
            </a:pPr>
            <a:r>
              <a:rPr lang="en-US" b="0" i="0" u="none" strike="noStrike" dirty="0">
                <a:solidFill>
                  <a:srgbClr val="1F1F1F"/>
                </a:solidFill>
                <a:effectLst/>
                <a:latin typeface="Google Sans"/>
              </a:rPr>
              <a:t>51% of bicycle fatalities occur at Mid-Block locations.</a:t>
            </a:r>
          </a:p>
          <a:p>
            <a:pPr algn="l">
              <a:buFont typeface="Arial" panose="020B0604020202020204" pitchFamily="34" charset="0"/>
              <a:buChar char="•"/>
            </a:pPr>
            <a:r>
              <a:rPr lang="en-US" b="0" i="0" u="none" strike="noStrike" dirty="0">
                <a:solidFill>
                  <a:srgbClr val="1F1F1F"/>
                </a:solidFill>
                <a:effectLst/>
                <a:latin typeface="Google Sans"/>
              </a:rPr>
              <a:t>35% of bicycle fatalities occur at Four-Way Intersections.</a:t>
            </a:r>
          </a:p>
          <a:p>
            <a:pPr algn="l">
              <a:buFont typeface="Arial" panose="020B0604020202020204" pitchFamily="34" charset="0"/>
              <a:buChar char="•"/>
            </a:pPr>
            <a:r>
              <a:rPr lang="en-US" b="0" i="0" u="none" strike="noStrike" dirty="0">
                <a:solidFill>
                  <a:srgbClr val="1F1F1F"/>
                </a:solidFill>
                <a:effectLst/>
                <a:latin typeface="Google Sans"/>
              </a:rPr>
              <a:t>14% of bicycle fatalities occur at Signalized Intersections.</a:t>
            </a:r>
          </a:p>
          <a:p>
            <a:pPr marL="0" indent="0">
              <a:buNone/>
            </a:pPr>
            <a:endParaRPr lang="en-US" dirty="0"/>
          </a:p>
        </p:txBody>
      </p:sp>
      <p:pic>
        <p:nvPicPr>
          <p:cNvPr id="4" name="Picture 3" descr="A graph of different colored squares&#10;&#10;Description automatically generated">
            <a:extLst>
              <a:ext uri="{FF2B5EF4-FFF2-40B4-BE49-F238E27FC236}">
                <a16:creationId xmlns:a16="http://schemas.microsoft.com/office/drawing/2014/main" id="{457C2E23-9BE1-6021-CFE0-0DA07CE27371}"/>
              </a:ext>
            </a:extLst>
          </p:cNvPr>
          <p:cNvPicPr>
            <a:picLocks noChangeAspect="1"/>
          </p:cNvPicPr>
          <p:nvPr/>
        </p:nvPicPr>
        <p:blipFill>
          <a:blip r:embed="rId2"/>
          <a:stretch>
            <a:fillRect/>
          </a:stretch>
        </p:blipFill>
        <p:spPr>
          <a:xfrm>
            <a:off x="5595562" y="1929679"/>
            <a:ext cx="6417490" cy="4050792"/>
          </a:xfrm>
          <a:prstGeom prst="rect">
            <a:avLst/>
          </a:prstGeom>
        </p:spPr>
      </p:pic>
    </p:spTree>
    <p:extLst>
      <p:ext uri="{BB962C8B-B14F-4D97-AF65-F5344CB8AC3E}">
        <p14:creationId xmlns:p14="http://schemas.microsoft.com/office/powerpoint/2010/main" val="142722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p:txBody>
          <a:bodyPr/>
          <a:lstStyle/>
          <a:p>
            <a:pPr algn="l"/>
            <a:r>
              <a:rPr lang="en-US" b="0" i="0" u="none" strike="noStrike" dirty="0">
                <a:solidFill>
                  <a:srgbClr val="1F1F1F"/>
                </a:solidFill>
                <a:effectLst/>
              </a:rPr>
              <a:t>Signals for life</a:t>
            </a:r>
          </a:p>
        </p:txBody>
      </p:sp>
      <p:sp>
        <p:nvSpPr>
          <p:cNvPr id="3" name="Content Placeholder 2">
            <a:extLst>
              <a:ext uri="{FF2B5EF4-FFF2-40B4-BE49-F238E27FC236}">
                <a16:creationId xmlns:a16="http://schemas.microsoft.com/office/drawing/2014/main" id="{94C1EC05-ACAB-BF7F-522D-D73EC1F74469}"/>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1F1F1F"/>
                </a:solidFill>
                <a:effectLst/>
                <a:latin typeface="Google Sans"/>
              </a:rPr>
              <a:t>30% of bicycle fatalities occur at signalized intersections.</a:t>
            </a:r>
          </a:p>
          <a:p>
            <a:pPr algn="l">
              <a:buFont typeface="Arial" panose="020B0604020202020204" pitchFamily="34" charset="0"/>
              <a:buChar char="•"/>
            </a:pPr>
            <a:r>
              <a:rPr lang="en-US" b="0" i="0" u="none" strike="noStrike" dirty="0">
                <a:solidFill>
                  <a:srgbClr val="1F1F1F"/>
                </a:solidFill>
                <a:effectLst/>
                <a:latin typeface="Google Sans"/>
              </a:rPr>
              <a:t>70% of bicycle fatalities occur at intersections without signals.</a:t>
            </a:r>
          </a:p>
          <a:p>
            <a:pPr marL="0" indent="0">
              <a:buNone/>
            </a:pPr>
            <a:endParaRPr lang="en-US" dirty="0"/>
          </a:p>
        </p:txBody>
      </p:sp>
      <p:pic>
        <p:nvPicPr>
          <p:cNvPr id="5" name="Picture 4" descr="A graph of a number of people&#10;&#10;Description automatically generated">
            <a:extLst>
              <a:ext uri="{FF2B5EF4-FFF2-40B4-BE49-F238E27FC236}">
                <a16:creationId xmlns:a16="http://schemas.microsoft.com/office/drawing/2014/main" id="{CBE5890C-B4DF-8A77-6DBA-C3820E89A4C5}"/>
              </a:ext>
            </a:extLst>
          </p:cNvPr>
          <p:cNvPicPr>
            <a:picLocks noChangeAspect="1"/>
          </p:cNvPicPr>
          <p:nvPr/>
        </p:nvPicPr>
        <p:blipFill>
          <a:blip r:embed="rId2"/>
          <a:stretch>
            <a:fillRect/>
          </a:stretch>
        </p:blipFill>
        <p:spPr>
          <a:xfrm>
            <a:off x="8074220" y="0"/>
            <a:ext cx="3172779" cy="6858000"/>
          </a:xfrm>
          <a:prstGeom prst="rect">
            <a:avLst/>
          </a:prstGeom>
        </p:spPr>
      </p:pic>
    </p:spTree>
    <p:extLst>
      <p:ext uri="{BB962C8B-B14F-4D97-AF65-F5344CB8AC3E}">
        <p14:creationId xmlns:p14="http://schemas.microsoft.com/office/powerpoint/2010/main" val="94092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12C7-7F31-3272-716E-F428E49ADE62}"/>
              </a:ext>
            </a:extLst>
          </p:cNvPr>
          <p:cNvSpPr>
            <a:spLocks noGrp="1"/>
          </p:cNvSpPr>
          <p:nvPr>
            <p:ph type="title"/>
          </p:nvPr>
        </p:nvSpPr>
        <p:spPr/>
        <p:txBody>
          <a:bodyPr/>
          <a:lstStyle/>
          <a:p>
            <a:pPr algn="l"/>
            <a:r>
              <a:rPr lang="en-US" b="0" i="0" u="none" strike="noStrike" dirty="0">
                <a:solidFill>
                  <a:srgbClr val="1F1F1F"/>
                </a:solidFill>
                <a:effectLst/>
              </a:rPr>
              <a:t>Stop Signs as Lifesavers</a:t>
            </a:r>
          </a:p>
        </p:txBody>
      </p:sp>
      <p:sp>
        <p:nvSpPr>
          <p:cNvPr id="3" name="Content Placeholder 2">
            <a:extLst>
              <a:ext uri="{FF2B5EF4-FFF2-40B4-BE49-F238E27FC236}">
                <a16:creationId xmlns:a16="http://schemas.microsoft.com/office/drawing/2014/main" id="{94C1EC05-ACAB-BF7F-522D-D73EC1F74469}"/>
              </a:ext>
            </a:extLst>
          </p:cNvPr>
          <p:cNvSpPr>
            <a:spLocks noGrp="1"/>
          </p:cNvSpPr>
          <p:nvPr>
            <p:ph idx="1"/>
          </p:nvPr>
        </p:nvSpPr>
        <p:spPr>
          <a:xfrm>
            <a:off x="1069848" y="2121408"/>
            <a:ext cx="6198857" cy="4050792"/>
          </a:xfrm>
        </p:spPr>
        <p:txBody>
          <a:bodyPr/>
          <a:lstStyle/>
          <a:p>
            <a:r>
              <a:rPr lang="en-US" dirty="0">
                <a:solidFill>
                  <a:srgbClr val="000000"/>
                </a:solidFill>
                <a:effectLst/>
                <a:latin typeface="Helvetica" pitchFamily="2" charset="0"/>
              </a:rPr>
              <a:t>A compelling revelation unfolds as we observe an 84% reduction in the likelihood of severe injuries or death for cyclists at intersections equipped with stop signs.</a:t>
            </a:r>
          </a:p>
          <a:p>
            <a:pPr marL="0" indent="0">
              <a:buNone/>
            </a:pPr>
            <a:endParaRPr lang="en-US" dirty="0"/>
          </a:p>
        </p:txBody>
      </p:sp>
      <p:pic>
        <p:nvPicPr>
          <p:cNvPr id="5" name="Picture 4" descr="A graph of a number of people&#10;&#10;Description automatically generated">
            <a:extLst>
              <a:ext uri="{FF2B5EF4-FFF2-40B4-BE49-F238E27FC236}">
                <a16:creationId xmlns:a16="http://schemas.microsoft.com/office/drawing/2014/main" id="{6878952A-E849-DA99-9E2F-06C92719A389}"/>
              </a:ext>
            </a:extLst>
          </p:cNvPr>
          <p:cNvPicPr>
            <a:picLocks noChangeAspect="1"/>
          </p:cNvPicPr>
          <p:nvPr/>
        </p:nvPicPr>
        <p:blipFill>
          <a:blip r:embed="rId2"/>
          <a:stretch>
            <a:fillRect/>
          </a:stretch>
        </p:blipFill>
        <p:spPr>
          <a:xfrm>
            <a:off x="8126361" y="0"/>
            <a:ext cx="2895111" cy="6858000"/>
          </a:xfrm>
          <a:prstGeom prst="rect">
            <a:avLst/>
          </a:prstGeom>
        </p:spPr>
      </p:pic>
    </p:spTree>
    <p:extLst>
      <p:ext uri="{BB962C8B-B14F-4D97-AF65-F5344CB8AC3E}">
        <p14:creationId xmlns:p14="http://schemas.microsoft.com/office/powerpoint/2010/main" val="3067951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508</TotalTime>
  <Words>430</Words>
  <Application>Microsoft Macintosh PowerPoint</Application>
  <PresentationFormat>Widescreen</PresentationFormat>
  <Paragraphs>93</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Aptos</vt:lpstr>
      <vt:lpstr>Arial</vt:lpstr>
      <vt:lpstr>Calibri</vt:lpstr>
      <vt:lpstr>Google Sans</vt:lpstr>
      <vt:lpstr>Helvetica</vt:lpstr>
      <vt:lpstr>Rockwell</vt:lpstr>
      <vt:lpstr>Rockwell Condensed</vt:lpstr>
      <vt:lpstr>Rockwell Extra Bold</vt:lpstr>
      <vt:lpstr>Source Han Serif SC</vt:lpstr>
      <vt:lpstr>Times New Roman</vt:lpstr>
      <vt:lpstr>Wingdings</vt:lpstr>
      <vt:lpstr>Wood Type</vt:lpstr>
      <vt:lpstr>PowerPoint Presentation</vt:lpstr>
      <vt:lpstr>PowerPoint Presentation</vt:lpstr>
      <vt:lpstr>Overview of DATA</vt:lpstr>
      <vt:lpstr>Key Insights</vt:lpstr>
      <vt:lpstr>Common Factors don’t work</vt:lpstr>
      <vt:lpstr>Urban riders at higher risk</vt:lpstr>
      <vt:lpstr>Watch out at mid-blocks</vt:lpstr>
      <vt:lpstr>Signals for life</vt:lpstr>
      <vt:lpstr>Stop Signs as Lifesavers</vt:lpstr>
      <vt:lpstr>Cluster MAP</vt:lpstr>
      <vt:lpstr>Logistic Regression</vt:lpstr>
      <vt:lpstr>Random Forest</vt:lpstr>
      <vt:lpstr>MODEL Limitations</vt:lpstr>
      <vt:lpstr>Key Findings &amp; RECCOMONDATIONS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Patel,Neil</dc:creator>
  <cp:lastModifiedBy>Modhwadiya,Bharat</cp:lastModifiedBy>
  <cp:revision>14</cp:revision>
  <dcterms:created xsi:type="dcterms:W3CDTF">2023-12-04T01:31:31Z</dcterms:created>
  <dcterms:modified xsi:type="dcterms:W3CDTF">2023-12-06T05:46:39Z</dcterms:modified>
</cp:coreProperties>
</file>